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660" r:id="rId2"/>
    <p:sldMasterId id="2147483672" r:id="rId3"/>
    <p:sldMasterId id="2147483684" r:id="rId4"/>
    <p:sldMasterId id="2147483718" r:id="rId5"/>
    <p:sldMasterId id="2147483732" r:id="rId6"/>
    <p:sldMasterId id="2147483746" r:id="rId7"/>
    <p:sldMasterId id="2147483760" r:id="rId8"/>
  </p:sldMasterIdLst>
  <p:notesMasterIdLst>
    <p:notesMasterId r:id="rId57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84" r:id="rId16"/>
    <p:sldId id="285" r:id="rId17"/>
    <p:sldId id="291" r:id="rId18"/>
    <p:sldId id="286" r:id="rId19"/>
    <p:sldId id="287" r:id="rId20"/>
    <p:sldId id="288" r:id="rId21"/>
    <p:sldId id="292" r:id="rId22"/>
    <p:sldId id="293" r:id="rId23"/>
    <p:sldId id="295" r:id="rId24"/>
    <p:sldId id="296" r:id="rId25"/>
    <p:sldId id="290" r:id="rId26"/>
    <p:sldId id="297" r:id="rId27"/>
    <p:sldId id="298" r:id="rId28"/>
    <p:sldId id="299" r:id="rId29"/>
    <p:sldId id="300" r:id="rId30"/>
    <p:sldId id="302" r:id="rId31"/>
    <p:sldId id="303" r:id="rId32"/>
    <p:sldId id="304" r:id="rId33"/>
    <p:sldId id="306" r:id="rId34"/>
    <p:sldId id="330" r:id="rId35"/>
    <p:sldId id="307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3" r:id="rId49"/>
    <p:sldId id="322" r:id="rId50"/>
    <p:sldId id="324" r:id="rId51"/>
    <p:sldId id="325" r:id="rId52"/>
    <p:sldId id="326" r:id="rId53"/>
    <p:sldId id="327" r:id="rId54"/>
    <p:sldId id="328" r:id="rId55"/>
    <p:sldId id="329" r:id="rId5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3469"/>
  </p:normalViewPr>
  <p:slideViewPr>
    <p:cSldViewPr snapToGrid="0">
      <p:cViewPr varScale="1">
        <p:scale>
          <a:sx n="106" d="100"/>
          <a:sy n="106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E5541-C9AE-BF4D-A130-EA35C0DDB5C9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1770F-AD96-0F42-A195-FC297CD950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51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821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74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94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266BA-D652-4506-8BA9-2BC4CACCA6F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3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772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57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309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793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985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71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9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262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607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382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49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266BA-D652-4506-8BA9-2BC4CACCA6F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59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9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Des personnes peuvent partager la même habitation (</a:t>
            </a:r>
            <a:r>
              <a:rPr lang="fr-FR" dirty="0" err="1"/>
              <a:t>co-habitation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Des personnes peuvent avoir </a:t>
            </a:r>
            <a:r>
              <a:rPr lang="fr-FR"/>
              <a:t>plusieurs habitations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Des habitations peuvent partager la même adresse (des appartements)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266BA-D652-4506-8BA9-2BC4CACCA6F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14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61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02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266BA-D652-4506-8BA9-2BC4CACCA6F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1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La </a:t>
            </a:r>
            <a:r>
              <a:rPr lang="en-GB" dirty="0" err="1"/>
              <a:t>propriété</a:t>
            </a:r>
            <a:r>
              <a:rPr lang="en-GB" dirty="0"/>
              <a:t> </a:t>
            </a:r>
            <a:r>
              <a:rPr lang="en-GB" dirty="0" err="1"/>
              <a:t>reste</a:t>
            </a:r>
            <a:r>
              <a:rPr lang="en-GB" dirty="0"/>
              <a:t> accessible par : voiture._Voiture__</a:t>
            </a:r>
            <a:r>
              <a:rPr lang="en-GB" dirty="0" err="1"/>
              <a:t>vitesse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61A50-7284-467B-A3DA-153313F69A1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13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599" y="104400"/>
            <a:ext cx="7580987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Communication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18859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212814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6525" y="628455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6236"/>
            <a:ext cx="6172200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04174"/>
            <a:ext cx="3932237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6525" y="268455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599891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8800" y="638503"/>
            <a:ext cx="1051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8800" y="278503"/>
            <a:ext cx="1051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8319355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504959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7600" y="638600"/>
            <a:ext cx="104868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7600" y="281003"/>
            <a:ext cx="104868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6"/>
            <a:ext cx="11595600" cy="199477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26164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6106" y="638599"/>
            <a:ext cx="10488294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6106" y="281002"/>
            <a:ext cx="10488294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313234"/>
            <a:ext cx="11595600" cy="475276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50945196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Bureautique</a:t>
            </a:r>
          </a:p>
        </p:txBody>
      </p:sp>
    </p:spTree>
    <p:extLst>
      <p:ext uri="{BB962C8B-B14F-4D97-AF65-F5344CB8AC3E}">
        <p14:creationId xmlns:p14="http://schemas.microsoft.com/office/powerpoint/2010/main" val="37367289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2075336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019282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761088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3556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34454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599602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1221702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3661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8424276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9C776-E50B-3DBA-C279-FDABB2BB23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1105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C4582-28A5-6BD1-0D32-A34A20276A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632" y="5752707"/>
            <a:ext cx="12192000" cy="1105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3">
            <a:extLst>
              <a:ext uri="{FF2B5EF4-FFF2-40B4-BE49-F238E27FC236}">
                <a16:creationId xmlns:a16="http://schemas.microsoft.com/office/drawing/2014/main" id="{A1931F9A-17B1-5632-8308-FC711E68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1548"/>
            <a:ext cx="72000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I. TITRE GRANDE PARTIE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503D0E6-BFD2-67DB-C6C5-E62B730A3C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" r="40000" b="-73"/>
          <a:stretch/>
        </p:blipFill>
        <p:spPr>
          <a:xfrm>
            <a:off x="8081520" y="3600"/>
            <a:ext cx="4110480" cy="68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7685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text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1">
            <a:extLst>
              <a:ext uri="{FF2B5EF4-FFF2-40B4-BE49-F238E27FC236}">
                <a16:creationId xmlns:a16="http://schemas.microsoft.com/office/drawing/2014/main" id="{4A78B854-ABD9-E06D-42C3-27A2DC066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799" y="1160463"/>
            <a:ext cx="11595600" cy="490696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563C68E8-ACAA-1650-6B2A-83620CB61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1. Titre de sous-partie (</a:t>
            </a:r>
            <a:r>
              <a:rPr lang="fr-FR" dirty="0" err="1"/>
              <a:t>H3</a:t>
            </a:r>
            <a:r>
              <a:rPr lang="fr-FR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9A5318-1BAB-C2EC-55D6-AB1D1F37ED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I. Fil d’ariane (rappel titre grande partie)</a:t>
            </a:r>
          </a:p>
        </p:txBody>
      </p:sp>
    </p:spTree>
    <p:extLst>
      <p:ext uri="{BB962C8B-B14F-4D97-AF65-F5344CB8AC3E}">
        <p14:creationId xmlns:p14="http://schemas.microsoft.com/office/powerpoint/2010/main" val="2985417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189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tab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EFF31792-FBDF-4872-0165-413402205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1. Titre de sous-partie (</a:t>
            </a:r>
            <a:r>
              <a:rPr lang="fr-FR" dirty="0" err="1"/>
              <a:t>H3</a:t>
            </a:r>
            <a:r>
              <a:rPr lang="fr-FR" dirty="0"/>
              <a:t>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F4EF1965-92EC-B0CA-B8E2-64C811DBE1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I. Fil d’ariane (rappel titre grande partie)</a:t>
            </a:r>
          </a:p>
        </p:txBody>
      </p:sp>
      <p:sp>
        <p:nvSpPr>
          <p:cNvPr id="5" name="Espace réservé du texte 21">
            <a:extLst>
              <a:ext uri="{FF2B5EF4-FFF2-40B4-BE49-F238E27FC236}">
                <a16:creationId xmlns:a16="http://schemas.microsoft.com/office/drawing/2014/main" id="{D7828FC4-C3ED-3C70-5083-D4B41DBE9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799" y="1160463"/>
            <a:ext cx="11595600" cy="178783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>
              <a:defRPr sz="20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>
              <a:defRPr sz="20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" name="Espace réservé du tableau 6">
            <a:extLst>
              <a:ext uri="{FF2B5EF4-FFF2-40B4-BE49-F238E27FC236}">
                <a16:creationId xmlns:a16="http://schemas.microsoft.com/office/drawing/2014/main" id="{1B7E72DA-C081-0B94-EF30-694A5092C72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254808" y="3059399"/>
            <a:ext cx="9682385" cy="3016576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83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0">
          <p15:clr>
            <a:srgbClr val="FBAE40"/>
          </p15:clr>
        </p15:guide>
        <p15:guide id="2" pos="1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1434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4816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443401-766E-C091-2CFA-45CD41387FCD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Accessibilité</a:t>
            </a:r>
          </a:p>
        </p:txBody>
      </p:sp>
    </p:spTree>
    <p:extLst>
      <p:ext uri="{BB962C8B-B14F-4D97-AF65-F5344CB8AC3E}">
        <p14:creationId xmlns:p14="http://schemas.microsoft.com/office/powerpoint/2010/main" val="346175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2477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470819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23446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764393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52342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601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82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7270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48365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55562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56931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91819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38025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Bases de données</a:t>
            </a:r>
          </a:p>
        </p:txBody>
      </p:sp>
    </p:spTree>
    <p:extLst>
      <p:ext uri="{BB962C8B-B14F-4D97-AF65-F5344CB8AC3E}">
        <p14:creationId xmlns:p14="http://schemas.microsoft.com/office/powerpoint/2010/main" val="3452288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05263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19495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98104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22328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96487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73953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573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333758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9982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35261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5275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19405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0210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516457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Administration système</a:t>
            </a:r>
          </a:p>
        </p:txBody>
      </p:sp>
    </p:spTree>
    <p:extLst>
      <p:ext uri="{BB962C8B-B14F-4D97-AF65-F5344CB8AC3E}">
        <p14:creationId xmlns:p14="http://schemas.microsoft.com/office/powerpoint/2010/main" val="2366783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2410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5243064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44442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94077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13479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849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0121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83532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0132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630250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82735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477008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8682121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787204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514193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3013500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804680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554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0626121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80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309432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073001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116036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202654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96076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42388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85489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Graphisme</a:t>
            </a:r>
          </a:p>
        </p:txBody>
      </p:sp>
    </p:spTree>
    <p:extLst>
      <p:ext uri="{BB962C8B-B14F-4D97-AF65-F5344CB8AC3E}">
        <p14:creationId xmlns:p14="http://schemas.microsoft.com/office/powerpoint/2010/main" val="7044144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219219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94311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7877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9869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785275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4138156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1978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6613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5187724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79153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73911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81417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45215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Suite Adobe</a:t>
            </a:r>
          </a:p>
        </p:txBody>
      </p:sp>
    </p:spTree>
    <p:extLst>
      <p:ext uri="{BB962C8B-B14F-4D97-AF65-F5344CB8AC3E}">
        <p14:creationId xmlns:p14="http://schemas.microsoft.com/office/powerpoint/2010/main" val="126114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0419773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972030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56021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355173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4647322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5426436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1338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785292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342083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651451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404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14391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41315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609909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114321483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3609" y="647125"/>
            <a:ext cx="10556522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276140"/>
            <a:ext cx="11595600" cy="47898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47209" y="287125"/>
            <a:ext cx="10556522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309341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04843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0484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26155100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4278" y="647122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34278" y="287122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5046975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746" y="647118"/>
            <a:ext cx="104868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286188"/>
            <a:ext cx="5157787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86188"/>
            <a:ext cx="5183188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1746" y="287118"/>
            <a:ext cx="104868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37631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6330383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0935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8178" y="636583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6044"/>
            <a:ext cx="6172200" cy="460500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263982"/>
            <a:ext cx="3932237" cy="46050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68178" y="276583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8725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26" Type="http://schemas.openxmlformats.org/officeDocument/2006/relationships/theme" Target="../theme/theme8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5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28" Type="http://schemas.openxmlformats.org/officeDocument/2006/relationships/image" Target="../media/image17.png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Relationship Id="rId27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84" r:id="rId12"/>
    <p:sldLayoutId id="21474837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85" r:id="rId12"/>
    <p:sldLayoutId id="21474837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86" r:id="rId12"/>
    <p:sldLayoutId id="21474837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3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87" r:id="rId12"/>
    <p:sldLayoutId id="21474837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88" r:id="rId12"/>
    <p:sldLayoutId id="21474837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89" r:id="rId12"/>
    <p:sldLayoutId id="21474837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2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90" r:id="rId12"/>
    <p:sldLayoutId id="21474837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noir, monochrome, noir et blanc, Photographie monochrome&#10;&#10;Description générée automatiquement">
            <a:extLst>
              <a:ext uri="{FF2B5EF4-FFF2-40B4-BE49-F238E27FC236}">
                <a16:creationId xmlns:a16="http://schemas.microsoft.com/office/drawing/2014/main" id="{17D95618-B570-8EFA-A5F1-0FD405E288F9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055DD-E6F5-39A2-B78A-62F770BD6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525" y="6366514"/>
            <a:ext cx="12192000" cy="489584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8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www.ls-a.fr</a:t>
            </a:r>
            <a:endParaRPr kumimoji="0" lang="fr-FR" sz="10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E2848-6B0D-ACCC-4875-E47B83B81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76400" y="237600"/>
            <a:ext cx="1136842" cy="10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91" r:id="rId12"/>
    <p:sldLayoutId id="2147483777" r:id="rId13"/>
    <p:sldLayoutId id="2147483649" r:id="rId14"/>
    <p:sldLayoutId id="2147483650" r:id="rId15"/>
    <p:sldLayoutId id="2147483652" r:id="rId16"/>
    <p:sldLayoutId id="2147483653" r:id="rId17"/>
    <p:sldLayoutId id="2147483656" r:id="rId18"/>
    <p:sldLayoutId id="2147483657" r:id="rId19"/>
    <p:sldLayoutId id="2147483658" r:id="rId20"/>
    <p:sldLayoutId id="2147483783" r:id="rId21"/>
    <p:sldLayoutId id="2147483782" r:id="rId22"/>
    <p:sldLayoutId id="2147483792" r:id="rId23"/>
    <p:sldLayoutId id="2147483793" r:id="rId24"/>
    <p:sldLayoutId id="214748379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30A-3328-4453-7112-A7277CF16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Rappels Python – L’orienté objet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5266-1E9F-D9FC-1292-56E79B6EB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Développement Back - Python niveau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291C-D3BA-10BD-5157-091C03EC2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DE116-32CB-FF46-BDC9-A31B50BCC8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/>
              <a:t>Hetic</a:t>
            </a:r>
            <a:r>
              <a:rPr lang="fr-FR" dirty="0"/>
              <a:t> - Web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A10248-D86B-65C6-5504-E3D3C0B23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3600" y="4676565"/>
            <a:ext cx="3456704" cy="456649"/>
          </a:xfrm>
        </p:spPr>
        <p:txBody>
          <a:bodyPr/>
          <a:lstStyle/>
          <a:p>
            <a:r>
              <a:rPr lang="fr-FR" dirty="0"/>
              <a:t>2324-Hetic-Python-2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955D18-70CF-51F1-C869-C6F8FD65B0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35 heures</a:t>
            </a:r>
          </a:p>
        </p:txBody>
      </p:sp>
    </p:spTree>
    <p:extLst>
      <p:ext uri="{BB962C8B-B14F-4D97-AF65-F5344CB8AC3E}">
        <p14:creationId xmlns:p14="http://schemas.microsoft.com/office/powerpoint/2010/main" val="16801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– les classes – Utilisation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Syntaxe des attributs en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362200"/>
            <a:ext cx="11595600" cy="3619323"/>
          </a:xfrm>
        </p:spPr>
        <p:txBody>
          <a:bodyPr/>
          <a:lstStyle/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Création de deux voitures avec des attributs différents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Notons que le mot-clef "self" est invisible dans la création d'un objet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'Renault'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'Clio 4'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'Bleu'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'Peugeot'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'208'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'Rouge'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Même si des objets possèdent les mêmes valeurs pour les attributs,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ceux-ci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réprésentent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deux objets différents dans la mémoire de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l'ordinateur. On ne peut pas les comparer comme ceci :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voitureA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'Renault'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'Clio 4'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'Bleu'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'Renault'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'Clio 4'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'Bleu'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voitureA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Résultat : False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Utilisation de la classe Voiture :</a:t>
            </a:r>
          </a:p>
        </p:txBody>
      </p:sp>
    </p:spTree>
    <p:extLst>
      <p:ext uri="{BB962C8B-B14F-4D97-AF65-F5344CB8AC3E}">
        <p14:creationId xmlns:p14="http://schemas.microsoft.com/office/powerpoint/2010/main" val="121686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– les 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Syntaxe des attributs en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3200400"/>
            <a:ext cx="11595600" cy="2781123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Expliqué plus bas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Un objet peut posséder un autre objet</a:t>
            </a:r>
          </a:p>
          <a:p>
            <a:pPr lvl="1"/>
            <a:r>
              <a:rPr lang="fr-FR" dirty="0"/>
              <a:t>On parle alors d’agrégation</a:t>
            </a:r>
          </a:p>
          <a:p>
            <a:r>
              <a:rPr lang="fr-FR" dirty="0"/>
              <a:t>Exemple : une personne « a » une voiture</a:t>
            </a:r>
          </a:p>
        </p:txBody>
      </p:sp>
    </p:spTree>
    <p:extLst>
      <p:ext uri="{BB962C8B-B14F-4D97-AF65-F5344CB8AC3E}">
        <p14:creationId xmlns:p14="http://schemas.microsoft.com/office/powerpoint/2010/main" val="187653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– les 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Syntaxe des attributs en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3124200"/>
            <a:ext cx="11595600" cy="2857323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Expliqué plus bas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voitures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-&gt;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Attention à la cardinalité </a:t>
            </a:r>
          </a:p>
          <a:p>
            <a:pPr lvl="1"/>
            <a:r>
              <a:rPr lang="fr-FR" dirty="0"/>
              <a:t>Celle-ci se transfère dans le type de la propriété</a:t>
            </a:r>
          </a:p>
          <a:p>
            <a:pPr lvl="1"/>
            <a:r>
              <a:rPr lang="fr-FR" dirty="0"/>
              <a:t>Ici, une personne peut avoir plusieurs voitures sans doublon</a:t>
            </a:r>
          </a:p>
        </p:txBody>
      </p:sp>
    </p:spTree>
    <p:extLst>
      <p:ext uri="{BB962C8B-B14F-4D97-AF65-F5344CB8AC3E}">
        <p14:creationId xmlns:p14="http://schemas.microsoft.com/office/powerpoint/2010/main" val="79047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– les objets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Syntaxe des attributs en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3200400"/>
            <a:ext cx="11595600" cy="2781123"/>
          </a:xfrm>
        </p:spPr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"Bleu"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"Opel"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"Vectra"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"Rouge"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"TT"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Pour créer un objet, on utilisera le nom de la classe</a:t>
            </a:r>
          </a:p>
          <a:p>
            <a:pPr lvl="1"/>
            <a:r>
              <a:rPr lang="fr-FR" dirty="0"/>
              <a:t>On peut affecter les propriétés de la manière suivante :</a:t>
            </a:r>
          </a:p>
          <a:p>
            <a:pPr lvl="2"/>
            <a:r>
              <a:rPr lang="fr-FR" dirty="0" err="1"/>
              <a:t>VariableObjet</a:t>
            </a:r>
            <a:r>
              <a:rPr lang="fr-FR" dirty="0"/>
              <a:t> « point » </a:t>
            </a:r>
            <a:r>
              <a:rPr lang="fr-FR" dirty="0" err="1"/>
              <a:t>PropriétéObjet</a:t>
            </a:r>
            <a:r>
              <a:rPr lang="fr-FR" dirty="0"/>
              <a:t> « égal » valeur</a:t>
            </a:r>
          </a:p>
        </p:txBody>
      </p:sp>
    </p:spTree>
    <p:extLst>
      <p:ext uri="{BB962C8B-B14F-4D97-AF65-F5344CB8AC3E}">
        <p14:creationId xmlns:p14="http://schemas.microsoft.com/office/powerpoint/2010/main" val="76293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A435F-8D48-9F63-C791-47E5CA3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Constructeurs et destructeurs</a:t>
            </a:r>
          </a:p>
        </p:txBody>
      </p:sp>
    </p:spTree>
    <p:extLst>
      <p:ext uri="{BB962C8B-B14F-4D97-AF65-F5344CB8AC3E}">
        <p14:creationId xmlns:p14="http://schemas.microsoft.com/office/powerpoint/2010/main" val="145725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constructeur : __init__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Constructeurs et destructeurs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971800"/>
            <a:ext cx="11595600" cy="3009723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 méthode __init__ contiendra les valeurs passées à la </a:t>
            </a:r>
            <a:b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# création de l'objet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affecte ces valeurs aux attributs de la voiture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Ce comportement permet d'avoir des valeurs </a:t>
            </a:r>
            <a:b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 # d'attributs différents pour chaque objet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'Renault'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'Clio 4'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'Bleu'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Une classe peut posséder un constructeur, une méthode spéciale appelée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fr-FR" dirty="0"/>
              <a:t> .</a:t>
            </a:r>
          </a:p>
          <a:p>
            <a:pPr lvl="1"/>
            <a:r>
              <a:rPr lang="fr-FR" dirty="0"/>
              <a:t>Elle est appelée dès qu'un nouvel objet est créé</a:t>
            </a:r>
          </a:p>
        </p:txBody>
      </p:sp>
    </p:spTree>
    <p:extLst>
      <p:ext uri="{BB962C8B-B14F-4D97-AF65-F5344CB8AC3E}">
        <p14:creationId xmlns:p14="http://schemas.microsoft.com/office/powerpoint/2010/main" val="266205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84773BE-D8D1-518C-0F36-48CF2474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constructeur : __init__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E6850A2-4D9E-C0E8-71F5-175553DC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une classe ne possède pas de constructeur, un objet où tous ses attributs sont « vides » est renvoyé. </a:t>
            </a:r>
          </a:p>
          <a:p>
            <a:endParaRPr lang="fr-FR" dirty="0"/>
          </a:p>
          <a:p>
            <a:r>
              <a:rPr lang="fr-FR" dirty="0"/>
              <a:t>Cela peut être utile dans certains cas, comme la représentation d'un message à envoyer ou d'une tâche à réaliser.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4012E-5614-7314-D67C-18A387B6C0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Constructeurs et destructeurs</a:t>
            </a:r>
          </a:p>
        </p:txBody>
      </p:sp>
    </p:spTree>
    <p:extLst>
      <p:ext uri="{BB962C8B-B14F-4D97-AF65-F5344CB8AC3E}">
        <p14:creationId xmlns:p14="http://schemas.microsoft.com/office/powerpoint/2010/main" val="177077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6"/>
            <a:ext cx="11595600" cy="4915894"/>
          </a:xfrm>
        </p:spPr>
        <p:txBody>
          <a:bodyPr/>
          <a:lstStyle/>
          <a:p>
            <a:r>
              <a:rPr lang="fr-FR" dirty="0"/>
              <a:t>Une classe peut posséder un destructeur, une méthode spéciale appelée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dirty="0"/>
              <a:t> .</a:t>
            </a:r>
          </a:p>
          <a:p>
            <a:pPr lvl="1"/>
            <a:r>
              <a:rPr lang="fr-FR" dirty="0"/>
              <a:t>Elle est appelée quand un objet est détruit par le système.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Si une classe ne possède pas de destructeur, l'objet est supprimé de la mémoire sans comportement spécifique. </a:t>
            </a:r>
          </a:p>
          <a:p>
            <a:pPr lvl="1"/>
            <a:r>
              <a:rPr lang="fr-FR" dirty="0"/>
              <a:t>Un destructeur peut être utile pour une classe représentant une connexion à poste distant ou à un fichier qu'il faut fermer.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destructeur : __</a:t>
            </a:r>
            <a:r>
              <a:rPr lang="fr-FR" dirty="0" err="1"/>
              <a:t>del</a:t>
            </a:r>
            <a:r>
              <a:rPr lang="fr-FR" dirty="0"/>
              <a:t>__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Constructeurs et destructeurs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200" y="2743905"/>
            <a:ext cx="11595600" cy="1370189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Actions à réaliser...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'Objet supprimé'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997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84773BE-D8D1-518C-0F36-48CF2474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E6850A2-4D9E-C0E8-71F5-175553DC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Représentez des habitants d’un village</a:t>
            </a:r>
          </a:p>
          <a:p>
            <a:pPr lvl="1"/>
            <a:r>
              <a:rPr lang="fr-FR" dirty="0"/>
              <a:t>Il y a des personnes</a:t>
            </a:r>
          </a:p>
          <a:p>
            <a:pPr lvl="1"/>
            <a:r>
              <a:rPr lang="fr-FR" dirty="0"/>
              <a:t>Il y a des adresses</a:t>
            </a:r>
          </a:p>
          <a:p>
            <a:pPr lvl="1"/>
            <a:r>
              <a:rPr lang="fr-FR" dirty="0"/>
              <a:t>Il y a des habitations</a:t>
            </a:r>
          </a:p>
          <a:p>
            <a:pPr lvl="1"/>
            <a:endParaRPr lang="fr-FR" dirty="0"/>
          </a:p>
          <a:p>
            <a:r>
              <a:rPr lang="fr-FR" dirty="0"/>
              <a:t>Astuces :</a:t>
            </a:r>
          </a:p>
          <a:p>
            <a:pPr lvl="1"/>
            <a:r>
              <a:rPr lang="fr-FR" dirty="0"/>
              <a:t>Créez un fichier par classe pour davantage de lisibilité</a:t>
            </a:r>
          </a:p>
          <a:p>
            <a:pPr lvl="1"/>
            <a:r>
              <a:rPr lang="fr-FR" dirty="0"/>
              <a:t>Dans le fichier script.py, saisissez quelques données pour vérifier le bon fonctionnement</a:t>
            </a:r>
          </a:p>
          <a:p>
            <a:pPr lvl="1"/>
            <a:r>
              <a:rPr lang="fr-FR" dirty="0"/>
              <a:t>Prêtez attention à la cardinalité</a:t>
            </a:r>
          </a:p>
          <a:p>
            <a:pPr lvl="1"/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4012E-5614-7314-D67C-18A387B6C0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Constructeurs et destructeurs</a:t>
            </a:r>
          </a:p>
        </p:txBody>
      </p:sp>
    </p:spTree>
    <p:extLst>
      <p:ext uri="{BB962C8B-B14F-4D97-AF65-F5344CB8AC3E}">
        <p14:creationId xmlns:p14="http://schemas.microsoft.com/office/powerpoint/2010/main" val="267668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A435F-8D48-9F63-C791-47E5CA3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VII. Notions d’accès</a:t>
            </a:r>
          </a:p>
        </p:txBody>
      </p:sp>
    </p:spTree>
    <p:extLst>
      <p:ext uri="{BB962C8B-B14F-4D97-AF65-F5344CB8AC3E}">
        <p14:creationId xmlns:p14="http://schemas.microsoft.com/office/powerpoint/2010/main" val="34206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F4E5-FCCC-3276-9844-98174BBA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de base</a:t>
            </a:r>
          </a:p>
        </p:txBody>
      </p:sp>
    </p:spTree>
    <p:extLst>
      <p:ext uri="{BB962C8B-B14F-4D97-AF65-F5344CB8AC3E}">
        <p14:creationId xmlns:p14="http://schemas.microsoft.com/office/powerpoint/2010/main" val="377494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Notions d’accès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349500"/>
            <a:ext cx="11595600" cy="3632023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b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'Renault'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'Clio 4'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'Bleu'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'Peugeot'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'208'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'Rouge'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Lecture des attributs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Résultat : Renault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Résultat : 208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Définitions des attributs après création de l'objet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'Vert'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Pour accéder aux valeurs des attributs d'un objet, il suffit d'y accéder avec le symbole « . »</a:t>
            </a:r>
          </a:p>
        </p:txBody>
      </p:sp>
    </p:spTree>
    <p:extLst>
      <p:ext uri="{BB962C8B-B14F-4D97-AF65-F5344CB8AC3E}">
        <p14:creationId xmlns:p14="http://schemas.microsoft.com/office/powerpoint/2010/main" val="3784370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Notions d’accès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3098800"/>
            <a:ext cx="11595600" cy="2882723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accelerer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vitesse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freiner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vitesse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Il n'est pas toujours souhaitable que les attributs puissent être "visibles" en dehors de la définition de la classe.</a:t>
            </a:r>
          </a:p>
          <a:p>
            <a:pPr lvl="1"/>
            <a:r>
              <a:rPr lang="fr-FR" dirty="0"/>
              <a:t>Exemple : après amélioration de la classe Voiture, il est désormais possible d'accélérer et de freiner, comme ceci :</a:t>
            </a:r>
          </a:p>
        </p:txBody>
      </p:sp>
    </p:spTree>
    <p:extLst>
      <p:ext uri="{BB962C8B-B14F-4D97-AF65-F5344CB8AC3E}">
        <p14:creationId xmlns:p14="http://schemas.microsoft.com/office/powerpoint/2010/main" val="3872606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06F04-455A-D6AB-A701-38533129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856DD5-A3EC-5F0E-B42A-D03F297229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Notions d’accès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99CDE3-6CE0-79F9-0B5D-18C4574A6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Cette classe peut être utilisée comme ceci 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Cependant, l'attribut vitesse peut être défini comme les autres, en dehors de la classe, amenant un changement instantané et non-souhaité :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6D3EC1-38F4-D7B1-22A7-34A2B49859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20134"/>
            <a:ext cx="11595600" cy="1265966"/>
          </a:xfrm>
        </p:spPr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'Renault'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'Clio 4'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'Rouge'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accelerer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 vitesse augmente de 10 : Vitesse = 10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accelerer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 vitesse augmente de 30 : Vitesse = 40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freiner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 vitesse réduit de 10 : Vitesse = 30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2367E9-D9EB-CA31-C00A-E310997DF3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800" y="4711700"/>
            <a:ext cx="11595600" cy="833066"/>
          </a:xfrm>
        </p:spPr>
        <p:txBody>
          <a:bodyPr/>
          <a:lstStyle/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Comportement non souhaité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Comportement définitivement non souhaité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3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84773BE-D8D1-518C-0F36-48CF2474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E6850A2-4D9E-C0E8-71F5-175553DC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"protéger" l'attribut des modifications en dehors de la classe, on peut préfixer le nom de l'attribut :</a:t>
            </a:r>
          </a:p>
          <a:p>
            <a:pPr lvl="1"/>
            <a:r>
              <a:rPr lang="fr-FR" dirty="0"/>
              <a:t>Avec _ pour un accès protégé</a:t>
            </a:r>
          </a:p>
          <a:p>
            <a:pPr lvl="1"/>
            <a:r>
              <a:rPr lang="fr-FR" dirty="0"/>
              <a:t>Avec __ pour un accès privé</a:t>
            </a:r>
          </a:p>
          <a:p>
            <a:endParaRPr lang="fr-FR" dirty="0"/>
          </a:p>
          <a:p>
            <a:r>
              <a:rPr lang="fr-FR" dirty="0"/>
              <a:t>La différence entre ces deux notions sera présentée à la section « Héritage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4012E-5614-7314-D67C-18A387B6C0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Notions d’accès</a:t>
            </a:r>
          </a:p>
        </p:txBody>
      </p:sp>
    </p:spTree>
    <p:extLst>
      <p:ext uri="{BB962C8B-B14F-4D97-AF65-F5344CB8AC3E}">
        <p14:creationId xmlns:p14="http://schemas.microsoft.com/office/powerpoint/2010/main" val="2826156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Notions d’accès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10406"/>
            <a:ext cx="11595600" cy="4171117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Attribut privé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accelerer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vitesse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freiner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vitesse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'Renault'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'Clio 4'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'Rouge'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AttributeError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'Voiture'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has no </a:t>
            </a:r>
            <a:b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attribute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'__vitesse'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Utilisation d’attribut privé</a:t>
            </a:r>
          </a:p>
        </p:txBody>
      </p:sp>
    </p:spTree>
    <p:extLst>
      <p:ext uri="{BB962C8B-B14F-4D97-AF65-F5344CB8AC3E}">
        <p14:creationId xmlns:p14="http://schemas.microsoft.com/office/powerpoint/2010/main" val="2495655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Notions d’accès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552700"/>
            <a:ext cx="11595600" cy="3428823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methode_publique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'Méthode publique'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methode_privee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methode_privee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'Méthode privée'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.methode_publique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 "Méthode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publiqueMéthode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privée"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methode_privee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AttributeError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'Test'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has no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attribute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# '__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methode_privee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comportement est similaire pour les méthodes protégées ou privées :</a:t>
            </a:r>
          </a:p>
        </p:txBody>
      </p:sp>
    </p:spTree>
    <p:extLst>
      <p:ext uri="{BB962C8B-B14F-4D97-AF65-F5344CB8AC3E}">
        <p14:creationId xmlns:p14="http://schemas.microsoft.com/office/powerpoint/2010/main" val="445403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nécessité du paramètre self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Notions d’accès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324100"/>
            <a:ext cx="11595600" cy="3657423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longueur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longueur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longueur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Attribut public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longueur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Sans self, déclaration d'une variable interne à __init__ (ici inutile)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longueur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Déclaration d'une variable dans la méthode afficher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'Rectangle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longueur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longueur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largeur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largeur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paramètre self dans les méthodes d'un objet permet de d'accéder à l'objet lui-même pour y faire référence.</a:t>
            </a:r>
          </a:p>
        </p:txBody>
      </p:sp>
    </p:spTree>
    <p:extLst>
      <p:ext uri="{BB962C8B-B14F-4D97-AF65-F5344CB8AC3E}">
        <p14:creationId xmlns:p14="http://schemas.microsoft.com/office/powerpoint/2010/main" val="147075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84773BE-D8D1-518C-0F36-48CF2474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E6850A2-4D9E-C0E8-71F5-175553DC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Reprendre l’exercice des habitants de village</a:t>
            </a:r>
          </a:p>
          <a:p>
            <a:endParaRPr lang="fr-FR" dirty="0"/>
          </a:p>
          <a:p>
            <a:r>
              <a:rPr lang="fr-FR" dirty="0"/>
              <a:t>Ajouter les actions suivantes :</a:t>
            </a:r>
          </a:p>
          <a:p>
            <a:pPr lvl="1"/>
            <a:r>
              <a:rPr lang="fr-FR" dirty="0"/>
              <a:t>Une personne peut afficher son nom et ses habitations</a:t>
            </a:r>
          </a:p>
          <a:p>
            <a:pPr lvl="1"/>
            <a:r>
              <a:rPr lang="fr-FR" dirty="0"/>
              <a:t>Une personne peut rentrer dans une habitation</a:t>
            </a:r>
          </a:p>
          <a:p>
            <a:pPr lvl="1"/>
            <a:r>
              <a:rPr lang="fr-FR" dirty="0"/>
              <a:t>Une personne peut quitter une habitation</a:t>
            </a:r>
          </a:p>
          <a:p>
            <a:pPr lvl="1"/>
            <a:r>
              <a:rPr lang="fr-FR" dirty="0"/>
              <a:t>Une personne peut quitter le village, c’est-à-dire ne pas avoir d’habitation</a:t>
            </a:r>
          </a:p>
          <a:p>
            <a:pPr lvl="2"/>
            <a:r>
              <a:rPr lang="fr-FR" dirty="0"/>
              <a:t>Il faudra adapter le message de présentation </a:t>
            </a:r>
            <a:r>
              <a:rPr lang="fr-FR"/>
              <a:t>(point 1)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4012E-5614-7314-D67C-18A387B6C0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Notions d’accès</a:t>
            </a:r>
          </a:p>
        </p:txBody>
      </p:sp>
    </p:spTree>
    <p:extLst>
      <p:ext uri="{BB962C8B-B14F-4D97-AF65-F5344CB8AC3E}">
        <p14:creationId xmlns:p14="http://schemas.microsoft.com/office/powerpoint/2010/main" val="193386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A435F-8D48-9F63-C791-47E5CA3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</p:spTree>
    <p:extLst>
      <p:ext uri="{BB962C8B-B14F-4D97-AF65-F5344CB8AC3E}">
        <p14:creationId xmlns:p14="http://schemas.microsoft.com/office/powerpoint/2010/main" val="3895940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BBF844C-4775-A05F-AB46-A471C138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verbe « être »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79CB912-BCD5-9E38-47F7-4562DBCD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associer :</a:t>
            </a:r>
          </a:p>
          <a:p>
            <a:pPr lvl="1"/>
            <a:r>
              <a:rPr lang="fr-FR" dirty="0"/>
              <a:t>Le verbe « avoir » aux attributs</a:t>
            </a:r>
          </a:p>
          <a:p>
            <a:pPr lvl="1"/>
            <a:r>
              <a:rPr lang="fr-FR" dirty="0"/>
              <a:t>Le verbe « pouvoir » aux méthodes</a:t>
            </a:r>
          </a:p>
          <a:p>
            <a:pPr lvl="1"/>
            <a:r>
              <a:rPr lang="fr-FR" dirty="0"/>
              <a:t>Le verbe « être » à l’héritage</a:t>
            </a:r>
          </a:p>
          <a:p>
            <a:endParaRPr lang="fr-FR" dirty="0"/>
          </a:p>
          <a:p>
            <a:r>
              <a:rPr lang="fr-FR" dirty="0"/>
              <a:t>Exemples :</a:t>
            </a:r>
          </a:p>
          <a:p>
            <a:pPr lvl="1"/>
            <a:r>
              <a:rPr lang="fr-FR" dirty="0"/>
              <a:t>Une voiture « est » un véhicule</a:t>
            </a:r>
          </a:p>
          <a:p>
            <a:pPr lvl="1"/>
            <a:r>
              <a:rPr lang="fr-FR" dirty="0"/>
              <a:t>Une chaise « est » un meuble</a:t>
            </a:r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1DA2FB-6DC4-4F60-E89F-AF48AC0732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</p:spTree>
    <p:extLst>
      <p:ext uri="{BB962C8B-B14F-4D97-AF65-F5344CB8AC3E}">
        <p14:creationId xmlns:p14="http://schemas.microsoft.com/office/powerpoint/2010/main" val="208473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6C79-EBAF-BBA0-3539-B85B89EA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sur la POO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CB49-26B1-7846-AFCF-8EB80011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programmation orientée objet consiste à créer des "objets" manipulables dans notre code. On pourra ainsi modéliser des voitures, des animaux ou des personnes. </a:t>
            </a:r>
          </a:p>
          <a:p>
            <a:endParaRPr lang="fr-FR" dirty="0"/>
          </a:p>
          <a:p>
            <a:r>
              <a:rPr lang="fr-FR" dirty="0"/>
              <a:t>Ces "objets" ne sont pas modélisés graphiquement, mais sont constitués d'un état, et d'un comportement.</a:t>
            </a:r>
          </a:p>
          <a:p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F758F-2E71-4538-EB80-07F4EB1B0C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Concepts de base</a:t>
            </a:r>
          </a:p>
        </p:txBody>
      </p:sp>
    </p:spTree>
    <p:extLst>
      <p:ext uri="{BB962C8B-B14F-4D97-AF65-F5344CB8AC3E}">
        <p14:creationId xmlns:p14="http://schemas.microsoft.com/office/powerpoint/2010/main" val="378661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10406"/>
            <a:ext cx="11595600" cy="4171117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Vehicule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Tout véhicule possède une vitesse et une couleur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__vitesse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Une voiture EST un véhicule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 ce titre, elle A aussi une vitesse et une couleur, mais PEUT également rouler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Vehicule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rouler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'Vroum'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 bateau EST un véhicule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 ce titre, il A aussi une vitesse et une couleur, mais PEUT également naviguer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Bateau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Vehicule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naviguer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Floutch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 1 : Véhicules</a:t>
            </a:r>
          </a:p>
        </p:txBody>
      </p:sp>
    </p:spTree>
    <p:extLst>
      <p:ext uri="{BB962C8B-B14F-4D97-AF65-F5344CB8AC3E}">
        <p14:creationId xmlns:p14="http://schemas.microsoft.com/office/powerpoint/2010/main" val="4287309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10406"/>
            <a:ext cx="11595600" cy="4171117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Toute forme dispose d'une origine x et y sur un plan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 rectangle EST une forme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 ce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il A aussi une origine, mais A également un périmètre et une aire spécifique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longueur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Appel du constructeur de la classe Forme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longueur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longueur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longueur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longueur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 2 : Formes</a:t>
            </a:r>
          </a:p>
        </p:txBody>
      </p:sp>
    </p:spTree>
    <p:extLst>
      <p:ext uri="{BB962C8B-B14F-4D97-AF65-F5344CB8AC3E}">
        <p14:creationId xmlns:p14="http://schemas.microsoft.com/office/powerpoint/2010/main" val="1874340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628900"/>
            <a:ext cx="11595600" cy="3352623"/>
          </a:xfrm>
        </p:spPr>
        <p:txBody>
          <a:bodyPr/>
          <a:lstStyle/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 cercle EST une forme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 ce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il A aussi une origine, mais A également un périmètre et une aire spécifique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Cercle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rayon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Appel du constructeur de la classe Forme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rayon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rayon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diametre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rayon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diametre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rayon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rayon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 2 : Formes</a:t>
            </a:r>
          </a:p>
        </p:txBody>
      </p:sp>
    </p:spTree>
    <p:extLst>
      <p:ext uri="{BB962C8B-B14F-4D97-AF65-F5344CB8AC3E}">
        <p14:creationId xmlns:p14="http://schemas.microsoft.com/office/powerpoint/2010/main" val="2037112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BBF844C-4775-A05F-AB46-A471C138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simple vs héritage multiple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79CB912-BCD5-9E38-47F7-4562DBCD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exemples précédents, l’héritage est appelé « simple ». Le schéma est le suivant 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1DA2FB-6DC4-4F60-E89F-AF48AC0732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F44B188-73AB-AEFD-A21C-91C4A8140D6F}"/>
              </a:ext>
            </a:extLst>
          </p:cNvPr>
          <p:cNvGrpSpPr/>
          <p:nvPr/>
        </p:nvGrpSpPr>
        <p:grpSpPr>
          <a:xfrm>
            <a:off x="3635828" y="2827694"/>
            <a:ext cx="4920344" cy="2305239"/>
            <a:chOff x="3054220" y="2421294"/>
            <a:chExt cx="4920344" cy="23052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567A28-6B07-D0E4-7AC1-C90FBE498374}"/>
                </a:ext>
              </a:extLst>
            </p:cNvPr>
            <p:cNvSpPr/>
            <p:nvPr/>
          </p:nvSpPr>
          <p:spPr>
            <a:xfrm>
              <a:off x="4483359" y="2421294"/>
              <a:ext cx="2062066" cy="8278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Forme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B4911-527B-5375-16F6-CADA6381D75E}"/>
                </a:ext>
              </a:extLst>
            </p:cNvPr>
            <p:cNvSpPr/>
            <p:nvPr/>
          </p:nvSpPr>
          <p:spPr>
            <a:xfrm>
              <a:off x="3054220" y="3898641"/>
              <a:ext cx="2062066" cy="8278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Cercle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3F6395-3ECC-7C45-CB3A-7693A544ED8F}"/>
                </a:ext>
              </a:extLst>
            </p:cNvPr>
            <p:cNvSpPr/>
            <p:nvPr/>
          </p:nvSpPr>
          <p:spPr>
            <a:xfrm>
              <a:off x="5912498" y="3898641"/>
              <a:ext cx="2062066" cy="8278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Rectangle</a:t>
              </a: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F28FB2D3-F534-995F-39B1-B6102CDCF8AB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4085253" y="3249186"/>
              <a:ext cx="1429139" cy="6494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5BF1A82D-5ACB-4C0D-C782-671389FBF990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H="1" flipV="1">
              <a:off x="5514392" y="3249186"/>
              <a:ext cx="1429139" cy="6494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038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BBF844C-4775-A05F-AB46-A471C138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simple vs héritage multiple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79CB912-BCD5-9E38-47F7-4562DBCD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L'héritage multiple consiste à créer une classe héritant de plusieurs classes mères, comme ceci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L'intérêt est de pouvoir créer des sous-classes ayant les attributs et méthodes de plusieurs parents.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1DA2FB-6DC4-4F60-E89F-AF48AC0732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3FA3EA7-6AD4-6C47-9832-EFAD2007237A}"/>
              </a:ext>
            </a:extLst>
          </p:cNvPr>
          <p:cNvGrpSpPr/>
          <p:nvPr/>
        </p:nvGrpSpPr>
        <p:grpSpPr>
          <a:xfrm>
            <a:off x="3635828" y="2521891"/>
            <a:ext cx="4920344" cy="2168784"/>
            <a:chOff x="3054220" y="3898641"/>
            <a:chExt cx="4920344" cy="21687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567A28-6B07-D0E4-7AC1-C90FBE498374}"/>
                </a:ext>
              </a:extLst>
            </p:cNvPr>
            <p:cNvSpPr/>
            <p:nvPr/>
          </p:nvSpPr>
          <p:spPr>
            <a:xfrm>
              <a:off x="4483359" y="5239533"/>
              <a:ext cx="2062066" cy="8278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Classe Fille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B4911-527B-5375-16F6-CADA6381D75E}"/>
                </a:ext>
              </a:extLst>
            </p:cNvPr>
            <p:cNvSpPr/>
            <p:nvPr/>
          </p:nvSpPr>
          <p:spPr>
            <a:xfrm>
              <a:off x="3054220" y="3898641"/>
              <a:ext cx="2062066" cy="8278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Classe 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3F6395-3ECC-7C45-CB3A-7693A544ED8F}"/>
                </a:ext>
              </a:extLst>
            </p:cNvPr>
            <p:cNvSpPr/>
            <p:nvPr/>
          </p:nvSpPr>
          <p:spPr>
            <a:xfrm>
              <a:off x="5912498" y="3898641"/>
              <a:ext cx="2062066" cy="8278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Classe B</a:t>
              </a: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F28FB2D3-F534-995F-39B1-B6102CDCF8AB}"/>
                </a:ext>
              </a:extLst>
            </p:cNvPr>
            <p:cNvCxnSpPr>
              <a:cxnSpLocks/>
              <a:stCxn id="5" idx="0"/>
              <a:endCxn id="6" idx="2"/>
            </p:cNvCxnSpPr>
            <p:nvPr/>
          </p:nvCxnSpPr>
          <p:spPr>
            <a:xfrm flipH="1" flipV="1">
              <a:off x="4085253" y="4726533"/>
              <a:ext cx="1429139" cy="513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5BF1A82D-5ACB-4C0D-C782-671389FBF990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5514392" y="4726533"/>
              <a:ext cx="1429139" cy="513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367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d’héritage multiple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3380CC-5890-BD2A-79FC-6AAC94043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303506"/>
            <a:ext cx="11595600" cy="4678017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L'instruction "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permet de créer des classes vides, </a:t>
            </a:r>
            <a:b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# utile pour cet exemple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Reptile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 reptile EST un animal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type_ecailles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type_ecailles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type_ecailles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Arachnide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 arachnide EST un animal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nombre_pattes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nombre_pattes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nombre_pattes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Insecte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 insecte EST un animal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"Noir"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59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d’héritage multiple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583801-1511-FCC8-18D3-113A4EA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303506"/>
            <a:ext cx="11595600" cy="4678017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MilieuDeVie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Aerien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MilieuDeVie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Milieu de vie aérien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voler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'Vole'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Terrestre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MilieuDeVie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Milieu de vie terrestre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marcher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'Marche'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Maritime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MilieuDeVie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Milieu de vie maritime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nager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'Nage'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58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d’héritage multiple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286000"/>
            <a:ext cx="11595600" cy="3695523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Dragon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Reptile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Aerien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Cobra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Reptile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Terrestre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CobraDeMer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Reptile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Maritime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Larinioides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Arachnide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Aerien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PholquePhalangide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Arachnide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Terrestre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Argyonete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Arachnide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Maritime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Libellule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Insecte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Aerien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Fourmi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Insecte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Terrestre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Gyrinidae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Insecte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Maritime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b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fourmi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Fourmi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fourmi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 : Noir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fourmi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marcher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 : Marche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Avec ces six classes (+ Animal et </a:t>
            </a:r>
            <a:r>
              <a:rPr lang="fr-FR" dirty="0" err="1"/>
              <a:t>MilieuDeVie</a:t>
            </a:r>
            <a:r>
              <a:rPr lang="fr-FR" dirty="0"/>
              <a:t>), on peut représenter plus finement le vivant :</a:t>
            </a:r>
          </a:p>
        </p:txBody>
      </p:sp>
    </p:spTree>
    <p:extLst>
      <p:ext uri="{BB962C8B-B14F-4D97-AF65-F5344CB8AC3E}">
        <p14:creationId xmlns:p14="http://schemas.microsoft.com/office/powerpoint/2010/main" val="3115050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BBF844C-4775-A05F-AB46-A471C138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simple vs héritage multiple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79CB912-BCD5-9E38-47F7-4562DBCD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important de garder en tête que :</a:t>
            </a:r>
          </a:p>
          <a:p>
            <a:pPr lvl="1"/>
            <a:r>
              <a:rPr lang="fr-FR" dirty="0"/>
              <a:t>Ces outils (classes, héritage, attributs et méthodes) sont autant de moyens pour nous permettre de représenter ce qu'il est nécessaire d'utiliser dans une application.</a:t>
            </a:r>
          </a:p>
          <a:p>
            <a:pPr lvl="1"/>
            <a:r>
              <a:rPr lang="fr-FR" dirty="0"/>
              <a:t>Chaque représentation aura toujours une faiblesse, surtout en représentant des structures aussi complexes que le vivant.</a:t>
            </a:r>
          </a:p>
          <a:p>
            <a:pPr lvl="2"/>
            <a:r>
              <a:rPr lang="fr-FR" dirty="0"/>
              <a:t>Attention à ne pas créer de structure trop complexe pour le besoin dans une application.</a:t>
            </a:r>
          </a:p>
          <a:p>
            <a:pPr lvl="2"/>
            <a:r>
              <a:rPr lang="fr-FR" dirty="0"/>
              <a:t>Exemple : une classe représentant un visiteur sur un site web ne possède pas d'attribut "</a:t>
            </a:r>
            <a:r>
              <a:rPr lang="fr-FR" dirty="0" err="1"/>
              <a:t>couleur_de_cheveux</a:t>
            </a:r>
            <a:r>
              <a:rPr lang="fr-FR" dirty="0"/>
              <a:t>" sauf si besoin explicite pour les raisons de l'outil.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1DA2FB-6DC4-4F60-E89F-AF48AC0732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</p:spTree>
    <p:extLst>
      <p:ext uri="{BB962C8B-B14F-4D97-AF65-F5344CB8AC3E}">
        <p14:creationId xmlns:p14="http://schemas.microsoft.com/office/powerpoint/2010/main" val="786729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BBF844C-4775-A05F-AB46-A471C138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problème du diamant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79CB912-BCD5-9E38-47F7-4562DBCD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indispensable de prendre garde à ne pas créer un héritage "en diamant" dans le cadre du multi-héritage.</a:t>
            </a:r>
          </a:p>
          <a:p>
            <a:pPr lvl="1"/>
            <a:endParaRPr lang="fr-FR" dirty="0"/>
          </a:p>
          <a:p>
            <a:r>
              <a:rPr lang="fr-FR" dirty="0"/>
              <a:t>Représentation de l'héritage </a:t>
            </a:r>
            <a:br>
              <a:rPr lang="fr-FR" dirty="0"/>
            </a:br>
            <a:r>
              <a:rPr lang="fr-FR" dirty="0"/>
              <a:t>en diamant :</a:t>
            </a:r>
          </a:p>
          <a:p>
            <a:pPr lvl="1"/>
            <a:endParaRPr lang="fr-FR" dirty="0"/>
          </a:p>
          <a:p>
            <a:r>
              <a:rPr lang="fr-FR" dirty="0"/>
              <a:t>Si le cas se présente, à moins </a:t>
            </a:r>
            <a:br>
              <a:rPr lang="fr-FR" dirty="0"/>
            </a:br>
            <a:r>
              <a:rPr lang="fr-FR" dirty="0"/>
              <a:t>d'une bonne raison, il est préférable </a:t>
            </a:r>
            <a:br>
              <a:rPr lang="fr-FR" dirty="0"/>
            </a:br>
            <a:r>
              <a:rPr lang="fr-FR" dirty="0"/>
              <a:t>de repenser le modèle hiérarchique </a:t>
            </a:r>
            <a:br>
              <a:rPr lang="fr-FR" dirty="0"/>
            </a:br>
            <a:r>
              <a:rPr lang="fr-FR" dirty="0"/>
              <a:t>de son application.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1DA2FB-6DC4-4F60-E89F-AF48AC0732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EC169DC-E1AF-3C75-E343-4052E1B67AA8}"/>
              </a:ext>
            </a:extLst>
          </p:cNvPr>
          <p:cNvGrpSpPr/>
          <p:nvPr/>
        </p:nvGrpSpPr>
        <p:grpSpPr>
          <a:xfrm>
            <a:off x="6972857" y="2187861"/>
            <a:ext cx="4920344" cy="3509676"/>
            <a:chOff x="3635828" y="2123391"/>
            <a:chExt cx="4920344" cy="350967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D3FA3EA7-6AD4-6C47-9832-EFAD2007237A}"/>
                </a:ext>
              </a:extLst>
            </p:cNvPr>
            <p:cNvGrpSpPr/>
            <p:nvPr/>
          </p:nvGrpSpPr>
          <p:grpSpPr>
            <a:xfrm>
              <a:off x="3635828" y="3464283"/>
              <a:ext cx="4920344" cy="2168784"/>
              <a:chOff x="3054220" y="3898641"/>
              <a:chExt cx="4920344" cy="216878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567A28-6B07-D0E4-7AC1-C90FBE498374}"/>
                  </a:ext>
                </a:extLst>
              </p:cNvPr>
              <p:cNvSpPr/>
              <p:nvPr/>
            </p:nvSpPr>
            <p:spPr>
              <a:xfrm>
                <a:off x="4483359" y="5239533"/>
                <a:ext cx="2062066" cy="82789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2"/>
                    </a:solidFill>
                  </a:rPr>
                  <a:t>Classe D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2B4911-527B-5375-16F6-CADA6381D75E}"/>
                  </a:ext>
                </a:extLst>
              </p:cNvPr>
              <p:cNvSpPr/>
              <p:nvPr/>
            </p:nvSpPr>
            <p:spPr>
              <a:xfrm>
                <a:off x="3054220" y="3898641"/>
                <a:ext cx="2062066" cy="82789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2"/>
                    </a:solidFill>
                  </a:rPr>
                  <a:t>Classe B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3F6395-3ECC-7C45-CB3A-7693A544ED8F}"/>
                  </a:ext>
                </a:extLst>
              </p:cNvPr>
              <p:cNvSpPr/>
              <p:nvPr/>
            </p:nvSpPr>
            <p:spPr>
              <a:xfrm>
                <a:off x="5912498" y="3898641"/>
                <a:ext cx="2062066" cy="82789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2"/>
                    </a:solidFill>
                  </a:rPr>
                  <a:t>Classe C</a:t>
                </a:r>
              </a:p>
            </p:txBody>
          </p:sp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F28FB2D3-F534-995F-39B1-B6102CDCF8AB}"/>
                  </a:ext>
                </a:extLst>
              </p:cNvPr>
              <p:cNvCxnSpPr>
                <a:cxnSpLocks/>
                <a:stCxn id="5" idx="0"/>
                <a:endCxn id="6" idx="2"/>
              </p:cNvCxnSpPr>
              <p:nvPr/>
            </p:nvCxnSpPr>
            <p:spPr>
              <a:xfrm flipH="1" flipV="1">
                <a:off x="4085253" y="4726533"/>
                <a:ext cx="1429139" cy="5130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5BF1A82D-5ACB-4C0D-C782-671389FBF990}"/>
                  </a:ext>
                </a:extLst>
              </p:cNvPr>
              <p:cNvCxnSpPr>
                <a:cxnSpLocks/>
                <a:stCxn id="5" idx="0"/>
                <a:endCxn id="7" idx="2"/>
              </p:cNvCxnSpPr>
              <p:nvPr/>
            </p:nvCxnSpPr>
            <p:spPr>
              <a:xfrm flipV="1">
                <a:off x="5514392" y="4726533"/>
                <a:ext cx="1429139" cy="5130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C792AA-0996-B584-A328-30C716639B7B}"/>
                </a:ext>
              </a:extLst>
            </p:cNvPr>
            <p:cNvSpPr/>
            <p:nvPr/>
          </p:nvSpPr>
          <p:spPr>
            <a:xfrm>
              <a:off x="5064967" y="2123391"/>
              <a:ext cx="2062066" cy="8278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Classe A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6B6A682-89D0-0AB8-0336-E420CC8B679C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flipV="1">
              <a:off x="4666861" y="2951283"/>
              <a:ext cx="1429139" cy="513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330BCAB-E297-25A3-0AF8-FC753B70214E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H="1" flipV="1">
              <a:off x="6096000" y="2951283"/>
              <a:ext cx="1429139" cy="513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945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6C79-EBAF-BBA0-3539-B85B89EA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sur la POO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CB49-26B1-7846-AFCF-8EB80011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L'état d'un objet, ce sont ses attributs, c'est ce que l'objet "a" :</a:t>
            </a:r>
          </a:p>
          <a:p>
            <a:pPr lvl="1"/>
            <a:r>
              <a:rPr lang="fr-FR" dirty="0"/>
              <a:t>Une personne </a:t>
            </a:r>
            <a:r>
              <a:rPr lang="fr-FR" u="sng" dirty="0"/>
              <a:t>a</a:t>
            </a:r>
            <a:r>
              <a:rPr lang="fr-FR" dirty="0"/>
              <a:t> un prénom, un nom, un âge, etc.</a:t>
            </a:r>
          </a:p>
          <a:p>
            <a:pPr lvl="1"/>
            <a:r>
              <a:rPr lang="fr-FR" dirty="0"/>
              <a:t>Un rectangle </a:t>
            </a:r>
            <a:r>
              <a:rPr lang="fr-FR" u="sng" dirty="0"/>
              <a:t>a</a:t>
            </a:r>
            <a:r>
              <a:rPr lang="fr-FR" dirty="0"/>
              <a:t> une largeur, une longueur, etc.</a:t>
            </a:r>
          </a:p>
          <a:p>
            <a:pPr lvl="1"/>
            <a:r>
              <a:rPr lang="fr-FR" dirty="0"/>
              <a:t>Une voiture </a:t>
            </a:r>
            <a:r>
              <a:rPr lang="fr-FR" u="sng" dirty="0"/>
              <a:t>a</a:t>
            </a:r>
            <a:r>
              <a:rPr lang="fr-FR" dirty="0"/>
              <a:t> une marque, un modèle, une couleur, etc.</a:t>
            </a:r>
          </a:p>
          <a:p>
            <a:pPr lvl="4"/>
            <a:endParaRPr lang="fr-FR" sz="1000" dirty="0"/>
          </a:p>
          <a:p>
            <a:r>
              <a:rPr lang="fr-FR" dirty="0"/>
              <a:t>Le comportement, ce sont ses fonctions (ou méthodes), c'est ce que l'objet "peut" :</a:t>
            </a:r>
          </a:p>
          <a:p>
            <a:pPr lvl="1"/>
            <a:r>
              <a:rPr lang="fr-FR" dirty="0"/>
              <a:t>Une personne </a:t>
            </a:r>
            <a:r>
              <a:rPr lang="fr-FR" u="sng" dirty="0"/>
              <a:t>peut</a:t>
            </a:r>
            <a:r>
              <a:rPr lang="fr-FR" dirty="0"/>
              <a:t> dire bonjour, marcher, manger, etc.</a:t>
            </a:r>
          </a:p>
          <a:p>
            <a:pPr lvl="1"/>
            <a:r>
              <a:rPr lang="fr-FR" dirty="0"/>
              <a:t>Un rectangle </a:t>
            </a:r>
            <a:r>
              <a:rPr lang="fr-FR" u="sng" dirty="0"/>
              <a:t>peut</a:t>
            </a:r>
            <a:r>
              <a:rPr lang="fr-FR" dirty="0"/>
              <a:t> s'afficher, se redimensionner, etc.</a:t>
            </a:r>
          </a:p>
          <a:p>
            <a:pPr lvl="1"/>
            <a:r>
              <a:rPr lang="fr-FR" dirty="0"/>
              <a:t>Une voiture </a:t>
            </a:r>
            <a:r>
              <a:rPr lang="fr-FR" u="sng" dirty="0"/>
              <a:t>peut</a:t>
            </a:r>
            <a:r>
              <a:rPr lang="fr-FR" dirty="0"/>
              <a:t> démarrer, accélérer, ralentir,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F758F-2E71-4538-EB80-07F4EB1B0C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Concepts de base</a:t>
            </a:r>
          </a:p>
        </p:txBody>
      </p:sp>
    </p:spTree>
    <p:extLst>
      <p:ext uri="{BB962C8B-B14F-4D97-AF65-F5344CB8AC3E}">
        <p14:creationId xmlns:p14="http://schemas.microsoft.com/office/powerpoint/2010/main" val="4152951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polymorphisme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273300"/>
            <a:ext cx="11595600" cy="3708223"/>
          </a:xfrm>
        </p:spPr>
        <p:txBody>
          <a:bodyPr/>
          <a:lstStyle/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 utilisée pour tout objet disposant d'un attribut "nom"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saluer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'Bonjour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objet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.nom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Lapin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lapin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Lapin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'Roger'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saluer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lapin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Résultat : "Bonjour Roger"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saluer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personne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Résultat : "Bonjour Alice"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Consiste à utiliser indifféremment un objet d'une classe ou d’une autre dans une fonction ou une méthode</a:t>
            </a:r>
          </a:p>
        </p:txBody>
      </p:sp>
    </p:spTree>
    <p:extLst>
      <p:ext uri="{BB962C8B-B14F-4D97-AF65-F5344CB8AC3E}">
        <p14:creationId xmlns:p14="http://schemas.microsoft.com/office/powerpoint/2010/main" val="620300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479FB01-4F95-10FC-706D-B4D7218A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Visibilité protégée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913E252-6EE4-A3FF-D855-67B80158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fille :</a:t>
            </a:r>
          </a:p>
          <a:p>
            <a:pPr lvl="1"/>
            <a:r>
              <a:rPr lang="fr-FR" dirty="0"/>
              <a:t>Aura accès aux attributs et méthodes protégés (ayant pour préfixe _ ) de la classe mère.</a:t>
            </a:r>
          </a:p>
          <a:p>
            <a:pPr lvl="1"/>
            <a:r>
              <a:rPr lang="fr-FR" dirty="0"/>
              <a:t>N'aura pas accès aux attributs et méthodes privés (ayant pour préfixe __ ) de la classe mère.</a:t>
            </a:r>
          </a:p>
          <a:p>
            <a:pPr lvl="1"/>
            <a:endParaRPr lang="fr-FR" dirty="0"/>
          </a:p>
          <a:p>
            <a:r>
              <a:rPr lang="fr-FR" dirty="0"/>
              <a:t>De cette manière, la responsabilité de chaque classe est respectée.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A90807-C4AC-50C6-0C22-FE2185E461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</p:spTree>
    <p:extLst>
      <p:ext uri="{BB962C8B-B14F-4D97-AF65-F5344CB8AC3E}">
        <p14:creationId xmlns:p14="http://schemas.microsoft.com/office/powerpoint/2010/main" val="3184775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Visibilité protégée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6478966-EBAE-1B3A-298F-02230B427C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10406"/>
            <a:ext cx="11595600" cy="4171117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protege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__prive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'Privée'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protege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protege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publique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Fonctionne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protege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Fonctionne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__prive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Fonctionne</a:t>
            </a:r>
            <a:b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'Protégée'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Fonctionne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protege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Fonctionne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__prive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Echoue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1757038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Visibilité protégée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L’héritage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6478966-EBAE-1B3A-298F-02230B427C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'Publique'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.publique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Fonctionne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protege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Fonctionne mais devrait interpeller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.__prive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Echoue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3544612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A435F-8D48-9F63-C791-47E5CA3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« </a:t>
            </a:r>
            <a:r>
              <a:rPr lang="fr-FR" dirty="0" err="1"/>
              <a:t>dunder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761619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E9B9CF9-9B26-DA7B-3446-404C6B33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82A0083-BF09-C363-8E85-46B067D2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spéciales sont remarquables car entourées de double </a:t>
            </a:r>
            <a:r>
              <a:rPr lang="fr-FR" dirty="0" err="1"/>
              <a:t>underscores</a:t>
            </a:r>
            <a:r>
              <a:rPr lang="fr-FR" dirty="0"/>
              <a:t> : « 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dirty="0"/>
              <a:t> » . </a:t>
            </a:r>
          </a:p>
          <a:p>
            <a:endParaRPr lang="fr-FR" dirty="0"/>
          </a:p>
          <a:p>
            <a:r>
              <a:rPr lang="fr-FR" dirty="0"/>
              <a:t>Les suivantes ont déjà été présentées :</a:t>
            </a:r>
          </a:p>
          <a:p>
            <a:pPr lvl="1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</a:p>
          <a:p>
            <a:pPr lvl="1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766B8E-CD72-26DF-5AAF-0E072CC268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Méthodes « </a:t>
            </a:r>
            <a:r>
              <a:rPr lang="fr-FR" dirty="0" err="1"/>
              <a:t>dunder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054217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E9B9CF9-9B26-DA7B-3446-404C6B33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82A0083-BF09-C363-8E85-46B067D2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spéciales permettent pour la plupart de rendre l'objet compatible avec de nombreuses fonctions du système :</a:t>
            </a:r>
          </a:p>
          <a:p>
            <a:pPr lvl="1"/>
            <a:r>
              <a:rPr lang="fr-FR" dirty="0"/>
              <a:t>Opérateurs arithmétiques : +, -, *, /, %, ...</a:t>
            </a:r>
          </a:p>
          <a:p>
            <a:pPr lvl="1"/>
            <a:r>
              <a:rPr lang="fr-FR" dirty="0"/>
              <a:t>Opérateurs de comparaison : &lt;, &gt;, &gt;=, &lt;=, ...</a:t>
            </a:r>
          </a:p>
          <a:p>
            <a:pPr lvl="1"/>
            <a:r>
              <a:rPr lang="fr-FR" dirty="0"/>
              <a:t>Opérateurs logiques : AND, OR</a:t>
            </a:r>
          </a:p>
          <a:p>
            <a:pPr lvl="1"/>
            <a:r>
              <a:rPr lang="fr-FR" dirty="0"/>
              <a:t>Fonctions usuelles : round(), abs(), </a:t>
            </a:r>
            <a:r>
              <a:rPr lang="fr-FR" dirty="0" err="1"/>
              <a:t>oct</a:t>
            </a:r>
            <a:r>
              <a:rPr lang="fr-FR" dirty="0"/>
              <a:t>(), </a:t>
            </a:r>
            <a:r>
              <a:rPr lang="fr-FR" dirty="0" err="1"/>
              <a:t>hex</a:t>
            </a:r>
            <a:r>
              <a:rPr lang="fr-FR" dirty="0"/>
              <a:t>(), ...</a:t>
            </a:r>
          </a:p>
          <a:p>
            <a:pPr lvl="1"/>
            <a:r>
              <a:rPr lang="fr-FR" dirty="0"/>
              <a:t>Fonctions de transtypage : </a:t>
            </a:r>
            <a:r>
              <a:rPr lang="fr-FR" dirty="0" err="1"/>
              <a:t>int</a:t>
            </a:r>
            <a:r>
              <a:rPr lang="fr-FR" dirty="0"/>
              <a:t>(), </a:t>
            </a:r>
            <a:r>
              <a:rPr lang="fr-FR" dirty="0" err="1"/>
              <a:t>float</a:t>
            </a:r>
            <a:r>
              <a:rPr lang="fr-FR" dirty="0"/>
              <a:t>(), </a:t>
            </a:r>
            <a:r>
              <a:rPr lang="fr-FR" dirty="0" err="1"/>
              <a:t>bool</a:t>
            </a:r>
            <a:r>
              <a:rPr lang="fr-FR" dirty="0"/>
              <a:t>(), ...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766B8E-CD72-26DF-5AAF-0E072CC268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Méthodes « </a:t>
            </a:r>
            <a:r>
              <a:rPr lang="fr-FR" dirty="0" err="1"/>
              <a:t>dunder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976749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1DA77-4052-2173-D086-25EB34A6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7E515A-935A-B58C-98AB-DC98965B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Elles permettent aussi de créer des comportements</a:t>
            </a:r>
          </a:p>
          <a:p>
            <a:pPr lvl="1"/>
            <a:r>
              <a:rPr lang="fr-FR" dirty="0"/>
              <a:t>Exemple : __</a:t>
            </a:r>
            <a:r>
              <a:rPr lang="fr-FR" dirty="0" err="1"/>
              <a:t>getattr</a:t>
            </a:r>
            <a:r>
              <a:rPr lang="fr-FR" dirty="0"/>
              <a:t>__ se déclenche quand le code tente d'accéder à un attribut pourtant inexistant d'un objet.</a:t>
            </a:r>
          </a:p>
          <a:p>
            <a:pPr lvl="1"/>
            <a:r>
              <a:rPr lang="fr-FR" dirty="0"/>
              <a:t>D’autres exemples ci-dessous 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199A03-2F14-28BF-9857-9A64AC532E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Méthodes « </a:t>
            </a:r>
            <a:r>
              <a:rPr lang="fr-FR" dirty="0" err="1"/>
              <a:t>dunder</a:t>
            </a:r>
            <a:r>
              <a:rPr lang="fr-FR" dirty="0"/>
              <a:t> »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218D8E44-D723-B55E-2CF4-65E47FB0B769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2542617231"/>
              </p:ext>
            </p:extLst>
          </p:nvPr>
        </p:nvGraphicFramePr>
        <p:xfrm>
          <a:off x="259812" y="3133725"/>
          <a:ext cx="1167237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553">
                  <a:extLst>
                    <a:ext uri="{9D8B030D-6E8A-4147-A177-3AD203B41FA5}">
                      <a16:colId xmlns:a16="http://schemas.microsoft.com/office/drawing/2014/main" val="2325784072"/>
                    </a:ext>
                  </a:extLst>
                </a:gridCol>
                <a:gridCol w="8797823">
                  <a:extLst>
                    <a:ext uri="{9D8B030D-6E8A-4147-A177-3AD203B41FA5}">
                      <a16:colId xmlns:a16="http://schemas.microsoft.com/office/drawing/2014/main" val="1290653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Méthode spéciale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74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__new__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Appelée avant __init__, construit l'objet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7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fr-FR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Retourne une représentation textuelle d'un objet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2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fr-FR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Permet d'utiliser l'opérateur + avec l'objet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7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fr-FR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Permet d'utiliser l'opérateur &gt;= avec l'objet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83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fr-FR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getattr</a:t>
                      </a:r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Est appelée à l'accès d'un attribut absent de l'objet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85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652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Méthodes « </a:t>
            </a:r>
            <a:r>
              <a:rPr lang="fr-FR" dirty="0" err="1"/>
              <a:t>dunder</a:t>
            </a:r>
            <a:r>
              <a:rPr lang="fr-FR" dirty="0"/>
              <a:t> »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6478966-EBAE-1B3A-298F-02230B427C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10406"/>
            <a:ext cx="11595600" cy="4171117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'Trèfle'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'Carreau'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Coeur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'Pique'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Compare d'abord la valeur, dans un sens puis dans l'autre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.valeur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.valeur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Tri des cartes dans l'ordre présentés dans le Tuple formes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Carte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formes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Carte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formes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position2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288655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6C79-EBAF-BBA0-3539-B85B89EA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sur la POO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CB49-26B1-7846-AFCF-8EB80011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Cette définition du modèle d'une personne, son patron de conception, est appelé une classe. </a:t>
            </a:r>
          </a:p>
          <a:p>
            <a:pPr lvl="4"/>
            <a:endParaRPr lang="fr-FR" sz="1200" dirty="0"/>
          </a:p>
          <a:p>
            <a:r>
              <a:rPr lang="fr-FR" dirty="0"/>
              <a:t>La classe représentant le modèle d'une personne peut, une fois définie, créer une multitude d'objets personnes, semblables dans leur comportement, mais avec un état différent :</a:t>
            </a:r>
          </a:p>
          <a:p>
            <a:pPr lvl="1"/>
            <a:r>
              <a:rPr lang="fr-FR" dirty="0"/>
              <a:t>Les personnes Jean, Alice et Michel se nomment différemment, mais possèdent toutes un prénom</a:t>
            </a:r>
          </a:p>
          <a:p>
            <a:pPr lvl="1"/>
            <a:r>
              <a:rPr lang="fr-FR" dirty="0"/>
              <a:t>Les voitures Renault Clio 4 et Peugeot 208 ont des propriétés différentes, mais peuvent démarrer, accélérer et ralentir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F758F-2E71-4538-EB80-07F4EB1B0C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Concepts de base</a:t>
            </a:r>
          </a:p>
        </p:txBody>
      </p:sp>
    </p:spTree>
    <p:extLst>
      <p:ext uri="{BB962C8B-B14F-4D97-AF65-F5344CB8AC3E}">
        <p14:creationId xmlns:p14="http://schemas.microsoft.com/office/powerpoint/2010/main" val="296553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6C79-EBAF-BBA0-3539-B85B89EA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Spécificités du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CB49-26B1-7846-AFCF-8EB80011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comparaison d'autres langages comme C#, Java ou encore PHP, Python se distingue des autres langages par les points suivants :</a:t>
            </a:r>
          </a:p>
          <a:p>
            <a:pPr lvl="1"/>
            <a:r>
              <a:rPr lang="fr-FR" dirty="0"/>
              <a:t>La notion d'encapsulation est beaucoup plus flexible : les propriétés protégées comme privées sont accessibles à l'extérieur d'une classe. La seule limite n'est que psychologique et réside dans les conventions de code.</a:t>
            </a:r>
          </a:p>
          <a:p>
            <a:pPr lvl="1"/>
            <a:r>
              <a:rPr lang="fr-FR" dirty="0"/>
              <a:t>L'héritage multiple est une exception dans le paysage des langages orienté objet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F758F-2E71-4538-EB80-07F4EB1B0C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Concepts de base</a:t>
            </a:r>
          </a:p>
        </p:txBody>
      </p:sp>
    </p:spTree>
    <p:extLst>
      <p:ext uri="{BB962C8B-B14F-4D97-AF65-F5344CB8AC3E}">
        <p14:creationId xmlns:p14="http://schemas.microsoft.com/office/powerpoint/2010/main" val="241124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6C79-EBAF-BBA0-3539-B85B89EA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Spécificités du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CB49-26B1-7846-AFCF-8EB80011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Suite :</a:t>
            </a:r>
          </a:p>
          <a:p>
            <a:pPr lvl="1"/>
            <a:r>
              <a:rPr lang="fr-FR" dirty="0"/>
              <a:t>Les interfaces ne sont qu'émulés en Python.</a:t>
            </a:r>
          </a:p>
          <a:p>
            <a:pPr lvl="1"/>
            <a:r>
              <a:rPr lang="fr-FR" dirty="0"/>
              <a:t>Python utilise un nombre bien plus important de méthodes spéciales que les autres langages précités, car il n'y a pas de différence syntaxique entre la surcharge d'opérateurs et les événements.</a:t>
            </a:r>
          </a:p>
          <a:p>
            <a:pPr lvl="2"/>
            <a:r>
              <a:rPr lang="fr-FR" dirty="0"/>
              <a:t>Par exemple, dans d'autres langages, la méthode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fr-FR" dirty="0"/>
              <a:t> serait un événement survenant après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__new__</a:t>
            </a:r>
            <a:r>
              <a:rPr lang="fr-FR" dirty="0"/>
              <a:t> (le constructeur) plutôt qu'une méthode spéciale.</a:t>
            </a:r>
          </a:p>
          <a:p>
            <a:pPr lvl="2"/>
            <a:r>
              <a:rPr lang="fr-FR" dirty="0"/>
              <a:t>De la même manière, la méthode spéciale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fr-FR" dirty="0"/>
              <a:t> en Python possède en C# une différence syntaxique avec le reste des méthodes, via le mot-clef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fr-FR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F758F-2E71-4538-EB80-07F4EB1B0C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Concepts de base</a:t>
            </a:r>
          </a:p>
        </p:txBody>
      </p:sp>
    </p:spTree>
    <p:extLst>
      <p:ext uri="{BB962C8B-B14F-4D97-AF65-F5344CB8AC3E}">
        <p14:creationId xmlns:p14="http://schemas.microsoft.com/office/powerpoint/2010/main" val="359946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A435F-8D48-9F63-C791-47E5CA3F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des attributs en Python</a:t>
            </a:r>
          </a:p>
        </p:txBody>
      </p:sp>
    </p:spTree>
    <p:extLst>
      <p:ext uri="{BB962C8B-B14F-4D97-AF65-F5344CB8AC3E}">
        <p14:creationId xmlns:p14="http://schemas.microsoft.com/office/powerpoint/2010/main" val="357936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F7-E711-29C3-0D70-E2ED0A4D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– les 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212FE-62E7-FD17-2B61-9440B8BCE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Syntaxe des attributs en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B1089C-2E5F-EDF7-247E-42DEC4D16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4229099"/>
            <a:ext cx="11595600" cy="1752423"/>
          </a:xfrm>
        </p:spPr>
        <p:txBody>
          <a:bodyPr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Voiture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Expliqué plus bas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marque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couleur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5E057A-C2C3-F4CC-F6B1-1995476EF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5"/>
            <a:ext cx="11595600" cy="2925593"/>
          </a:xfrm>
        </p:spPr>
        <p:txBody>
          <a:bodyPr/>
          <a:lstStyle/>
          <a:p>
            <a:r>
              <a:rPr lang="fr-FR" dirty="0"/>
              <a:t>Une classe est la représentation technique d’une entité</a:t>
            </a:r>
          </a:p>
          <a:p>
            <a:pPr lvl="1"/>
            <a:r>
              <a:rPr lang="fr-FR" dirty="0"/>
              <a:t>En Python, les propriétés commencent par une minuscule et les mots sont séparés par des </a:t>
            </a:r>
            <a:r>
              <a:rPr lang="fr-FR" dirty="0" err="1"/>
              <a:t>underscores</a:t>
            </a:r>
            <a:endParaRPr lang="fr-FR" dirty="0"/>
          </a:p>
          <a:p>
            <a:pPr lvl="1"/>
            <a:r>
              <a:rPr lang="fr-FR" dirty="0"/>
              <a:t>Les classes portent une majuscule en début de chaque mot</a:t>
            </a:r>
          </a:p>
          <a:p>
            <a:pPr lvl="2"/>
            <a:endParaRPr lang="fr-FR" dirty="0"/>
          </a:p>
          <a:p>
            <a:r>
              <a:rPr lang="fr-FR" dirty="0"/>
              <a:t>Chaque propriété appartient aux émanations de la classe</a:t>
            </a:r>
          </a:p>
        </p:txBody>
      </p:sp>
    </p:spTree>
    <p:extLst>
      <p:ext uri="{BB962C8B-B14F-4D97-AF65-F5344CB8AC3E}">
        <p14:creationId xmlns:p14="http://schemas.microsoft.com/office/powerpoint/2010/main" val="2164942000"/>
      </p:ext>
    </p:extLst>
  </p:cSld>
  <p:clrMapOvr>
    <a:masterClrMapping/>
  </p:clrMapOvr>
</p:sld>
</file>

<file path=ppt/theme/theme1.xml><?xml version="1.0" encoding="utf-8"?>
<a:theme xmlns:a="http://schemas.openxmlformats.org/drawingml/2006/main" name="CO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E5D7B03-B283-4F15-83F5-06CF1F53DF85}"/>
    </a:ext>
  </a:extLst>
</a:theme>
</file>

<file path=ppt/theme/theme2.xml><?xml version="1.0" encoding="utf-8"?>
<a:theme xmlns:a="http://schemas.openxmlformats.org/drawingml/2006/main" name="AC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6E41B08-1867-4554-A761-97A3656D6944}"/>
    </a:ext>
  </a:extLst>
</a:theme>
</file>

<file path=ppt/theme/theme3.xml><?xml version="1.0" encoding="utf-8"?>
<a:theme xmlns:a="http://schemas.openxmlformats.org/drawingml/2006/main" name="B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2D78BAE1-2FAD-4D82-9672-A588F635A7F5}"/>
    </a:ext>
  </a:extLst>
</a:theme>
</file>

<file path=ppt/theme/theme4.xml><?xml version="1.0" encoding="utf-8"?>
<a:theme xmlns:a="http://schemas.openxmlformats.org/drawingml/2006/main" name="A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74C8D25D-BD7E-4081-907C-BCFA4D4EE511}"/>
    </a:ext>
  </a:extLst>
</a:theme>
</file>

<file path=ppt/theme/theme5.xml><?xml version="1.0" encoding="utf-8"?>
<a:theme xmlns:a="http://schemas.openxmlformats.org/drawingml/2006/main" name="DE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47987869-F195-487B-B239-AD71E4513300}"/>
    </a:ext>
  </a:extLst>
</a:theme>
</file>

<file path=ppt/theme/theme6.xml><?xml version="1.0" encoding="utf-8"?>
<a:theme xmlns:a="http://schemas.openxmlformats.org/drawingml/2006/main" name="GR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0662E79-4392-46E0-B876-0CC0B19132A8}"/>
    </a:ext>
  </a:extLst>
</a:theme>
</file>

<file path=ppt/theme/theme7.xml><?xml version="1.0" encoding="utf-8"?>
<a:theme xmlns:a="http://schemas.openxmlformats.org/drawingml/2006/main" name="SA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669E042-81BF-4B11-A515-99D6DBFFB0EE}"/>
    </a:ext>
  </a:extLst>
</a:theme>
</file>

<file path=ppt/theme/theme8.xml><?xml version="1.0" encoding="utf-8"?>
<a:theme xmlns:a="http://schemas.openxmlformats.org/drawingml/2006/main" name="LS-A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3C508B0B-7BFF-4D99-AD79-7F2FE0CC9D60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 LS-A FORMATION</Template>
  <TotalTime>124</TotalTime>
  <Words>3795</Words>
  <Application>Microsoft Macintosh PowerPoint</Application>
  <PresentationFormat>Widescreen</PresentationFormat>
  <Paragraphs>512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48</vt:i4>
      </vt:variant>
    </vt:vector>
  </HeadingPairs>
  <TitlesOfParts>
    <vt:vector size="66" baseType="lpstr">
      <vt:lpstr>Aptos</vt:lpstr>
      <vt:lpstr>Arial</vt:lpstr>
      <vt:lpstr>Barlow</vt:lpstr>
      <vt:lpstr>Barlow Medium</vt:lpstr>
      <vt:lpstr>Barlow SemiBold</vt:lpstr>
      <vt:lpstr>Calibri</vt:lpstr>
      <vt:lpstr>Consolas</vt:lpstr>
      <vt:lpstr>Courier New</vt:lpstr>
      <vt:lpstr>Open Sans</vt:lpstr>
      <vt:lpstr>Open Sans regular</vt:lpstr>
      <vt:lpstr>CO LS-A FORMATION</vt:lpstr>
      <vt:lpstr>AC LS-A FORMATION</vt:lpstr>
      <vt:lpstr>BD LS-A FORMATION</vt:lpstr>
      <vt:lpstr>AD LS-A FORMATION</vt:lpstr>
      <vt:lpstr>DE LS-A FORMATION</vt:lpstr>
      <vt:lpstr>GR LS-A FORMATION</vt:lpstr>
      <vt:lpstr>SA LS-A FORMATION</vt:lpstr>
      <vt:lpstr>LS-A</vt:lpstr>
      <vt:lpstr>Rappels Python – L’orienté objet</vt:lpstr>
      <vt:lpstr>Concepts de base</vt:lpstr>
      <vt:lpstr>Rappels sur la POO</vt:lpstr>
      <vt:lpstr>Rappels sur la POO</vt:lpstr>
      <vt:lpstr>Rappels sur la POO</vt:lpstr>
      <vt:lpstr>Spécificités du Python</vt:lpstr>
      <vt:lpstr>Spécificités du Python</vt:lpstr>
      <vt:lpstr>Syntaxe des attributs en Python</vt:lpstr>
      <vt:lpstr>Syntaxe – les classes</vt:lpstr>
      <vt:lpstr>Syntaxe – les classes – Utilisation </vt:lpstr>
      <vt:lpstr>Syntaxe – les classes</vt:lpstr>
      <vt:lpstr>Syntaxe – les classes</vt:lpstr>
      <vt:lpstr>Syntaxe – les objets</vt:lpstr>
      <vt:lpstr>Constructeurs et destructeurs</vt:lpstr>
      <vt:lpstr>Le constructeur : __init__</vt:lpstr>
      <vt:lpstr>Le constructeur : __init__</vt:lpstr>
      <vt:lpstr>Le destructeur : __del__</vt:lpstr>
      <vt:lpstr>Exercice</vt:lpstr>
      <vt:lpstr>VII. Notions d’accès</vt:lpstr>
      <vt:lpstr>Introduction</vt:lpstr>
      <vt:lpstr>Introduction</vt:lpstr>
      <vt:lpstr>Introduction</vt:lpstr>
      <vt:lpstr>Syntaxe</vt:lpstr>
      <vt:lpstr>Syntaxe</vt:lpstr>
      <vt:lpstr>Syntaxe</vt:lpstr>
      <vt:lpstr>La nécessité du paramètre self</vt:lpstr>
      <vt:lpstr>Exercice</vt:lpstr>
      <vt:lpstr>L’héritage</vt:lpstr>
      <vt:lpstr>Le verbe « être »</vt:lpstr>
      <vt:lpstr>Exemples d’héritage</vt:lpstr>
      <vt:lpstr>Exemples d’héritage</vt:lpstr>
      <vt:lpstr>Exemples d’héritage</vt:lpstr>
      <vt:lpstr>Héritage simple vs héritage multiple</vt:lpstr>
      <vt:lpstr>Héritage simple vs héritage multiple</vt:lpstr>
      <vt:lpstr>Exemples d’héritage multiple</vt:lpstr>
      <vt:lpstr>Exemples d’héritage multiple</vt:lpstr>
      <vt:lpstr>Exemples d’héritage multiple</vt:lpstr>
      <vt:lpstr>Héritage simple vs héritage multiple</vt:lpstr>
      <vt:lpstr>Le problème du diamant</vt:lpstr>
      <vt:lpstr>Le polymorphisme</vt:lpstr>
      <vt:lpstr>Visibilité protégée</vt:lpstr>
      <vt:lpstr>Visibilité protégée</vt:lpstr>
      <vt:lpstr>Visibilité protégée</vt:lpstr>
      <vt:lpstr>Méthodes « dunder »</vt:lpstr>
      <vt:lpstr>Présentation</vt:lpstr>
      <vt:lpstr>Présentation</vt:lpstr>
      <vt:lpstr>Présentation</vt:lpstr>
      <vt:lpstr>Exemple de 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Damien Boulay</dc:creator>
  <cp:keywords/>
  <dc:description/>
  <cp:lastModifiedBy>Damien Boulay</cp:lastModifiedBy>
  <cp:revision>52</cp:revision>
  <dcterms:created xsi:type="dcterms:W3CDTF">2024-03-14T13:11:41Z</dcterms:created>
  <dcterms:modified xsi:type="dcterms:W3CDTF">2024-03-20T10:30:28Z</dcterms:modified>
  <cp:category/>
</cp:coreProperties>
</file>