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sldIdLst>
    <p:sldId id="256" r:id="rId9"/>
    <p:sldId id="258" r:id="rId10"/>
    <p:sldId id="259" r:id="rId11"/>
    <p:sldId id="260" r:id="rId12"/>
    <p:sldId id="271" r:id="rId13"/>
    <p:sldId id="272" r:id="rId14"/>
    <p:sldId id="273" r:id="rId15"/>
    <p:sldId id="270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9C776-E50B-3DBA-C279-FDABB2BB23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4582-28A5-6BD1-0D32-A34A2027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632" y="5752707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1931F9A-17B1-5632-8308-FC711E68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1548"/>
            <a:ext cx="72000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I. TITRE GRANDE PARTIE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503D0E6-BFD2-67DB-C6C5-E62B730A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" r="40000" b="-73"/>
          <a:stretch/>
        </p:blipFill>
        <p:spPr>
          <a:xfrm>
            <a:off x="8081520" y="3600"/>
            <a:ext cx="4110480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46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ext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4A78B854-ABD9-E06D-42C3-27A2DC066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49069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563C68E8-ACAA-1650-6B2A-83620CB61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A5318-1BAB-C2EC-55D6-AB1D1F37E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</p:spTree>
    <p:extLst>
      <p:ext uri="{BB962C8B-B14F-4D97-AF65-F5344CB8AC3E}">
        <p14:creationId xmlns:p14="http://schemas.microsoft.com/office/powerpoint/2010/main" val="8789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  <p:sldLayoutId id="2147483792" r:id="rId23"/>
    <p:sldLayoutId id="214748379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Rappels Python </a:t>
            </a:r>
            <a:r>
              <a:rPr lang="fr-FR" dirty="0"/>
              <a:t>- Manipulation de 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6801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2749D-D65F-6A6C-7E97-355134A9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Ecrire un fichier – Exemple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29DCA-88E4-117E-3855-A26DE89982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3BCB5-54C6-77C4-8D83-35CF36EFE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Utilisation de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pour préciser l'encodage voulu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'readme.txt'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Utilisation d'une lambda pour ajouter les sauts de ligne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D31AF-F1A7-BAF2-F86A-8AD45C1D3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Fichier script.py</a:t>
            </a:r>
          </a:p>
        </p:txBody>
      </p:sp>
    </p:spTree>
    <p:extLst>
      <p:ext uri="{BB962C8B-B14F-4D97-AF65-F5344CB8AC3E}">
        <p14:creationId xmlns:p14="http://schemas.microsoft.com/office/powerpoint/2010/main" val="172203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80D53-815A-C0D1-5ACF-E61D260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JSON – Lecture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797057-E8FA-7723-D6E6-7308CB68A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97A8FF-5CC8-0CA9-EC11-C686F0513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de fichier JSON :</a:t>
            </a:r>
          </a:p>
          <a:p>
            <a:pPr lvl="1"/>
            <a:r>
              <a:rPr lang="fr-FR" dirty="0" err="1"/>
              <a:t>data.json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script.py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E8C72-D3DC-226B-5441-1D5F9ED650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23173"/>
            <a:ext cx="11595600" cy="1211688"/>
          </a:xfrm>
        </p:spPr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C5844A4-5125-410D-45A5-B97B551AB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7600" y="4139922"/>
            <a:ext cx="11595600" cy="1575078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personnes.json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John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6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2749D-D65F-6A6C-7E97-355134A9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JSON – Ecriture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29DCA-88E4-117E-3855-A26DE89982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3BCB5-54C6-77C4-8D83-35CF36EFE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"Martha"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personnes.json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json_string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Pour l'indentation, ajouter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=4 à l'appel dumps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json_string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D31AF-F1A7-BAF2-F86A-8AD45C1D3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de fichier JSON :</a:t>
            </a:r>
          </a:p>
          <a:p>
            <a:pPr lvl="1"/>
            <a:r>
              <a:rPr lang="fr-FR" dirty="0"/>
              <a:t>script.py</a:t>
            </a:r>
          </a:p>
        </p:txBody>
      </p:sp>
    </p:spTree>
    <p:extLst>
      <p:ext uri="{BB962C8B-B14F-4D97-AF65-F5344CB8AC3E}">
        <p14:creationId xmlns:p14="http://schemas.microsoft.com/office/powerpoint/2010/main" val="21624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6A4259-E3DE-22C4-7518-9E4389BE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3733C0-C749-59BC-006B-F03A83EC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script qui mémorise le nombre de fois qu’il a été exécuté, en utilisant un fichier texte externe</a:t>
            </a:r>
          </a:p>
          <a:p>
            <a:pPr marL="914396" lvl="1" indent="-457200">
              <a:buFont typeface="+mj-lt"/>
              <a:buAutoNum type="arabicPeriod"/>
            </a:pPr>
            <a:r>
              <a:rPr lang="fr-FR" dirty="0"/>
              <a:t>Le script va lire dans le fichier le nombre de fois qu’il a été exécuté</a:t>
            </a:r>
          </a:p>
          <a:p>
            <a:pPr marL="914396" lvl="1" indent="-457200">
              <a:buFont typeface="+mj-lt"/>
              <a:buAutoNum type="arabicPeriod"/>
            </a:pPr>
            <a:r>
              <a:rPr lang="fr-FR" dirty="0"/>
              <a:t>Le script ajoute 1 et nous l’affiche</a:t>
            </a:r>
          </a:p>
          <a:p>
            <a:pPr marL="914396" lvl="1" indent="-457200">
              <a:buFont typeface="+mj-lt"/>
              <a:buAutoNum type="arabicPeriod"/>
            </a:pPr>
            <a:r>
              <a:rPr lang="fr-FR" dirty="0"/>
              <a:t>Le script sauvegarde le nouveau nombre sous le format donné</a:t>
            </a:r>
          </a:p>
          <a:p>
            <a:pPr marL="1314441" lvl="2" indent="-457200"/>
            <a:r>
              <a:rPr lang="fr-FR" dirty="0"/>
              <a:t>Contenu du .txt :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NB_EXECUTION=X</a:t>
            </a:r>
          </a:p>
          <a:p>
            <a:pPr marL="1314441" lvl="2" indent="-457200"/>
            <a:r>
              <a:rPr lang="fr-FR" dirty="0"/>
              <a:t>X nombre d’exécutions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1E583-CC43-E7CC-B645-FADF1AACD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</p:spTree>
    <p:extLst>
      <p:ext uri="{BB962C8B-B14F-4D97-AF65-F5344CB8AC3E}">
        <p14:creationId xmlns:p14="http://schemas.microsoft.com/office/powerpoint/2010/main" val="325541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6A4259-E3DE-22C4-7518-9E4389BE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3733C0-C749-59BC-006B-F03A83EC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système de </a:t>
            </a:r>
            <a:r>
              <a:rPr lang="fr-FR" dirty="0" err="1"/>
              <a:t>todo</a:t>
            </a:r>
            <a:r>
              <a:rPr lang="fr-FR" dirty="0"/>
              <a:t> avec sauvegarde dans un fichier</a:t>
            </a:r>
          </a:p>
          <a:p>
            <a:pPr lvl="1"/>
            <a:r>
              <a:rPr lang="fr-FR" dirty="0"/>
              <a:t>Au lancement du script, les éléments sont chargés depuis le fichier</a:t>
            </a:r>
          </a:p>
          <a:p>
            <a:pPr lvl="1"/>
            <a:r>
              <a:rPr lang="fr-FR" dirty="0"/>
              <a:t>Les modifications de la liste sont sauvegardées dans le fichier</a:t>
            </a:r>
          </a:p>
          <a:p>
            <a:pPr lvl="3"/>
            <a:endParaRPr lang="fr-FR" sz="1050" dirty="0"/>
          </a:p>
          <a:p>
            <a:r>
              <a:rPr lang="fr-FR" dirty="0"/>
              <a:t>Le système de </a:t>
            </a:r>
            <a:r>
              <a:rPr lang="fr-FR" dirty="0" err="1"/>
              <a:t>todo</a:t>
            </a:r>
            <a:r>
              <a:rPr lang="fr-FR" dirty="0"/>
              <a:t> permettra de</a:t>
            </a:r>
          </a:p>
          <a:p>
            <a:pPr lvl="1"/>
            <a:r>
              <a:rPr lang="fr-FR" dirty="0"/>
              <a:t>Afficher les </a:t>
            </a:r>
            <a:r>
              <a:rPr lang="fr-FR" dirty="0" err="1"/>
              <a:t>todos</a:t>
            </a:r>
            <a:endParaRPr lang="fr-FR" dirty="0"/>
          </a:p>
          <a:p>
            <a:pPr lvl="1"/>
            <a:r>
              <a:rPr lang="fr-FR" dirty="0"/>
              <a:t>Créer un </a:t>
            </a:r>
            <a:r>
              <a:rPr lang="fr-FR" dirty="0" err="1"/>
              <a:t>todo</a:t>
            </a:r>
            <a:endParaRPr lang="fr-FR" dirty="0"/>
          </a:p>
          <a:p>
            <a:pPr lvl="1"/>
            <a:r>
              <a:rPr lang="fr-FR" dirty="0"/>
              <a:t>Changer le statut d’un </a:t>
            </a:r>
            <a:r>
              <a:rPr lang="fr-FR" dirty="0" err="1"/>
              <a:t>todo</a:t>
            </a:r>
            <a:endParaRPr lang="fr-FR" dirty="0"/>
          </a:p>
          <a:p>
            <a:pPr lvl="1"/>
            <a:r>
              <a:rPr lang="fr-FR" dirty="0"/>
              <a:t>Modifier le </a:t>
            </a:r>
            <a:r>
              <a:rPr lang="fr-FR" dirty="0" err="1"/>
              <a:t>todo</a:t>
            </a:r>
            <a:endParaRPr lang="fr-FR" dirty="0"/>
          </a:p>
          <a:p>
            <a:pPr lvl="1"/>
            <a:r>
              <a:rPr lang="fr-FR" dirty="0"/>
              <a:t>Supprimer le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1E583-CC43-E7CC-B645-FADF1AACD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</p:spTree>
    <p:extLst>
      <p:ext uri="{BB962C8B-B14F-4D97-AF65-F5344CB8AC3E}">
        <p14:creationId xmlns:p14="http://schemas.microsoft.com/office/powerpoint/2010/main" val="170097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6F21-33C4-86DB-BDED-EB202F8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933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6A4259-E3DE-22C4-7518-9E4389BE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accéder aux fichiers ?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3733C0-C749-59BC-006B-F03A83EC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notamment :</a:t>
            </a:r>
          </a:p>
          <a:p>
            <a:pPr lvl="1"/>
            <a:r>
              <a:rPr lang="fr-FR" dirty="0"/>
              <a:t>De sauvegarder / charger un état</a:t>
            </a:r>
          </a:p>
          <a:p>
            <a:pPr lvl="2"/>
            <a:r>
              <a:rPr lang="fr-FR" dirty="0"/>
              <a:t>En cas de crash par exemple</a:t>
            </a:r>
          </a:p>
          <a:p>
            <a:pPr lvl="1"/>
            <a:r>
              <a:rPr lang="fr-FR" dirty="0"/>
              <a:t>De créer une (ou plusieurs) configuration(s)</a:t>
            </a:r>
          </a:p>
          <a:p>
            <a:pPr lvl="2"/>
            <a:r>
              <a:rPr lang="fr-FR" dirty="0"/>
              <a:t>Comme de nombreux outils</a:t>
            </a:r>
          </a:p>
          <a:p>
            <a:pPr lvl="1"/>
            <a:r>
              <a:rPr lang="fr-FR" dirty="0"/>
              <a:t>D’importer ou d’exporter des données</a:t>
            </a:r>
          </a:p>
          <a:p>
            <a:pPr lvl="2"/>
            <a:r>
              <a:rPr lang="fr-FR" dirty="0"/>
              <a:t>Des fichiers Excel par exemple</a:t>
            </a:r>
          </a:p>
          <a:p>
            <a:pPr lvl="1"/>
            <a:r>
              <a:rPr lang="fr-FR" dirty="0"/>
              <a:t>De transformer ces données en entrée</a:t>
            </a:r>
          </a:p>
          <a:p>
            <a:pPr lvl="2"/>
            <a:r>
              <a:rPr lang="fr-FR" dirty="0"/>
              <a:t>Exemple : Optimisation/Rognage d’image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1E583-CC43-E7CC-B645-FADF1AACD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747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6A4259-E3DE-22C4-7518-9E4389BE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Lire, écrire, accéder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3733C0-C749-59BC-006B-F03A83EC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des droits sur le système</a:t>
            </a:r>
          </a:p>
          <a:p>
            <a:pPr lvl="1"/>
            <a:r>
              <a:rPr lang="fr-FR" dirty="0"/>
              <a:t>Trois localisations préférées :</a:t>
            </a:r>
          </a:p>
          <a:p>
            <a:pPr lvl="2"/>
            <a:r>
              <a:rPr lang="fr-FR" dirty="0"/>
              <a:t>Le dossier temporaire</a:t>
            </a:r>
          </a:p>
          <a:p>
            <a:pPr lvl="2"/>
            <a:r>
              <a:rPr lang="fr-FR" dirty="0"/>
              <a:t>Le dossier utilisateur</a:t>
            </a:r>
          </a:p>
          <a:p>
            <a:pPr lvl="2"/>
            <a:r>
              <a:rPr lang="fr-FR" dirty="0"/>
              <a:t>Le dossier du projet Python lui-même</a:t>
            </a:r>
          </a:p>
          <a:p>
            <a:endParaRPr lang="fr-FR" dirty="0"/>
          </a:p>
          <a:p>
            <a:r>
              <a:rPr lang="fr-FR" dirty="0"/>
              <a:t>Nécessite parfois un verrou (lock) :</a:t>
            </a:r>
          </a:p>
          <a:p>
            <a:pPr lvl="1"/>
            <a:r>
              <a:rPr lang="fr-FR" dirty="0"/>
              <a:t>En écriture : Oui, pour être seul à modifier le fichier</a:t>
            </a:r>
          </a:p>
          <a:p>
            <a:pPr lvl="1"/>
            <a:r>
              <a:rPr lang="fr-FR" dirty="0"/>
              <a:t>En lecture : Non, possible de lire simultanément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1E583-CC43-E7CC-B645-FADF1AACD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9100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7023-2C09-3ED8-588A-26F54AB4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Ouvrir un fichier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FF48-EA03-154E-8955-7262F4A40C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3755-7BEA-EE62-F221-71D1F9693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Pour accéder à un fichier, il faudra</a:t>
            </a:r>
          </a:p>
          <a:p>
            <a:pPr lvl="1"/>
            <a:r>
              <a:rPr lang="fr-FR" dirty="0"/>
              <a:t>L’ouvrir avec la commande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</a:p>
          <a:p>
            <a:pPr lvl="1"/>
            <a:r>
              <a:rPr lang="fr-FR" dirty="0"/>
              <a:t>Penser à le fermer avec la commande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F78821-BD58-BD14-4CE1-77EAEC351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078" y="2826874"/>
            <a:ext cx="5701122" cy="1268047"/>
          </a:xfrm>
        </p:spPr>
        <p:txBody>
          <a:bodyPr/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Lorem ipsum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sit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52504-DE43-CE01-8680-E25A99680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7601" y="2826875"/>
            <a:ext cx="5701122" cy="1268046"/>
          </a:xfrm>
        </p:spPr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script.py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56256A-61F1-F26E-9270-87668C4244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8200" y="4298542"/>
            <a:ext cx="11595600" cy="942026"/>
          </a:xfrm>
        </p:spPr>
        <p:txBody>
          <a:bodyPr/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script.py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Lorem ipsum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dolor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sit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8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6A4259-E3DE-22C4-7518-9E4389BE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d’ouverture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3733C0-C749-59BC-006B-F03A83EC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4 modes d’ouvertures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définir si le fichier est un binaire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1E583-CC43-E7CC-B645-FADF1AACD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A883E156-4BA7-2A8B-1496-87F6B6D285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749417"/>
              </p:ext>
            </p:extLst>
          </p:nvPr>
        </p:nvGraphicFramePr>
        <p:xfrm>
          <a:off x="297599" y="1789706"/>
          <a:ext cx="11595600" cy="21234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269">
                  <a:extLst>
                    <a:ext uri="{9D8B030D-6E8A-4147-A177-3AD203B41FA5}">
                      <a16:colId xmlns:a16="http://schemas.microsoft.com/office/drawing/2014/main" val="435091085"/>
                    </a:ext>
                  </a:extLst>
                </a:gridCol>
                <a:gridCol w="1597627">
                  <a:extLst>
                    <a:ext uri="{9D8B030D-6E8A-4147-A177-3AD203B41FA5}">
                      <a16:colId xmlns:a16="http://schemas.microsoft.com/office/drawing/2014/main" val="182452586"/>
                    </a:ext>
                  </a:extLst>
                </a:gridCol>
                <a:gridCol w="8992704">
                  <a:extLst>
                    <a:ext uri="{9D8B030D-6E8A-4147-A177-3AD203B41FA5}">
                      <a16:colId xmlns:a16="http://schemas.microsoft.com/office/drawing/2014/main" val="102570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Mode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Description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8829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read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Ouvre le fichier pour lecture. Déclenche une erreur si le fichier n’existe pas. Mode par défaut.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389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append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Ouvre le fichier pour y ajouter du contenu. Créé le fichier s’il n’existe pas.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4392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w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write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Ouvre le fichier pour écriture. Créé le fichier s’il n’existe pas.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124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x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create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Créé le fichier. Déclenche une erreur si le fichier existe.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97555906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55AF6F1-F340-E182-A886-0357FD575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942848"/>
              </p:ext>
            </p:extLst>
          </p:nvPr>
        </p:nvGraphicFramePr>
        <p:xfrm>
          <a:off x="297599" y="4730533"/>
          <a:ext cx="11595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269">
                  <a:extLst>
                    <a:ext uri="{9D8B030D-6E8A-4147-A177-3AD203B41FA5}">
                      <a16:colId xmlns:a16="http://schemas.microsoft.com/office/drawing/2014/main" val="435091085"/>
                    </a:ext>
                  </a:extLst>
                </a:gridCol>
                <a:gridCol w="1597627">
                  <a:extLst>
                    <a:ext uri="{9D8B030D-6E8A-4147-A177-3AD203B41FA5}">
                      <a16:colId xmlns:a16="http://schemas.microsoft.com/office/drawing/2014/main" val="182452586"/>
                    </a:ext>
                  </a:extLst>
                </a:gridCol>
                <a:gridCol w="8992704">
                  <a:extLst>
                    <a:ext uri="{9D8B030D-6E8A-4147-A177-3AD203B41FA5}">
                      <a16:colId xmlns:a16="http://schemas.microsoft.com/office/drawing/2014/main" val="102570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Type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Description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8829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text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Ouvre le fichier pour écriture. Créé le fichier s’il n’existe pas.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124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binary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Créé le fichier. Déclenche une erreur si le fichier existe.</a:t>
                      </a:r>
                      <a:endParaRPr lang="fr-FR" sz="18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9755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7833-C5E1-1FD5-8A6C-EC081EE0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mot clé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14633-439B-8EEE-1795-3D95AFE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569C3-4708-2751-886A-4DD5EBE68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with.py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representation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du fichier est la variable f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"slide 05/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intro.txt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I/O operation on closed file.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39DF5-6F36-F19D-6DCE-DF808A48AA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Simplifie la gestion des </a:t>
            </a:r>
            <a:r>
              <a:rPr lang="fr-FR" dirty="0" err="1"/>
              <a:t>streams</a:t>
            </a:r>
            <a:endParaRPr lang="fr-FR" dirty="0"/>
          </a:p>
          <a:p>
            <a:pPr lvl="1"/>
            <a:r>
              <a:rPr lang="fr-FR" dirty="0"/>
              <a:t>Donne accès au </a:t>
            </a:r>
            <a:r>
              <a:rPr lang="fr-FR" dirty="0" err="1"/>
              <a:t>stream</a:t>
            </a:r>
            <a:endParaRPr lang="fr-FR" dirty="0"/>
          </a:p>
          <a:p>
            <a:pPr lvl="1"/>
            <a:r>
              <a:rPr lang="fr-FR" dirty="0"/>
              <a:t>Ferme le </a:t>
            </a:r>
            <a:r>
              <a:rPr lang="fr-FR" dirty="0" err="1"/>
              <a:t>stream</a:t>
            </a:r>
            <a:r>
              <a:rPr lang="fr-FR" dirty="0"/>
              <a:t> à la fermeture du bloc</a:t>
            </a:r>
          </a:p>
        </p:txBody>
      </p:sp>
    </p:spTree>
    <p:extLst>
      <p:ext uri="{BB962C8B-B14F-4D97-AF65-F5344CB8AC3E}">
        <p14:creationId xmlns:p14="http://schemas.microsoft.com/office/powerpoint/2010/main" val="31165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6F21-33C4-86DB-BDED-EB202F8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</p:spTree>
    <p:extLst>
      <p:ext uri="{BB962C8B-B14F-4D97-AF65-F5344CB8AC3E}">
        <p14:creationId xmlns:p14="http://schemas.microsoft.com/office/powerpoint/2010/main" val="349018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2749D-D65F-6A6C-7E97-355134A9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Ecrire un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29DCA-88E4-117E-3855-A26DE89982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Accéder aux fichiers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D31AF-F1A7-BAF2-F86A-8AD45C1D3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open() et </a:t>
            </a:r>
            <a:r>
              <a:rPr lang="fr-FR" dirty="0" err="1"/>
              <a:t>writelines</a:t>
            </a:r>
            <a:r>
              <a:rPr lang="fr-FR" dirty="0"/>
              <a:t>()</a:t>
            </a:r>
          </a:p>
          <a:p>
            <a:pPr lvl="1"/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2"/>
            <a:endParaRPr lang="fr-FR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fr-FR" dirty="0"/>
              <a:t>Attention :</a:t>
            </a:r>
          </a:p>
          <a:p>
            <a:pPr lvl="1"/>
            <a:r>
              <a:rPr lang="fr-FR" dirty="0"/>
              <a:t>si le fichier n’est pas vide :</a:t>
            </a:r>
          </a:p>
          <a:p>
            <a:pPr lvl="2"/>
            <a:r>
              <a:rPr lang="fr-FR" dirty="0">
                <a:latin typeface="Open Sans" pitchFamily="2" charset="0"/>
                <a:ea typeface="Open Sans" pitchFamily="2" charset="0"/>
                <a:cs typeface="Open Sans" pitchFamily="2" charset="0"/>
              </a:rPr>
              <a:t>Utiliser w écrasera le contenu du fichier</a:t>
            </a:r>
          </a:p>
          <a:p>
            <a:pPr lvl="2"/>
            <a:r>
              <a:rPr lang="fr-FR" dirty="0">
                <a:latin typeface="Open Sans" pitchFamily="2" charset="0"/>
                <a:ea typeface="Open Sans" pitchFamily="2" charset="0"/>
                <a:cs typeface="Open Sans" pitchFamily="2" charset="0"/>
              </a:rPr>
              <a:t>Utiliser a permettra d’écrire à la fin du fichier</a:t>
            </a:r>
          </a:p>
          <a:p>
            <a:pPr lvl="1"/>
            <a:r>
              <a:rPr lang="fr-FR" dirty="0"/>
              <a:t>à l’encodage</a:t>
            </a:r>
          </a:p>
          <a:p>
            <a:pPr lvl="1"/>
            <a:r>
              <a:rPr lang="fr-FR" dirty="0"/>
              <a:t>aux sauts de ligne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3BCB5-54C6-77C4-8D83-35CF36EFE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908314"/>
            <a:ext cx="11595600" cy="1013790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'Ligne 1'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'Ligne 2'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'Ligne 3'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'readme.txt'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lignes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804841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139</TotalTime>
  <Words>861</Words>
  <Application>Microsoft Macintosh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- Manipulation de fichiers</vt:lpstr>
      <vt:lpstr>Introduction</vt:lpstr>
      <vt:lpstr>Pourquoi accéder aux fichiers ?</vt:lpstr>
      <vt:lpstr>Lire, écrire, accéder</vt:lpstr>
      <vt:lpstr>Ouvrir un fichier</vt:lpstr>
      <vt:lpstr>Modes d’ouverture</vt:lpstr>
      <vt:lpstr>Le mot clé with</vt:lpstr>
      <vt:lpstr>Accéder aux fichiers</vt:lpstr>
      <vt:lpstr>Ecrire un fichier</vt:lpstr>
      <vt:lpstr>Ecrire un fichier – Exemple </vt:lpstr>
      <vt:lpstr>Fichier JSON – Lecture </vt:lpstr>
      <vt:lpstr>Fichier JSON – Ecriture </vt:lpstr>
      <vt:lpstr>Exercice</vt:lpstr>
      <vt:lpstr>Exercice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14</cp:revision>
  <dcterms:created xsi:type="dcterms:W3CDTF">2024-03-14T13:11:41Z</dcterms:created>
  <dcterms:modified xsi:type="dcterms:W3CDTF">2024-03-15T15:41:55Z</dcterms:modified>
  <cp:category/>
</cp:coreProperties>
</file>