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notesMasterIdLst>
    <p:notesMasterId r:id="rId34"/>
  </p:notesMasterIdLst>
  <p:sldIdLst>
    <p:sldId id="256" r:id="rId9"/>
    <p:sldId id="258" r:id="rId10"/>
    <p:sldId id="259" r:id="rId11"/>
    <p:sldId id="260" r:id="rId12"/>
    <p:sldId id="261" r:id="rId13"/>
    <p:sldId id="262" r:id="rId14"/>
    <p:sldId id="263" r:id="rId15"/>
    <p:sldId id="285" r:id="rId16"/>
    <p:sldId id="284" r:id="rId17"/>
    <p:sldId id="286" r:id="rId18"/>
    <p:sldId id="287" r:id="rId19"/>
    <p:sldId id="288" r:id="rId20"/>
    <p:sldId id="280" r:id="rId21"/>
    <p:sldId id="281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79101"/>
  </p:normalViewPr>
  <p:slideViewPr>
    <p:cSldViewPr snapToGrid="0">
      <p:cViewPr varScale="1">
        <p:scale>
          <a:sx n="100" d="100"/>
          <a:sy n="100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86807-44C6-0D4B-9793-BE911087817B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55E4-C08C-A046-97E5-48510D657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50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Moyennes pour 50 tests comparant la durée de 10 fois l’exécution de </a:t>
            </a:r>
            <a:r>
              <a:rPr lang="fr-FR" dirty="0" err="1"/>
              <a:t>somme_liste</a:t>
            </a:r>
            <a:r>
              <a:rPr lang="fr-FR" dirty="0"/>
              <a:t>() :</a:t>
            </a:r>
          </a:p>
          <a:p>
            <a:pPr marL="171450" indent="-171450">
              <a:buFontTx/>
              <a:buChar char="-"/>
            </a:pPr>
            <a:r>
              <a:rPr lang="fr-FR" dirty="0"/>
              <a:t>Test 1 : 22.8056%</a:t>
            </a:r>
          </a:p>
          <a:p>
            <a:pPr marL="171450" indent="-171450">
              <a:buFontTx/>
              <a:buChar char="-"/>
            </a:pPr>
            <a:r>
              <a:rPr lang="fr-FR" dirty="0"/>
              <a:t>Test 2 : 22.6997%</a:t>
            </a:r>
          </a:p>
          <a:p>
            <a:pPr marL="171450" indent="-171450">
              <a:buFontTx/>
              <a:buChar char="-"/>
            </a:pPr>
            <a:r>
              <a:rPr lang="fr-FR" dirty="0"/>
              <a:t>Test 3 : 22.9498%</a:t>
            </a:r>
          </a:p>
          <a:p>
            <a:pPr marL="171450" indent="-171450">
              <a:buFontTx/>
              <a:buChar char="-"/>
            </a:pPr>
            <a:r>
              <a:rPr lang="fr-FR" dirty="0"/>
              <a:t>Test 4 : 22.8686%</a:t>
            </a:r>
          </a:p>
          <a:p>
            <a:pPr marL="171450" indent="-171450">
              <a:buFontTx/>
              <a:buChar char="-"/>
            </a:pPr>
            <a:r>
              <a:rPr lang="fr-FR" dirty="0"/>
              <a:t>Test 5 : 23.2847%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53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1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8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6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Paramètres de </a:t>
            </a:r>
            <a:r>
              <a:rPr lang="fr-FR" dirty="0" err="1"/>
              <a:t>wrapper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/>
              <a:t>*args : permet de récupérer l’ensemble des arguments (utilisé pour les fournir à la fonction)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**</a:t>
            </a:r>
            <a:r>
              <a:rPr lang="fr-FR" dirty="0" err="1"/>
              <a:t>kwargs</a:t>
            </a:r>
            <a:r>
              <a:rPr lang="fr-FR" dirty="0"/>
              <a:t> : permet de récupérer l’ensemble des arguments nommés (utilisé pour les fournir à la fonction)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Opérateurs :</a:t>
            </a:r>
          </a:p>
          <a:p>
            <a:pPr marL="171450" indent="-171450">
              <a:buFontTx/>
              <a:buChar char="-"/>
            </a:pPr>
            <a:r>
              <a:rPr lang="fr-FR" dirty="0"/>
              <a:t>* : utilisable sur un itérable</a:t>
            </a:r>
          </a:p>
          <a:p>
            <a:pPr marL="171450" indent="-171450">
              <a:buFontTx/>
              <a:buChar char="-"/>
            </a:pPr>
            <a:r>
              <a:rPr lang="fr-FR" dirty="0"/>
              <a:t>** : utilisable sur un dictionnaire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58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repeter</a:t>
            </a:r>
            <a:r>
              <a:rPr lang="fr-FR" dirty="0"/>
              <a:t> » est parfois appelé </a:t>
            </a:r>
            <a:r>
              <a:rPr lang="fr-FR" i="1" dirty="0" err="1"/>
              <a:t>decorator</a:t>
            </a:r>
            <a:r>
              <a:rPr lang="fr-FR" i="1" dirty="0"/>
              <a:t> </a:t>
            </a:r>
            <a:r>
              <a:rPr lang="fr-FR" i="1"/>
              <a:t>factory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55E4-C08C-A046-97E5-48510D657F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7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608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ab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EFF31792-FBDF-4872-0165-413402205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4EF1965-92EC-B0CA-B8E2-64C811DBE1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D7828FC4-C3ED-3C70-5083-D4B41DBE9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178783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tableau 6">
            <a:extLst>
              <a:ext uri="{FF2B5EF4-FFF2-40B4-BE49-F238E27FC236}">
                <a16:creationId xmlns:a16="http://schemas.microsoft.com/office/drawing/2014/main" id="{1B7E72DA-C081-0B94-EF30-694A5092C72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54808" y="3059399"/>
            <a:ext cx="9682385" cy="3016576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636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- Blocs </a:t>
            </a:r>
            <a:r>
              <a:rPr lang="fr-FR" dirty="0" err="1"/>
              <a:t>avancés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générateurs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Autres structures de fonction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'Jean'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'Alice'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'Marie'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'Michel'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'Eddie'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'Line’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Jean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Alice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Marie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 qui se comporte comme un itérable</a:t>
            </a:r>
          </a:p>
          <a:p>
            <a:pPr lvl="1"/>
            <a:r>
              <a:rPr lang="fr-FR" dirty="0"/>
              <a:t>Permet de simplifier le code</a:t>
            </a:r>
          </a:p>
          <a:p>
            <a:pPr lvl="1"/>
            <a:r>
              <a:rPr lang="fr-FR" dirty="0"/>
              <a:t>Suivant les cas, peut optimiser les performances	</a:t>
            </a:r>
          </a:p>
          <a:p>
            <a:pPr lvl="2"/>
            <a:r>
              <a:rPr lang="fr-FR" dirty="0"/>
              <a:t>Grâce au </a:t>
            </a:r>
            <a:r>
              <a:rPr lang="fr-FR" i="1" dirty="0" err="1"/>
              <a:t>lazy</a:t>
            </a:r>
            <a:r>
              <a:rPr lang="fr-FR" i="1" dirty="0"/>
              <a:t> </a:t>
            </a:r>
            <a:r>
              <a:rPr lang="fr-FR" i="1" dirty="0" err="1"/>
              <a:t>loading</a:t>
            </a:r>
            <a:r>
              <a:rPr lang="fr-FR" dirty="0"/>
              <a:t> des valeurs</a:t>
            </a:r>
          </a:p>
        </p:txBody>
      </p:sp>
    </p:spTree>
    <p:extLst>
      <p:ext uri="{BB962C8B-B14F-4D97-AF65-F5344CB8AC3E}">
        <p14:creationId xmlns:p14="http://schemas.microsoft.com/office/powerpoint/2010/main" val="127983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générateurs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Autres structures de fonction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 exemple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La version générateur est environ 20% plus rapide que la version liste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79600"/>
            <a:ext cx="5670200" cy="2884666"/>
          </a:xfrm>
        </p:spPr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liste_nb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somme_liste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liste_nb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256EBC-87A6-47EB-7427-9CA636C39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2" y="1879600"/>
            <a:ext cx="5671398" cy="2884666"/>
          </a:xfrm>
        </p:spPr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liste_nb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somme_liste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liste_nb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8710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4339-1E54-28CF-3EB8-42BD95CC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</p:spTree>
    <p:extLst>
      <p:ext uri="{BB962C8B-B14F-4D97-AF65-F5344CB8AC3E}">
        <p14:creationId xmlns:p14="http://schemas.microsoft.com/office/powerpoint/2010/main" val="32043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A535-A9BA-AB78-3C6C-D7284611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E728A-39E7-EE6A-53FE-628DBD96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94D14-DE77-9199-A7BF-2558C0D63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80427C-EF88-1BCF-EC0E-22265F995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Python, la méthode </a:t>
            </a:r>
            <a:r>
              <a:rPr lang="fr-FR" dirty="0" err="1"/>
              <a:t>map</a:t>
            </a:r>
            <a:r>
              <a:rPr lang="fr-FR" dirty="0"/>
              <a:t> s’utilise de la manière suivante 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/>
              <a:t> prend en paramètre une fonction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/>
              <a:t>), qu'il appellera autant de fois que d'éléments dans la collection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fr-FR" dirty="0"/>
              <a:t>) en deuxième paramètre, en fournissant l'élément en cours à la fonction en paramètre ; le retour de la fonction prend la place de l’élément dans la collection retournée</a:t>
            </a:r>
          </a:p>
          <a:p>
            <a:pPr lvl="1"/>
            <a:r>
              <a:rPr lang="fr-FR" dirty="0"/>
              <a:t>La collection retournée est une instance de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1E70B-5E53-ADBE-C302-3A2F57420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80600"/>
            <a:ext cx="11595600" cy="565800"/>
          </a:xfrm>
        </p:spPr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17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17C95-8DD2-93E2-BC0D-9346789A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A8BD0-AA85-6549-B280-01ADD372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AF6A1-29F3-E85C-1069-289A1CBFA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ACDFFB-D2A9-2899-FB7A-99E308AC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 exemple :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r>
              <a:rPr lang="fr-FR" dirty="0"/>
              <a:t>Ici, </a:t>
            </a:r>
            <a:r>
              <a:rPr lang="fr-FR" dirty="0" err="1"/>
              <a:t>map</a:t>
            </a:r>
            <a:r>
              <a:rPr lang="fr-FR" dirty="0"/>
              <a:t> retournera un </a:t>
            </a:r>
            <a:r>
              <a:rPr lang="fr-FR" dirty="0" err="1"/>
              <a:t>map</a:t>
            </a:r>
            <a:r>
              <a:rPr lang="fr-FR" dirty="0"/>
              <a:t> basé sur la collection, avec chacune de ses valeurs transformées par la fonction anonymes (carré).</a:t>
            </a:r>
          </a:p>
          <a:p>
            <a:pPr lvl="1"/>
            <a:r>
              <a:rPr lang="fr-FR" dirty="0"/>
              <a:t>Résultat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9B07D8-7188-98B6-0070-84D777DCA8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88177"/>
            <a:ext cx="11595600" cy="1401288"/>
          </a:xfrm>
        </p:spPr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538FD-9153-3F0E-E796-03A06E965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5394222"/>
            <a:ext cx="11595600" cy="431578"/>
          </a:xfrm>
        </p:spPr>
        <p:txBody>
          <a:bodyPr/>
          <a:lstStyle/>
          <a:p>
            <a:r>
              <a:rPr lang="fr-FR" dirty="0"/>
              <a:t>(1, 4, 9, 16, 25, 36, 49, 64, 81, 100)</a:t>
            </a:r>
          </a:p>
        </p:txBody>
      </p:sp>
    </p:spTree>
    <p:extLst>
      <p:ext uri="{BB962C8B-B14F-4D97-AF65-F5344CB8AC3E}">
        <p14:creationId xmlns:p14="http://schemas.microsoft.com/office/powerpoint/2010/main" val="220313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A535-A9BA-AB78-3C6C-D7284611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E728A-39E7-EE6A-53FE-628DBD96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94D14-DE77-9199-A7BF-2558C0D63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80427C-EF88-1BCF-EC0E-22265F995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Python, la méthode </a:t>
            </a:r>
            <a:r>
              <a:rPr lang="fr-FR" dirty="0" err="1"/>
              <a:t>filter</a:t>
            </a:r>
            <a:r>
              <a:rPr lang="fr-FR" dirty="0"/>
              <a:t> s’utilise de la manière suivante 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dirty="0"/>
              <a:t> prend en paramètre une fonction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/>
              <a:t>), qu'il appellera autant de fois que d'éléments dans la collection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fr-FR" dirty="0"/>
              <a:t>) en deuxième paramètre, en fournissant l'élément en cours à la fonction en paramètre ; le retour de la fonction déterminera la présence ou non de l’élément dans la collection retournée</a:t>
            </a:r>
          </a:p>
          <a:p>
            <a:pPr lvl="1"/>
            <a:r>
              <a:rPr lang="fr-FR" dirty="0"/>
              <a:t>La collection retournée est une instance de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1E70B-5E53-ADBE-C302-3A2F57420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80600"/>
            <a:ext cx="11595600" cy="565800"/>
          </a:xfrm>
        </p:spPr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377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17C95-8DD2-93E2-BC0D-9346789A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A8BD0-AA85-6549-B280-01ADD372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AF6A1-29F3-E85C-1069-289A1CBFA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ACDFFB-D2A9-2899-FB7A-99E308AC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 exemple :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r>
              <a:rPr lang="fr-FR" dirty="0"/>
              <a:t>Ici, </a:t>
            </a:r>
            <a:r>
              <a:rPr lang="fr-FR" dirty="0" err="1"/>
              <a:t>filter</a:t>
            </a:r>
            <a:r>
              <a:rPr lang="fr-FR" dirty="0"/>
              <a:t> retournera un </a:t>
            </a:r>
            <a:r>
              <a:rPr lang="fr-FR" dirty="0" err="1"/>
              <a:t>filter</a:t>
            </a:r>
            <a:r>
              <a:rPr lang="fr-FR" dirty="0"/>
              <a:t> basé sur la collection, en ne conservant que les valeurs pour </a:t>
            </a:r>
            <a:r>
              <a:rPr lang="fr-FR" dirty="0" err="1"/>
              <a:t>lesquelle</a:t>
            </a:r>
            <a:r>
              <a:rPr lang="fr-FR" dirty="0"/>
              <a:t> la fonction </a:t>
            </a:r>
            <a:r>
              <a:rPr lang="fr-FR" dirty="0" err="1"/>
              <a:t>renvoit</a:t>
            </a:r>
            <a:r>
              <a:rPr lang="fr-FR" dirty="0"/>
              <a:t> un retour </a:t>
            </a:r>
            <a:r>
              <a:rPr lang="fr-FR" dirty="0" err="1"/>
              <a:t>truthy</a:t>
            </a:r>
            <a:r>
              <a:rPr lang="fr-FR" dirty="0"/>
              <a:t> (nombre pair).</a:t>
            </a:r>
          </a:p>
          <a:p>
            <a:pPr lvl="1"/>
            <a:r>
              <a:rPr lang="fr-FR" dirty="0"/>
              <a:t>Résultat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9B07D8-7188-98B6-0070-84D777DCA8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88177"/>
            <a:ext cx="11595600" cy="1401288"/>
          </a:xfrm>
        </p:spPr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538FD-9153-3F0E-E796-03A06E965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5394222"/>
            <a:ext cx="11595600" cy="431578"/>
          </a:xfrm>
        </p:spPr>
        <p:txBody>
          <a:bodyPr/>
          <a:lstStyle/>
          <a:p>
            <a:r>
              <a:rPr lang="fr-FR" dirty="0"/>
              <a:t>(2, 4, 6, 8, 10)</a:t>
            </a:r>
          </a:p>
        </p:txBody>
      </p:sp>
    </p:spTree>
    <p:extLst>
      <p:ext uri="{BB962C8B-B14F-4D97-AF65-F5344CB8AC3E}">
        <p14:creationId xmlns:p14="http://schemas.microsoft.com/office/powerpoint/2010/main" val="317041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A535-A9BA-AB78-3C6C-D7284611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E728A-39E7-EE6A-53FE-628DBD96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94D14-DE77-9199-A7BF-2558C0D63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80427C-EF88-1BCF-EC0E-22265F995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Python, la méthode </a:t>
            </a:r>
            <a:r>
              <a:rPr lang="fr-FR" dirty="0" err="1"/>
              <a:t>reduce</a:t>
            </a:r>
            <a:r>
              <a:rPr lang="fr-FR" dirty="0"/>
              <a:t> s’utilise de la manière suivante :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/>
              <a:t> prend en paramètre une fonction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/>
              <a:t>) , une collection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fr-FR" dirty="0"/>
              <a:t>) et une valeur initiale d’accumulateur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Pour chaque élément de la collection, la fonction est appelée en fournissant l’élément et l’accumulateur. Le retour de la fonction remplace la valeur dans l’accumulateur</a:t>
            </a:r>
          </a:p>
          <a:p>
            <a:pPr lvl="1"/>
            <a:r>
              <a:rPr lang="fr-FR" dirty="0"/>
              <a:t>Le retour de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/>
              <a:t> est la valeur finale de l’accumulateur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1E70B-5E53-ADBE-C302-3A2F57420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80600"/>
            <a:ext cx="11595600" cy="565800"/>
          </a:xfrm>
        </p:spPr>
        <p:txBody>
          <a:bodyPr/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functools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endParaRPr lang="en-GB" b="0" dirty="0">
              <a:solidFill>
                <a:srgbClr val="9CDCF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47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17C95-8DD2-93E2-BC0D-9346789A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A8BD0-AA85-6549-B280-01ADD372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AF6A1-29F3-E85C-1069-289A1CBFA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ACDFFB-D2A9-2899-FB7A-99E308AC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Par exemple :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r>
              <a:rPr lang="fr-FR" dirty="0"/>
              <a:t>Ici, </a:t>
            </a:r>
            <a:r>
              <a:rPr lang="fr-FR" dirty="0" err="1"/>
              <a:t>reduce</a:t>
            </a:r>
            <a:r>
              <a:rPr lang="fr-FR" dirty="0"/>
              <a:t> retournera une valeur basée sur la valeur finale de l’accumulateur construit par l’application de la fonction à chaque élément</a:t>
            </a:r>
          </a:p>
          <a:p>
            <a:pPr lvl="1"/>
            <a:r>
              <a:rPr lang="fr-FR" dirty="0"/>
              <a:t>Résultat (somme des carrés)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9B07D8-7188-98B6-0070-84D777DCA8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88177"/>
            <a:ext cx="11595600" cy="1401288"/>
          </a:xfrm>
        </p:spPr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538FD-9153-3F0E-E796-03A06E965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5394222"/>
            <a:ext cx="11595600" cy="431578"/>
          </a:xfrm>
        </p:spPr>
        <p:txBody>
          <a:bodyPr/>
          <a:lstStyle/>
          <a:p>
            <a:r>
              <a:rPr lang="fr-FR" dirty="0"/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425668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6198-EF72-FCA3-8F06-CB7C217A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0775-5BCF-1967-D66D-086D95F5F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Fonctions de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2262-FC0B-5E6C-782D-7B3C8F948E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21100" y="3532405"/>
            <a:ext cx="8299100" cy="2683245"/>
          </a:xfrm>
        </p:spPr>
        <p:txBody>
          <a:bodyPr/>
          <a:lstStyle/>
          <a:p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'Gojira'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'Dilbert'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Murron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'Morticia'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'Furiosa'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'Beetlejuice'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'Usagi'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'Draven'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'Chewbacca'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'Yoda'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Murron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'Spock'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'Leia'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Murron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Jor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'Fester'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Tintin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'Anakin'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'Beavis'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'Dagwood'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"group"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C33644-85C4-4192-5F84-D465A54E0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5"/>
            <a:ext cx="11595600" cy="2216227"/>
          </a:xfrm>
        </p:spPr>
        <p:txBody>
          <a:bodyPr/>
          <a:lstStyle/>
          <a:p>
            <a:r>
              <a:rPr lang="fr-FR" dirty="0"/>
              <a:t>Partant du tableau suivant</a:t>
            </a:r>
          </a:p>
          <a:p>
            <a:pPr lvl="1"/>
            <a:r>
              <a:rPr lang="fr-FR" dirty="0"/>
              <a:t>Créer liste_2, reprenant liste en ajoutant deux points à toutes les personnes (note max 20) </a:t>
            </a:r>
          </a:p>
          <a:p>
            <a:pPr lvl="1"/>
            <a:r>
              <a:rPr lang="fr-FR" dirty="0"/>
              <a:t>Afficher les éléments ayant une note supérieure ou égale à 10</a:t>
            </a:r>
          </a:p>
          <a:p>
            <a:pPr lvl="1"/>
            <a:r>
              <a:rPr lang="fr-FR" dirty="0"/>
              <a:t>Afficher les prénoms et noms des membres du groupe 4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A5F2475-7398-E20D-A85E-D51D2BFA035B}"/>
              </a:ext>
            </a:extLst>
          </p:cNvPr>
          <p:cNvSpPr txBox="1">
            <a:spLocks/>
          </p:cNvSpPr>
          <p:nvPr/>
        </p:nvSpPr>
        <p:spPr>
          <a:xfrm>
            <a:off x="298200" y="3081505"/>
            <a:ext cx="3461000" cy="2900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 </a:t>
            </a:r>
          </a:p>
          <a:p>
            <a:pPr lvl="1"/>
            <a:r>
              <a:rPr lang="fr-FR" dirty="0"/>
              <a:t>Afficher la meilleure note du groupe 1</a:t>
            </a:r>
          </a:p>
          <a:p>
            <a:pPr lvl="1"/>
            <a:r>
              <a:rPr lang="fr-FR" dirty="0"/>
              <a:t>Afficher la moyenne de chaque groupe</a:t>
            </a:r>
          </a:p>
        </p:txBody>
      </p:sp>
    </p:spTree>
    <p:extLst>
      <p:ext uri="{BB962C8B-B14F-4D97-AF65-F5344CB8AC3E}">
        <p14:creationId xmlns:p14="http://schemas.microsoft.com/office/powerpoint/2010/main" val="134424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A307F-3B01-4CA3-2FA9-2D5EF29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335306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4339-1E54-28CF-3EB8-42BD95CC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</p:spTree>
    <p:extLst>
      <p:ext uri="{BB962C8B-B14F-4D97-AF65-F5344CB8AC3E}">
        <p14:creationId xmlns:p14="http://schemas.microsoft.com/office/powerpoint/2010/main" val="26181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720F-EEBD-A286-4590-2C2BF2F9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02F8-264B-498A-415F-8EB89BC86F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F6C5-82DC-033B-0261-7A8C761EB1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733800"/>
            <a:ext cx="11595600" cy="2247723"/>
          </a:xfrm>
        </p:spPr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decorateur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66E6-FF99-E8A7-9853-6B73F42B6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2430294"/>
          </a:xfrm>
        </p:spPr>
        <p:txBody>
          <a:bodyPr/>
          <a:lstStyle/>
          <a:p>
            <a:r>
              <a:rPr lang="fr-FR" dirty="0"/>
              <a:t>Un décorateur est une structure permettant de modifier le comportement d’une fonction</a:t>
            </a:r>
          </a:p>
          <a:p>
            <a:pPr lvl="1"/>
            <a:r>
              <a:rPr lang="fr-FR" dirty="0"/>
              <a:t>Un décorateur est un </a:t>
            </a:r>
            <a:r>
              <a:rPr lang="fr-FR" i="1" dirty="0" err="1"/>
              <a:t>wrapper</a:t>
            </a:r>
            <a:r>
              <a:rPr lang="fr-FR" dirty="0"/>
              <a:t>, c’est-à-dire qu’il englobe la fonction et contrôle son exécution</a:t>
            </a:r>
          </a:p>
          <a:p>
            <a:pPr lvl="1"/>
            <a:r>
              <a:rPr lang="fr-FR" dirty="0"/>
              <a:t>Retourne une fonction prête à l’exécution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7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D20-6715-37DA-00E0-2A24F282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367B-6254-E54F-5A08-03E62BA1D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057C4-CCC3-3401-2475-3B2CBEDA8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décorateur qui exécute deux fois une fonction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5BD0-52B6-95B4-510D-B84BAF376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917700"/>
            <a:ext cx="5682900" cy="3962400"/>
          </a:xfrm>
        </p:spPr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decorateur.py</a:t>
            </a:r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"Double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exécution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C2F1D-BD63-65A5-0C5D-5F59B86EA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0302" y="1926000"/>
            <a:ext cx="5684098" cy="2034875"/>
          </a:xfrm>
        </p:spPr>
        <p:txBody>
          <a:bodyPr/>
          <a:lstStyle/>
          <a:p>
            <a:r>
              <a:rPr lang="fr-FR" dirty="0"/>
              <a:t>$ python </a:t>
            </a:r>
            <a:r>
              <a:rPr lang="fr-FR" dirty="0" err="1"/>
              <a:t>decorateur.py</a:t>
            </a:r>
            <a:endParaRPr lang="fr-FR" dirty="0"/>
          </a:p>
          <a:p>
            <a:r>
              <a:rPr lang="fr-FR" dirty="0"/>
              <a:t>Double exécution !</a:t>
            </a:r>
          </a:p>
          <a:p>
            <a:r>
              <a:rPr lang="fr-FR" dirty="0"/>
              <a:t>Bonjour</a:t>
            </a:r>
          </a:p>
          <a:p>
            <a:r>
              <a:rPr lang="fr-FR" dirty="0"/>
              <a:t>Bonjour</a:t>
            </a:r>
          </a:p>
        </p:txBody>
      </p:sp>
    </p:spTree>
    <p:extLst>
      <p:ext uri="{BB962C8B-B14F-4D97-AF65-F5344CB8AC3E}">
        <p14:creationId xmlns:p14="http://schemas.microsoft.com/office/powerpoint/2010/main" val="205578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D20-6715-37DA-00E0-2A24F282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Sucre syntaxique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367B-6254-E54F-5A08-03E62BA1D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057C4-CCC3-3401-2475-3B2CBEDA8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 met à disposition une syntaxe pour appliquer un décorateur à une fonction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5BD0-52B6-95B4-510D-B84BAF376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55200"/>
            <a:ext cx="5695600" cy="3710800"/>
          </a:xfrm>
        </p:spPr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decorateur.py</a:t>
            </a:r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"Double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exécution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@double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DCDCA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dire_bonjour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4A6B0-2995-E5C1-0A48-7C1F11C5D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7602" y="2355200"/>
            <a:ext cx="5696798" cy="1886600"/>
          </a:xfrm>
        </p:spPr>
        <p:txBody>
          <a:bodyPr/>
          <a:lstStyle/>
          <a:p>
            <a:r>
              <a:rPr lang="fr-FR" dirty="0"/>
              <a:t>$ python </a:t>
            </a:r>
            <a:r>
              <a:rPr lang="fr-FR" dirty="0" err="1"/>
              <a:t>decorateur.py</a:t>
            </a:r>
            <a:endParaRPr lang="fr-FR" dirty="0"/>
          </a:p>
          <a:p>
            <a:r>
              <a:rPr lang="fr-FR" dirty="0"/>
              <a:t>Double exécution !</a:t>
            </a:r>
          </a:p>
          <a:p>
            <a:r>
              <a:rPr lang="fr-FR" dirty="0"/>
              <a:t>Bonjour</a:t>
            </a:r>
          </a:p>
          <a:p>
            <a:r>
              <a:rPr lang="fr-FR" dirty="0"/>
              <a:t>Bonjour</a:t>
            </a:r>
          </a:p>
        </p:txBody>
      </p:sp>
    </p:spTree>
    <p:extLst>
      <p:ext uri="{BB962C8B-B14F-4D97-AF65-F5344CB8AC3E}">
        <p14:creationId xmlns:p14="http://schemas.microsoft.com/office/powerpoint/2010/main" val="413020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D20-6715-37DA-00E0-2A24F282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avec paramètres et retour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367B-6254-E54F-5A08-03E62BA1D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057C4-CCC3-3401-2475-3B2CBEDA8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décorateur prévu pour une fonction avec retour et paramètres devra transmettre les paramètres et retourner le résultat de la fonction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5BD0-52B6-95B4-510D-B84BAF376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679700"/>
            <a:ext cx="6254400" cy="3386300"/>
          </a:xfrm>
        </p:spPr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decorateur.py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"Yeah, maths !"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@maths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dividende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quotient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dividende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quotient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quotient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dividende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4A6B0-2995-E5C1-0A48-7C1F11C5D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4500" y="2679700"/>
            <a:ext cx="5099900" cy="1886600"/>
          </a:xfrm>
        </p:spPr>
        <p:txBody>
          <a:bodyPr/>
          <a:lstStyle/>
          <a:p>
            <a:r>
              <a:rPr lang="fr-FR" dirty="0"/>
              <a:t>$ python </a:t>
            </a:r>
            <a:r>
              <a:rPr lang="fr-FR" dirty="0" err="1"/>
              <a:t>decorateur.py</a:t>
            </a:r>
            <a:endParaRPr lang="fr-FR" dirty="0"/>
          </a:p>
          <a:p>
            <a:r>
              <a:rPr lang="fr-FR" dirty="0"/>
              <a:t>Yeah, maths !</a:t>
            </a:r>
          </a:p>
          <a:p>
            <a:r>
              <a:rPr lang="fr-FR" dirty="0"/>
              <a:t>4.0</a:t>
            </a:r>
          </a:p>
          <a:p>
            <a:r>
              <a:rPr lang="fr-FR" dirty="0"/>
              <a:t>Yeah, maths !</a:t>
            </a:r>
          </a:p>
          <a:p>
            <a:r>
              <a:rPr lang="fr-FR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9209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D20-6715-37DA-00E0-2A24F282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de décorateur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367B-6254-E54F-5A08-03E62BA1D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057C4-CCC3-3401-2475-3B2CBEDA8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décorateur peut attendre des paramètres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5BD0-52B6-95B4-510D-B84BAF376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20134"/>
            <a:ext cx="7245000" cy="4245866"/>
          </a:xfrm>
        </p:spPr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decorateur.py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"Fonction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exécutée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fois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wrapper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decorateur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repeter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coucou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prenom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"Coucou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prenom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coucou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"José"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4A6B0-2995-E5C1-0A48-7C1F11C5D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5900" y="1820134"/>
            <a:ext cx="4058500" cy="2421666"/>
          </a:xfrm>
        </p:spPr>
        <p:txBody>
          <a:bodyPr/>
          <a:lstStyle/>
          <a:p>
            <a:r>
              <a:rPr lang="fr-FR" dirty="0"/>
              <a:t>$ python </a:t>
            </a:r>
            <a:r>
              <a:rPr lang="fr-FR" dirty="0" err="1"/>
              <a:t>decorateur.py</a:t>
            </a:r>
            <a:endParaRPr lang="fr-FR" dirty="0"/>
          </a:p>
          <a:p>
            <a:r>
              <a:rPr lang="fr-FR" dirty="0"/>
              <a:t>Fonction exécutée 5 fois</a:t>
            </a:r>
          </a:p>
          <a:p>
            <a:r>
              <a:rPr lang="fr-FR" dirty="0"/>
              <a:t>Coucou José</a:t>
            </a:r>
          </a:p>
          <a:p>
            <a:r>
              <a:rPr lang="fr-FR" dirty="0"/>
              <a:t>Coucou José</a:t>
            </a:r>
          </a:p>
          <a:p>
            <a:r>
              <a:rPr lang="fr-FR" dirty="0"/>
              <a:t>Coucou José</a:t>
            </a:r>
          </a:p>
          <a:p>
            <a:r>
              <a:rPr lang="fr-FR" dirty="0"/>
              <a:t>Coucou José</a:t>
            </a:r>
          </a:p>
          <a:p>
            <a:r>
              <a:rPr lang="fr-FR" dirty="0"/>
              <a:t>Coucou José</a:t>
            </a:r>
          </a:p>
        </p:txBody>
      </p:sp>
    </p:spTree>
    <p:extLst>
      <p:ext uri="{BB962C8B-B14F-4D97-AF65-F5344CB8AC3E}">
        <p14:creationId xmlns:p14="http://schemas.microsoft.com/office/powerpoint/2010/main" val="331471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5FD4-15DD-3230-D0EF-B89BA09C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26A03-823A-0223-65F6-3725BD4D0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F65F93-2978-3640-D29B-8A5F1EE72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4305299"/>
            <a:ext cx="11595600" cy="1676223"/>
          </a:xfrm>
        </p:spPr>
        <p:txBody>
          <a:bodyPr/>
          <a:lstStyle/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"Erreur lors de la division"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05CDA-2E09-9B16-FD51-6C5BDF86F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Permet :</a:t>
            </a:r>
          </a:p>
          <a:p>
            <a:pPr lvl="1"/>
            <a:r>
              <a:rPr lang="fr-FR" dirty="0"/>
              <a:t>D’anticiper les erreurs d’exécution</a:t>
            </a:r>
          </a:p>
          <a:p>
            <a:pPr lvl="1"/>
            <a:r>
              <a:rPr lang="fr-FR" dirty="0"/>
              <a:t>De traiter l’erreur</a:t>
            </a:r>
          </a:p>
          <a:p>
            <a:r>
              <a:rPr lang="fr-FR" dirty="0"/>
              <a:t>Utilisation des mots-clefs :</a:t>
            </a:r>
          </a:p>
          <a:p>
            <a:pPr lvl="1"/>
            <a:r>
              <a:rPr lang="fr-FR" dirty="0"/>
              <a:t>« Try » (Essayer)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Except</a:t>
            </a:r>
            <a:r>
              <a:rPr lang="fr-FR" dirty="0"/>
              <a:t> » (Sauf si erreur)</a:t>
            </a:r>
          </a:p>
        </p:txBody>
      </p:sp>
    </p:spTree>
    <p:extLst>
      <p:ext uri="{BB962C8B-B14F-4D97-AF65-F5344CB8AC3E}">
        <p14:creationId xmlns:p14="http://schemas.microsoft.com/office/powerpoint/2010/main" val="125150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CB649-6341-9403-86BE-9B6737C8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 communes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F612E51-8ACA-C963-A8D8-83329B5A7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12467"/>
              </p:ext>
            </p:extLst>
          </p:nvPr>
        </p:nvGraphicFramePr>
        <p:xfrm>
          <a:off x="303444" y="1416050"/>
          <a:ext cx="11596687" cy="457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3043">
                  <a:extLst>
                    <a:ext uri="{9D8B030D-6E8A-4147-A177-3AD203B41FA5}">
                      <a16:colId xmlns:a16="http://schemas.microsoft.com/office/drawing/2014/main" val="1449885360"/>
                    </a:ext>
                  </a:extLst>
                </a:gridCol>
                <a:gridCol w="7873644">
                  <a:extLst>
                    <a:ext uri="{9D8B030D-6E8A-4147-A177-3AD203B41FA5}">
                      <a16:colId xmlns:a16="http://schemas.microsoft.com/office/drawing/2014/main" val="379948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Opérateur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Explication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54981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Exception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Type de base de toutes les erreurs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908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ImportError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Error</a:t>
                      </a:r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lors de l’import d’une bibliothèque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26199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IndexError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L’index n’a pas été trouvé dans la séquence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0370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IndentationError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L’indentation est incorrecte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3468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KeyboardInterrupt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L’utilisateur a utilisé </a:t>
                      </a:r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Ctrl+C</a:t>
                      </a:r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ou </a:t>
                      </a:r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Delete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21552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KeyError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La clef n’a pas été trouvé dans le dictionnaire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9779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SyntaxError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Erreur de syntaxe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7780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ZeroDivisionError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Division par zéro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5290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…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98761000"/>
                  </a:ext>
                </a:extLst>
              </a:tr>
            </a:tbl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E11D5-F63A-7284-C469-6F0E20231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37798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5FD4-15DD-3230-D0EF-B89BA09C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multiple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26A03-823A-0223-65F6-3725BD4D0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I. Gestion des erreurs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F65F93-2978-3640-D29B-8A5F1EE72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501900"/>
            <a:ext cx="11595600" cy="3479623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'Division par zéro'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de type'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inconnue'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15.0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Division par zéro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Erreur de type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05CDA-2E09-9B16-FD51-6C5BDF86F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mot clef « </a:t>
            </a:r>
            <a:r>
              <a:rPr lang="fr-FR" dirty="0" err="1"/>
              <a:t>except</a:t>
            </a:r>
            <a:r>
              <a:rPr lang="fr-FR" dirty="0"/>
              <a:t> » peut être multiple</a:t>
            </a:r>
          </a:p>
          <a:p>
            <a:pPr lvl="1"/>
            <a:r>
              <a:rPr lang="fr-FR" dirty="0"/>
              <a:t>Permet de faire un traitement différent selon l’erreur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02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5FD4-15DD-3230-D0EF-B89BA09C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Else</a:t>
            </a:r>
            <a:r>
              <a:rPr lang="fr-FR" dirty="0"/>
              <a:t> et </a:t>
            </a:r>
            <a:r>
              <a:rPr lang="fr-FR" dirty="0" err="1"/>
              <a:t>Finally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26A03-823A-0223-65F6-3725BD4D0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I. Gestion des erreurs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F65F93-2978-3640-D29B-8A5F1EE72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755900"/>
            <a:ext cx="11595600" cy="3225623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'Division par zéro'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'Aucune erreur'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tentative de division de 30 par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15.0 Aucune erreur Fin de tentative de division de 30 par 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Division par zéro Fin de tentative de division de 30 par 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05CDA-2E09-9B16-FD51-6C5BDF86F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Else</a:t>
            </a:r>
            <a:r>
              <a:rPr lang="fr-FR" dirty="0"/>
              <a:t> s’exécute s’il n’y a pas eu d’erreur</a:t>
            </a:r>
          </a:p>
          <a:p>
            <a:r>
              <a:rPr lang="fr-FR" dirty="0" err="1"/>
              <a:t>Finally</a:t>
            </a:r>
            <a:r>
              <a:rPr lang="fr-FR" dirty="0"/>
              <a:t> s’exécute dans tous les cas</a:t>
            </a:r>
          </a:p>
        </p:txBody>
      </p:sp>
    </p:spTree>
    <p:extLst>
      <p:ext uri="{BB962C8B-B14F-4D97-AF65-F5344CB8AC3E}">
        <p14:creationId xmlns:p14="http://schemas.microsoft.com/office/powerpoint/2010/main" val="198433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5FD4-15DD-3230-D0EF-B89BA09C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soi-même des erreurs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26A03-823A-0223-65F6-3725BD4D0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I. Gestion des erreurs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F65F93-2978-3640-D29B-8A5F1EE72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603500"/>
            <a:ext cx="11595600" cy="3378023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'Division par zéro'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de type'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'Division par un nombre supérieur à 10'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05CDA-2E09-9B16-FD51-6C5BDF86F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 le cas n’est pas logique pour votre programme</a:t>
            </a:r>
          </a:p>
          <a:p>
            <a:pPr lvl="1"/>
            <a:r>
              <a:rPr lang="fr-FR" dirty="0"/>
              <a:t>Lancez vous-même l’erreur avec </a:t>
            </a:r>
            <a:r>
              <a:rPr lang="fr-FR" dirty="0" err="1"/>
              <a:t>raise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4339-1E54-28CF-3EB8-42BD95CC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structures de fonction</a:t>
            </a:r>
          </a:p>
        </p:txBody>
      </p:sp>
    </p:spTree>
    <p:extLst>
      <p:ext uri="{BB962C8B-B14F-4D97-AF65-F5344CB8AC3E}">
        <p14:creationId xmlns:p14="http://schemas.microsoft.com/office/powerpoint/2010/main" val="170002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lambdas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Autres structures de fonction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est_pair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Version lambda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lambda_est_pair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"Oui"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lambda_est_pair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Fonctions anonymes (sans nom)</a:t>
            </a:r>
          </a:p>
          <a:p>
            <a:pPr lvl="1"/>
            <a:r>
              <a:rPr lang="fr-FR" dirty="0"/>
              <a:t>Stockées dans des variables</a:t>
            </a:r>
          </a:p>
          <a:p>
            <a:pPr lvl="1"/>
            <a:r>
              <a:rPr lang="fr-FR" dirty="0"/>
              <a:t>Utiles pour des opérations simples</a:t>
            </a:r>
          </a:p>
        </p:txBody>
      </p:sp>
    </p:spTree>
    <p:extLst>
      <p:ext uri="{BB962C8B-B14F-4D97-AF65-F5344CB8AC3E}">
        <p14:creationId xmlns:p14="http://schemas.microsoft.com/office/powerpoint/2010/main" val="1280056744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1433</TotalTime>
  <Words>2030</Words>
  <Application>Microsoft Macintosh PowerPoint</Application>
  <PresentationFormat>Widescreen</PresentationFormat>
  <Paragraphs>333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Aptos</vt:lpstr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Open Sans regular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- Blocs avancés</vt:lpstr>
      <vt:lpstr>Gestion des erreurs</vt:lpstr>
      <vt:lpstr>Try / Except</vt:lpstr>
      <vt:lpstr>Erreurs communes</vt:lpstr>
      <vt:lpstr>Try / Except multiple</vt:lpstr>
      <vt:lpstr>Else et Finally</vt:lpstr>
      <vt:lpstr>Déclencher soi-même des erreurs</vt:lpstr>
      <vt:lpstr>Autres structures de fonction</vt:lpstr>
      <vt:lpstr>Les lambdas</vt:lpstr>
      <vt:lpstr>Les générateurs</vt:lpstr>
      <vt:lpstr>Les générateurs</vt:lpstr>
      <vt:lpstr>Fonctions de collection</vt:lpstr>
      <vt:lpstr>Map</vt:lpstr>
      <vt:lpstr>Exemple</vt:lpstr>
      <vt:lpstr>Filter</vt:lpstr>
      <vt:lpstr>Filter</vt:lpstr>
      <vt:lpstr>Reduce</vt:lpstr>
      <vt:lpstr>Reduce</vt:lpstr>
      <vt:lpstr>Exercices</vt:lpstr>
      <vt:lpstr>Décorateurs</vt:lpstr>
      <vt:lpstr>Concept</vt:lpstr>
      <vt:lpstr>Exemple</vt:lpstr>
      <vt:lpstr>Sucre syntaxique</vt:lpstr>
      <vt:lpstr>Fonction avec paramètres et retour</vt:lpstr>
      <vt:lpstr>Paramètres de décorateur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34</cp:revision>
  <dcterms:created xsi:type="dcterms:W3CDTF">2024-03-14T13:11:41Z</dcterms:created>
  <dcterms:modified xsi:type="dcterms:W3CDTF">2024-03-15T14:19:50Z</dcterms:modified>
  <cp:category/>
</cp:coreProperties>
</file>