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5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6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7.xml" ContentType="application/vnd.openxmlformats-officedocument.theme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  <p:sldMasterId id="2147483660" r:id="rId2"/>
    <p:sldMasterId id="2147483672" r:id="rId3"/>
    <p:sldMasterId id="2147483684" r:id="rId4"/>
    <p:sldMasterId id="2147483718" r:id="rId5"/>
    <p:sldMasterId id="2147483732" r:id="rId6"/>
    <p:sldMasterId id="2147483746" r:id="rId7"/>
    <p:sldMasterId id="2147483760" r:id="rId8"/>
  </p:sldMasterIdLst>
  <p:notesMasterIdLst>
    <p:notesMasterId r:id="rId37"/>
  </p:notesMasterIdLst>
  <p:sldIdLst>
    <p:sldId id="256" r:id="rId9"/>
    <p:sldId id="258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59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5" r:id="rId3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078" autoAdjust="0"/>
    <p:restoredTop sz="91685"/>
  </p:normalViewPr>
  <p:slideViewPr>
    <p:cSldViewPr snapToGrid="0">
      <p:cViewPr varScale="1">
        <p:scale>
          <a:sx n="96" d="100"/>
          <a:sy n="96" d="100"/>
        </p:scale>
        <p:origin x="192" y="1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viewProps" Target="viewProps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C9E11-FB88-784D-B907-921408F93685}" type="datetimeFigureOut">
              <a:rPr lang="fr-FR" smtClean="0"/>
              <a:t>14/03/2024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C14CE4-191F-704D-B7A0-22CF2A540BE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1995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 1: 1</a:t>
            </a:r>
          </a:p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 2: 2</a:t>
            </a:r>
          </a:p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 3: 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Fizz</a:t>
            </a:r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 4: 4</a:t>
            </a:r>
          </a:p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 5: Buzz</a:t>
            </a:r>
          </a:p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 6: 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Fizz</a:t>
            </a:r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 7: 7</a:t>
            </a:r>
          </a:p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 8: 8</a:t>
            </a:r>
          </a:p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 9: 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Fizz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Bonus</a:t>
            </a:r>
          </a:p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10: Buzz</a:t>
            </a:r>
          </a:p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11: 11</a:t>
            </a:r>
          </a:p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12: 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Fizz</a:t>
            </a:r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13: 13</a:t>
            </a:r>
          </a:p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14: 14</a:t>
            </a:r>
          </a:p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15: 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FizzBuzz</a:t>
            </a:r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16: 16</a:t>
            </a:r>
          </a:p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17: 17</a:t>
            </a:r>
          </a:p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18: 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Fizz</a:t>
            </a:r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19: 19 Bonus</a:t>
            </a:r>
          </a:p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20: Buzz</a:t>
            </a:r>
          </a:p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21: 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Fizz</a:t>
            </a:r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22: 22</a:t>
            </a:r>
          </a:p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23: 23</a:t>
            </a:r>
          </a:p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24: 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Fizz</a:t>
            </a:r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25: Buzz</a:t>
            </a:r>
          </a:p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26: 26</a:t>
            </a:r>
          </a:p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27: 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Fizz</a:t>
            </a:r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28: 28</a:t>
            </a:r>
          </a:p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29: 29 Bonus</a:t>
            </a:r>
          </a:p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30: 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FizzBuzz</a:t>
            </a:r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31: 31</a:t>
            </a:r>
          </a:p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32: 32</a:t>
            </a:r>
          </a:p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33: 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Fizz</a:t>
            </a:r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34: 34</a:t>
            </a:r>
          </a:p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35: Buzz</a:t>
            </a:r>
          </a:p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36: 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Fizz</a:t>
            </a:r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37: 37</a:t>
            </a:r>
          </a:p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38: 38</a:t>
            </a:r>
          </a:p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39: 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Fizz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Bonus</a:t>
            </a:r>
          </a:p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40: Buzz</a:t>
            </a:r>
          </a:p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41: 41</a:t>
            </a:r>
          </a:p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42: 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Fizz</a:t>
            </a:r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43: 43</a:t>
            </a:r>
          </a:p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44: 44</a:t>
            </a:r>
          </a:p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45: 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FizzBuzz</a:t>
            </a:r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46: 46</a:t>
            </a:r>
          </a:p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47: 47</a:t>
            </a:r>
          </a:p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48: 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Fizz</a:t>
            </a:r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49: 49 Bonus</a:t>
            </a:r>
          </a:p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50: Buzz</a:t>
            </a:r>
          </a:p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51: 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Fizz</a:t>
            </a:r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52: 52</a:t>
            </a:r>
          </a:p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53: 53</a:t>
            </a:r>
          </a:p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54: 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Fizz</a:t>
            </a:r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55: Buzz</a:t>
            </a:r>
          </a:p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56: 56</a:t>
            </a:r>
          </a:p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57: 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Fizz</a:t>
            </a:r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58: 58</a:t>
            </a:r>
          </a:p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59: 59 Bonus</a:t>
            </a:r>
          </a:p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60: 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FizzBuzz</a:t>
            </a:r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61: 61</a:t>
            </a:r>
          </a:p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62: 62</a:t>
            </a:r>
          </a:p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63: 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Fizz</a:t>
            </a:r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64: 64</a:t>
            </a:r>
          </a:p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65: Buzz</a:t>
            </a:r>
          </a:p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66: 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Fizz</a:t>
            </a:r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67: 67</a:t>
            </a:r>
          </a:p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68: 68</a:t>
            </a:r>
          </a:p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69: 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Fizz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Bonus</a:t>
            </a:r>
          </a:p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70: Buzz</a:t>
            </a:r>
          </a:p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71: 71</a:t>
            </a:r>
          </a:p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72: 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Fizz</a:t>
            </a:r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73: 73</a:t>
            </a:r>
          </a:p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74: 74</a:t>
            </a:r>
          </a:p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75: 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FizzBuzz</a:t>
            </a:r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76: 76</a:t>
            </a:r>
          </a:p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77: 77</a:t>
            </a:r>
          </a:p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78: 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Fizz</a:t>
            </a:r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79: 79 Bonus</a:t>
            </a:r>
          </a:p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80: Buzz</a:t>
            </a:r>
          </a:p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81: 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Fizz</a:t>
            </a:r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82: 82</a:t>
            </a:r>
          </a:p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83: 83</a:t>
            </a:r>
          </a:p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84: 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Fizz</a:t>
            </a:r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85: Buzz</a:t>
            </a:r>
          </a:p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86: 86</a:t>
            </a:r>
          </a:p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87: 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Fizz</a:t>
            </a:r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88: 88</a:t>
            </a:r>
          </a:p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89: 89 Bonus</a:t>
            </a:r>
          </a:p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90: 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FizzBuzz</a:t>
            </a:r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91: 91</a:t>
            </a:r>
          </a:p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92: 92</a:t>
            </a:r>
          </a:p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93: 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Fizz</a:t>
            </a:r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94: 94</a:t>
            </a:r>
          </a:p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95: Buzz</a:t>
            </a:r>
          </a:p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96: 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Fizz</a:t>
            </a:r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97: 97</a:t>
            </a:r>
          </a:p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98: 98</a:t>
            </a:r>
          </a:p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99: 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Fizz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 Bonus</a:t>
            </a:r>
          </a:p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100: Buzz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C14CE4-191F-704D-B7A0-22CF2A540BE9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3939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8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E918D6-D7AA-B070-AEB1-5546955A8E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accent5"/>
                </a:solidFill>
                <a:latin typeface="Barlow Medium" panose="00000600000000000000" pitchFamily="2" charset="0"/>
              </a:defRPr>
            </a:lvl1pPr>
          </a:lstStyle>
          <a:p>
            <a:r>
              <a:rPr lang="fr-FR" dirty="0"/>
              <a:t>Titre du support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97F1B4B-19EC-2DC5-3BB6-4BFDD5CE36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9139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Titre de la formation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734E800-E7E7-DCE6-3EEE-E645DED79AF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95200" y="4675188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Sous-catégorie</a:t>
            </a:r>
          </a:p>
        </p:txBody>
      </p:sp>
      <p:sp>
        <p:nvSpPr>
          <p:cNvPr id="12" name="Espace réservé du texte 9">
            <a:extLst>
              <a:ext uri="{FF2B5EF4-FFF2-40B4-BE49-F238E27FC236}">
                <a16:creationId xmlns:a16="http://schemas.microsoft.com/office/drawing/2014/main" id="{6CD03EDF-0AC9-4E5A-C5D8-F780594323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95200" y="5245327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Niveau</a:t>
            </a:r>
          </a:p>
        </p:txBody>
      </p:sp>
      <p:sp>
        <p:nvSpPr>
          <p:cNvPr id="13" name="Espace réservé du texte 9">
            <a:extLst>
              <a:ext uri="{FF2B5EF4-FFF2-40B4-BE49-F238E27FC236}">
                <a16:creationId xmlns:a16="http://schemas.microsoft.com/office/drawing/2014/main" id="{701540A4-21F3-AB9D-7DD1-D5CA303B33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23600" y="4676565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Référence</a:t>
            </a:r>
          </a:p>
        </p:txBody>
      </p:sp>
      <p:sp>
        <p:nvSpPr>
          <p:cNvPr id="14" name="Espace réservé du texte 9">
            <a:extLst>
              <a:ext uri="{FF2B5EF4-FFF2-40B4-BE49-F238E27FC236}">
                <a16:creationId xmlns:a16="http://schemas.microsoft.com/office/drawing/2014/main" id="{B4DA7075-E086-887A-C5B3-C078E54831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23600" y="5245327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Durée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3E0CF8A-EA00-FFC5-495F-00C11623B458}"/>
              </a:ext>
            </a:extLst>
          </p:cNvPr>
          <p:cNvSpPr txBox="1"/>
          <p:nvPr userDrawn="1"/>
        </p:nvSpPr>
        <p:spPr>
          <a:xfrm>
            <a:off x="5990254" y="4654783"/>
            <a:ext cx="190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Référence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69E1732-FB92-C8AF-8A96-C3D934A89D4C}"/>
              </a:ext>
            </a:extLst>
          </p:cNvPr>
          <p:cNvSpPr txBox="1"/>
          <p:nvPr userDrawn="1"/>
        </p:nvSpPr>
        <p:spPr>
          <a:xfrm>
            <a:off x="5990254" y="5199785"/>
            <a:ext cx="190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Durée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17779A1-0C0D-9F67-8C94-A40AF204D53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309599" y="104400"/>
            <a:ext cx="7580987" cy="63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>
                <a:solidFill>
                  <a:schemeClr val="tx1"/>
                </a:solidFill>
                <a:latin typeface="Barlow Medium" panose="00000600000000000000" pitchFamily="2" charset="0"/>
              </a:rPr>
              <a:t>Communication Professionnelle</a:t>
            </a:r>
          </a:p>
        </p:txBody>
      </p:sp>
    </p:spTree>
    <p:extLst>
      <p:ext uri="{BB962C8B-B14F-4D97-AF65-F5344CB8AC3E}">
        <p14:creationId xmlns:p14="http://schemas.microsoft.com/office/powerpoint/2010/main" val="1885923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19B16E-2578-3061-F08C-6C1C98452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776B17-D98B-D99A-060A-4F25CE26FEF4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159200"/>
            <a:ext cx="10515600" cy="4991258"/>
          </a:xfrm>
          <a:prstGeom prst="rect">
            <a:avLst/>
          </a:prstGeom>
        </p:spPr>
        <p:txBody>
          <a:bodyPr vert="eaVert"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7011D10-07C0-CCD3-009A-5E6591B2B79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32128141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0FCF96-30EC-25FE-43F1-67E451CE11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6525" y="628455"/>
            <a:ext cx="105552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rgbClr val="000000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AD48FFF-C93A-64C4-FF43-EA5064277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296236"/>
            <a:ext cx="6172200" cy="4564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71CE1F-F74F-C06B-6AEC-36AEA4AA766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304174"/>
            <a:ext cx="3932237" cy="4564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Contenu principal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78DA71D1-949C-FAAB-1804-429D1114970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56525" y="268455"/>
            <a:ext cx="105552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000000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1759989168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19B16E-2578-3061-F08C-6C1C98452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8800" y="638503"/>
            <a:ext cx="1051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rgbClr val="000000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776B17-D98B-D99A-060A-4F25CE26FEF4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159200"/>
            <a:ext cx="10515600" cy="4991258"/>
          </a:xfrm>
          <a:prstGeom prst="rect">
            <a:avLst/>
          </a:prstGeom>
        </p:spPr>
        <p:txBody>
          <a:bodyPr vert="eaVert"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7011D10-07C0-CCD3-009A-5E6591B2B79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78800" y="278503"/>
            <a:ext cx="1051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000000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3831935563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79CA7C5-CB02-A7DB-3ED7-DDFFF6A97155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A675E9E-BA8B-B59F-2CCD-FB841783A942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25049596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DC9D0955-E4A2-005E-C562-F03F6DFBA1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07600" y="638600"/>
            <a:ext cx="104868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rgbClr val="000000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sous-partie (H3)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B9611E6D-9BE3-1B38-FD10-4290BEE2D6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07600" y="281003"/>
            <a:ext cx="10486800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000000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Fil d’ariane (rappel titre grande partie)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5B2869EB-F8E7-0024-4FB1-A16CCE40E6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800" y="3417711"/>
            <a:ext cx="11595600" cy="2563812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5" name="Espace réservé du texte 12">
            <a:extLst>
              <a:ext uri="{FF2B5EF4-FFF2-40B4-BE49-F238E27FC236}">
                <a16:creationId xmlns:a16="http://schemas.microsoft.com/office/drawing/2014/main" id="{CC0A608A-35DE-ABCB-45CD-77A25CD168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8800" y="1303506"/>
            <a:ext cx="11595600" cy="1994772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32616468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 code multi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509CDD08-0934-9B9D-4277-B01282DDC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06106" y="638599"/>
            <a:ext cx="10488294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rgbClr val="000000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1072B406-3301-9089-FD2D-4753139888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06106" y="281002"/>
            <a:ext cx="10488294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000000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Fil d’ariane (rappel titre grande partie)</a:t>
            </a:r>
          </a:p>
        </p:txBody>
      </p:sp>
      <p:sp>
        <p:nvSpPr>
          <p:cNvPr id="2" name="Espace réservé du texte 12">
            <a:extLst>
              <a:ext uri="{FF2B5EF4-FFF2-40B4-BE49-F238E27FC236}">
                <a16:creationId xmlns:a16="http://schemas.microsoft.com/office/drawing/2014/main" id="{F7EAD38B-CADD-4B2A-02CB-01C8BA72DC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8800" y="1313234"/>
            <a:ext cx="11595600" cy="4752766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</a:lstStyle>
          <a:p>
            <a:pPr lvl="0"/>
            <a:r>
              <a:rPr lang="fr-FR" dirty="0"/>
              <a:t>Niveau 1</a:t>
            </a:r>
          </a:p>
          <a:p>
            <a:pPr lvl="1"/>
            <a:r>
              <a:rPr lang="fr-FR" dirty="0"/>
              <a:t>Premier exemple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Autre exemple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Troisième exemple</a:t>
            </a:r>
          </a:p>
        </p:txBody>
      </p:sp>
      <p:sp>
        <p:nvSpPr>
          <p:cNvPr id="9" name="Espace réservé du texte 10">
            <a:extLst>
              <a:ext uri="{FF2B5EF4-FFF2-40B4-BE49-F238E27FC236}">
                <a16:creationId xmlns:a16="http://schemas.microsoft.com/office/drawing/2014/main" id="{4492F589-CA62-21EA-10CB-39325B1E0E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800" y="22536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01175A5D-890A-580C-3183-9C06BF051EC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8800" y="35928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A2577DBB-0A5C-3CAE-CD14-86A6A441F7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8800" y="49320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</p:spTree>
    <p:extLst>
      <p:ext uri="{BB962C8B-B14F-4D97-AF65-F5344CB8AC3E}">
        <p14:creationId xmlns:p14="http://schemas.microsoft.com/office/powerpoint/2010/main" val="1509451969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E918D6-D7AA-B070-AEB1-5546955A8E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accent5"/>
                </a:solidFill>
                <a:latin typeface="Barlow Medium" panose="00000600000000000000" pitchFamily="2" charset="0"/>
              </a:defRPr>
            </a:lvl1pPr>
          </a:lstStyle>
          <a:p>
            <a:r>
              <a:rPr lang="fr-FR" dirty="0"/>
              <a:t>Titre du support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97F1B4B-19EC-2DC5-3BB6-4BFDD5CE36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9139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Titre de la formation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734E800-E7E7-DCE6-3EEE-E645DED79AF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95200" y="4675188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Sous-catégorie</a:t>
            </a:r>
          </a:p>
        </p:txBody>
      </p:sp>
      <p:sp>
        <p:nvSpPr>
          <p:cNvPr id="12" name="Espace réservé du texte 9">
            <a:extLst>
              <a:ext uri="{FF2B5EF4-FFF2-40B4-BE49-F238E27FC236}">
                <a16:creationId xmlns:a16="http://schemas.microsoft.com/office/drawing/2014/main" id="{6CD03EDF-0AC9-4E5A-C5D8-F780594323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95200" y="5245327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Niveau</a:t>
            </a:r>
          </a:p>
        </p:txBody>
      </p:sp>
      <p:sp>
        <p:nvSpPr>
          <p:cNvPr id="13" name="Espace réservé du texte 9">
            <a:extLst>
              <a:ext uri="{FF2B5EF4-FFF2-40B4-BE49-F238E27FC236}">
                <a16:creationId xmlns:a16="http://schemas.microsoft.com/office/drawing/2014/main" id="{701540A4-21F3-AB9D-7DD1-D5CA303B33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23600" y="4676565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Référence</a:t>
            </a:r>
          </a:p>
        </p:txBody>
      </p:sp>
      <p:sp>
        <p:nvSpPr>
          <p:cNvPr id="14" name="Espace réservé du texte 9">
            <a:extLst>
              <a:ext uri="{FF2B5EF4-FFF2-40B4-BE49-F238E27FC236}">
                <a16:creationId xmlns:a16="http://schemas.microsoft.com/office/drawing/2014/main" id="{B4DA7075-E086-887A-C5B3-C078E54831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23600" y="5245327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Durée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3E0CF8A-EA00-FFC5-495F-00C11623B458}"/>
              </a:ext>
            </a:extLst>
          </p:cNvPr>
          <p:cNvSpPr txBox="1"/>
          <p:nvPr userDrawn="1"/>
        </p:nvSpPr>
        <p:spPr>
          <a:xfrm>
            <a:off x="5990254" y="4654783"/>
            <a:ext cx="190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Référence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69E1732-FB92-C8AF-8A96-C3D934A89D4C}"/>
              </a:ext>
            </a:extLst>
          </p:cNvPr>
          <p:cNvSpPr txBox="1"/>
          <p:nvPr userDrawn="1"/>
        </p:nvSpPr>
        <p:spPr>
          <a:xfrm>
            <a:off x="5990254" y="5199785"/>
            <a:ext cx="190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Durée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17779A1-0C0D-9F67-8C94-A40AF204D53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309600" y="104400"/>
            <a:ext cx="4867200" cy="63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>
                <a:solidFill>
                  <a:schemeClr val="tx1"/>
                </a:solidFill>
                <a:latin typeface="Barlow Medium" panose="00000600000000000000" pitchFamily="2" charset="0"/>
              </a:rPr>
              <a:t>Bureautique</a:t>
            </a:r>
          </a:p>
        </p:txBody>
      </p:sp>
    </p:spTree>
    <p:extLst>
      <p:ext uri="{BB962C8B-B14F-4D97-AF65-F5344CB8AC3E}">
        <p14:creationId xmlns:p14="http://schemas.microsoft.com/office/powerpoint/2010/main" val="373672892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650251-BD58-F17A-F8A4-55C2623CC4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52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80C82B-7D06-2373-758F-C0CA42849B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98800" y="1159200"/>
            <a:ext cx="11595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056FB2A-845C-50E3-CA40-553E68E4C9D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220753364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932A90-89EB-8267-1D3C-CD9584C43A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7F5C86-7D23-09D3-46F8-026E7965188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159200"/>
            <a:ext cx="5181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89FC59-8FCD-901F-BD39-A98EE4A93D1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159200"/>
            <a:ext cx="5181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D04594C9-85EC-967E-BDBF-5142723F31A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1201928204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C5B869-4C2F-B9BA-7D1B-7595F35E88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90DE4C-5B18-1467-0599-40D88740063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15920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Barlow" panose="00000500000000000000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Sous-titre A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E67D23-8043-9FC5-E7CA-B93764B313F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1983112"/>
            <a:ext cx="5157787" cy="420655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D7514BF-89F4-5A51-4457-44340648E026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15920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Barlow" panose="00000500000000000000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Sous-titre B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AC61B2D-FC71-3DA8-B8FB-31B9C32A73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1983112"/>
            <a:ext cx="5183188" cy="420655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Espace réservé du contenu 7">
            <a:extLst>
              <a:ext uri="{FF2B5EF4-FFF2-40B4-BE49-F238E27FC236}">
                <a16:creationId xmlns:a16="http://schemas.microsoft.com/office/drawing/2014/main" id="{4BB92BF1-A40F-DF8F-3723-1E127DA088A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2676108897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0756C-FB92-F847-027A-A23513E2E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 b="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40DDF3-7F35-6D93-0B15-CCDF5B4F150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1085222"/>
            <a:ext cx="6172200" cy="4775828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C338B6-F8A6-4923-32B2-45756F250FC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093160"/>
            <a:ext cx="3932237" cy="47758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Contenu connexe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04DE7BEE-B0AC-1A43-86D1-43F9C358384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635568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EADEE6-C106-44FC-55A3-49C49D5744E6}"/>
              </a:ext>
            </a:extLst>
          </p:cNvPr>
          <p:cNvSpPr/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vertical 1">
            <a:extLst>
              <a:ext uri="{FF2B5EF4-FFF2-40B4-BE49-F238E27FC236}">
                <a16:creationId xmlns:a16="http://schemas.microsoft.com/office/drawing/2014/main" id="{979CA7C5-CB02-A7DB-3ED7-DDFFF6A97155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A675E9E-BA8B-B59F-2CCD-FB841783A942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643445420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0FCF96-30EC-25FE-43F1-67E451CE11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AD48FFF-C93A-64C4-FF43-EA5064277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35464"/>
            <a:ext cx="6172200" cy="47255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71CE1F-F74F-C06B-6AEC-36AEA4AA766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143402"/>
            <a:ext cx="3932237" cy="47255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Contenu principal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78DA71D1-949C-FAAB-1804-429D1114970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3159960290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19B16E-2578-3061-F08C-6C1C98452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776B17-D98B-D99A-060A-4F25CE26FEF4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159200"/>
            <a:ext cx="10515600" cy="4991258"/>
          </a:xfrm>
          <a:prstGeom prst="rect">
            <a:avLst/>
          </a:prstGeom>
        </p:spPr>
        <p:txBody>
          <a:bodyPr vert="eaVert"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7011D10-07C0-CCD3-009A-5E6591B2B79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2312217026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 d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DC9D0955-E4A2-005E-C562-F03F6DFBA1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6224"/>
            <a:ext cx="115956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chemeClr val="tx1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sous-partie (H3)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B9611E6D-9BE3-1B38-FD10-4290BEE2D6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800" y="8627"/>
            <a:ext cx="11595600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Fil d’ariane (rappel titre grande partie)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5B2869EB-F8E7-0024-4FB1-A16CCE40E6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800" y="3417711"/>
            <a:ext cx="11595600" cy="2563812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5" name="Espace réservé du texte 12">
            <a:extLst>
              <a:ext uri="{FF2B5EF4-FFF2-40B4-BE49-F238E27FC236}">
                <a16:creationId xmlns:a16="http://schemas.microsoft.com/office/drawing/2014/main" id="{CC0A608A-35DE-ABCB-45CD-77A25CD168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8800" y="1159199"/>
            <a:ext cx="11595600" cy="215853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936611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 de code multi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509CDD08-0934-9B9D-4277-B01282DDC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6224"/>
            <a:ext cx="115956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chemeClr val="tx1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1072B406-3301-9089-FD2D-4753139888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800" y="8627"/>
            <a:ext cx="11595600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Fil d’ariane (rappel titre grande partie)</a:t>
            </a:r>
          </a:p>
        </p:txBody>
      </p:sp>
      <p:sp>
        <p:nvSpPr>
          <p:cNvPr id="2" name="Espace réservé du texte 12">
            <a:extLst>
              <a:ext uri="{FF2B5EF4-FFF2-40B4-BE49-F238E27FC236}">
                <a16:creationId xmlns:a16="http://schemas.microsoft.com/office/drawing/2014/main" id="{F7EAD38B-CADD-4B2A-02CB-01C8BA72DC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8800" y="1159200"/>
            <a:ext cx="11595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</a:lstStyle>
          <a:p>
            <a:pPr lvl="0"/>
            <a:r>
              <a:rPr lang="fr-FR" dirty="0"/>
              <a:t>Niveau 1</a:t>
            </a:r>
          </a:p>
          <a:p>
            <a:pPr lvl="1"/>
            <a:r>
              <a:rPr lang="fr-FR" dirty="0"/>
              <a:t>Premier exemple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Autre exemple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Troisième exemple</a:t>
            </a:r>
          </a:p>
        </p:txBody>
      </p:sp>
      <p:sp>
        <p:nvSpPr>
          <p:cNvPr id="9" name="Espace réservé du texte 10">
            <a:extLst>
              <a:ext uri="{FF2B5EF4-FFF2-40B4-BE49-F238E27FC236}">
                <a16:creationId xmlns:a16="http://schemas.microsoft.com/office/drawing/2014/main" id="{4492F589-CA62-21EA-10CB-39325B1E0E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800" y="22536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01175A5D-890A-580C-3183-9C06BF051EC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8800" y="35928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A2577DBB-0A5C-3CAE-CD14-86A6A441F7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8800" y="49320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</p:spTree>
    <p:extLst>
      <p:ext uri="{BB962C8B-B14F-4D97-AF65-F5344CB8AC3E}">
        <p14:creationId xmlns:p14="http://schemas.microsoft.com/office/powerpoint/2010/main" val="2884242767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A89C776-E50B-3DBA-C279-FDABB2BB23A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0"/>
            <a:ext cx="12192000" cy="11052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8C4582-28A5-6BD1-0D32-A34A20276A4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632" y="5752707"/>
            <a:ext cx="12192000" cy="11052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re 13">
            <a:extLst>
              <a:ext uri="{FF2B5EF4-FFF2-40B4-BE49-F238E27FC236}">
                <a16:creationId xmlns:a16="http://schemas.microsoft.com/office/drawing/2014/main" id="{A1931F9A-17B1-5632-8308-FC711E68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4241548"/>
            <a:ext cx="72000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chemeClr val="tx1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I. TITRE GRANDE PARTIE</a:t>
            </a:r>
          </a:p>
        </p:txBody>
      </p:sp>
      <p:pic>
        <p:nvPicPr>
          <p:cNvPr id="9" name="Graphique 8">
            <a:extLst>
              <a:ext uri="{FF2B5EF4-FFF2-40B4-BE49-F238E27FC236}">
                <a16:creationId xmlns:a16="http://schemas.microsoft.com/office/drawing/2014/main" id="{1503D0E6-BFD2-67DB-C6C5-E62B730A3C5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3" r="40000" b="-73"/>
          <a:stretch/>
        </p:blipFill>
        <p:spPr>
          <a:xfrm>
            <a:off x="8081520" y="3600"/>
            <a:ext cx="4110480" cy="685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660259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u tabul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EFF31792-FBDF-4872-0165-4134022053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6224"/>
            <a:ext cx="115956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1. Titre de sous-partie (</a:t>
            </a:r>
            <a:r>
              <a:rPr lang="fr-FR" dirty="0" err="1"/>
              <a:t>H3</a:t>
            </a:r>
            <a:r>
              <a:rPr lang="fr-FR" dirty="0"/>
              <a:t>)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F4EF1965-92EC-B0CA-B8E2-64C811DBE15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800" y="8627"/>
            <a:ext cx="11595600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I. Fil d’ariane (rappel titre grande partie)</a:t>
            </a:r>
          </a:p>
        </p:txBody>
      </p:sp>
      <p:sp>
        <p:nvSpPr>
          <p:cNvPr id="5" name="Espace réservé du texte 21">
            <a:extLst>
              <a:ext uri="{FF2B5EF4-FFF2-40B4-BE49-F238E27FC236}">
                <a16:creationId xmlns:a16="http://schemas.microsoft.com/office/drawing/2014/main" id="{D7828FC4-C3ED-3C70-5083-D4B41DBE9F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8799" y="1160463"/>
            <a:ext cx="11595600" cy="1787836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>
              <a:defRPr sz="200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>
              <a:defRPr sz="200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</p:txBody>
      </p:sp>
      <p:sp>
        <p:nvSpPr>
          <p:cNvPr id="2" name="Espace réservé du tableau 6">
            <a:extLst>
              <a:ext uri="{FF2B5EF4-FFF2-40B4-BE49-F238E27FC236}">
                <a16:creationId xmlns:a16="http://schemas.microsoft.com/office/drawing/2014/main" id="{1B7E72DA-C081-0B94-EF30-694A5092C723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1254808" y="3059399"/>
            <a:ext cx="9682385" cy="3016576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27793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0">
          <p15:clr>
            <a:srgbClr val="FBAE40"/>
          </p15:clr>
        </p15:guide>
        <p15:guide id="2" pos="121">
          <p15:clr>
            <a:srgbClr val="FBAE40"/>
          </p15:clr>
        </p15:guide>
      </p15:sldGuideLst>
    </p:ext>
  </p:extLs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u text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21">
            <a:extLst>
              <a:ext uri="{FF2B5EF4-FFF2-40B4-BE49-F238E27FC236}">
                <a16:creationId xmlns:a16="http://schemas.microsoft.com/office/drawing/2014/main" id="{4A78B854-ABD9-E06D-42C3-27A2DC0668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8799" y="1160463"/>
            <a:ext cx="11595600" cy="4906962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4" name="Titre 13">
            <a:extLst>
              <a:ext uri="{FF2B5EF4-FFF2-40B4-BE49-F238E27FC236}">
                <a16:creationId xmlns:a16="http://schemas.microsoft.com/office/drawing/2014/main" id="{563C68E8-ACAA-1650-6B2A-83620CB61C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6224"/>
            <a:ext cx="115956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1. Titre de sous-partie (</a:t>
            </a:r>
            <a:r>
              <a:rPr lang="fr-FR" dirty="0" err="1"/>
              <a:t>H3</a:t>
            </a:r>
            <a:r>
              <a:rPr lang="fr-FR" dirty="0"/>
              <a:t>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9A5318-1BAB-C2EC-55D6-AB1D1F37ED8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800" y="8627"/>
            <a:ext cx="11595600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I. Fil d’ariane (rappel titre grande partie)</a:t>
            </a:r>
          </a:p>
        </p:txBody>
      </p:sp>
    </p:spTree>
    <p:extLst>
      <p:ext uri="{BB962C8B-B14F-4D97-AF65-F5344CB8AC3E}">
        <p14:creationId xmlns:p14="http://schemas.microsoft.com/office/powerpoint/2010/main" val="4848222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1">
          <p15:clr>
            <a:srgbClr val="FBAE40"/>
          </p15:clr>
        </p15:guide>
        <p15:guide id="2" pos="189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DC9D0955-E4A2-005E-C562-F03F6DFBA1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6224"/>
            <a:ext cx="115956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chemeClr val="tx1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sous-partie (H3)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B9611E6D-9BE3-1B38-FD10-4290BEE2D6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800" y="8627"/>
            <a:ext cx="11595600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Fil d’ariane (rappel titre grande partie)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5B2869EB-F8E7-0024-4FB1-A16CCE40E6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800" y="3417711"/>
            <a:ext cx="11595600" cy="2563812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5" name="Espace réservé du texte 12">
            <a:extLst>
              <a:ext uri="{FF2B5EF4-FFF2-40B4-BE49-F238E27FC236}">
                <a16:creationId xmlns:a16="http://schemas.microsoft.com/office/drawing/2014/main" id="{CC0A608A-35DE-ABCB-45CD-77A25CD168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8800" y="1159199"/>
            <a:ext cx="11595600" cy="215853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143433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 code multi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509CDD08-0934-9B9D-4277-B01282DDC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6224"/>
            <a:ext cx="115956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chemeClr val="tx1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1072B406-3301-9089-FD2D-4753139888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800" y="8627"/>
            <a:ext cx="11595600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Fil d’ariane (rappel titre grande partie)</a:t>
            </a:r>
          </a:p>
        </p:txBody>
      </p:sp>
      <p:sp>
        <p:nvSpPr>
          <p:cNvPr id="2" name="Espace réservé du texte 12">
            <a:extLst>
              <a:ext uri="{FF2B5EF4-FFF2-40B4-BE49-F238E27FC236}">
                <a16:creationId xmlns:a16="http://schemas.microsoft.com/office/drawing/2014/main" id="{F7EAD38B-CADD-4B2A-02CB-01C8BA72DC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8800" y="1159200"/>
            <a:ext cx="11595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</a:lstStyle>
          <a:p>
            <a:pPr lvl="0"/>
            <a:r>
              <a:rPr lang="fr-FR" dirty="0"/>
              <a:t>Niveau 1</a:t>
            </a:r>
          </a:p>
          <a:p>
            <a:pPr lvl="1"/>
            <a:r>
              <a:rPr lang="fr-FR" dirty="0"/>
              <a:t>Premier exemple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Autre exemple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Troisième exemple</a:t>
            </a:r>
          </a:p>
        </p:txBody>
      </p:sp>
      <p:sp>
        <p:nvSpPr>
          <p:cNvPr id="9" name="Espace réservé du texte 10">
            <a:extLst>
              <a:ext uri="{FF2B5EF4-FFF2-40B4-BE49-F238E27FC236}">
                <a16:creationId xmlns:a16="http://schemas.microsoft.com/office/drawing/2014/main" id="{4492F589-CA62-21EA-10CB-39325B1E0E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800" y="22536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01175A5D-890A-580C-3183-9C06BF051EC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8800" y="35928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A2577DBB-0A5C-3CAE-CD14-86A6A441F7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8800" y="49320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</p:spTree>
    <p:extLst>
      <p:ext uri="{BB962C8B-B14F-4D97-AF65-F5344CB8AC3E}">
        <p14:creationId xmlns:p14="http://schemas.microsoft.com/office/powerpoint/2010/main" val="674816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E918D6-D7AA-B070-AEB1-5546955A8E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tx1"/>
                </a:solidFill>
                <a:latin typeface="Barlow Medium" panose="00000600000000000000" pitchFamily="2" charset="0"/>
              </a:defRPr>
            </a:lvl1pPr>
          </a:lstStyle>
          <a:p>
            <a:r>
              <a:rPr lang="fr-FR" dirty="0"/>
              <a:t>Titre du support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97F1B4B-19EC-2DC5-3BB6-4BFDD5CE36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9139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Titre de la formation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734E800-E7E7-DCE6-3EEE-E645DED79AF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95200" y="4675188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Sous-catégorie</a:t>
            </a:r>
          </a:p>
        </p:txBody>
      </p:sp>
      <p:sp>
        <p:nvSpPr>
          <p:cNvPr id="12" name="Espace réservé du texte 9">
            <a:extLst>
              <a:ext uri="{FF2B5EF4-FFF2-40B4-BE49-F238E27FC236}">
                <a16:creationId xmlns:a16="http://schemas.microsoft.com/office/drawing/2014/main" id="{6CD03EDF-0AC9-4E5A-C5D8-F780594323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95200" y="5245327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Niveau</a:t>
            </a:r>
          </a:p>
        </p:txBody>
      </p:sp>
      <p:sp>
        <p:nvSpPr>
          <p:cNvPr id="13" name="Espace réservé du texte 9">
            <a:extLst>
              <a:ext uri="{FF2B5EF4-FFF2-40B4-BE49-F238E27FC236}">
                <a16:creationId xmlns:a16="http://schemas.microsoft.com/office/drawing/2014/main" id="{701540A4-21F3-AB9D-7DD1-D5CA303B33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23600" y="4676565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Référence</a:t>
            </a:r>
          </a:p>
        </p:txBody>
      </p:sp>
      <p:sp>
        <p:nvSpPr>
          <p:cNvPr id="14" name="Espace réservé du texte 9">
            <a:extLst>
              <a:ext uri="{FF2B5EF4-FFF2-40B4-BE49-F238E27FC236}">
                <a16:creationId xmlns:a16="http://schemas.microsoft.com/office/drawing/2014/main" id="{B4DA7075-E086-887A-C5B3-C078E54831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23600" y="5245327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Durée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3E0CF8A-EA00-FFC5-495F-00C11623B458}"/>
              </a:ext>
            </a:extLst>
          </p:cNvPr>
          <p:cNvSpPr txBox="1"/>
          <p:nvPr userDrawn="1"/>
        </p:nvSpPr>
        <p:spPr>
          <a:xfrm>
            <a:off x="5990254" y="4654783"/>
            <a:ext cx="190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Référence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69E1732-FB92-C8AF-8A96-C3D934A89D4C}"/>
              </a:ext>
            </a:extLst>
          </p:cNvPr>
          <p:cNvSpPr txBox="1"/>
          <p:nvPr userDrawn="1"/>
        </p:nvSpPr>
        <p:spPr>
          <a:xfrm>
            <a:off x="5990254" y="5199785"/>
            <a:ext cx="190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Durée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4443401-766E-C091-2CFA-45CD41387FCD}"/>
              </a:ext>
            </a:extLst>
          </p:cNvPr>
          <p:cNvSpPr txBox="1"/>
          <p:nvPr userDrawn="1"/>
        </p:nvSpPr>
        <p:spPr>
          <a:xfrm>
            <a:off x="309600" y="104400"/>
            <a:ext cx="4867200" cy="63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>
                <a:solidFill>
                  <a:schemeClr val="bg2"/>
                </a:solidFill>
                <a:latin typeface="Barlow Medium" panose="00000600000000000000" pitchFamily="2" charset="0"/>
              </a:rPr>
              <a:t>Accessibilité</a:t>
            </a:r>
          </a:p>
        </p:txBody>
      </p:sp>
    </p:spTree>
    <p:extLst>
      <p:ext uri="{BB962C8B-B14F-4D97-AF65-F5344CB8AC3E}">
        <p14:creationId xmlns:p14="http://schemas.microsoft.com/office/powerpoint/2010/main" val="3461759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650251-BD58-F17A-F8A4-55C2623CC4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52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80C82B-7D06-2373-758F-C0CA42849B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98800" y="1159200"/>
            <a:ext cx="11595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056FB2A-845C-50E3-CA40-553E68E4C9D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15247715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77D8951-2873-9671-3760-07D2AA1FE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17F26E-0C3B-A549-C7AA-016B57FB9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706708" y="5954400"/>
            <a:ext cx="2479542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12A14A3-1F47-B289-0F78-D9469CD7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78400" y="0"/>
            <a:ext cx="4114799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68C4DCE-4553-FC18-A971-FD7F597123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1" y="1709738"/>
            <a:ext cx="7246550" cy="2852737"/>
          </a:xfrm>
          <a:prstGeom prst="rect">
            <a:avLst/>
          </a:prstGeom>
        </p:spPr>
        <p:txBody>
          <a:bodyPr anchor="b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SECTION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A00F6E-4CC5-84E1-DEB7-FF9C9D0CA4E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1" y="4589463"/>
            <a:ext cx="724655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Titre de la formation</a:t>
            </a:r>
          </a:p>
        </p:txBody>
      </p:sp>
    </p:spTree>
    <p:extLst>
      <p:ext uri="{BB962C8B-B14F-4D97-AF65-F5344CB8AC3E}">
        <p14:creationId xmlns:p14="http://schemas.microsoft.com/office/powerpoint/2010/main" val="4708190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932A90-89EB-8267-1D3C-CD9584C43A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7F5C86-7D23-09D3-46F8-026E7965188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159200"/>
            <a:ext cx="5181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89FC59-8FCD-901F-BD39-A98EE4A93D1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159200"/>
            <a:ext cx="5181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D04594C9-85EC-967E-BDBF-5142723F31A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4234460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C5B869-4C2F-B9BA-7D1B-7595F35E88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90DE4C-5B18-1467-0599-40D88740063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15920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Barlow" panose="00000500000000000000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Sous-titre A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E67D23-8043-9FC5-E7CA-B93764B313F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1983112"/>
            <a:ext cx="5157787" cy="420655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D7514BF-89F4-5A51-4457-44340648E026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15920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Barlow" panose="00000500000000000000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Sous-titre B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AC61B2D-FC71-3DA8-B8FB-31B9C32A73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1983112"/>
            <a:ext cx="5183188" cy="420655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Espace réservé du contenu 7">
            <a:extLst>
              <a:ext uri="{FF2B5EF4-FFF2-40B4-BE49-F238E27FC236}">
                <a16:creationId xmlns:a16="http://schemas.microsoft.com/office/drawing/2014/main" id="{4BB92BF1-A40F-DF8F-3723-1E127DA088A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37643935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892E69-C949-6E2F-F629-B408E8153F2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431415-7236-C450-54FE-897D078A76C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807190" y="5954400"/>
            <a:ext cx="2384809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9E07454-DCB2-5EC9-2EC1-98D897C041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78400" y="0"/>
            <a:ext cx="4114799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1FA6D2C-91DA-A2BB-C3C2-B04129ECAA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4240800"/>
            <a:ext cx="72000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SECTION</a:t>
            </a:r>
          </a:p>
        </p:txBody>
      </p:sp>
    </p:spTree>
    <p:extLst>
      <p:ext uri="{BB962C8B-B14F-4D97-AF65-F5344CB8AC3E}">
        <p14:creationId xmlns:p14="http://schemas.microsoft.com/office/powerpoint/2010/main" val="523420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650251-BD58-F17A-F8A4-55C2623CC4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52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80C82B-7D06-2373-758F-C0CA42849B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98800" y="1159200"/>
            <a:ext cx="11595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056FB2A-845C-50E3-CA40-553E68E4C9D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1960160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18200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0756C-FB92-F847-027A-A23513E2E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 b="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40DDF3-7F35-6D93-0B15-CCDF5B4F150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1085222"/>
            <a:ext cx="6172200" cy="4775828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C338B6-F8A6-4923-32B2-45756F250FC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093160"/>
            <a:ext cx="3932237" cy="47758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Contenu connexe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04DE7BEE-B0AC-1A43-86D1-43F9C358384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1572702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0FCF96-30EC-25FE-43F1-67E451CE11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AD48FFF-C93A-64C4-FF43-EA5064277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35464"/>
            <a:ext cx="6172200" cy="47255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71CE1F-F74F-C06B-6AEC-36AEA4AA766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143402"/>
            <a:ext cx="3932237" cy="47255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Contenu principal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78DA71D1-949C-FAAB-1804-429D1114970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1483651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19B16E-2578-3061-F08C-6C1C98452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776B17-D98B-D99A-060A-4F25CE26FEF4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159200"/>
            <a:ext cx="10515600" cy="4991258"/>
          </a:xfrm>
          <a:prstGeom prst="rect">
            <a:avLst/>
          </a:prstGeom>
        </p:spPr>
        <p:txBody>
          <a:bodyPr vert="eaVert"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7011D10-07C0-CCD3-009A-5E6591B2B79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12555629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EADEE6-C106-44FC-55A3-49C49D5744E6}"/>
              </a:ext>
            </a:extLst>
          </p:cNvPr>
          <p:cNvSpPr/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vertical 1">
            <a:extLst>
              <a:ext uri="{FF2B5EF4-FFF2-40B4-BE49-F238E27FC236}">
                <a16:creationId xmlns:a16="http://schemas.microsoft.com/office/drawing/2014/main" id="{979CA7C5-CB02-A7DB-3ED7-DDFFF6A97155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A675E9E-BA8B-B59F-2CCD-FB841783A942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1569318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DC9D0955-E4A2-005E-C562-F03F6DFBA1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6224"/>
            <a:ext cx="115956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sous-partie (H3)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B9611E6D-9BE3-1B38-FD10-4290BEE2D6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800" y="8627"/>
            <a:ext cx="11595600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Fil d’ariane (rappel titre grande partie)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5B2869EB-F8E7-0024-4FB1-A16CCE40E6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800" y="3417711"/>
            <a:ext cx="11595600" cy="2563812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5" name="Espace réservé du texte 12">
            <a:extLst>
              <a:ext uri="{FF2B5EF4-FFF2-40B4-BE49-F238E27FC236}">
                <a16:creationId xmlns:a16="http://schemas.microsoft.com/office/drawing/2014/main" id="{CC0A608A-35DE-ABCB-45CD-77A25CD168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8800" y="1159199"/>
            <a:ext cx="11595600" cy="215853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8918199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 code multi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509CDD08-0934-9B9D-4277-B01282DDC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6224"/>
            <a:ext cx="115956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1072B406-3301-9089-FD2D-4753139888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800" y="8627"/>
            <a:ext cx="11595600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Fil d’ariane (rappel titre grande partie)</a:t>
            </a:r>
          </a:p>
        </p:txBody>
      </p:sp>
      <p:sp>
        <p:nvSpPr>
          <p:cNvPr id="2" name="Espace réservé du texte 12">
            <a:extLst>
              <a:ext uri="{FF2B5EF4-FFF2-40B4-BE49-F238E27FC236}">
                <a16:creationId xmlns:a16="http://schemas.microsoft.com/office/drawing/2014/main" id="{F7EAD38B-CADD-4B2A-02CB-01C8BA72DC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8800" y="1159200"/>
            <a:ext cx="11595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</a:lstStyle>
          <a:p>
            <a:pPr lvl="0"/>
            <a:r>
              <a:rPr lang="fr-FR" dirty="0"/>
              <a:t>Niveau 1</a:t>
            </a:r>
          </a:p>
          <a:p>
            <a:pPr lvl="1"/>
            <a:r>
              <a:rPr lang="fr-FR" dirty="0"/>
              <a:t>Premier exemple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Autre exemple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Troisième exemple</a:t>
            </a:r>
          </a:p>
        </p:txBody>
      </p:sp>
      <p:sp>
        <p:nvSpPr>
          <p:cNvPr id="9" name="Espace réservé du texte 10">
            <a:extLst>
              <a:ext uri="{FF2B5EF4-FFF2-40B4-BE49-F238E27FC236}">
                <a16:creationId xmlns:a16="http://schemas.microsoft.com/office/drawing/2014/main" id="{4492F589-CA62-21EA-10CB-39325B1E0E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800" y="22536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01175A5D-890A-580C-3183-9C06BF051EC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8800" y="35928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A2577DBB-0A5C-3CAE-CD14-86A6A441F7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8800" y="49320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</p:spTree>
    <p:extLst>
      <p:ext uri="{BB962C8B-B14F-4D97-AF65-F5344CB8AC3E}">
        <p14:creationId xmlns:p14="http://schemas.microsoft.com/office/powerpoint/2010/main" val="6380255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E918D6-D7AA-B070-AEB1-5546955A8E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accent6"/>
                </a:solidFill>
                <a:latin typeface="Barlow Medium" panose="00000600000000000000" pitchFamily="2" charset="0"/>
              </a:defRPr>
            </a:lvl1pPr>
          </a:lstStyle>
          <a:p>
            <a:r>
              <a:rPr lang="fr-FR" dirty="0"/>
              <a:t>Titre du support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97F1B4B-19EC-2DC5-3BB6-4BFDD5CE36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9139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Titre de la formation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734E800-E7E7-DCE6-3EEE-E645DED79AF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95200" y="4675188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Sous-catégorie</a:t>
            </a:r>
          </a:p>
        </p:txBody>
      </p:sp>
      <p:sp>
        <p:nvSpPr>
          <p:cNvPr id="12" name="Espace réservé du texte 9">
            <a:extLst>
              <a:ext uri="{FF2B5EF4-FFF2-40B4-BE49-F238E27FC236}">
                <a16:creationId xmlns:a16="http://schemas.microsoft.com/office/drawing/2014/main" id="{6CD03EDF-0AC9-4E5A-C5D8-F780594323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95200" y="5245327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Niveau</a:t>
            </a:r>
          </a:p>
        </p:txBody>
      </p:sp>
      <p:sp>
        <p:nvSpPr>
          <p:cNvPr id="13" name="Espace réservé du texte 9">
            <a:extLst>
              <a:ext uri="{FF2B5EF4-FFF2-40B4-BE49-F238E27FC236}">
                <a16:creationId xmlns:a16="http://schemas.microsoft.com/office/drawing/2014/main" id="{701540A4-21F3-AB9D-7DD1-D5CA303B33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23600" y="4676565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Référence</a:t>
            </a:r>
          </a:p>
        </p:txBody>
      </p:sp>
      <p:sp>
        <p:nvSpPr>
          <p:cNvPr id="14" name="Espace réservé du texte 9">
            <a:extLst>
              <a:ext uri="{FF2B5EF4-FFF2-40B4-BE49-F238E27FC236}">
                <a16:creationId xmlns:a16="http://schemas.microsoft.com/office/drawing/2014/main" id="{B4DA7075-E086-887A-C5B3-C078E54831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23600" y="5245327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Durée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3E0CF8A-EA00-FFC5-495F-00C11623B458}"/>
              </a:ext>
            </a:extLst>
          </p:cNvPr>
          <p:cNvSpPr txBox="1"/>
          <p:nvPr userDrawn="1"/>
        </p:nvSpPr>
        <p:spPr>
          <a:xfrm>
            <a:off x="5990254" y="4654783"/>
            <a:ext cx="190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Référence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69E1732-FB92-C8AF-8A96-C3D934A89D4C}"/>
              </a:ext>
            </a:extLst>
          </p:cNvPr>
          <p:cNvSpPr txBox="1"/>
          <p:nvPr userDrawn="1"/>
        </p:nvSpPr>
        <p:spPr>
          <a:xfrm>
            <a:off x="5990254" y="5199785"/>
            <a:ext cx="190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Durée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3A04684-1384-70BA-563C-E67BB9C25E87}"/>
              </a:ext>
            </a:extLst>
          </p:cNvPr>
          <p:cNvSpPr txBox="1"/>
          <p:nvPr userDrawn="1"/>
        </p:nvSpPr>
        <p:spPr>
          <a:xfrm>
            <a:off x="309600" y="104400"/>
            <a:ext cx="4867200" cy="63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>
                <a:solidFill>
                  <a:schemeClr val="tx1"/>
                </a:solidFill>
                <a:latin typeface="Barlow Medium" panose="00000600000000000000" pitchFamily="2" charset="0"/>
              </a:rPr>
              <a:t>Bases de données</a:t>
            </a:r>
          </a:p>
        </p:txBody>
      </p:sp>
    </p:spTree>
    <p:extLst>
      <p:ext uri="{BB962C8B-B14F-4D97-AF65-F5344CB8AC3E}">
        <p14:creationId xmlns:p14="http://schemas.microsoft.com/office/powerpoint/2010/main" val="34522887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650251-BD58-F17A-F8A4-55C2623CC4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52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tx1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80C82B-7D06-2373-758F-C0CA42849B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98800" y="1159200"/>
            <a:ext cx="11595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056FB2A-845C-50E3-CA40-553E68E4C9D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tx1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20052630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77D8951-2873-9671-3760-07D2AA1FE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17F26E-0C3B-A549-C7AA-016B57FB9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706708" y="5954400"/>
            <a:ext cx="2479542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12A14A3-1F47-B289-0F78-D9469CD7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78400" y="1"/>
            <a:ext cx="4114799" cy="685799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68C4DCE-4553-FC18-A971-FD7F597123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1" y="1709738"/>
            <a:ext cx="7246550" cy="2852737"/>
          </a:xfrm>
          <a:prstGeom prst="rect">
            <a:avLst/>
          </a:prstGeom>
        </p:spPr>
        <p:txBody>
          <a:bodyPr anchor="b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SECTION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A00F6E-4CC5-84E1-DEB7-FF9C9D0CA4E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1" y="4589463"/>
            <a:ext cx="724655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Titre de la formation</a:t>
            </a:r>
          </a:p>
        </p:txBody>
      </p:sp>
    </p:spTree>
    <p:extLst>
      <p:ext uri="{BB962C8B-B14F-4D97-AF65-F5344CB8AC3E}">
        <p14:creationId xmlns:p14="http://schemas.microsoft.com/office/powerpoint/2010/main" val="3194956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77D8951-2873-9671-3760-07D2AA1FE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17F26E-0C3B-A549-C7AA-016B57FB9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706708" y="5954400"/>
            <a:ext cx="2479542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12A14A3-1F47-B289-0F78-D9469CD7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78400" y="0"/>
            <a:ext cx="4114799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68C4DCE-4553-FC18-A971-FD7F597123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1" y="1709738"/>
            <a:ext cx="7246550" cy="2852737"/>
          </a:xfrm>
          <a:prstGeom prst="rect">
            <a:avLst/>
          </a:prstGeom>
        </p:spPr>
        <p:txBody>
          <a:bodyPr anchor="b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SECTION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A00F6E-4CC5-84E1-DEB7-FF9C9D0CA4E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1" y="4589463"/>
            <a:ext cx="724655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Titre de la formation</a:t>
            </a:r>
          </a:p>
        </p:txBody>
      </p:sp>
    </p:spTree>
    <p:extLst>
      <p:ext uri="{BB962C8B-B14F-4D97-AF65-F5344CB8AC3E}">
        <p14:creationId xmlns:p14="http://schemas.microsoft.com/office/powerpoint/2010/main" val="39810475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932A90-89EB-8267-1D3C-CD9584C43A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tx1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7F5C86-7D23-09D3-46F8-026E7965188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159200"/>
            <a:ext cx="5181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89FC59-8FCD-901F-BD39-A98EE4A93D1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159200"/>
            <a:ext cx="5181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D04594C9-85EC-967E-BDBF-5142723F31A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tx1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21223287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C5B869-4C2F-B9BA-7D1B-7595F35E88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tx1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90DE4C-5B18-1467-0599-40D88740063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15920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Barlow" panose="00000500000000000000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Sous-titre A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E67D23-8043-9FC5-E7CA-B93764B313F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1983112"/>
            <a:ext cx="5157787" cy="420655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D7514BF-89F4-5A51-4457-44340648E026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15920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Barlow" panose="00000500000000000000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Sous-titre B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AC61B2D-FC71-3DA8-B8FB-31B9C32A73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1983112"/>
            <a:ext cx="5183188" cy="420655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Espace réservé du contenu 7">
            <a:extLst>
              <a:ext uri="{FF2B5EF4-FFF2-40B4-BE49-F238E27FC236}">
                <a16:creationId xmlns:a16="http://schemas.microsoft.com/office/drawing/2014/main" id="{4BB92BF1-A40F-DF8F-3723-1E127DA088A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tx1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13964877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892E69-C949-6E2F-F629-B408E8153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431415-7236-C450-54FE-897D078A7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807190" y="5954400"/>
            <a:ext cx="2384809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9E07454-DCB2-5EC9-2EC1-98D897C041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78400" y="1"/>
            <a:ext cx="4114799" cy="685799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1FA6D2C-91DA-A2BB-C3C2-B04129ECAA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4240800"/>
            <a:ext cx="72000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SECTION</a:t>
            </a:r>
          </a:p>
        </p:txBody>
      </p:sp>
    </p:spTree>
    <p:extLst>
      <p:ext uri="{BB962C8B-B14F-4D97-AF65-F5344CB8AC3E}">
        <p14:creationId xmlns:p14="http://schemas.microsoft.com/office/powerpoint/2010/main" val="12739536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35737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0756C-FB92-F847-027A-A23513E2E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 b="0">
                <a:solidFill>
                  <a:schemeClr val="tx1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40DDF3-7F35-6D93-0B15-CCDF5B4F150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1085222"/>
            <a:ext cx="6172200" cy="4775828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C338B6-F8A6-4923-32B2-45756F250FC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093160"/>
            <a:ext cx="3932237" cy="47758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Contenu connexe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04DE7BEE-B0AC-1A43-86D1-43F9C358384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tx1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173337582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0FCF96-30EC-25FE-43F1-67E451CE11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tx1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AD48FFF-C93A-64C4-FF43-EA5064277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35464"/>
            <a:ext cx="6172200" cy="47255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71CE1F-F74F-C06B-6AEC-36AEA4AA766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143402"/>
            <a:ext cx="3932237" cy="47255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Contenu principal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78DA71D1-949C-FAAB-1804-429D1114970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tx1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91998259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19B16E-2578-3061-F08C-6C1C98452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tx1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776B17-D98B-D99A-060A-4F25CE26FEF4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159200"/>
            <a:ext cx="10515600" cy="4991258"/>
          </a:xfrm>
          <a:prstGeom prst="rect">
            <a:avLst/>
          </a:prstGeom>
        </p:spPr>
        <p:txBody>
          <a:bodyPr vert="eaVert"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7011D10-07C0-CCD3-009A-5E6591B2B79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tx1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8935261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EADEE6-C106-44FC-55A3-49C49D5744E6}"/>
              </a:ext>
            </a:extLst>
          </p:cNvPr>
          <p:cNvSpPr/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vertical 1">
            <a:extLst>
              <a:ext uri="{FF2B5EF4-FFF2-40B4-BE49-F238E27FC236}">
                <a16:creationId xmlns:a16="http://schemas.microsoft.com/office/drawing/2014/main" id="{979CA7C5-CB02-A7DB-3ED7-DDFFF6A97155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A675E9E-BA8B-B59F-2CCD-FB841783A942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8527542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DC9D0955-E4A2-005E-C562-F03F6DFBA1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6224"/>
            <a:ext cx="115956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chemeClr val="tx1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sous-partie (H3)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B9611E6D-9BE3-1B38-FD10-4290BEE2D6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800" y="8627"/>
            <a:ext cx="11595600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Fil d’ariane (rappel titre grande partie)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5B2869EB-F8E7-0024-4FB1-A16CCE40E6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800" y="3417711"/>
            <a:ext cx="11595600" cy="2563812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5" name="Espace réservé du texte 12">
            <a:extLst>
              <a:ext uri="{FF2B5EF4-FFF2-40B4-BE49-F238E27FC236}">
                <a16:creationId xmlns:a16="http://schemas.microsoft.com/office/drawing/2014/main" id="{CC0A608A-35DE-ABCB-45CD-77A25CD168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8800" y="1159199"/>
            <a:ext cx="11595600" cy="215853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91940597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 code multi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509CDD08-0934-9B9D-4277-B01282DDC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6224"/>
            <a:ext cx="115956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chemeClr val="tx1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1072B406-3301-9089-FD2D-4753139888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800" y="8627"/>
            <a:ext cx="11595600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Fil d’ariane (rappel titre grande partie)</a:t>
            </a:r>
          </a:p>
        </p:txBody>
      </p:sp>
      <p:sp>
        <p:nvSpPr>
          <p:cNvPr id="2" name="Espace réservé du texte 12">
            <a:extLst>
              <a:ext uri="{FF2B5EF4-FFF2-40B4-BE49-F238E27FC236}">
                <a16:creationId xmlns:a16="http://schemas.microsoft.com/office/drawing/2014/main" id="{F7EAD38B-CADD-4B2A-02CB-01C8BA72DC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8800" y="1159200"/>
            <a:ext cx="11595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</a:lstStyle>
          <a:p>
            <a:pPr lvl="0"/>
            <a:r>
              <a:rPr lang="fr-FR" dirty="0"/>
              <a:t>Niveau 1</a:t>
            </a:r>
          </a:p>
          <a:p>
            <a:pPr lvl="1"/>
            <a:r>
              <a:rPr lang="fr-FR" dirty="0"/>
              <a:t>Premier exemple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Autre exemple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Troisième exemple</a:t>
            </a:r>
          </a:p>
        </p:txBody>
      </p:sp>
      <p:sp>
        <p:nvSpPr>
          <p:cNvPr id="9" name="Espace réservé du texte 10">
            <a:extLst>
              <a:ext uri="{FF2B5EF4-FFF2-40B4-BE49-F238E27FC236}">
                <a16:creationId xmlns:a16="http://schemas.microsoft.com/office/drawing/2014/main" id="{4492F589-CA62-21EA-10CB-39325B1E0E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800" y="22536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01175A5D-890A-580C-3183-9C06BF051EC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8800" y="35928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A2577DBB-0A5C-3CAE-CD14-86A6A441F7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8800" y="49320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</p:spTree>
    <p:extLst>
      <p:ext uri="{BB962C8B-B14F-4D97-AF65-F5344CB8AC3E}">
        <p14:creationId xmlns:p14="http://schemas.microsoft.com/office/powerpoint/2010/main" val="1021014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932A90-89EB-8267-1D3C-CD9584C43A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7F5C86-7D23-09D3-46F8-026E7965188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159200"/>
            <a:ext cx="5181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89FC59-8FCD-901F-BD39-A98EE4A93D1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159200"/>
            <a:ext cx="5181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D04594C9-85EC-967E-BDBF-5142723F31A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205164577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E918D6-D7AA-B070-AEB1-5546955A8E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accent6"/>
                </a:solidFill>
                <a:latin typeface="Barlow Medium" panose="00000600000000000000" pitchFamily="2" charset="0"/>
              </a:defRPr>
            </a:lvl1pPr>
          </a:lstStyle>
          <a:p>
            <a:r>
              <a:rPr lang="fr-FR" dirty="0"/>
              <a:t>Titre du support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97F1B4B-19EC-2DC5-3BB6-4BFDD5CE36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9139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Titre de la formation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734E800-E7E7-DCE6-3EEE-E645DED79AF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95200" y="4675188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Sous-catégorie</a:t>
            </a:r>
          </a:p>
        </p:txBody>
      </p:sp>
      <p:sp>
        <p:nvSpPr>
          <p:cNvPr id="12" name="Espace réservé du texte 9">
            <a:extLst>
              <a:ext uri="{FF2B5EF4-FFF2-40B4-BE49-F238E27FC236}">
                <a16:creationId xmlns:a16="http://schemas.microsoft.com/office/drawing/2014/main" id="{6CD03EDF-0AC9-4E5A-C5D8-F780594323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95200" y="5245327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Niveau</a:t>
            </a:r>
          </a:p>
        </p:txBody>
      </p:sp>
      <p:sp>
        <p:nvSpPr>
          <p:cNvPr id="13" name="Espace réservé du texte 9">
            <a:extLst>
              <a:ext uri="{FF2B5EF4-FFF2-40B4-BE49-F238E27FC236}">
                <a16:creationId xmlns:a16="http://schemas.microsoft.com/office/drawing/2014/main" id="{701540A4-21F3-AB9D-7DD1-D5CA303B33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23600" y="4676565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Référence</a:t>
            </a:r>
          </a:p>
        </p:txBody>
      </p:sp>
      <p:sp>
        <p:nvSpPr>
          <p:cNvPr id="14" name="Espace réservé du texte 9">
            <a:extLst>
              <a:ext uri="{FF2B5EF4-FFF2-40B4-BE49-F238E27FC236}">
                <a16:creationId xmlns:a16="http://schemas.microsoft.com/office/drawing/2014/main" id="{B4DA7075-E086-887A-C5B3-C078E54831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23600" y="5245327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Durée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3E0CF8A-EA00-FFC5-495F-00C11623B458}"/>
              </a:ext>
            </a:extLst>
          </p:cNvPr>
          <p:cNvSpPr txBox="1"/>
          <p:nvPr userDrawn="1"/>
        </p:nvSpPr>
        <p:spPr>
          <a:xfrm>
            <a:off x="5990254" y="4654783"/>
            <a:ext cx="190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Référence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69E1732-FB92-C8AF-8A96-C3D934A89D4C}"/>
              </a:ext>
            </a:extLst>
          </p:cNvPr>
          <p:cNvSpPr txBox="1"/>
          <p:nvPr userDrawn="1"/>
        </p:nvSpPr>
        <p:spPr>
          <a:xfrm>
            <a:off x="5990254" y="5199785"/>
            <a:ext cx="190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Durée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3A04684-1384-70BA-563C-E67BB9C25E87}"/>
              </a:ext>
            </a:extLst>
          </p:cNvPr>
          <p:cNvSpPr txBox="1"/>
          <p:nvPr userDrawn="1"/>
        </p:nvSpPr>
        <p:spPr>
          <a:xfrm>
            <a:off x="309600" y="104400"/>
            <a:ext cx="4867200" cy="63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>
                <a:solidFill>
                  <a:schemeClr val="bg2"/>
                </a:solidFill>
                <a:latin typeface="Barlow Medium" panose="00000600000000000000" pitchFamily="2" charset="0"/>
              </a:rPr>
              <a:t>Administration système</a:t>
            </a:r>
          </a:p>
        </p:txBody>
      </p:sp>
    </p:spTree>
    <p:extLst>
      <p:ext uri="{BB962C8B-B14F-4D97-AF65-F5344CB8AC3E}">
        <p14:creationId xmlns:p14="http://schemas.microsoft.com/office/powerpoint/2010/main" val="236678344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650251-BD58-F17A-F8A4-55C2623CC4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52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80C82B-7D06-2373-758F-C0CA42849B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98800" y="1159200"/>
            <a:ext cx="11595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056FB2A-845C-50E3-CA40-553E68E4C9D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89241075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77D8951-2873-9671-3760-07D2AA1FE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17F26E-0C3B-A549-C7AA-016B57FB9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706708" y="5954400"/>
            <a:ext cx="2479542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12A14A3-1F47-B289-0F78-D9469CD7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78400" y="1"/>
            <a:ext cx="4114799" cy="685799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68C4DCE-4553-FC18-A971-FD7F597123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1" y="1709738"/>
            <a:ext cx="7246550" cy="2852737"/>
          </a:xfrm>
          <a:prstGeom prst="rect">
            <a:avLst/>
          </a:prstGeom>
        </p:spPr>
        <p:txBody>
          <a:bodyPr anchor="b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SECTION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A00F6E-4CC5-84E1-DEB7-FF9C9D0CA4E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1" y="4589463"/>
            <a:ext cx="724655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Titre de la formation</a:t>
            </a:r>
          </a:p>
        </p:txBody>
      </p:sp>
    </p:spTree>
    <p:extLst>
      <p:ext uri="{BB962C8B-B14F-4D97-AF65-F5344CB8AC3E}">
        <p14:creationId xmlns:p14="http://schemas.microsoft.com/office/powerpoint/2010/main" val="352430645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932A90-89EB-8267-1D3C-CD9584C43A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7F5C86-7D23-09D3-46F8-026E7965188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159200"/>
            <a:ext cx="5181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89FC59-8FCD-901F-BD39-A98EE4A93D1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159200"/>
            <a:ext cx="5181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D04594C9-85EC-967E-BDBF-5142723F31A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214444239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C5B869-4C2F-B9BA-7D1B-7595F35E88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90DE4C-5B18-1467-0599-40D88740063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15920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Barlow" panose="00000500000000000000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Sous-titre A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E67D23-8043-9FC5-E7CA-B93764B313F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1983112"/>
            <a:ext cx="5157787" cy="420655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D7514BF-89F4-5A51-4457-44340648E026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15920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Barlow" panose="00000500000000000000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Sous-titre B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AC61B2D-FC71-3DA8-B8FB-31B9C32A73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1983112"/>
            <a:ext cx="5183188" cy="420655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Espace réservé du contenu 7">
            <a:extLst>
              <a:ext uri="{FF2B5EF4-FFF2-40B4-BE49-F238E27FC236}">
                <a16:creationId xmlns:a16="http://schemas.microsoft.com/office/drawing/2014/main" id="{4BB92BF1-A40F-DF8F-3723-1E127DA088A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199407742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892E69-C949-6E2F-F629-B408E8153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431415-7236-C450-54FE-897D078A7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807190" y="5954400"/>
            <a:ext cx="2384809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9E07454-DCB2-5EC9-2EC1-98D897C041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78400" y="1"/>
            <a:ext cx="4114799" cy="685799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1FA6D2C-91DA-A2BB-C3C2-B04129ECAA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4240800"/>
            <a:ext cx="72000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SECTION</a:t>
            </a:r>
          </a:p>
        </p:txBody>
      </p:sp>
    </p:spTree>
    <p:extLst>
      <p:ext uri="{BB962C8B-B14F-4D97-AF65-F5344CB8AC3E}">
        <p14:creationId xmlns:p14="http://schemas.microsoft.com/office/powerpoint/2010/main" val="3134795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9849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0756C-FB92-F847-027A-A23513E2E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 b="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40DDF3-7F35-6D93-0B15-CCDF5B4F150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1085222"/>
            <a:ext cx="6172200" cy="4775828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C338B6-F8A6-4923-32B2-45756F250FC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093160"/>
            <a:ext cx="3932237" cy="47758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Contenu connexe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04DE7BEE-B0AC-1A43-86D1-43F9C358384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91012155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0FCF96-30EC-25FE-43F1-67E451CE11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AD48FFF-C93A-64C4-FF43-EA5064277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35464"/>
            <a:ext cx="6172200" cy="47255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71CE1F-F74F-C06B-6AEC-36AEA4AA766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143402"/>
            <a:ext cx="3932237" cy="47255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Contenu principal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78DA71D1-949C-FAAB-1804-429D1114970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234835328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19B16E-2578-3061-F08C-6C1C98452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776B17-D98B-D99A-060A-4F25CE26FEF4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159200"/>
            <a:ext cx="10515600" cy="4991258"/>
          </a:xfrm>
          <a:prstGeom prst="rect">
            <a:avLst/>
          </a:prstGeom>
        </p:spPr>
        <p:txBody>
          <a:bodyPr vert="eaVert"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7011D10-07C0-CCD3-009A-5E6591B2B79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4001325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C5B869-4C2F-B9BA-7D1B-7595F35E88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90DE4C-5B18-1467-0599-40D88740063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15920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Barlow" panose="00000500000000000000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Sous-titre A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E67D23-8043-9FC5-E7CA-B93764B313F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1983112"/>
            <a:ext cx="5157787" cy="420655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D7514BF-89F4-5A51-4457-44340648E026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15920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Barlow" panose="00000500000000000000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Sous-titre B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AC61B2D-FC71-3DA8-B8FB-31B9C32A73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1983112"/>
            <a:ext cx="5183188" cy="420655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Espace réservé du contenu 7">
            <a:extLst>
              <a:ext uri="{FF2B5EF4-FFF2-40B4-BE49-F238E27FC236}">
                <a16:creationId xmlns:a16="http://schemas.microsoft.com/office/drawing/2014/main" id="{4BB92BF1-A40F-DF8F-3723-1E127DA088A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96302502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EADEE6-C106-44FC-55A3-49C49D5744E6}"/>
              </a:ext>
            </a:extLst>
          </p:cNvPr>
          <p:cNvSpPr/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vertical 1">
            <a:extLst>
              <a:ext uri="{FF2B5EF4-FFF2-40B4-BE49-F238E27FC236}">
                <a16:creationId xmlns:a16="http://schemas.microsoft.com/office/drawing/2014/main" id="{979CA7C5-CB02-A7DB-3ED7-DDFFF6A97155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A675E9E-BA8B-B59F-2CCD-FB841783A942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827350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DC9D0955-E4A2-005E-C562-F03F6DFBA1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6224"/>
            <a:ext cx="115956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sous-partie (H3)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B9611E6D-9BE3-1B38-FD10-4290BEE2D6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800" y="8627"/>
            <a:ext cx="11595600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Fil d’ariane (rappel titre grande partie)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5B2869EB-F8E7-0024-4FB1-A16CCE40E6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800" y="3417711"/>
            <a:ext cx="11595600" cy="2563812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5" name="Espace réservé du texte 12">
            <a:extLst>
              <a:ext uri="{FF2B5EF4-FFF2-40B4-BE49-F238E27FC236}">
                <a16:creationId xmlns:a16="http://schemas.microsoft.com/office/drawing/2014/main" id="{CC0A608A-35DE-ABCB-45CD-77A25CD168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8800" y="1159199"/>
            <a:ext cx="11595600" cy="215853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84770088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 code multi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509CDD08-0934-9B9D-4277-B01282DDC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6224"/>
            <a:ext cx="115956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1072B406-3301-9089-FD2D-4753139888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800" y="8627"/>
            <a:ext cx="11595600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Fil d’ariane (rappel titre grande partie)</a:t>
            </a:r>
          </a:p>
        </p:txBody>
      </p:sp>
      <p:sp>
        <p:nvSpPr>
          <p:cNvPr id="2" name="Espace réservé du texte 12">
            <a:extLst>
              <a:ext uri="{FF2B5EF4-FFF2-40B4-BE49-F238E27FC236}">
                <a16:creationId xmlns:a16="http://schemas.microsoft.com/office/drawing/2014/main" id="{F7EAD38B-CADD-4B2A-02CB-01C8BA72DC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8800" y="1159200"/>
            <a:ext cx="11595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</a:lstStyle>
          <a:p>
            <a:pPr lvl="0"/>
            <a:r>
              <a:rPr lang="fr-FR" dirty="0"/>
              <a:t>Niveau 1</a:t>
            </a:r>
          </a:p>
          <a:p>
            <a:pPr lvl="1"/>
            <a:r>
              <a:rPr lang="fr-FR" dirty="0"/>
              <a:t>Premier exemple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Autre exemple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Troisième exemple</a:t>
            </a:r>
          </a:p>
        </p:txBody>
      </p:sp>
      <p:sp>
        <p:nvSpPr>
          <p:cNvPr id="9" name="Espace réservé du texte 10">
            <a:extLst>
              <a:ext uri="{FF2B5EF4-FFF2-40B4-BE49-F238E27FC236}">
                <a16:creationId xmlns:a16="http://schemas.microsoft.com/office/drawing/2014/main" id="{4492F589-CA62-21EA-10CB-39325B1E0E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800" y="22536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01175A5D-890A-580C-3183-9C06BF051EC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8800" y="35928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A2577DBB-0A5C-3CAE-CD14-86A6A441F7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8800" y="49320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</p:spTree>
    <p:extLst>
      <p:ext uri="{BB962C8B-B14F-4D97-AF65-F5344CB8AC3E}">
        <p14:creationId xmlns:p14="http://schemas.microsoft.com/office/powerpoint/2010/main" val="86821212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E918D6-D7AA-B070-AEB1-5546955A8E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accent6"/>
                </a:solidFill>
                <a:latin typeface="Barlow Medium" panose="00000600000000000000" pitchFamily="2" charset="0"/>
              </a:defRPr>
            </a:lvl1pPr>
          </a:lstStyle>
          <a:p>
            <a:r>
              <a:rPr lang="fr-FR" dirty="0"/>
              <a:t>Titre du support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97F1B4B-19EC-2DC5-3BB6-4BFDD5CE36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9139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Titre de la formation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734E800-E7E7-DCE6-3EEE-E645DED79AF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95200" y="4675188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Sous-catégorie</a:t>
            </a:r>
          </a:p>
        </p:txBody>
      </p:sp>
      <p:sp>
        <p:nvSpPr>
          <p:cNvPr id="12" name="Espace réservé du texte 9">
            <a:extLst>
              <a:ext uri="{FF2B5EF4-FFF2-40B4-BE49-F238E27FC236}">
                <a16:creationId xmlns:a16="http://schemas.microsoft.com/office/drawing/2014/main" id="{6CD03EDF-0AC9-4E5A-C5D8-F780594323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95200" y="5245327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Niveau</a:t>
            </a:r>
          </a:p>
        </p:txBody>
      </p:sp>
      <p:sp>
        <p:nvSpPr>
          <p:cNvPr id="13" name="Espace réservé du texte 9">
            <a:extLst>
              <a:ext uri="{FF2B5EF4-FFF2-40B4-BE49-F238E27FC236}">
                <a16:creationId xmlns:a16="http://schemas.microsoft.com/office/drawing/2014/main" id="{701540A4-21F3-AB9D-7DD1-D5CA303B33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23600" y="4676565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Référence</a:t>
            </a:r>
          </a:p>
        </p:txBody>
      </p:sp>
      <p:sp>
        <p:nvSpPr>
          <p:cNvPr id="14" name="Espace réservé du texte 9">
            <a:extLst>
              <a:ext uri="{FF2B5EF4-FFF2-40B4-BE49-F238E27FC236}">
                <a16:creationId xmlns:a16="http://schemas.microsoft.com/office/drawing/2014/main" id="{B4DA7075-E086-887A-C5B3-C078E54831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23600" y="5245327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Durée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3E0CF8A-EA00-FFC5-495F-00C11623B458}"/>
              </a:ext>
            </a:extLst>
          </p:cNvPr>
          <p:cNvSpPr txBox="1"/>
          <p:nvPr userDrawn="1"/>
        </p:nvSpPr>
        <p:spPr>
          <a:xfrm>
            <a:off x="5990254" y="4654783"/>
            <a:ext cx="190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Référence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69E1732-FB92-C8AF-8A96-C3D934A89D4C}"/>
              </a:ext>
            </a:extLst>
          </p:cNvPr>
          <p:cNvSpPr txBox="1"/>
          <p:nvPr userDrawn="1"/>
        </p:nvSpPr>
        <p:spPr>
          <a:xfrm>
            <a:off x="5990254" y="5199785"/>
            <a:ext cx="190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Durée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3A04684-1384-70BA-563C-E67BB9C25E87}"/>
              </a:ext>
            </a:extLst>
          </p:cNvPr>
          <p:cNvSpPr txBox="1"/>
          <p:nvPr userDrawn="1"/>
        </p:nvSpPr>
        <p:spPr>
          <a:xfrm>
            <a:off x="309600" y="104400"/>
            <a:ext cx="4867200" cy="63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>
                <a:solidFill>
                  <a:schemeClr val="bg2"/>
                </a:solidFill>
                <a:latin typeface="Barlow Medium" panose="00000600000000000000" pitchFamily="2" charset="0"/>
              </a:rPr>
              <a:t>Développement</a:t>
            </a:r>
          </a:p>
        </p:txBody>
      </p:sp>
    </p:spTree>
    <p:extLst>
      <p:ext uri="{BB962C8B-B14F-4D97-AF65-F5344CB8AC3E}">
        <p14:creationId xmlns:p14="http://schemas.microsoft.com/office/powerpoint/2010/main" val="17872048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650251-BD58-F17A-F8A4-55C2623CC4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52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80C82B-7D06-2373-758F-C0CA42849B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98800" y="1159200"/>
            <a:ext cx="11595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056FB2A-845C-50E3-CA40-553E68E4C9D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405141939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77D8951-2873-9671-3760-07D2AA1FE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17F26E-0C3B-A549-C7AA-016B57FB9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706708" y="5954400"/>
            <a:ext cx="2479542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12A14A3-1F47-B289-0F78-D9469CD7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78400" y="1"/>
            <a:ext cx="4114798" cy="685799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68C4DCE-4553-FC18-A971-FD7F597123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1" y="1709738"/>
            <a:ext cx="7246550" cy="2852737"/>
          </a:xfrm>
          <a:prstGeom prst="rect">
            <a:avLst/>
          </a:prstGeom>
        </p:spPr>
        <p:txBody>
          <a:bodyPr anchor="b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SECTION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A00F6E-4CC5-84E1-DEB7-FF9C9D0CA4E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1" y="4589463"/>
            <a:ext cx="724655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Titre de la formation</a:t>
            </a:r>
          </a:p>
        </p:txBody>
      </p:sp>
    </p:spTree>
    <p:extLst>
      <p:ext uri="{BB962C8B-B14F-4D97-AF65-F5344CB8AC3E}">
        <p14:creationId xmlns:p14="http://schemas.microsoft.com/office/powerpoint/2010/main" val="130135006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932A90-89EB-8267-1D3C-CD9584C43A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7F5C86-7D23-09D3-46F8-026E7965188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159200"/>
            <a:ext cx="5181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89FC59-8FCD-901F-BD39-A98EE4A93D1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159200"/>
            <a:ext cx="5181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D04594C9-85EC-967E-BDBF-5142723F31A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178046802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C5B869-4C2F-B9BA-7D1B-7595F35E88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90DE4C-5B18-1467-0599-40D88740063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15920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Barlow" panose="00000500000000000000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Sous-titre A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E67D23-8043-9FC5-E7CA-B93764B313F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1983112"/>
            <a:ext cx="5157787" cy="420655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D7514BF-89F4-5A51-4457-44340648E026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15920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Barlow" panose="00000500000000000000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Sous-titre B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AC61B2D-FC71-3DA8-B8FB-31B9C32A73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1983112"/>
            <a:ext cx="5183188" cy="420655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Espace réservé du contenu 7">
            <a:extLst>
              <a:ext uri="{FF2B5EF4-FFF2-40B4-BE49-F238E27FC236}">
                <a16:creationId xmlns:a16="http://schemas.microsoft.com/office/drawing/2014/main" id="{4BB92BF1-A40F-DF8F-3723-1E127DA088A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24455401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892E69-C949-6E2F-F629-B408E8153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431415-7236-C450-54FE-897D078A7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807190" y="5954400"/>
            <a:ext cx="2384809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9E07454-DCB2-5EC9-2EC1-98D897C041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78400" y="1"/>
            <a:ext cx="4114798" cy="685799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1FA6D2C-91DA-A2BB-C3C2-B04129ECAA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4240800"/>
            <a:ext cx="72000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SECTION</a:t>
            </a:r>
          </a:p>
        </p:txBody>
      </p:sp>
    </p:spTree>
    <p:extLst>
      <p:ext uri="{BB962C8B-B14F-4D97-AF65-F5344CB8AC3E}">
        <p14:creationId xmlns:p14="http://schemas.microsoft.com/office/powerpoint/2010/main" val="306261210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8801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892E69-C949-6E2F-F629-B408E8153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431415-7236-C450-54FE-897D078A7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807190" y="5954400"/>
            <a:ext cx="2384809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9E07454-DCB2-5EC9-2EC1-98D897C041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78400" y="0"/>
            <a:ext cx="4114799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1FA6D2C-91DA-A2BB-C3C2-B04129ECAA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4240800"/>
            <a:ext cx="72000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SECTION</a:t>
            </a:r>
          </a:p>
        </p:txBody>
      </p:sp>
    </p:spTree>
    <p:extLst>
      <p:ext uri="{BB962C8B-B14F-4D97-AF65-F5344CB8AC3E}">
        <p14:creationId xmlns:p14="http://schemas.microsoft.com/office/powerpoint/2010/main" val="123094329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0756C-FB92-F847-027A-A23513E2E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 b="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40DDF3-7F35-6D93-0B15-CCDF5B4F150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1085222"/>
            <a:ext cx="6172200" cy="4775828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C338B6-F8A6-4923-32B2-45756F250FC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093160"/>
            <a:ext cx="3932237" cy="47758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Contenu connexe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04DE7BEE-B0AC-1A43-86D1-43F9C358384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180730012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0FCF96-30EC-25FE-43F1-67E451CE11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AD48FFF-C93A-64C4-FF43-EA5064277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35464"/>
            <a:ext cx="6172200" cy="47255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71CE1F-F74F-C06B-6AEC-36AEA4AA766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143402"/>
            <a:ext cx="3932237" cy="47255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Contenu principal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78DA71D1-949C-FAAB-1804-429D1114970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151160368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19B16E-2578-3061-F08C-6C1C98452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776B17-D98B-D99A-060A-4F25CE26FEF4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159200"/>
            <a:ext cx="10515600" cy="4991258"/>
          </a:xfrm>
          <a:prstGeom prst="rect">
            <a:avLst/>
          </a:prstGeom>
        </p:spPr>
        <p:txBody>
          <a:bodyPr vert="eaVert"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7011D10-07C0-CCD3-009A-5E6591B2B79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402026544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EADEE6-C106-44FC-55A3-49C49D5744E6}"/>
              </a:ext>
            </a:extLst>
          </p:cNvPr>
          <p:cNvSpPr/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vertical 1">
            <a:extLst>
              <a:ext uri="{FF2B5EF4-FFF2-40B4-BE49-F238E27FC236}">
                <a16:creationId xmlns:a16="http://schemas.microsoft.com/office/drawing/2014/main" id="{979CA7C5-CB02-A7DB-3ED7-DDFFF6A97155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A675E9E-BA8B-B59F-2CCD-FB841783A942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57960765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DC9D0955-E4A2-005E-C562-F03F6DFBA1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6224"/>
            <a:ext cx="115956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sous-partie (H3)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B9611E6D-9BE3-1B38-FD10-4290BEE2D6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800" y="8627"/>
            <a:ext cx="11595600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Fil d’ariane (rappel titre grande partie)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5B2869EB-F8E7-0024-4FB1-A16CCE40E6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800" y="3417711"/>
            <a:ext cx="11595600" cy="2563812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5" name="Espace réservé du texte 12">
            <a:extLst>
              <a:ext uri="{FF2B5EF4-FFF2-40B4-BE49-F238E27FC236}">
                <a16:creationId xmlns:a16="http://schemas.microsoft.com/office/drawing/2014/main" id="{CC0A608A-35DE-ABCB-45CD-77A25CD168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8800" y="1159199"/>
            <a:ext cx="11595600" cy="215853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18423889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 code multi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509CDD08-0934-9B9D-4277-B01282DDC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6224"/>
            <a:ext cx="115956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1072B406-3301-9089-FD2D-4753139888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800" y="8627"/>
            <a:ext cx="11595600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Fil d’ariane (rappel titre grande partie)</a:t>
            </a:r>
          </a:p>
        </p:txBody>
      </p:sp>
      <p:sp>
        <p:nvSpPr>
          <p:cNvPr id="2" name="Espace réservé du texte 12">
            <a:extLst>
              <a:ext uri="{FF2B5EF4-FFF2-40B4-BE49-F238E27FC236}">
                <a16:creationId xmlns:a16="http://schemas.microsoft.com/office/drawing/2014/main" id="{F7EAD38B-CADD-4B2A-02CB-01C8BA72DC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8800" y="1159200"/>
            <a:ext cx="11595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</a:lstStyle>
          <a:p>
            <a:pPr lvl="0"/>
            <a:r>
              <a:rPr lang="fr-FR" dirty="0"/>
              <a:t>Niveau 1</a:t>
            </a:r>
          </a:p>
          <a:p>
            <a:pPr lvl="1"/>
            <a:r>
              <a:rPr lang="fr-FR" dirty="0"/>
              <a:t>Premier exemple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Autre exemple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Troisième exemple</a:t>
            </a:r>
          </a:p>
        </p:txBody>
      </p:sp>
      <p:sp>
        <p:nvSpPr>
          <p:cNvPr id="9" name="Espace réservé du texte 10">
            <a:extLst>
              <a:ext uri="{FF2B5EF4-FFF2-40B4-BE49-F238E27FC236}">
                <a16:creationId xmlns:a16="http://schemas.microsoft.com/office/drawing/2014/main" id="{4492F589-CA62-21EA-10CB-39325B1E0E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800" y="22536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01175A5D-890A-580C-3183-9C06BF051EC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8800" y="35928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A2577DBB-0A5C-3CAE-CD14-86A6A441F7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8800" y="49320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</p:spTree>
    <p:extLst>
      <p:ext uri="{BB962C8B-B14F-4D97-AF65-F5344CB8AC3E}">
        <p14:creationId xmlns:p14="http://schemas.microsoft.com/office/powerpoint/2010/main" val="67854896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E918D6-D7AA-B070-AEB1-5546955A8E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accent4"/>
                </a:solidFill>
                <a:latin typeface="Barlow Medium" panose="00000600000000000000" pitchFamily="2" charset="0"/>
              </a:defRPr>
            </a:lvl1pPr>
          </a:lstStyle>
          <a:p>
            <a:r>
              <a:rPr lang="fr-FR" dirty="0"/>
              <a:t>Titre du support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97F1B4B-19EC-2DC5-3BB6-4BFDD5CE36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9139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Titre de la formation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734E800-E7E7-DCE6-3EEE-E645DED79AF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95200" y="4675188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Sous-catégorie</a:t>
            </a:r>
          </a:p>
        </p:txBody>
      </p:sp>
      <p:sp>
        <p:nvSpPr>
          <p:cNvPr id="12" name="Espace réservé du texte 9">
            <a:extLst>
              <a:ext uri="{FF2B5EF4-FFF2-40B4-BE49-F238E27FC236}">
                <a16:creationId xmlns:a16="http://schemas.microsoft.com/office/drawing/2014/main" id="{6CD03EDF-0AC9-4E5A-C5D8-F780594323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95200" y="5245327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Niveau</a:t>
            </a:r>
          </a:p>
        </p:txBody>
      </p:sp>
      <p:sp>
        <p:nvSpPr>
          <p:cNvPr id="13" name="Espace réservé du texte 9">
            <a:extLst>
              <a:ext uri="{FF2B5EF4-FFF2-40B4-BE49-F238E27FC236}">
                <a16:creationId xmlns:a16="http://schemas.microsoft.com/office/drawing/2014/main" id="{701540A4-21F3-AB9D-7DD1-D5CA303B33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23600" y="4676565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Référence</a:t>
            </a:r>
          </a:p>
        </p:txBody>
      </p:sp>
      <p:sp>
        <p:nvSpPr>
          <p:cNvPr id="14" name="Espace réservé du texte 9">
            <a:extLst>
              <a:ext uri="{FF2B5EF4-FFF2-40B4-BE49-F238E27FC236}">
                <a16:creationId xmlns:a16="http://schemas.microsoft.com/office/drawing/2014/main" id="{B4DA7075-E086-887A-C5B3-C078E54831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23600" y="5245327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Durée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3E0CF8A-EA00-FFC5-495F-00C11623B458}"/>
              </a:ext>
            </a:extLst>
          </p:cNvPr>
          <p:cNvSpPr txBox="1"/>
          <p:nvPr userDrawn="1"/>
        </p:nvSpPr>
        <p:spPr>
          <a:xfrm>
            <a:off x="5990254" y="4654783"/>
            <a:ext cx="190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Référence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69E1732-FB92-C8AF-8A96-C3D934A89D4C}"/>
              </a:ext>
            </a:extLst>
          </p:cNvPr>
          <p:cNvSpPr txBox="1"/>
          <p:nvPr userDrawn="1"/>
        </p:nvSpPr>
        <p:spPr>
          <a:xfrm>
            <a:off x="5990254" y="5199785"/>
            <a:ext cx="190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Durée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3A04684-1384-70BA-563C-E67BB9C25E87}"/>
              </a:ext>
            </a:extLst>
          </p:cNvPr>
          <p:cNvSpPr txBox="1"/>
          <p:nvPr userDrawn="1"/>
        </p:nvSpPr>
        <p:spPr>
          <a:xfrm>
            <a:off x="309600" y="104400"/>
            <a:ext cx="4867200" cy="63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>
                <a:solidFill>
                  <a:schemeClr val="bg2"/>
                </a:solidFill>
                <a:latin typeface="Barlow Medium" panose="00000600000000000000" pitchFamily="2" charset="0"/>
              </a:rPr>
              <a:t>Graphisme</a:t>
            </a:r>
          </a:p>
        </p:txBody>
      </p:sp>
    </p:spTree>
    <p:extLst>
      <p:ext uri="{BB962C8B-B14F-4D97-AF65-F5344CB8AC3E}">
        <p14:creationId xmlns:p14="http://schemas.microsoft.com/office/powerpoint/2010/main" val="70441446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650251-BD58-F17A-F8A4-55C2623CC4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52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80C82B-7D06-2373-758F-C0CA42849B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98800" y="1159200"/>
            <a:ext cx="11595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056FB2A-845C-50E3-CA40-553E68E4C9D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122192191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77D8951-2873-9671-3760-07D2AA1FE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17F26E-0C3B-A549-C7AA-016B57FB9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706708" y="5954400"/>
            <a:ext cx="2479542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12A14A3-1F47-B289-0F78-D9469CD7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78400" y="2"/>
            <a:ext cx="4114798" cy="685799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68C4DCE-4553-FC18-A971-FD7F597123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1" y="1709738"/>
            <a:ext cx="7246550" cy="2852737"/>
          </a:xfrm>
          <a:prstGeom prst="rect">
            <a:avLst/>
          </a:prstGeom>
        </p:spPr>
        <p:txBody>
          <a:bodyPr anchor="b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SECTION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A00F6E-4CC5-84E1-DEB7-FF9C9D0CA4E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1" y="4589463"/>
            <a:ext cx="724655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Titre de la formation</a:t>
            </a:r>
          </a:p>
        </p:txBody>
      </p:sp>
    </p:spTree>
    <p:extLst>
      <p:ext uri="{BB962C8B-B14F-4D97-AF65-F5344CB8AC3E}">
        <p14:creationId xmlns:p14="http://schemas.microsoft.com/office/powerpoint/2010/main" val="144943114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932A90-89EB-8267-1D3C-CD9584C43A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7F5C86-7D23-09D3-46F8-026E7965188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159200"/>
            <a:ext cx="5181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89FC59-8FCD-901F-BD39-A98EE4A93D1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159200"/>
            <a:ext cx="5181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D04594C9-85EC-967E-BDBF-5142723F31A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1878778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598691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C5B869-4C2F-B9BA-7D1B-7595F35E88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90DE4C-5B18-1467-0599-40D88740063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15920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Barlow" panose="00000500000000000000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Sous-titre A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E67D23-8043-9FC5-E7CA-B93764B313F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1983112"/>
            <a:ext cx="5157787" cy="420655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D7514BF-89F4-5A51-4457-44340648E026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15920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Barlow" panose="00000500000000000000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Sous-titre B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AC61B2D-FC71-3DA8-B8FB-31B9C32A73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1983112"/>
            <a:ext cx="5183188" cy="420655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Espace réservé du contenu 7">
            <a:extLst>
              <a:ext uri="{FF2B5EF4-FFF2-40B4-BE49-F238E27FC236}">
                <a16:creationId xmlns:a16="http://schemas.microsoft.com/office/drawing/2014/main" id="{4BB92BF1-A40F-DF8F-3723-1E127DA088A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67852752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892E69-C949-6E2F-F629-B408E8153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431415-7236-C450-54FE-897D078A7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807190" y="5954400"/>
            <a:ext cx="2384809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9E07454-DCB2-5EC9-2EC1-98D897C041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78400" y="2"/>
            <a:ext cx="4114798" cy="685799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1FA6D2C-91DA-A2BB-C3C2-B04129ECAA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4240800"/>
            <a:ext cx="72000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SECTION</a:t>
            </a:r>
          </a:p>
        </p:txBody>
      </p:sp>
    </p:spTree>
    <p:extLst>
      <p:ext uri="{BB962C8B-B14F-4D97-AF65-F5344CB8AC3E}">
        <p14:creationId xmlns:p14="http://schemas.microsoft.com/office/powerpoint/2010/main" val="241381569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519786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0756C-FB92-F847-027A-A23513E2E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 b="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40DDF3-7F35-6D93-0B15-CCDF5B4F150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1085222"/>
            <a:ext cx="6172200" cy="4775828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C338B6-F8A6-4923-32B2-45756F250FC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093160"/>
            <a:ext cx="3932237" cy="47758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Contenu connexe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04DE7BEE-B0AC-1A43-86D1-43F9C358384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244661304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0FCF96-30EC-25FE-43F1-67E451CE11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AD48FFF-C93A-64C4-FF43-EA5064277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35464"/>
            <a:ext cx="6172200" cy="47255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71CE1F-F74F-C06B-6AEC-36AEA4AA766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143402"/>
            <a:ext cx="3932237" cy="47255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Contenu principal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78DA71D1-949C-FAAB-1804-429D1114970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251877241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19B16E-2578-3061-F08C-6C1C98452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776B17-D98B-D99A-060A-4F25CE26FEF4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159200"/>
            <a:ext cx="10515600" cy="4991258"/>
          </a:xfrm>
          <a:prstGeom prst="rect">
            <a:avLst/>
          </a:prstGeom>
        </p:spPr>
        <p:txBody>
          <a:bodyPr vert="eaVert"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7011D10-07C0-CCD3-009A-5E6591B2B79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166791534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EADEE6-C106-44FC-55A3-49C49D5744E6}"/>
              </a:ext>
            </a:extLst>
          </p:cNvPr>
          <p:cNvSpPr/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vertical 1">
            <a:extLst>
              <a:ext uri="{FF2B5EF4-FFF2-40B4-BE49-F238E27FC236}">
                <a16:creationId xmlns:a16="http://schemas.microsoft.com/office/drawing/2014/main" id="{979CA7C5-CB02-A7DB-3ED7-DDFFF6A97155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A675E9E-BA8B-B59F-2CCD-FB841783A942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2739110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DC9D0955-E4A2-005E-C562-F03F6DFBA1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6224"/>
            <a:ext cx="115956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sous-partie (H3)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B9611E6D-9BE3-1B38-FD10-4290BEE2D6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800" y="8627"/>
            <a:ext cx="11595600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Fil d’ariane (rappel titre grande partie)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5B2869EB-F8E7-0024-4FB1-A16CCE40E6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800" y="3417711"/>
            <a:ext cx="11595600" cy="2563812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5" name="Espace réservé du texte 12">
            <a:extLst>
              <a:ext uri="{FF2B5EF4-FFF2-40B4-BE49-F238E27FC236}">
                <a16:creationId xmlns:a16="http://schemas.microsoft.com/office/drawing/2014/main" id="{CC0A608A-35DE-ABCB-45CD-77A25CD168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8800" y="1159199"/>
            <a:ext cx="11595600" cy="215853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814170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 code multi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509CDD08-0934-9B9D-4277-B01282DDC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6224"/>
            <a:ext cx="115956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1072B406-3301-9089-FD2D-4753139888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800" y="8627"/>
            <a:ext cx="11595600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Fil d’ariane (rappel titre grande partie)</a:t>
            </a:r>
          </a:p>
        </p:txBody>
      </p:sp>
      <p:sp>
        <p:nvSpPr>
          <p:cNvPr id="2" name="Espace réservé du texte 12">
            <a:extLst>
              <a:ext uri="{FF2B5EF4-FFF2-40B4-BE49-F238E27FC236}">
                <a16:creationId xmlns:a16="http://schemas.microsoft.com/office/drawing/2014/main" id="{F7EAD38B-CADD-4B2A-02CB-01C8BA72DC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8800" y="1159200"/>
            <a:ext cx="11595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</a:lstStyle>
          <a:p>
            <a:pPr lvl="0"/>
            <a:r>
              <a:rPr lang="fr-FR" dirty="0"/>
              <a:t>Niveau 1</a:t>
            </a:r>
          </a:p>
          <a:p>
            <a:pPr lvl="1"/>
            <a:r>
              <a:rPr lang="fr-FR" dirty="0"/>
              <a:t>Premier exemple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Autre exemple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Troisième exemple</a:t>
            </a:r>
          </a:p>
        </p:txBody>
      </p:sp>
      <p:sp>
        <p:nvSpPr>
          <p:cNvPr id="9" name="Espace réservé du texte 10">
            <a:extLst>
              <a:ext uri="{FF2B5EF4-FFF2-40B4-BE49-F238E27FC236}">
                <a16:creationId xmlns:a16="http://schemas.microsoft.com/office/drawing/2014/main" id="{4492F589-CA62-21EA-10CB-39325B1E0E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800" y="22536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01175A5D-890A-580C-3183-9C06BF051EC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8800" y="35928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A2577DBB-0A5C-3CAE-CD14-86A6A441F7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8800" y="49320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</p:spTree>
    <p:extLst>
      <p:ext uri="{BB962C8B-B14F-4D97-AF65-F5344CB8AC3E}">
        <p14:creationId xmlns:p14="http://schemas.microsoft.com/office/powerpoint/2010/main" val="4521532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E918D6-D7AA-B070-AEB1-5546955A8E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accent4"/>
                </a:solidFill>
                <a:latin typeface="Barlow Medium" panose="00000600000000000000" pitchFamily="2" charset="0"/>
              </a:defRPr>
            </a:lvl1pPr>
          </a:lstStyle>
          <a:p>
            <a:r>
              <a:rPr lang="fr-FR" dirty="0"/>
              <a:t>Titre du support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97F1B4B-19EC-2DC5-3BB6-4BFDD5CE36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9139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Titre de la formation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734E800-E7E7-DCE6-3EEE-E645DED79AF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95200" y="4675188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Sous-catégorie</a:t>
            </a:r>
          </a:p>
        </p:txBody>
      </p:sp>
      <p:sp>
        <p:nvSpPr>
          <p:cNvPr id="12" name="Espace réservé du texte 9">
            <a:extLst>
              <a:ext uri="{FF2B5EF4-FFF2-40B4-BE49-F238E27FC236}">
                <a16:creationId xmlns:a16="http://schemas.microsoft.com/office/drawing/2014/main" id="{6CD03EDF-0AC9-4E5A-C5D8-F780594323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95200" y="5245327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Niveau</a:t>
            </a:r>
          </a:p>
        </p:txBody>
      </p:sp>
      <p:sp>
        <p:nvSpPr>
          <p:cNvPr id="13" name="Espace réservé du texte 9">
            <a:extLst>
              <a:ext uri="{FF2B5EF4-FFF2-40B4-BE49-F238E27FC236}">
                <a16:creationId xmlns:a16="http://schemas.microsoft.com/office/drawing/2014/main" id="{701540A4-21F3-AB9D-7DD1-D5CA303B33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23600" y="4676565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Référence</a:t>
            </a:r>
          </a:p>
        </p:txBody>
      </p:sp>
      <p:sp>
        <p:nvSpPr>
          <p:cNvPr id="14" name="Espace réservé du texte 9">
            <a:extLst>
              <a:ext uri="{FF2B5EF4-FFF2-40B4-BE49-F238E27FC236}">
                <a16:creationId xmlns:a16="http://schemas.microsoft.com/office/drawing/2014/main" id="{B4DA7075-E086-887A-C5B3-C078E54831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23600" y="5245327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Durée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3E0CF8A-EA00-FFC5-495F-00C11623B458}"/>
              </a:ext>
            </a:extLst>
          </p:cNvPr>
          <p:cNvSpPr txBox="1"/>
          <p:nvPr userDrawn="1"/>
        </p:nvSpPr>
        <p:spPr>
          <a:xfrm>
            <a:off x="5990254" y="4654783"/>
            <a:ext cx="190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Référence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69E1732-FB92-C8AF-8A96-C3D934A89D4C}"/>
              </a:ext>
            </a:extLst>
          </p:cNvPr>
          <p:cNvSpPr txBox="1"/>
          <p:nvPr userDrawn="1"/>
        </p:nvSpPr>
        <p:spPr>
          <a:xfrm>
            <a:off x="5990254" y="5199785"/>
            <a:ext cx="190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Durée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3A04684-1384-70BA-563C-E67BB9C25E87}"/>
              </a:ext>
            </a:extLst>
          </p:cNvPr>
          <p:cNvSpPr txBox="1"/>
          <p:nvPr userDrawn="1"/>
        </p:nvSpPr>
        <p:spPr>
          <a:xfrm>
            <a:off x="309600" y="104400"/>
            <a:ext cx="4867200" cy="63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>
                <a:solidFill>
                  <a:schemeClr val="tx1"/>
                </a:solidFill>
                <a:latin typeface="Barlow Medium" panose="00000600000000000000" pitchFamily="2" charset="0"/>
              </a:rPr>
              <a:t>Suite Adobe</a:t>
            </a:r>
          </a:p>
        </p:txBody>
      </p:sp>
    </p:spTree>
    <p:extLst>
      <p:ext uri="{BB962C8B-B14F-4D97-AF65-F5344CB8AC3E}">
        <p14:creationId xmlns:p14="http://schemas.microsoft.com/office/powerpoint/2010/main" val="1261141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0756C-FB92-F847-027A-A23513E2E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 b="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40DDF3-7F35-6D93-0B15-CCDF5B4F150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1085222"/>
            <a:ext cx="6172200" cy="4775828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C338B6-F8A6-4923-32B2-45756F250FC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093160"/>
            <a:ext cx="3932237" cy="47758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Contenu connexe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04DE7BEE-B0AC-1A43-86D1-43F9C358384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304197733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650251-BD58-F17A-F8A4-55C2623CC4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52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rgbClr val="000000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80C82B-7D06-2373-758F-C0CA42849B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98800" y="1159200"/>
            <a:ext cx="11595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056FB2A-845C-50E3-CA40-553E68E4C9D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000000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49720302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77D8951-2873-9671-3760-07D2AA1FE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17F26E-0C3B-A549-C7AA-016B57FB9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706708" y="5954400"/>
            <a:ext cx="2479542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12A14A3-1F47-B289-0F78-D9469CD7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78400" y="2"/>
            <a:ext cx="4114797" cy="685799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68C4DCE-4553-FC18-A971-FD7F597123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1" y="1709738"/>
            <a:ext cx="7246550" cy="2852737"/>
          </a:xfrm>
          <a:prstGeom prst="rect">
            <a:avLst/>
          </a:prstGeom>
        </p:spPr>
        <p:txBody>
          <a:bodyPr anchor="b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SECTION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A00F6E-4CC5-84E1-DEB7-FF9C9D0CA4E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1" y="4589463"/>
            <a:ext cx="724655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Titre de la formation</a:t>
            </a:r>
          </a:p>
        </p:txBody>
      </p:sp>
    </p:spTree>
    <p:extLst>
      <p:ext uri="{BB962C8B-B14F-4D97-AF65-F5344CB8AC3E}">
        <p14:creationId xmlns:p14="http://schemas.microsoft.com/office/powerpoint/2010/main" val="144560219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932A90-89EB-8267-1D3C-CD9584C43A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rgbClr val="000000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7F5C86-7D23-09D3-46F8-026E7965188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159200"/>
            <a:ext cx="5181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89FC59-8FCD-901F-BD39-A98EE4A93D1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159200"/>
            <a:ext cx="5181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D04594C9-85EC-967E-BDBF-5142723F31A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000000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403551739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C5B869-4C2F-B9BA-7D1B-7595F35E88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rgbClr val="000000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90DE4C-5B18-1467-0599-40D88740063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15920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Barlow" panose="00000500000000000000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Sous-titre A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E67D23-8043-9FC5-E7CA-B93764B313F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1983112"/>
            <a:ext cx="5157787" cy="420655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D7514BF-89F4-5A51-4457-44340648E026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15920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Barlow" panose="00000500000000000000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Sous-titre B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AC61B2D-FC71-3DA8-B8FB-31B9C32A73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1983112"/>
            <a:ext cx="5183188" cy="420655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Espace réservé du contenu 7">
            <a:extLst>
              <a:ext uri="{FF2B5EF4-FFF2-40B4-BE49-F238E27FC236}">
                <a16:creationId xmlns:a16="http://schemas.microsoft.com/office/drawing/2014/main" id="{4BB92BF1-A40F-DF8F-3723-1E127DA088A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000000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346473227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892E69-C949-6E2F-F629-B408E8153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431415-7236-C450-54FE-897D078A7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807190" y="5954400"/>
            <a:ext cx="2384809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9E07454-DCB2-5EC9-2EC1-98D897C041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78400" y="2"/>
            <a:ext cx="4114797" cy="685799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1FA6D2C-91DA-A2BB-C3C2-B04129ECAA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4240800"/>
            <a:ext cx="72000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SECTION</a:t>
            </a:r>
          </a:p>
        </p:txBody>
      </p:sp>
    </p:spTree>
    <p:extLst>
      <p:ext uri="{BB962C8B-B14F-4D97-AF65-F5344CB8AC3E}">
        <p14:creationId xmlns:p14="http://schemas.microsoft.com/office/powerpoint/2010/main" val="254264366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713384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0756C-FB92-F847-027A-A23513E2E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 b="0">
                <a:solidFill>
                  <a:srgbClr val="000000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40DDF3-7F35-6D93-0B15-CCDF5B4F150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1085222"/>
            <a:ext cx="6172200" cy="4775828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C338B6-F8A6-4923-32B2-45756F250FC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093160"/>
            <a:ext cx="3932237" cy="47758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Contenu connexe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04DE7BEE-B0AC-1A43-86D1-43F9C358384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000000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217852929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0FCF96-30EC-25FE-43F1-67E451CE11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rgbClr val="000000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AD48FFF-C93A-64C4-FF43-EA5064277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35464"/>
            <a:ext cx="6172200" cy="47255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71CE1F-F74F-C06B-6AEC-36AEA4AA766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143402"/>
            <a:ext cx="3932237" cy="47255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Contenu principal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78DA71D1-949C-FAAB-1804-429D1114970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000000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263420833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19B16E-2578-3061-F08C-6C1C98452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rgbClr val="000000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776B17-D98B-D99A-060A-4F25CE26FEF4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159200"/>
            <a:ext cx="10515600" cy="4991258"/>
          </a:xfrm>
          <a:prstGeom prst="rect">
            <a:avLst/>
          </a:prstGeom>
        </p:spPr>
        <p:txBody>
          <a:bodyPr vert="eaVert"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7011D10-07C0-CCD3-009A-5E6591B2B79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000000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66514510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EADEE6-C106-44FC-55A3-49C49D5744E6}"/>
              </a:ext>
            </a:extLst>
          </p:cNvPr>
          <p:cNvSpPr/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vertical 1">
            <a:extLst>
              <a:ext uri="{FF2B5EF4-FFF2-40B4-BE49-F238E27FC236}">
                <a16:creationId xmlns:a16="http://schemas.microsoft.com/office/drawing/2014/main" id="{979CA7C5-CB02-A7DB-3ED7-DDFFF6A97155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A675E9E-BA8B-B59F-2CCD-FB841783A942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114045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0FCF96-30EC-25FE-43F1-67E451CE11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AD48FFF-C93A-64C4-FF43-EA5064277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35464"/>
            <a:ext cx="6172200" cy="47255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71CE1F-F74F-C06B-6AEC-36AEA4AA766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143402"/>
            <a:ext cx="3932237" cy="47255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Contenu principal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78DA71D1-949C-FAAB-1804-429D1114970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234143914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DC9D0955-E4A2-005E-C562-F03F6DFBA1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6224"/>
            <a:ext cx="115956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rgbClr val="000000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sous-partie (H3)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B9611E6D-9BE3-1B38-FD10-4290BEE2D6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800" y="8627"/>
            <a:ext cx="11595600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000000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Fil d’ariane (rappel titre grande partie)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5B2869EB-F8E7-0024-4FB1-A16CCE40E6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800" y="3417711"/>
            <a:ext cx="11595600" cy="2563812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5" name="Espace réservé du texte 12">
            <a:extLst>
              <a:ext uri="{FF2B5EF4-FFF2-40B4-BE49-F238E27FC236}">
                <a16:creationId xmlns:a16="http://schemas.microsoft.com/office/drawing/2014/main" id="{CC0A608A-35DE-ABCB-45CD-77A25CD168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8800" y="1159199"/>
            <a:ext cx="11595600" cy="215853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741315020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 code multi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509CDD08-0934-9B9D-4277-B01282DDC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6224"/>
            <a:ext cx="115956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rgbClr val="000000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1072B406-3301-9089-FD2D-4753139888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800" y="8627"/>
            <a:ext cx="11595600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000000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Fil d’ariane (rappel titre grande partie)</a:t>
            </a:r>
          </a:p>
        </p:txBody>
      </p:sp>
      <p:sp>
        <p:nvSpPr>
          <p:cNvPr id="2" name="Espace réservé du texte 12">
            <a:extLst>
              <a:ext uri="{FF2B5EF4-FFF2-40B4-BE49-F238E27FC236}">
                <a16:creationId xmlns:a16="http://schemas.microsoft.com/office/drawing/2014/main" id="{F7EAD38B-CADD-4B2A-02CB-01C8BA72DC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8800" y="1159200"/>
            <a:ext cx="11595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</a:lstStyle>
          <a:p>
            <a:pPr lvl="0"/>
            <a:r>
              <a:rPr lang="fr-FR" dirty="0"/>
              <a:t>Niveau 1</a:t>
            </a:r>
          </a:p>
          <a:p>
            <a:pPr lvl="1"/>
            <a:r>
              <a:rPr lang="fr-FR" dirty="0"/>
              <a:t>Premier exemple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Autre exemple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Troisième exemple</a:t>
            </a:r>
          </a:p>
        </p:txBody>
      </p:sp>
      <p:sp>
        <p:nvSpPr>
          <p:cNvPr id="9" name="Espace réservé du texte 10">
            <a:extLst>
              <a:ext uri="{FF2B5EF4-FFF2-40B4-BE49-F238E27FC236}">
                <a16:creationId xmlns:a16="http://schemas.microsoft.com/office/drawing/2014/main" id="{4492F589-CA62-21EA-10CB-39325B1E0E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800" y="22536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01175A5D-890A-580C-3183-9C06BF051EC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8800" y="35928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A2577DBB-0A5C-3CAE-CD14-86A6A441F7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8800" y="49320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</p:spTree>
    <p:extLst>
      <p:ext uri="{BB962C8B-B14F-4D97-AF65-F5344CB8AC3E}">
        <p14:creationId xmlns:p14="http://schemas.microsoft.com/office/powerpoint/2010/main" val="286099095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E918D6-D7AA-B070-AEB1-5546955A8E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tx1"/>
                </a:solidFill>
                <a:latin typeface="Barlow Medium" panose="00000600000000000000" pitchFamily="2" charset="0"/>
              </a:defRPr>
            </a:lvl1pPr>
          </a:lstStyle>
          <a:p>
            <a:r>
              <a:rPr lang="fr-FR" dirty="0"/>
              <a:t>Titre du support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97F1B4B-19EC-2DC5-3BB6-4BFDD5CE36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9139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Titre de la formation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734E800-E7E7-DCE6-3EEE-E645DED79AF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95200" y="4675188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Sous-catégorie</a:t>
            </a:r>
          </a:p>
        </p:txBody>
      </p:sp>
      <p:sp>
        <p:nvSpPr>
          <p:cNvPr id="12" name="Espace réservé du texte 9">
            <a:extLst>
              <a:ext uri="{FF2B5EF4-FFF2-40B4-BE49-F238E27FC236}">
                <a16:creationId xmlns:a16="http://schemas.microsoft.com/office/drawing/2014/main" id="{6CD03EDF-0AC9-4E5A-C5D8-F780594323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95200" y="5245327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Niveau</a:t>
            </a:r>
          </a:p>
        </p:txBody>
      </p:sp>
      <p:sp>
        <p:nvSpPr>
          <p:cNvPr id="13" name="Espace réservé du texte 9">
            <a:extLst>
              <a:ext uri="{FF2B5EF4-FFF2-40B4-BE49-F238E27FC236}">
                <a16:creationId xmlns:a16="http://schemas.microsoft.com/office/drawing/2014/main" id="{701540A4-21F3-AB9D-7DD1-D5CA303B33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23600" y="4676565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Référence</a:t>
            </a:r>
          </a:p>
        </p:txBody>
      </p:sp>
      <p:sp>
        <p:nvSpPr>
          <p:cNvPr id="14" name="Espace réservé du texte 9">
            <a:extLst>
              <a:ext uri="{FF2B5EF4-FFF2-40B4-BE49-F238E27FC236}">
                <a16:creationId xmlns:a16="http://schemas.microsoft.com/office/drawing/2014/main" id="{B4DA7075-E086-887A-C5B3-C078E54831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23600" y="5245327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Durée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3E0CF8A-EA00-FFC5-495F-00C11623B458}"/>
              </a:ext>
            </a:extLst>
          </p:cNvPr>
          <p:cNvSpPr txBox="1"/>
          <p:nvPr userDrawn="1"/>
        </p:nvSpPr>
        <p:spPr>
          <a:xfrm>
            <a:off x="5990254" y="4654783"/>
            <a:ext cx="190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Référence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69E1732-FB92-C8AF-8A96-C3D934A89D4C}"/>
              </a:ext>
            </a:extLst>
          </p:cNvPr>
          <p:cNvSpPr txBox="1"/>
          <p:nvPr userDrawn="1"/>
        </p:nvSpPr>
        <p:spPr>
          <a:xfrm>
            <a:off x="5990254" y="5199785"/>
            <a:ext cx="190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Durée</a:t>
            </a:r>
          </a:p>
        </p:txBody>
      </p:sp>
    </p:spTree>
    <p:extLst>
      <p:ext uri="{BB962C8B-B14F-4D97-AF65-F5344CB8AC3E}">
        <p14:creationId xmlns:p14="http://schemas.microsoft.com/office/powerpoint/2010/main" val="114321483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650251-BD58-F17A-F8A4-55C2623CC4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3609" y="647125"/>
            <a:ext cx="10556522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rgbClr val="000000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80C82B-7D06-2373-758F-C0CA42849B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98800" y="1276140"/>
            <a:ext cx="11595600" cy="4789859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056FB2A-845C-50E3-CA40-553E68E4C9D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47209" y="287125"/>
            <a:ext cx="10556522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000000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313093419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8C4DCE-4553-FC18-A971-FD7F597123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04843" cy="2852737"/>
          </a:xfrm>
          <a:prstGeom prst="rect">
            <a:avLst/>
          </a:prstGeom>
        </p:spPr>
        <p:txBody>
          <a:bodyPr anchor="b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SECTION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A00F6E-4CC5-84E1-DEB7-FF9C9D0CA4E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04843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Titre de la formation</a:t>
            </a:r>
          </a:p>
        </p:txBody>
      </p:sp>
    </p:spTree>
    <p:extLst>
      <p:ext uri="{BB962C8B-B14F-4D97-AF65-F5344CB8AC3E}">
        <p14:creationId xmlns:p14="http://schemas.microsoft.com/office/powerpoint/2010/main" val="261551009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932A90-89EB-8267-1D3C-CD9584C43A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4278" y="647122"/>
            <a:ext cx="105552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rgbClr val="000000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7F5C86-7D23-09D3-46F8-026E7965188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256044"/>
            <a:ext cx="5181600" cy="47952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89FC59-8FCD-901F-BD39-A98EE4A93D1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256044"/>
            <a:ext cx="5181600" cy="47952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D04594C9-85EC-967E-BDBF-5142723F31A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34278" y="287122"/>
            <a:ext cx="105552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000000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50469750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C5B869-4C2F-B9BA-7D1B-7595F35E88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1746" y="647118"/>
            <a:ext cx="104868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rgbClr val="000000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90DE4C-5B18-1467-0599-40D88740063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286188"/>
            <a:ext cx="5157787" cy="69692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Barlow" panose="00000500000000000000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Sous-titre A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E67D23-8043-9FC5-E7CA-B93764B313F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1983112"/>
            <a:ext cx="5157787" cy="420655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D7514BF-89F4-5A51-4457-44340648E026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286188"/>
            <a:ext cx="5183188" cy="69692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Barlow" panose="00000500000000000000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Sous-titre B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AC61B2D-FC71-3DA8-B8FB-31B9C32A73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1983112"/>
            <a:ext cx="5183188" cy="420655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Espace réservé du contenu 7">
            <a:extLst>
              <a:ext uri="{FF2B5EF4-FFF2-40B4-BE49-F238E27FC236}">
                <a16:creationId xmlns:a16="http://schemas.microsoft.com/office/drawing/2014/main" id="{4BB92BF1-A40F-DF8F-3723-1E127DA088A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51746" y="287118"/>
            <a:ext cx="104868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000000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166376311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FA6D2C-91DA-A2BB-C3C2-B04129ECAA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4240800"/>
            <a:ext cx="72000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SECTION</a:t>
            </a:r>
          </a:p>
        </p:txBody>
      </p:sp>
    </p:spTree>
    <p:extLst>
      <p:ext uri="{BB962C8B-B14F-4D97-AF65-F5344CB8AC3E}">
        <p14:creationId xmlns:p14="http://schemas.microsoft.com/office/powerpoint/2010/main" val="63303838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2093500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0756C-FB92-F847-027A-A23513E2E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8178" y="636583"/>
            <a:ext cx="10555200" cy="507600"/>
          </a:xfrm>
          <a:prstGeom prst="rect">
            <a:avLst/>
          </a:prstGeom>
        </p:spPr>
        <p:txBody>
          <a:bodyPr anchor="ctr"/>
          <a:lstStyle>
            <a:lvl1pPr>
              <a:defRPr sz="3500" b="0">
                <a:solidFill>
                  <a:srgbClr val="000000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40DDF3-7F35-6D93-0B15-CCDF5B4F150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1256044"/>
            <a:ext cx="6172200" cy="4605006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C338B6-F8A6-4923-32B2-45756F250FC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263982"/>
            <a:ext cx="3932237" cy="46050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Contenu connexe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04DE7BEE-B0AC-1A43-86D1-43F9C358384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68178" y="276583"/>
            <a:ext cx="105552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000000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1387255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5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2" Type="http://schemas.openxmlformats.org/officeDocument/2006/relationships/slideLayout" Target="../slideLayouts/slideLayout5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5" Type="http://schemas.openxmlformats.org/officeDocument/2006/relationships/image" Target="../media/image10.png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78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2" Type="http://schemas.openxmlformats.org/officeDocument/2006/relationships/slideLayout" Target="../slideLayouts/slideLayout67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5" Type="http://schemas.openxmlformats.org/officeDocument/2006/relationships/image" Target="../media/image12.png"/><Relationship Id="rId10" Type="http://schemas.openxmlformats.org/officeDocument/2006/relationships/slideLayout" Target="../slideLayouts/slideLayout75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1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13" Type="http://schemas.openxmlformats.org/officeDocument/2006/relationships/slideLayout" Target="../slideLayouts/slideLayout91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90.xml"/><Relationship Id="rId2" Type="http://schemas.openxmlformats.org/officeDocument/2006/relationships/slideLayout" Target="../slideLayouts/slideLayout80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5" Type="http://schemas.openxmlformats.org/officeDocument/2006/relationships/image" Target="../media/image14.png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Relationship Id="rId1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9.xml"/><Relationship Id="rId13" Type="http://schemas.openxmlformats.org/officeDocument/2006/relationships/slideLayout" Target="../slideLayouts/slideLayout104.xml"/><Relationship Id="rId18" Type="http://schemas.openxmlformats.org/officeDocument/2006/relationships/slideLayout" Target="../slideLayouts/slideLayout109.xml"/><Relationship Id="rId26" Type="http://schemas.openxmlformats.org/officeDocument/2006/relationships/theme" Target="../theme/theme8.xml"/><Relationship Id="rId3" Type="http://schemas.openxmlformats.org/officeDocument/2006/relationships/slideLayout" Target="../slideLayouts/slideLayout94.xml"/><Relationship Id="rId21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98.xml"/><Relationship Id="rId12" Type="http://schemas.openxmlformats.org/officeDocument/2006/relationships/slideLayout" Target="../slideLayouts/slideLayout103.xml"/><Relationship Id="rId17" Type="http://schemas.openxmlformats.org/officeDocument/2006/relationships/slideLayout" Target="../slideLayouts/slideLayout108.xml"/><Relationship Id="rId25" Type="http://schemas.openxmlformats.org/officeDocument/2006/relationships/slideLayout" Target="../slideLayouts/slideLayout116.xml"/><Relationship Id="rId2" Type="http://schemas.openxmlformats.org/officeDocument/2006/relationships/slideLayout" Target="../slideLayouts/slideLayout93.xml"/><Relationship Id="rId16" Type="http://schemas.openxmlformats.org/officeDocument/2006/relationships/slideLayout" Target="../slideLayouts/slideLayout107.xml"/><Relationship Id="rId20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92.xml"/><Relationship Id="rId6" Type="http://schemas.openxmlformats.org/officeDocument/2006/relationships/slideLayout" Target="../slideLayouts/slideLayout97.xml"/><Relationship Id="rId11" Type="http://schemas.openxmlformats.org/officeDocument/2006/relationships/slideLayout" Target="../slideLayouts/slideLayout102.xml"/><Relationship Id="rId24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96.xml"/><Relationship Id="rId15" Type="http://schemas.openxmlformats.org/officeDocument/2006/relationships/slideLayout" Target="../slideLayouts/slideLayout106.xml"/><Relationship Id="rId23" Type="http://schemas.openxmlformats.org/officeDocument/2006/relationships/slideLayout" Target="../slideLayouts/slideLayout114.xml"/><Relationship Id="rId28" Type="http://schemas.openxmlformats.org/officeDocument/2006/relationships/image" Target="../media/image17.png"/><Relationship Id="rId10" Type="http://schemas.openxmlformats.org/officeDocument/2006/relationships/slideLayout" Target="../slideLayouts/slideLayout101.xml"/><Relationship Id="rId19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95.xml"/><Relationship Id="rId9" Type="http://schemas.openxmlformats.org/officeDocument/2006/relationships/slideLayout" Target="../slideLayouts/slideLayout100.xml"/><Relationship Id="rId14" Type="http://schemas.openxmlformats.org/officeDocument/2006/relationships/slideLayout" Target="../slideLayouts/slideLayout105.xml"/><Relationship Id="rId22" Type="http://schemas.openxmlformats.org/officeDocument/2006/relationships/slideLayout" Target="../slideLayouts/slideLayout113.xml"/><Relationship Id="rId27" Type="http://schemas.openxmlformats.org/officeDocument/2006/relationships/image" Target="../media/image1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1DA91854-D6AB-E522-9744-69B6138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904874"/>
          </a:xfrm>
          <a:prstGeom prst="rect">
            <a:avLst/>
          </a:prstGeom>
        </p:spPr>
      </p:pic>
      <p:sp>
        <p:nvSpPr>
          <p:cNvPr id="8" name="Espace réservé du texte 9">
            <a:extLst>
              <a:ext uri="{FF2B5EF4-FFF2-40B4-BE49-F238E27FC236}">
                <a16:creationId xmlns:a16="http://schemas.microsoft.com/office/drawing/2014/main" id="{157C1E17-AA0E-C242-6C46-D5F832160274}"/>
              </a:ext>
            </a:extLst>
          </p:cNvPr>
          <p:cNvSpPr txBox="1"/>
          <p:nvPr userDrawn="1"/>
        </p:nvSpPr>
        <p:spPr>
          <a:xfrm>
            <a:off x="10325404" y="6494535"/>
            <a:ext cx="1696914" cy="22823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https://formation.ls-a.fr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FF5C3E3-A0E9-86F7-094F-8160F4DA3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69200" y="6217200"/>
            <a:ext cx="1749704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36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84" r:id="rId12"/>
    <p:sldLayoutId id="214748378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1DA91854-D6AB-E522-9744-69B6138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904874"/>
          </a:xfrm>
          <a:prstGeom prst="rect">
            <a:avLst/>
          </a:prstGeom>
        </p:spPr>
      </p:pic>
      <p:sp>
        <p:nvSpPr>
          <p:cNvPr id="8" name="Espace réservé du texte 9">
            <a:extLst>
              <a:ext uri="{FF2B5EF4-FFF2-40B4-BE49-F238E27FC236}">
                <a16:creationId xmlns:a16="http://schemas.microsoft.com/office/drawing/2014/main" id="{157C1E17-AA0E-C242-6C46-D5F832160274}"/>
              </a:ext>
            </a:extLst>
          </p:cNvPr>
          <p:cNvSpPr txBox="1"/>
          <p:nvPr userDrawn="1"/>
        </p:nvSpPr>
        <p:spPr>
          <a:xfrm>
            <a:off x="10325404" y="6494535"/>
            <a:ext cx="1696914" cy="22823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https://formation.ls-a.fr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FF5C3E3-A0E9-86F7-094F-8160F4DA3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69200" y="6217200"/>
            <a:ext cx="1749704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061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785" r:id="rId12"/>
    <p:sldLayoutId id="214748378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1DA91854-D6AB-E522-9744-69B6138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" y="0"/>
            <a:ext cx="12191990" cy="904874"/>
          </a:xfrm>
          <a:prstGeom prst="rect">
            <a:avLst/>
          </a:prstGeom>
        </p:spPr>
      </p:pic>
      <p:sp>
        <p:nvSpPr>
          <p:cNvPr id="8" name="Espace réservé du texte 9">
            <a:extLst>
              <a:ext uri="{FF2B5EF4-FFF2-40B4-BE49-F238E27FC236}">
                <a16:creationId xmlns:a16="http://schemas.microsoft.com/office/drawing/2014/main" id="{157C1E17-AA0E-C242-6C46-D5F832160274}"/>
              </a:ext>
            </a:extLst>
          </p:cNvPr>
          <p:cNvSpPr txBox="1"/>
          <p:nvPr userDrawn="1"/>
        </p:nvSpPr>
        <p:spPr>
          <a:xfrm>
            <a:off x="10325404" y="6494535"/>
            <a:ext cx="1696914" cy="22823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https://formation.ls-a.fr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FF5C3E3-A0E9-86F7-094F-8160F4DA3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69200" y="6217200"/>
            <a:ext cx="1749704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841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786" r:id="rId12"/>
    <p:sldLayoutId id="214748377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1DA91854-D6AB-E522-9744-69B6138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" y="0"/>
            <a:ext cx="12191990" cy="904874"/>
          </a:xfrm>
          <a:prstGeom prst="rect">
            <a:avLst/>
          </a:prstGeom>
        </p:spPr>
      </p:pic>
      <p:sp>
        <p:nvSpPr>
          <p:cNvPr id="8" name="Espace réservé du texte 9">
            <a:extLst>
              <a:ext uri="{FF2B5EF4-FFF2-40B4-BE49-F238E27FC236}">
                <a16:creationId xmlns:a16="http://schemas.microsoft.com/office/drawing/2014/main" id="{157C1E17-AA0E-C242-6C46-D5F832160274}"/>
              </a:ext>
            </a:extLst>
          </p:cNvPr>
          <p:cNvSpPr txBox="1"/>
          <p:nvPr userDrawn="1"/>
        </p:nvSpPr>
        <p:spPr>
          <a:xfrm>
            <a:off x="10325404" y="6494535"/>
            <a:ext cx="1696914" cy="22823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https://formation.ls-a.fr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FF5C3E3-A0E9-86F7-094F-8160F4DA3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69200" y="6217200"/>
            <a:ext cx="1749704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433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87" r:id="rId12"/>
    <p:sldLayoutId id="2147483778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1DA91854-D6AB-E522-9744-69B6138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" y="0"/>
            <a:ext cx="12191990" cy="904873"/>
          </a:xfrm>
          <a:prstGeom prst="rect">
            <a:avLst/>
          </a:prstGeom>
        </p:spPr>
      </p:pic>
      <p:sp>
        <p:nvSpPr>
          <p:cNvPr id="8" name="Espace réservé du texte 9">
            <a:extLst>
              <a:ext uri="{FF2B5EF4-FFF2-40B4-BE49-F238E27FC236}">
                <a16:creationId xmlns:a16="http://schemas.microsoft.com/office/drawing/2014/main" id="{157C1E17-AA0E-C242-6C46-D5F832160274}"/>
              </a:ext>
            </a:extLst>
          </p:cNvPr>
          <p:cNvSpPr txBox="1"/>
          <p:nvPr userDrawn="1"/>
        </p:nvSpPr>
        <p:spPr>
          <a:xfrm>
            <a:off x="10325404" y="6494535"/>
            <a:ext cx="1696914" cy="22823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https://formation.ls-a.fr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FF5C3E3-A0E9-86F7-094F-8160F4DA3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69200" y="6217200"/>
            <a:ext cx="1749704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6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88" r:id="rId12"/>
    <p:sldLayoutId id="21474837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1DA91854-D6AB-E522-9744-69B6138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" y="0"/>
            <a:ext cx="12191977" cy="904873"/>
          </a:xfrm>
          <a:prstGeom prst="rect">
            <a:avLst/>
          </a:prstGeom>
        </p:spPr>
      </p:pic>
      <p:sp>
        <p:nvSpPr>
          <p:cNvPr id="8" name="Espace réservé du texte 9">
            <a:extLst>
              <a:ext uri="{FF2B5EF4-FFF2-40B4-BE49-F238E27FC236}">
                <a16:creationId xmlns:a16="http://schemas.microsoft.com/office/drawing/2014/main" id="{157C1E17-AA0E-C242-6C46-D5F832160274}"/>
              </a:ext>
            </a:extLst>
          </p:cNvPr>
          <p:cNvSpPr txBox="1"/>
          <p:nvPr userDrawn="1"/>
        </p:nvSpPr>
        <p:spPr>
          <a:xfrm>
            <a:off x="10325404" y="6494535"/>
            <a:ext cx="1696914" cy="22823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https://formation.ls-a.fr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FF5C3E3-A0E9-86F7-094F-8160F4DA3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69200" y="6217200"/>
            <a:ext cx="1749704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513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89" r:id="rId12"/>
    <p:sldLayoutId id="214748377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1DA91854-D6AB-E522-9744-69B6138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" y="0"/>
            <a:ext cx="12191977" cy="904872"/>
          </a:xfrm>
          <a:prstGeom prst="rect">
            <a:avLst/>
          </a:prstGeom>
        </p:spPr>
      </p:pic>
      <p:sp>
        <p:nvSpPr>
          <p:cNvPr id="8" name="Espace réservé du texte 9">
            <a:extLst>
              <a:ext uri="{FF2B5EF4-FFF2-40B4-BE49-F238E27FC236}">
                <a16:creationId xmlns:a16="http://schemas.microsoft.com/office/drawing/2014/main" id="{157C1E17-AA0E-C242-6C46-D5F832160274}"/>
              </a:ext>
            </a:extLst>
          </p:cNvPr>
          <p:cNvSpPr txBox="1"/>
          <p:nvPr userDrawn="1"/>
        </p:nvSpPr>
        <p:spPr>
          <a:xfrm>
            <a:off x="10325404" y="6494535"/>
            <a:ext cx="1696914" cy="22823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https://formation.ls-a.fr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FF5C3E3-A0E9-86F7-094F-8160F4DA3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69200" y="6217200"/>
            <a:ext cx="1749704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517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90" r:id="rId12"/>
    <p:sldLayoutId id="214748377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noir, monochrome, noir et blanc, Photographie monochrome&#10;&#10;Description générée automatiquement">
            <a:extLst>
              <a:ext uri="{FF2B5EF4-FFF2-40B4-BE49-F238E27FC236}">
                <a16:creationId xmlns:a16="http://schemas.microsoft.com/office/drawing/2014/main" id="{17D95618-B570-8EFA-A5F1-0FD405E288F9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1999" cy="68579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7C055DD-E6F5-39A2-B78A-62F770BD6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9525" y="6366514"/>
            <a:ext cx="12192000" cy="489584"/>
          </a:xfrm>
          <a:prstGeom prst="rect">
            <a:avLst/>
          </a:prstGeom>
          <a:solidFill>
            <a:sysClr val="windowText" lastClr="00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8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www.ls-a.fr</a:t>
            </a:r>
            <a:endParaRPr kumimoji="0" lang="fr-FR" sz="108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F3E2848-6B0D-ACCC-4875-E47B83B81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8"/>
          <a:stretch>
            <a:fillRect/>
          </a:stretch>
        </p:blipFill>
        <p:spPr>
          <a:xfrm>
            <a:off x="176400" y="237600"/>
            <a:ext cx="1136842" cy="100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073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91" r:id="rId12"/>
    <p:sldLayoutId id="2147483777" r:id="rId13"/>
    <p:sldLayoutId id="2147483649" r:id="rId14"/>
    <p:sldLayoutId id="2147483650" r:id="rId15"/>
    <p:sldLayoutId id="2147483652" r:id="rId16"/>
    <p:sldLayoutId id="2147483653" r:id="rId17"/>
    <p:sldLayoutId id="2147483656" r:id="rId18"/>
    <p:sldLayoutId id="2147483657" r:id="rId19"/>
    <p:sldLayoutId id="2147483658" r:id="rId20"/>
    <p:sldLayoutId id="2147483783" r:id="rId21"/>
    <p:sldLayoutId id="2147483782" r:id="rId22"/>
    <p:sldLayoutId id="2147483792" r:id="rId23"/>
    <p:sldLayoutId id="2147483793" r:id="rId24"/>
    <p:sldLayoutId id="2147483794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fr.wikipedia.org/wiki/Chiffrement_par_d&#233;calage" TargetMode="External"/><Relationship Id="rId1" Type="http://schemas.openxmlformats.org/officeDocument/2006/relationships/slideLayout" Target="../slideLayouts/slideLayout10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8730A-3328-4453-7112-A7277CF16A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Rappels Python - Blocs de 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255266-1E9F-D9FC-1292-56E79B6EBE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Développement Back - Python niveau 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C7291C-D3BA-10BD-5157-091C03EC2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Python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8DE116-32CB-FF46-BDC9-A31B50BCC8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err="1"/>
              <a:t>Hetic</a:t>
            </a:r>
            <a:r>
              <a:rPr lang="fr-FR" dirty="0"/>
              <a:t> - Web 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A10248-D86B-65C6-5504-E3D3C0B2344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23600" y="4676565"/>
            <a:ext cx="3456704" cy="456649"/>
          </a:xfrm>
        </p:spPr>
        <p:txBody>
          <a:bodyPr/>
          <a:lstStyle/>
          <a:p>
            <a:r>
              <a:rPr lang="fr-FR" dirty="0"/>
              <a:t>2324-Hetic-Python-2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955D18-70CF-51F1-C869-C6F8FD65B03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35 heures</a:t>
            </a:r>
          </a:p>
        </p:txBody>
      </p:sp>
    </p:spTree>
    <p:extLst>
      <p:ext uri="{BB962C8B-B14F-4D97-AF65-F5344CB8AC3E}">
        <p14:creationId xmlns:p14="http://schemas.microsoft.com/office/powerpoint/2010/main" val="1680171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A2282D71-A9E6-26BB-1D98-A29ADF21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Exercices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8FA553BB-0C06-21C9-10FA-7C35351D2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Demander à l’utilisateur deux nombres puis lui afficher le signe du produit des deux</a:t>
            </a:r>
          </a:p>
          <a:p>
            <a:endParaRPr lang="fr-FR" dirty="0"/>
          </a:p>
          <a:p>
            <a:r>
              <a:rPr lang="fr-FR" dirty="0"/>
              <a:t>Demander à l’utilisateur trois nombres puis lui afficher les trois nombres dans l’ordre croissant</a:t>
            </a:r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D996A45-E019-2512-1A38-462F2A893AA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/>
              <a:t>Structures conditionnelles</a:t>
            </a:r>
          </a:p>
        </p:txBody>
      </p:sp>
    </p:spTree>
    <p:extLst>
      <p:ext uri="{BB962C8B-B14F-4D97-AF65-F5344CB8AC3E}">
        <p14:creationId xmlns:p14="http://schemas.microsoft.com/office/powerpoint/2010/main" val="4018542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3233A3-D140-127B-0994-5FE15326D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Structures itératives</a:t>
            </a:r>
          </a:p>
        </p:txBody>
      </p:sp>
    </p:spTree>
    <p:extLst>
      <p:ext uri="{BB962C8B-B14F-4D97-AF65-F5344CB8AC3E}">
        <p14:creationId xmlns:p14="http://schemas.microsoft.com/office/powerpoint/2010/main" val="890973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10E8AE-4442-8DCD-A58E-023FFF284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While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C13079-4858-A3E2-6ED4-ABBF62211E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Structures itératives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B55771D-D31E-C49F-DD74-A3C13BD7A9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On nomme souvent cette variable i, pour "itérateur"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Tant que i est inférieur à 10...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On affiche la valeur de i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Puis on l'augmente de 1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Résultat : 0123456789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5119933-EAE4-84B8-F2E8-70F5316592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err="1"/>
              <a:t>While</a:t>
            </a:r>
            <a:r>
              <a:rPr lang="fr-FR" dirty="0"/>
              <a:t> signifie « Tant que »</a:t>
            </a:r>
          </a:p>
          <a:p>
            <a:pPr lvl="1"/>
            <a:r>
              <a:rPr lang="fr-FR" dirty="0"/>
              <a:t>Vérifie le test spécifié et itère tant qu’il reste </a:t>
            </a:r>
            <a:r>
              <a:rPr lang="fr-FR" dirty="0" err="1"/>
              <a:t>True</a:t>
            </a:r>
            <a:endParaRPr lang="fr-FR" dirty="0"/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7319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10E8AE-4442-8DCD-A58E-023FFF284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While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C13079-4858-A3E2-6ED4-ABBF62211E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Structures itératives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B55771D-D31E-C49F-DD74-A3C13BD7A9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Attention, boucle infinie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Ce code ne sortira jamais de la boucle,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Car la valeur de i restera toujours 1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La condition sera donc toujours vérifiée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5119933-EAE4-84B8-F2E8-70F5316592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Attention aux boucles infinies !</a:t>
            </a:r>
          </a:p>
          <a:p>
            <a:pPr lvl="1"/>
            <a:r>
              <a:rPr lang="fr-FR" dirty="0"/>
              <a:t>Soit le test doit se révéler False</a:t>
            </a:r>
          </a:p>
          <a:p>
            <a:pPr lvl="1"/>
            <a:r>
              <a:rPr lang="fr-FR" dirty="0"/>
              <a:t>Soit la boucle doit prévoir une sortie (voir après)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3836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10E8AE-4442-8DCD-A58E-023FFF284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C13079-4858-A3E2-6ED4-ABBF62211E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Structures itératives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B55771D-D31E-C49F-DD74-A3C13BD7A9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mots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'Bonjour'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'tout'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'le'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'monde'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mots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Pour chaque "mot" dans la liste "mots"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On affiche le "mot"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Résultat : "</a:t>
            </a:r>
            <a:r>
              <a:rPr lang="fr-F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Bonjourtoutlemonde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5119933-EAE4-84B8-F2E8-70F5316592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For signifie, dans le cas de Python, "Pour chaque"</a:t>
            </a:r>
          </a:p>
          <a:p>
            <a:pPr lvl="1"/>
            <a:r>
              <a:rPr lang="fr-FR" dirty="0"/>
              <a:t>Itère sur toutes les valeurs d’une liste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5591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10E8AE-4442-8DCD-A58E-023FFF284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C13079-4858-A3E2-6ED4-ABBF62211E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Structures itératives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B55771D-D31E-C49F-DD74-A3C13BD7A9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Pour i allant de 0 à 9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0 1 2 3 4 5 6 7 8 9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Pour i allant de 3 à 7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3 4 5 6 7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Pour i allant de 1 à 11 par pas de 3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1 4 7 10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5119933-EAE4-84B8-F2E8-70F5316592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Le générateur range permet de simuler le « pour » algorithmique</a:t>
            </a:r>
          </a:p>
          <a:p>
            <a:pPr lvl="1"/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range([min,] max [,pas])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3645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10E8AE-4442-8DCD-A58E-023FFF284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Interrompre une boucle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C13079-4858-A3E2-6ED4-ABBF62211E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Structures itératives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B55771D-D31E-C49F-DD74-A3C13BD7A9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8800" y="2888974"/>
            <a:ext cx="11595600" cy="3092549"/>
          </a:xfrm>
        </p:spPr>
        <p:txBody>
          <a:bodyPr/>
          <a:lstStyle/>
          <a:p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On nomme souvent cette variable i, pour "itérateur"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Tant que i est inférieur à 10...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On affiche la valeur de i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Puis on l'augmente de 1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Si i est égal à 7...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On arrête la boucle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Résultat : 0123456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5119933-EAE4-84B8-F2E8-70F5316592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Mot-clef « break » : « casser »</a:t>
            </a:r>
          </a:p>
          <a:p>
            <a:pPr lvl="1"/>
            <a:r>
              <a:rPr lang="fr-FR" dirty="0"/>
              <a:t>Interrompt une boucle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3187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10E8AE-4442-8DCD-A58E-023FFF284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Ignorer une itération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C13079-4858-A3E2-6ED4-ABBF62211E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Structures itératives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B55771D-D31E-C49F-DD74-A3C13BD7A9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8800" y="3298278"/>
            <a:ext cx="11595600" cy="2683245"/>
          </a:xfrm>
        </p:spPr>
        <p:txBody>
          <a:bodyPr/>
          <a:lstStyle/>
          <a:p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On nomme souvent cette variable i, pour "itérateur"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Tant que i est inférieur à 10...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Puis on l'augmente de 1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fr-F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Si i est égal à 7...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fr-F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On passe à la suite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On affiche la valeur de i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Résultat : 01234568910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5119933-EAE4-84B8-F2E8-70F5316592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Mot-clef « continue » : continuer</a:t>
            </a:r>
          </a:p>
          <a:p>
            <a:pPr lvl="1"/>
            <a:r>
              <a:rPr lang="fr-FR" dirty="0"/>
              <a:t>Passe à l’itération suivante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8149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7F56B9DE-114C-6E7C-6C38-0EDAE341F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Exercices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FF3C2C84-3F6E-3A61-8898-14CB3D225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 </a:t>
            </a:r>
            <a:r>
              <a:rPr lang="en-GB" dirty="0" err="1"/>
              <a:t>FizzBuzz</a:t>
            </a:r>
            <a:r>
              <a:rPr lang="en-GB" dirty="0"/>
              <a:t> : </a:t>
            </a:r>
            <a:r>
              <a:rPr lang="en-GB" dirty="0" err="1"/>
              <a:t>Compter</a:t>
            </a:r>
            <a:r>
              <a:rPr lang="en-GB" dirty="0"/>
              <a:t> de 1 à 100 et :</a:t>
            </a:r>
          </a:p>
          <a:p>
            <a:pPr lvl="1"/>
            <a:r>
              <a:rPr lang="en-GB" dirty="0" err="1"/>
              <a:t>Remplacer</a:t>
            </a:r>
            <a:r>
              <a:rPr lang="en-GB" dirty="0"/>
              <a:t> les multiples de 3 par “Fizz”,</a:t>
            </a:r>
          </a:p>
          <a:p>
            <a:pPr lvl="1"/>
            <a:r>
              <a:rPr lang="en-GB" dirty="0" err="1"/>
              <a:t>Remplacer</a:t>
            </a:r>
            <a:r>
              <a:rPr lang="en-GB" dirty="0"/>
              <a:t> les multiples de 5 par “Buzz”,</a:t>
            </a:r>
          </a:p>
          <a:p>
            <a:pPr lvl="1"/>
            <a:r>
              <a:rPr lang="en-GB" dirty="0" err="1"/>
              <a:t>Remplacer</a:t>
            </a:r>
            <a:r>
              <a:rPr lang="en-GB" dirty="0"/>
              <a:t> les multiples de 15 par “</a:t>
            </a:r>
            <a:r>
              <a:rPr lang="en-GB" dirty="0" err="1"/>
              <a:t>FizzBuzz</a:t>
            </a:r>
            <a:r>
              <a:rPr lang="en-GB" dirty="0"/>
              <a:t>”,</a:t>
            </a:r>
          </a:p>
          <a:p>
            <a:pPr lvl="1"/>
            <a:r>
              <a:rPr lang="en-GB" dirty="0" err="1"/>
              <a:t>Afficher</a:t>
            </a:r>
            <a:r>
              <a:rPr lang="en-GB" dirty="0"/>
              <a:t> “Bonus” après </a:t>
            </a:r>
            <a:r>
              <a:rPr lang="en-GB" dirty="0" err="1"/>
              <a:t>chaque</a:t>
            </a:r>
            <a:r>
              <a:rPr lang="en-GB" dirty="0"/>
              <a:t> </a:t>
            </a:r>
            <a:r>
              <a:rPr lang="en-GB" dirty="0" err="1"/>
              <a:t>ligne</a:t>
            </a:r>
            <a:r>
              <a:rPr lang="en-GB" dirty="0"/>
              <a:t> </a:t>
            </a:r>
            <a:r>
              <a:rPr lang="en-GB" dirty="0" err="1"/>
              <a:t>représentant</a:t>
            </a:r>
            <a:r>
              <a:rPr lang="en-GB" dirty="0"/>
              <a:t> un </a:t>
            </a:r>
            <a:r>
              <a:rPr lang="en-GB" dirty="0" err="1"/>
              <a:t>nombre</a:t>
            </a:r>
            <a:r>
              <a:rPr lang="en-GB" dirty="0"/>
              <a:t> </a:t>
            </a:r>
            <a:r>
              <a:rPr lang="en-GB" dirty="0" err="1"/>
              <a:t>finissant</a:t>
            </a:r>
            <a:r>
              <a:rPr lang="en-GB" dirty="0"/>
              <a:t> par un 9 (9, 19, 29, etc.).</a:t>
            </a:r>
          </a:p>
          <a:p>
            <a:pPr lvl="1"/>
            <a:r>
              <a:rPr lang="en-GB" dirty="0" err="1"/>
              <a:t>Afficher</a:t>
            </a:r>
            <a:r>
              <a:rPr lang="en-GB" dirty="0"/>
              <a:t> un </a:t>
            </a:r>
            <a:r>
              <a:rPr lang="en-GB" dirty="0" err="1"/>
              <a:t>espace</a:t>
            </a:r>
            <a:r>
              <a:rPr lang="en-GB" dirty="0"/>
              <a:t> entre </a:t>
            </a:r>
            <a:r>
              <a:rPr lang="en-GB" dirty="0" err="1"/>
              <a:t>chaque</a:t>
            </a:r>
            <a:r>
              <a:rPr lang="en-GB" dirty="0"/>
              <a:t> </a:t>
            </a:r>
            <a:r>
              <a:rPr lang="en-GB" dirty="0" err="1"/>
              <a:t>nombre</a:t>
            </a:r>
            <a:r>
              <a:rPr lang="en-GB" dirty="0"/>
              <a:t> </a:t>
            </a:r>
            <a:r>
              <a:rPr lang="en-GB" dirty="0" err="1"/>
              <a:t>ou</a:t>
            </a:r>
            <a:r>
              <a:rPr lang="en-GB" dirty="0"/>
              <a:t> </a:t>
            </a:r>
            <a:r>
              <a:rPr lang="en-GB" dirty="0" err="1"/>
              <a:t>texte</a:t>
            </a:r>
            <a:endParaRPr lang="en-GB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BCEDD55-AC55-866F-9D42-7C910CBEB2D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/>
              <a:t>Structures itératives</a:t>
            </a:r>
          </a:p>
        </p:txBody>
      </p:sp>
    </p:spTree>
    <p:extLst>
      <p:ext uri="{BB962C8B-B14F-4D97-AF65-F5344CB8AC3E}">
        <p14:creationId xmlns:p14="http://schemas.microsoft.com/office/powerpoint/2010/main" val="1924061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BB1EFB-6130-CF7A-341B-B1530A5EC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98870B-6B1C-2214-52B0-3E67605ACD0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Structures itératives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6A2B592-00F4-A2CF-0086-89474687DAA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8800" y="3856029"/>
            <a:ext cx="11595600" cy="2125494"/>
          </a:xfrm>
        </p:spPr>
        <p:txBody>
          <a:bodyPr/>
          <a:lstStyle/>
          <a:p>
            <a:r>
              <a:rPr lang="fr-F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ascii_lowercase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ascii_lowercase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fr-F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abcdefghijklmnopqrstuvwxyz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6A0D8FC-D45F-ADF5-53D2-B05C8B55DA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8800" y="1303506"/>
            <a:ext cx="11595600" cy="2125494"/>
          </a:xfrm>
        </p:spPr>
        <p:txBody>
          <a:bodyPr/>
          <a:lstStyle/>
          <a:p>
            <a:r>
              <a:rPr lang="fr-FR" dirty="0"/>
              <a:t>Chiffrer un message fourni par l’utilisateur avec l’algorithme de César (décalage de 3)</a:t>
            </a:r>
          </a:p>
          <a:p>
            <a:pPr lvl="1"/>
            <a:r>
              <a:rPr lang="fr-FR" dirty="0">
                <a:hlinkClick r:id="rId2"/>
              </a:rPr>
              <a:t>https://fr.wikipedia.org/wiki/</a:t>
            </a:r>
            <a:r>
              <a:rPr lang="fr-FR" dirty="0" err="1">
                <a:hlinkClick r:id="rId2"/>
              </a:rPr>
              <a:t>Chiffrement_par_décalage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Pour obtenir l’alphabet dans une variable :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9169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24CF84-0523-738C-2F73-8CAC01724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Structures conditionnelles</a:t>
            </a:r>
          </a:p>
        </p:txBody>
      </p:sp>
    </p:spTree>
    <p:extLst>
      <p:ext uri="{BB962C8B-B14F-4D97-AF65-F5344CB8AC3E}">
        <p14:creationId xmlns:p14="http://schemas.microsoft.com/office/powerpoint/2010/main" val="22672394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6D32BF-9EE4-2CFA-E52D-5FE55D812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fonctions</a:t>
            </a:r>
          </a:p>
        </p:txBody>
      </p:sp>
    </p:spTree>
    <p:extLst>
      <p:ext uri="{BB962C8B-B14F-4D97-AF65-F5344CB8AC3E}">
        <p14:creationId xmlns:p14="http://schemas.microsoft.com/office/powerpoint/2010/main" val="129138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D294BE-9E4C-AD82-FF56-DD8A5423D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Def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FD9B7E6-16F7-CC01-DE2A-A921B80FD4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Les fonctions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51A8547-FB06-3246-CEBB-9554403D4C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8800" y="2690191"/>
            <a:ext cx="11595600" cy="3291332"/>
          </a:xfrm>
        </p:spPr>
        <p:txBody>
          <a:bodyPr/>
          <a:lstStyle/>
          <a:p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ma_fonction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'Bonjour !'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"Bonjour !" n'est pas affiché tant que la fonction 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n'est pas appelée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ma_fonction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Affiche "Bonjour !" 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Une fonction peut être appelée plusieurs fois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ma_fonction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Affiche "Bonjour !"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ma_fonction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Affiche "Bonjour !"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D8BBC2D-D015-3585-E6D9-2A234FB60C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err="1"/>
              <a:t>Def</a:t>
            </a:r>
            <a:r>
              <a:rPr lang="fr-FR" dirty="0"/>
              <a:t> signifie « Définition »</a:t>
            </a:r>
          </a:p>
          <a:p>
            <a:pPr lvl="1"/>
            <a:r>
              <a:rPr lang="fr-FR" dirty="0"/>
              <a:t>Définit une fonction par son nom et ses arguments</a:t>
            </a:r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0479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D294BE-9E4C-AD82-FF56-DD8A5423D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Return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FD9B7E6-16F7-CC01-DE2A-A921B80FD4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Les fonctions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51A8547-FB06-3246-CEBB-9554403D4C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addition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total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addition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total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"8"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D8BBC2D-D015-3585-E6D9-2A234FB60C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Return : Utile pour retourner une valeur</a:t>
            </a:r>
          </a:p>
          <a:p>
            <a:pPr lvl="1"/>
            <a:r>
              <a:rPr lang="fr-FR" dirty="0"/>
              <a:t>Une fonction ne peut retourner qu’une valeur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5217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D294BE-9E4C-AD82-FF56-DD8A5423D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arguments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FD9B7E6-16F7-CC01-DE2A-A921B80FD4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Les fonctions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51A8547-FB06-3246-CEBB-9554403D4C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8800" y="2027583"/>
            <a:ext cx="11595600" cy="3953940"/>
          </a:xfrm>
        </p:spPr>
        <p:txBody>
          <a:bodyPr/>
          <a:lstStyle/>
          <a:p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Fonction avec un seul argument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bonjour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prenom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'Bonjour 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prenom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bonjour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'Alice'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Affiche "Bonjour Alice"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bonjour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'Jean'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Afficher "Bonjour Jean"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Fonction avec deux arguments typés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affiche_resultat_addition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nb1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nb2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nb1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nb2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affiche_resultat_addition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Affiche "8"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affiche_resultat_addition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Affiche "2"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D8BBC2D-D015-3585-E6D9-2A234FB60C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Valeurs en entrée d’une fonction</a:t>
            </a:r>
          </a:p>
        </p:txBody>
      </p:sp>
    </p:spTree>
    <p:extLst>
      <p:ext uri="{BB962C8B-B14F-4D97-AF65-F5344CB8AC3E}">
        <p14:creationId xmlns:p14="http://schemas.microsoft.com/office/powerpoint/2010/main" val="1886177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1063-F692-D7AF-F7E8-B6C7BAE3E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arguments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26992F-52EB-6E78-B702-A720CA3374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Les fonctions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2D00149-7E1B-9CBC-25E0-298775F1B8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Arguments nommés :</a:t>
            </a:r>
          </a:p>
          <a:p>
            <a:endParaRPr lang="fr-FR" dirty="0"/>
          </a:p>
          <a:p>
            <a:pPr lvl="1"/>
            <a:endParaRPr lang="fr-FR" dirty="0"/>
          </a:p>
          <a:p>
            <a:endParaRPr lang="fr-FR" dirty="0"/>
          </a:p>
          <a:p>
            <a:r>
              <a:rPr lang="fr-FR" dirty="0"/>
              <a:t>Nombre d’arguments inconnus :</a:t>
            </a:r>
          </a:p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8FDAC7C-9C03-E5FD-9696-E556D36A0A9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7600" y="1895792"/>
            <a:ext cx="11595600" cy="1424721"/>
          </a:xfrm>
        </p:spPr>
        <p:txBody>
          <a:bodyPr/>
          <a:lstStyle/>
          <a:p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nom_complet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prenom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fr-F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prenom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nom_complet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'Doe'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prenom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'John'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2B15BA00-D30A-DCA7-B5EA-47C4B76661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98200" y="4053780"/>
            <a:ext cx="11595600" cy="1676515"/>
          </a:xfrm>
        </p:spPr>
        <p:txBody>
          <a:bodyPr/>
          <a:lstStyle/>
          <a:p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afficher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arguments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arguments est une liste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fr-F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argument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arguments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Pour chaque argument...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argument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On l'affiche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afficher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Affiche "ABCD"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8271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1063-F692-D7AF-F7E8-B6C7BAE3E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arguments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26992F-52EB-6E78-B702-A720CA3374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Les fonctions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2D00149-7E1B-9CBC-25E0-298775F1B8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Nombre d’arguments inconnus, nommés :</a:t>
            </a:r>
          </a:p>
          <a:p>
            <a:endParaRPr lang="fr-FR" dirty="0"/>
          </a:p>
          <a:p>
            <a:endParaRPr lang="fr-FR" dirty="0"/>
          </a:p>
          <a:p>
            <a:pPr lvl="2"/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Arguments par défaut :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8FDAC7C-9C03-E5FD-9696-E556D36A0A9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7600" y="1886394"/>
            <a:ext cx="11595600" cy="1797710"/>
          </a:xfrm>
        </p:spPr>
        <p:txBody>
          <a:bodyPr/>
          <a:lstStyle/>
          <a:p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Un nombre arbitraire d'arguments nommés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nom_complet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arguments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'Le nom est 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arguments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'nom'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b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nom_complet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prenom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'John'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'Doe'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35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Affiche "Le nom est Doe"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2B15BA00-D30A-DCA7-B5EA-47C4B76661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98200" y="4383560"/>
            <a:ext cx="11595600" cy="1513656"/>
          </a:xfrm>
        </p:spPr>
        <p:txBody>
          <a:bodyPr/>
          <a:lstStyle/>
          <a:p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nom_complet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prenom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'World'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fr-F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prenom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 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texte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nom_complet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'John'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Affiche "John: World"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812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D294BE-9E4C-AD82-FF56-DD8A5423D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Documenter ses fonctions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FD9B7E6-16F7-CC01-DE2A-A921B80FD4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Les fonctions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51A8547-FB06-3246-CEBB-9554403D4C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8800" y="3986751"/>
            <a:ext cx="11595600" cy="1994772"/>
          </a:xfrm>
        </p:spPr>
        <p:txBody>
          <a:bodyPr/>
          <a:lstStyle/>
          <a:p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addition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nb1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nb2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"""Additionne deux nombres et renvoie son résultat."""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nb1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nb2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D8BBC2D-D015-3585-E6D9-2A234FB60C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Description succincte :</a:t>
            </a:r>
          </a:p>
          <a:p>
            <a:pPr lvl="1"/>
            <a:r>
              <a:rPr lang="fr-FR" dirty="0"/>
              <a:t>Précise ce que fait la fonction pour l’IDE</a:t>
            </a:r>
          </a:p>
          <a:p>
            <a:pPr lvl="1"/>
            <a:r>
              <a:rPr lang="fr-FR" dirty="0"/>
              <a:t>Syntaxe avec trois guillemets</a:t>
            </a:r>
          </a:p>
        </p:txBody>
      </p:sp>
    </p:spTree>
    <p:extLst>
      <p:ext uri="{BB962C8B-B14F-4D97-AF65-F5344CB8AC3E}">
        <p14:creationId xmlns:p14="http://schemas.microsoft.com/office/powerpoint/2010/main" val="623246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D294BE-9E4C-AD82-FF56-DD8A5423D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Documenter ses fonctions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FD9B7E6-16F7-CC01-DE2A-A921B80FD4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Les fonctions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51A8547-FB06-3246-CEBB-9554403D4C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multiplication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nb1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nb2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-&gt;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"""Multiplie deux nombres et renvoie son résultat.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Arguments :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- nb1 -- Le premier nombre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-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nb2 -- Le second nombre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"""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nb1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nb2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D8BBC2D-D015-3585-E6D9-2A234FB60C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Description longue :</a:t>
            </a:r>
          </a:p>
          <a:p>
            <a:pPr lvl="1"/>
            <a:r>
              <a:rPr lang="fr-FR" dirty="0"/>
              <a:t>Une ligne vide doit être laissée entre la description succincte et la suite de l’explication</a:t>
            </a:r>
          </a:p>
          <a:p>
            <a:pPr lvl="1"/>
            <a:r>
              <a:rPr lang="fr-FR" dirty="0"/>
              <a:t>Donne également des informations sur les arguments</a:t>
            </a:r>
          </a:p>
        </p:txBody>
      </p:sp>
    </p:spTree>
    <p:extLst>
      <p:ext uri="{BB962C8B-B14F-4D97-AF65-F5344CB8AC3E}">
        <p14:creationId xmlns:p14="http://schemas.microsoft.com/office/powerpoint/2010/main" val="25305840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48E9980-5203-826D-399D-4FDB3F940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Exercices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0CED0C22-079C-C6B8-9EB8-B97430712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Rédiger une fonction prenant un entier N en paramètre et retournant la valeur à la position N dans la suite de Fibonacci</a:t>
            </a:r>
          </a:p>
          <a:p>
            <a:endParaRPr lang="fr-FR" dirty="0"/>
          </a:p>
          <a:p>
            <a:r>
              <a:rPr lang="fr-FR" dirty="0"/>
              <a:t>Rédiger une fonction capable de convertir une suite vocalisée, par exemple :</a:t>
            </a:r>
          </a:p>
          <a:p>
            <a:pPr lvl="1"/>
            <a:r>
              <a:rPr lang="fr-FR" dirty="0"/>
              <a:t>1234562735 devient 24446666677555</a:t>
            </a:r>
          </a:p>
          <a:p>
            <a:pPr lvl="1"/>
            <a:r>
              <a:rPr lang="fr-FR" dirty="0"/>
              <a:t>Un 2, trois 4, cinq 6, deux 7, trois 5</a:t>
            </a:r>
          </a:p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E3C8532-3561-8DA8-BAF9-3C5BF45C625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/>
              <a:t>Les fonctions</a:t>
            </a:r>
          </a:p>
        </p:txBody>
      </p:sp>
    </p:spTree>
    <p:extLst>
      <p:ext uri="{BB962C8B-B14F-4D97-AF65-F5344CB8AC3E}">
        <p14:creationId xmlns:p14="http://schemas.microsoft.com/office/powerpoint/2010/main" val="3678809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A15C4A-C9CD-D4CB-0D00-1FECF6CDD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If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4CE40A-239F-6FC2-A88A-62AE6DFDF4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Structures conditionnelles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DE224EA-272B-566F-A763-2FD2175E31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Si x est égal à 1...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'Oui, x est égal à 1'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 peut mettre plusieurs lignes de code ici'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La structure conditionnelle est terminée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'Fin du programme'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S'affichera dans tous les cas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186BAC-B0BA-3B3E-C7CC-2513E482F3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Structures conditionnelles : </a:t>
            </a:r>
          </a:p>
          <a:p>
            <a:pPr lvl="1"/>
            <a:r>
              <a:rPr lang="fr-FR" dirty="0"/>
              <a:t>Composée à minima d’un if</a:t>
            </a:r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3737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A15C4A-C9CD-D4CB-0D00-1FECF6CDD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Elif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4CE40A-239F-6FC2-A88A-62AE6DFDF4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Structures conditionnelles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DE224EA-272B-566F-A763-2FD2175E31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8800" y="3026421"/>
            <a:ext cx="11595600" cy="2955102"/>
          </a:xfrm>
        </p:spPr>
        <p:txBody>
          <a:bodyPr/>
          <a:lstStyle/>
          <a:p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Si x est égal à 1...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'Oui, x est égal à 1'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Sinon, si x est égal à 2...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'Oui, x est égal à 2'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Sinon, si x est égal à 3...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'Oui, x est égal à 3'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La structure conditionnelle est terminée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'Fin du programme'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S'affichera dans tous les cas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186BAC-B0BA-3B3E-C7CC-2513E482F3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Structures conditionnelles : </a:t>
            </a:r>
          </a:p>
          <a:p>
            <a:pPr lvl="1"/>
            <a:r>
              <a:rPr lang="fr-FR" dirty="0"/>
              <a:t>Peut contenir un ou plusieurs </a:t>
            </a:r>
            <a:r>
              <a:rPr lang="fr-FR" dirty="0" err="1"/>
              <a:t>elif</a:t>
            </a:r>
            <a:r>
              <a:rPr lang="fr-FR" dirty="0"/>
              <a:t> (sinon, si…)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9274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A15C4A-C9CD-D4CB-0D00-1FECF6CDD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Else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4CE40A-239F-6FC2-A88A-62AE6DFDF4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Structures conditionnelles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DE224EA-272B-566F-A763-2FD2175E31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8800" y="3091158"/>
            <a:ext cx="11595600" cy="2890365"/>
          </a:xfrm>
        </p:spPr>
        <p:txBody>
          <a:bodyPr/>
          <a:lstStyle/>
          <a:p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Si x est égal à 1...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'Oui, x est égal à 1'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Sinon, si x est égal à 2...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'Oui, x est égal à 2'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Dans tous les autres cas...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'x est différent de 1 et de 2'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La structure conditionnelle est terminée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'Fin du programme'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S'affichera dans tous les cas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186BAC-B0BA-3B3E-C7CC-2513E482F3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Structures conditionnelles : </a:t>
            </a:r>
          </a:p>
          <a:p>
            <a:pPr lvl="1"/>
            <a:r>
              <a:rPr lang="fr-FR" dirty="0"/>
              <a:t>Peut contenir un unique </a:t>
            </a:r>
            <a:r>
              <a:rPr lang="fr-FR" dirty="0" err="1"/>
              <a:t>else</a:t>
            </a:r>
            <a:r>
              <a:rPr lang="fr-FR" dirty="0"/>
              <a:t> (sinon…)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1603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794D69-04B0-56D3-8C57-F984FDF8B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Opérateurs de comparaison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D07D2BF-C6ED-D206-F304-8EAFE21AC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opérateurs de comparaison :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987A052-13DA-BABB-8975-43D6012400E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/>
              <a:t>Structures conditionnelles</a:t>
            </a:r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A5062F75-CB91-22F5-4A89-35AFD8A0835C}"/>
              </a:ext>
            </a:extLst>
          </p:cNvPr>
          <p:cNvGraphicFramePr>
            <a:graphicFrameLocks noGrp="1"/>
          </p:cNvGraphicFramePr>
          <p:nvPr>
            <p:ph type="tbl" sz="quarter" idx="4294967295"/>
            <p:extLst>
              <p:ext uri="{D42A27DB-BD31-4B8C-83A1-F6EECF244321}">
                <p14:modId xmlns:p14="http://schemas.microsoft.com/office/powerpoint/2010/main" val="1618941691"/>
              </p:ext>
            </p:extLst>
          </p:nvPr>
        </p:nvGraphicFramePr>
        <p:xfrm>
          <a:off x="304531" y="1982043"/>
          <a:ext cx="11595600" cy="32003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27159">
                  <a:extLst>
                    <a:ext uri="{9D8B030D-6E8A-4147-A177-3AD203B41FA5}">
                      <a16:colId xmlns:a16="http://schemas.microsoft.com/office/drawing/2014/main" val="4135252304"/>
                    </a:ext>
                  </a:extLst>
                </a:gridCol>
                <a:gridCol w="6559421">
                  <a:extLst>
                    <a:ext uri="{9D8B030D-6E8A-4147-A177-3AD203B41FA5}">
                      <a16:colId xmlns:a16="http://schemas.microsoft.com/office/drawing/2014/main" val="3366916836"/>
                    </a:ext>
                  </a:extLst>
                </a:gridCol>
                <a:gridCol w="2909020">
                  <a:extLst>
                    <a:ext uri="{9D8B030D-6E8A-4147-A177-3AD203B41FA5}">
                      <a16:colId xmlns:a16="http://schemas.microsoft.com/office/drawing/2014/main" val="208932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2400" dirty="0">
                          <a:solidFill>
                            <a:schemeClr val="bg2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Opérateur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2400" dirty="0">
                          <a:solidFill>
                            <a:schemeClr val="bg2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Action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2400" dirty="0">
                          <a:solidFill>
                            <a:schemeClr val="bg2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Exemple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721437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>
                          <a:latin typeface="Courier New" panose="02070309020205020404" pitchFamily="49" charset="0"/>
                          <a:ea typeface="Open Sans" pitchFamily="2" charset="0"/>
                          <a:cs typeface="Courier New" panose="02070309020205020404" pitchFamily="49" charset="0"/>
                        </a:rPr>
                        <a:t>==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2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Equivalence</a:t>
                      </a:r>
                      <a:endParaRPr lang="fr-FR" sz="2400" b="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2400" b="1" dirty="0">
                          <a:latin typeface="Courier New" panose="02070309020205020404" pitchFamily="49" charset="0"/>
                          <a:ea typeface="Open Sans" pitchFamily="2" charset="0"/>
                          <a:cs typeface="Courier New" panose="02070309020205020404" pitchFamily="49" charset="0"/>
                        </a:rPr>
                        <a:t>x == 1 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325876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>
                          <a:latin typeface="Courier New" panose="02070309020205020404" pitchFamily="49" charset="0"/>
                          <a:ea typeface="Open Sans" pitchFamily="2" charset="0"/>
                          <a:cs typeface="Courier New" panose="02070309020205020404" pitchFamily="49" charset="0"/>
                        </a:rPr>
                        <a:t>!=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2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Différence</a:t>
                      </a:r>
                      <a:endParaRPr lang="fr-FR" sz="2400" b="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2400" b="1" dirty="0">
                          <a:latin typeface="Courier New" panose="02070309020205020404" pitchFamily="49" charset="0"/>
                          <a:ea typeface="Open Sans" pitchFamily="2" charset="0"/>
                          <a:cs typeface="Courier New" panose="02070309020205020404" pitchFamily="49" charset="0"/>
                        </a:rPr>
                        <a:t>x != 1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632996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>
                          <a:latin typeface="Courier New" panose="02070309020205020404" pitchFamily="49" charset="0"/>
                          <a:ea typeface="Open Sans" pitchFamily="2" charset="0"/>
                          <a:cs typeface="Courier New" panose="02070309020205020404" pitchFamily="49" charset="0"/>
                        </a:rPr>
                        <a:t>&gt;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2400" b="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Strictement supérieur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2400" b="1" dirty="0">
                          <a:latin typeface="Courier New" panose="02070309020205020404" pitchFamily="49" charset="0"/>
                          <a:ea typeface="Open Sans" pitchFamily="2" charset="0"/>
                          <a:cs typeface="Courier New" panose="02070309020205020404" pitchFamily="49" charset="0"/>
                        </a:rPr>
                        <a:t>x &gt; 1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47195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>
                          <a:latin typeface="Courier New" panose="02070309020205020404" pitchFamily="49" charset="0"/>
                          <a:ea typeface="Open Sans" pitchFamily="2" charset="0"/>
                          <a:cs typeface="Courier New" panose="02070309020205020404" pitchFamily="49" charset="0"/>
                        </a:rPr>
                        <a:t>&gt;=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2400" b="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Supérieur ou égal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2400" b="1" dirty="0">
                          <a:latin typeface="Courier New" panose="02070309020205020404" pitchFamily="49" charset="0"/>
                          <a:ea typeface="Open Sans" pitchFamily="2" charset="0"/>
                          <a:cs typeface="Courier New" panose="02070309020205020404" pitchFamily="49" charset="0"/>
                        </a:rPr>
                        <a:t>x &gt;= 1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808501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>
                          <a:latin typeface="Courier New" panose="02070309020205020404" pitchFamily="49" charset="0"/>
                          <a:ea typeface="Open Sans" pitchFamily="2" charset="0"/>
                          <a:cs typeface="Courier New" panose="02070309020205020404" pitchFamily="49" charset="0"/>
                        </a:rPr>
                        <a:t>&lt;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2400" b="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Strictement inférieur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2400" b="1" dirty="0">
                          <a:latin typeface="Courier New" panose="02070309020205020404" pitchFamily="49" charset="0"/>
                          <a:ea typeface="Open Sans" pitchFamily="2" charset="0"/>
                          <a:cs typeface="Courier New" panose="02070309020205020404" pitchFamily="49" charset="0"/>
                        </a:rPr>
                        <a:t>x &lt; 1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4270168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>
                          <a:latin typeface="Courier New" panose="02070309020205020404" pitchFamily="49" charset="0"/>
                          <a:ea typeface="Open Sans" pitchFamily="2" charset="0"/>
                          <a:cs typeface="Courier New" panose="02070309020205020404" pitchFamily="49" charset="0"/>
                        </a:rPr>
                        <a:t>&lt;=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2400" b="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Inférieur ou égal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2400" b="1" dirty="0">
                          <a:latin typeface="Courier New" panose="02070309020205020404" pitchFamily="49" charset="0"/>
                          <a:ea typeface="Open Sans" pitchFamily="2" charset="0"/>
                          <a:cs typeface="Courier New" panose="02070309020205020404" pitchFamily="49" charset="0"/>
                        </a:rPr>
                        <a:t>x &lt;= 1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638227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3017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A15C4A-C9CD-D4CB-0D00-1FECF6CDD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Opérateurs logiques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4CE40A-239F-6FC2-A88A-62AE6DFDF4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Structures conditionnelles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DE224EA-272B-566F-A763-2FD2175E31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nb1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nb2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nb1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nb2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Faux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"nb1 n'est pas strictement inférieur à nb2"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nb1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nb2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nb1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Vrai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'nb1: strictement inférieur à nb2 et à 2'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nb1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nb2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nb1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Vrai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'nb1: strictement supérieur à nb2 ou à 2'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DEEEB22-E485-7675-E268-A46A893E60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61121907-E7A1-072C-90BC-C88C940B12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2861722"/>
              </p:ext>
            </p:extLst>
          </p:nvPr>
        </p:nvGraphicFramePr>
        <p:xfrm>
          <a:off x="297600" y="1303506"/>
          <a:ext cx="11595600" cy="18287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27159">
                  <a:extLst>
                    <a:ext uri="{9D8B030D-6E8A-4147-A177-3AD203B41FA5}">
                      <a16:colId xmlns:a16="http://schemas.microsoft.com/office/drawing/2014/main" val="4135252304"/>
                    </a:ext>
                  </a:extLst>
                </a:gridCol>
                <a:gridCol w="3685592">
                  <a:extLst>
                    <a:ext uri="{9D8B030D-6E8A-4147-A177-3AD203B41FA5}">
                      <a16:colId xmlns:a16="http://schemas.microsoft.com/office/drawing/2014/main" val="3366916836"/>
                    </a:ext>
                  </a:extLst>
                </a:gridCol>
                <a:gridCol w="5782849">
                  <a:extLst>
                    <a:ext uri="{9D8B030D-6E8A-4147-A177-3AD203B41FA5}">
                      <a16:colId xmlns:a16="http://schemas.microsoft.com/office/drawing/2014/main" val="208932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2400" dirty="0">
                          <a:solidFill>
                            <a:schemeClr val="bg2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Opérateur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2400" dirty="0">
                          <a:solidFill>
                            <a:schemeClr val="bg2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Action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2400" dirty="0">
                          <a:solidFill>
                            <a:schemeClr val="bg2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Exemple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721437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b="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not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2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N’est pas</a:t>
                      </a:r>
                      <a:endParaRPr lang="fr-FR" sz="2400" b="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2400" b="1" dirty="0">
                          <a:latin typeface="Courier New" panose="02070309020205020404" pitchFamily="49" charset="0"/>
                          <a:ea typeface="Open Sans" pitchFamily="2" charset="0"/>
                          <a:cs typeface="Courier New" panose="02070309020205020404" pitchFamily="49" charset="0"/>
                        </a:rPr>
                        <a:t>if not x == 1: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325876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b="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and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2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Et</a:t>
                      </a:r>
                      <a:endParaRPr lang="fr-FR" sz="2400" b="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2400" b="1" dirty="0">
                          <a:latin typeface="Courier New" panose="02070309020205020404" pitchFamily="49" charset="0"/>
                          <a:ea typeface="Open Sans" pitchFamily="2" charset="0"/>
                          <a:cs typeface="Courier New" panose="02070309020205020404" pitchFamily="49" charset="0"/>
                        </a:rPr>
                        <a:t>if x != 1 and x != 2: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632996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b="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or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2400" b="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Ou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2400" b="1" dirty="0">
                          <a:latin typeface="Courier New" panose="02070309020205020404" pitchFamily="49" charset="0"/>
                          <a:ea typeface="Open Sans" pitchFamily="2" charset="0"/>
                          <a:cs typeface="Courier New" panose="02070309020205020404" pitchFamily="49" charset="0"/>
                        </a:rPr>
                        <a:t>if x &gt; 10 or x &lt; 10: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47195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7373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A15C4A-C9CD-D4CB-0D00-1FECF6CDD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Syntaxe ternaire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4CE40A-239F-6FC2-A88A-62AE6DFDF4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Structures conditionnelles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DE224EA-272B-566F-A763-2FD2175E31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jour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a_domicile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salutations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'Bonjour'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jour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'Bonsoir'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Bonjour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'Bienvenue chez 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'moi'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a_domicile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'vous'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Bienvenue chez vous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186BAC-B0BA-3B3E-C7CC-2513E482F3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Structures conditionnelles : </a:t>
            </a:r>
          </a:p>
          <a:p>
            <a:pPr lvl="1"/>
            <a:r>
              <a:rPr lang="fr-FR" dirty="0"/>
              <a:t>Version plus « compacte » d’une condition</a:t>
            </a:r>
          </a:p>
          <a:p>
            <a:pPr lvl="1"/>
            <a:r>
              <a:rPr lang="fr-FR" dirty="0"/>
              <a:t>Structure : </a:t>
            </a:r>
            <a:r>
              <a:rPr lang="fr-FR" dirty="0" err="1"/>
              <a:t>valeurSiVrai</a:t>
            </a:r>
            <a:r>
              <a:rPr lang="fr-FR" dirty="0"/>
              <a:t> if test </a:t>
            </a:r>
            <a:r>
              <a:rPr lang="fr-FR" dirty="0" err="1"/>
              <a:t>else</a:t>
            </a:r>
            <a:r>
              <a:rPr lang="fr-FR" dirty="0"/>
              <a:t> </a:t>
            </a:r>
            <a:r>
              <a:rPr lang="fr-FR" dirty="0" err="1"/>
              <a:t>valeurSiFaux</a:t>
            </a:r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2231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A15C4A-C9CD-D4CB-0D00-1FECF6CDD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Syntaxe choix « switch »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4CE40A-239F-6FC2-A88A-62AE6DFDF4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Structures conditionnelles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DE224EA-272B-566F-A763-2FD2175E31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mavar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Suivant la valeur de </a:t>
            </a:r>
            <a:r>
              <a:rPr lang="fr-F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mavar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fr-F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'Bonjour'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Code si </a:t>
            </a:r>
            <a:r>
              <a:rPr lang="fr-F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mavar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== 'Bonjour'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fr-F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Code si </a:t>
            </a:r>
            <a:r>
              <a:rPr lang="fr-F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mavar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== 'test'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fr-F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_:</a:t>
            </a:r>
          </a:p>
          <a:p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Code par défaut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186BAC-B0BA-3B3E-C7CC-2513E482F3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Structures conditionnelles : </a:t>
            </a:r>
          </a:p>
          <a:p>
            <a:pPr lvl="1"/>
            <a:r>
              <a:rPr lang="fr-FR" dirty="0"/>
              <a:t>Depuis Python 3.10</a:t>
            </a:r>
          </a:p>
          <a:p>
            <a:pPr lvl="1"/>
            <a:r>
              <a:rPr lang="fr-FR" dirty="0"/>
              <a:t>Liste les actions en fonction de la valeur d’une variable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7790900"/>
      </p:ext>
    </p:extLst>
  </p:cSld>
  <p:clrMapOvr>
    <a:masterClrMapping/>
  </p:clrMapOvr>
</p:sld>
</file>

<file path=ppt/theme/theme1.xml><?xml version="1.0" encoding="utf-8"?>
<a:theme xmlns:a="http://schemas.openxmlformats.org/drawingml/2006/main" name="CO LS-A FORMATION">
  <a:themeElements>
    <a:clrScheme name="Accessibilité">
      <a:dk1>
        <a:srgbClr val="2C2826"/>
      </a:dk1>
      <a:lt1>
        <a:srgbClr val="655C57"/>
      </a:lt1>
      <a:dk2>
        <a:srgbClr val="2C2826"/>
      </a:dk2>
      <a:lt2>
        <a:srgbClr val="FFFFFF"/>
      </a:lt2>
      <a:accent1>
        <a:srgbClr val="6D6D6D"/>
      </a:accent1>
      <a:accent2>
        <a:srgbClr val="474644"/>
      </a:accent2>
      <a:accent3>
        <a:srgbClr val="2D2926"/>
      </a:accent3>
      <a:accent4>
        <a:srgbClr val="771D42"/>
      </a:accent4>
      <a:accent5>
        <a:srgbClr val="DA541B"/>
      </a:accent5>
      <a:accent6>
        <a:srgbClr val="19374D"/>
      </a:accent6>
      <a:hlink>
        <a:srgbClr val="6998AB"/>
      </a:hlink>
      <a:folHlink>
        <a:srgbClr val="B569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e ls-a Formation et ls-a.potx" id="{688F83B9-B8AA-41FE-883B-F42B32E7DB7E}" vid="{EE5D7B03-B283-4F15-83F5-06CF1F53DF85}"/>
    </a:ext>
  </a:extLst>
</a:theme>
</file>

<file path=ppt/theme/theme2.xml><?xml version="1.0" encoding="utf-8"?>
<a:theme xmlns:a="http://schemas.openxmlformats.org/drawingml/2006/main" name="AC LS-A FORMATION">
  <a:themeElements>
    <a:clrScheme name="Accessibilité">
      <a:dk1>
        <a:srgbClr val="2C2826"/>
      </a:dk1>
      <a:lt1>
        <a:srgbClr val="655C57"/>
      </a:lt1>
      <a:dk2>
        <a:srgbClr val="2C2826"/>
      </a:dk2>
      <a:lt2>
        <a:srgbClr val="FFFFFF"/>
      </a:lt2>
      <a:accent1>
        <a:srgbClr val="6D6D6D"/>
      </a:accent1>
      <a:accent2>
        <a:srgbClr val="474644"/>
      </a:accent2>
      <a:accent3>
        <a:srgbClr val="2D2926"/>
      </a:accent3>
      <a:accent4>
        <a:srgbClr val="771D42"/>
      </a:accent4>
      <a:accent5>
        <a:srgbClr val="DA541B"/>
      </a:accent5>
      <a:accent6>
        <a:srgbClr val="19374D"/>
      </a:accent6>
      <a:hlink>
        <a:srgbClr val="6998AB"/>
      </a:hlink>
      <a:folHlink>
        <a:srgbClr val="B569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e ls-a Formation et ls-a.potx" id="{688F83B9-B8AA-41FE-883B-F42B32E7DB7E}" vid="{86E41B08-1867-4554-A761-97A3656D6944}"/>
    </a:ext>
  </a:extLst>
</a:theme>
</file>

<file path=ppt/theme/theme3.xml><?xml version="1.0" encoding="utf-8"?>
<a:theme xmlns:a="http://schemas.openxmlformats.org/drawingml/2006/main" name="BD LS-A FORMATION">
  <a:themeElements>
    <a:clrScheme name="Accessibilité">
      <a:dk1>
        <a:srgbClr val="2C2826"/>
      </a:dk1>
      <a:lt1>
        <a:srgbClr val="655C57"/>
      </a:lt1>
      <a:dk2>
        <a:srgbClr val="2C2826"/>
      </a:dk2>
      <a:lt2>
        <a:srgbClr val="FFFFFF"/>
      </a:lt2>
      <a:accent1>
        <a:srgbClr val="6D6D6D"/>
      </a:accent1>
      <a:accent2>
        <a:srgbClr val="474644"/>
      </a:accent2>
      <a:accent3>
        <a:srgbClr val="2D2926"/>
      </a:accent3>
      <a:accent4>
        <a:srgbClr val="771D42"/>
      </a:accent4>
      <a:accent5>
        <a:srgbClr val="DA541B"/>
      </a:accent5>
      <a:accent6>
        <a:srgbClr val="19374D"/>
      </a:accent6>
      <a:hlink>
        <a:srgbClr val="6998AB"/>
      </a:hlink>
      <a:folHlink>
        <a:srgbClr val="B569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e ls-a Formation et ls-a.potx" id="{688F83B9-B8AA-41FE-883B-F42B32E7DB7E}" vid="{2D78BAE1-2FAD-4D82-9672-A588F635A7F5}"/>
    </a:ext>
  </a:extLst>
</a:theme>
</file>

<file path=ppt/theme/theme4.xml><?xml version="1.0" encoding="utf-8"?>
<a:theme xmlns:a="http://schemas.openxmlformats.org/drawingml/2006/main" name="AD LS-A FORMATION">
  <a:themeElements>
    <a:clrScheme name="Accessibilité">
      <a:dk1>
        <a:srgbClr val="2C2826"/>
      </a:dk1>
      <a:lt1>
        <a:srgbClr val="655C57"/>
      </a:lt1>
      <a:dk2>
        <a:srgbClr val="2C2826"/>
      </a:dk2>
      <a:lt2>
        <a:srgbClr val="FFFFFF"/>
      </a:lt2>
      <a:accent1>
        <a:srgbClr val="6D6D6D"/>
      </a:accent1>
      <a:accent2>
        <a:srgbClr val="474644"/>
      </a:accent2>
      <a:accent3>
        <a:srgbClr val="2D2926"/>
      </a:accent3>
      <a:accent4>
        <a:srgbClr val="771D42"/>
      </a:accent4>
      <a:accent5>
        <a:srgbClr val="DA541B"/>
      </a:accent5>
      <a:accent6>
        <a:srgbClr val="19374D"/>
      </a:accent6>
      <a:hlink>
        <a:srgbClr val="6998AB"/>
      </a:hlink>
      <a:folHlink>
        <a:srgbClr val="B569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e ls-a Formation et ls-a.potx" id="{688F83B9-B8AA-41FE-883B-F42B32E7DB7E}" vid="{74C8D25D-BD7E-4081-907C-BCFA4D4EE511}"/>
    </a:ext>
  </a:extLst>
</a:theme>
</file>

<file path=ppt/theme/theme5.xml><?xml version="1.0" encoding="utf-8"?>
<a:theme xmlns:a="http://schemas.openxmlformats.org/drawingml/2006/main" name="DE LS-A FORMATION">
  <a:themeElements>
    <a:clrScheme name="Accessibilité">
      <a:dk1>
        <a:srgbClr val="2C2826"/>
      </a:dk1>
      <a:lt1>
        <a:srgbClr val="655C57"/>
      </a:lt1>
      <a:dk2>
        <a:srgbClr val="2C2826"/>
      </a:dk2>
      <a:lt2>
        <a:srgbClr val="FFFFFF"/>
      </a:lt2>
      <a:accent1>
        <a:srgbClr val="6D6D6D"/>
      </a:accent1>
      <a:accent2>
        <a:srgbClr val="474644"/>
      </a:accent2>
      <a:accent3>
        <a:srgbClr val="2D2926"/>
      </a:accent3>
      <a:accent4>
        <a:srgbClr val="771D42"/>
      </a:accent4>
      <a:accent5>
        <a:srgbClr val="DA541B"/>
      </a:accent5>
      <a:accent6>
        <a:srgbClr val="19374D"/>
      </a:accent6>
      <a:hlink>
        <a:srgbClr val="6998AB"/>
      </a:hlink>
      <a:folHlink>
        <a:srgbClr val="B569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e ls-a Formation et ls-a.potx" id="{688F83B9-B8AA-41FE-883B-F42B32E7DB7E}" vid="{47987869-F195-487B-B239-AD71E4513300}"/>
    </a:ext>
  </a:extLst>
</a:theme>
</file>

<file path=ppt/theme/theme6.xml><?xml version="1.0" encoding="utf-8"?>
<a:theme xmlns:a="http://schemas.openxmlformats.org/drawingml/2006/main" name="GR LS-A FORMATION">
  <a:themeElements>
    <a:clrScheme name="Accessibilité">
      <a:dk1>
        <a:srgbClr val="2C2826"/>
      </a:dk1>
      <a:lt1>
        <a:srgbClr val="655C57"/>
      </a:lt1>
      <a:dk2>
        <a:srgbClr val="2C2826"/>
      </a:dk2>
      <a:lt2>
        <a:srgbClr val="FFFFFF"/>
      </a:lt2>
      <a:accent1>
        <a:srgbClr val="6D6D6D"/>
      </a:accent1>
      <a:accent2>
        <a:srgbClr val="474644"/>
      </a:accent2>
      <a:accent3>
        <a:srgbClr val="2D2926"/>
      </a:accent3>
      <a:accent4>
        <a:srgbClr val="771D42"/>
      </a:accent4>
      <a:accent5>
        <a:srgbClr val="DA541B"/>
      </a:accent5>
      <a:accent6>
        <a:srgbClr val="19374D"/>
      </a:accent6>
      <a:hlink>
        <a:srgbClr val="6998AB"/>
      </a:hlink>
      <a:folHlink>
        <a:srgbClr val="B569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e ls-a Formation et ls-a.potx" id="{688F83B9-B8AA-41FE-883B-F42B32E7DB7E}" vid="{80662E79-4392-46E0-B876-0CC0B19132A8}"/>
    </a:ext>
  </a:extLst>
</a:theme>
</file>

<file path=ppt/theme/theme7.xml><?xml version="1.0" encoding="utf-8"?>
<a:theme xmlns:a="http://schemas.openxmlformats.org/drawingml/2006/main" name="SA LS-A FORMATION">
  <a:themeElements>
    <a:clrScheme name="Accessibilité">
      <a:dk1>
        <a:srgbClr val="2C2826"/>
      </a:dk1>
      <a:lt1>
        <a:srgbClr val="655C57"/>
      </a:lt1>
      <a:dk2>
        <a:srgbClr val="2C2826"/>
      </a:dk2>
      <a:lt2>
        <a:srgbClr val="FFFFFF"/>
      </a:lt2>
      <a:accent1>
        <a:srgbClr val="6D6D6D"/>
      </a:accent1>
      <a:accent2>
        <a:srgbClr val="474644"/>
      </a:accent2>
      <a:accent3>
        <a:srgbClr val="2D2926"/>
      </a:accent3>
      <a:accent4>
        <a:srgbClr val="771D42"/>
      </a:accent4>
      <a:accent5>
        <a:srgbClr val="DA541B"/>
      </a:accent5>
      <a:accent6>
        <a:srgbClr val="19374D"/>
      </a:accent6>
      <a:hlink>
        <a:srgbClr val="6998AB"/>
      </a:hlink>
      <a:folHlink>
        <a:srgbClr val="B569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e ls-a Formation et ls-a.potx" id="{688F83B9-B8AA-41FE-883B-F42B32E7DB7E}" vid="{E669E042-81BF-4B11-A515-99D6DBFFB0EE}"/>
    </a:ext>
  </a:extLst>
</a:theme>
</file>

<file path=ppt/theme/theme8.xml><?xml version="1.0" encoding="utf-8"?>
<a:theme xmlns:a="http://schemas.openxmlformats.org/drawingml/2006/main" name="LS-A">
  <a:themeElements>
    <a:clrScheme name="Accessibilité">
      <a:dk1>
        <a:srgbClr val="2C2826"/>
      </a:dk1>
      <a:lt1>
        <a:srgbClr val="655C57"/>
      </a:lt1>
      <a:dk2>
        <a:srgbClr val="2C2826"/>
      </a:dk2>
      <a:lt2>
        <a:srgbClr val="FFFFFF"/>
      </a:lt2>
      <a:accent1>
        <a:srgbClr val="6D6D6D"/>
      </a:accent1>
      <a:accent2>
        <a:srgbClr val="474644"/>
      </a:accent2>
      <a:accent3>
        <a:srgbClr val="2D2926"/>
      </a:accent3>
      <a:accent4>
        <a:srgbClr val="771D42"/>
      </a:accent4>
      <a:accent5>
        <a:srgbClr val="DA541B"/>
      </a:accent5>
      <a:accent6>
        <a:srgbClr val="19374D"/>
      </a:accent6>
      <a:hlink>
        <a:srgbClr val="6998AB"/>
      </a:hlink>
      <a:folHlink>
        <a:srgbClr val="B569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e ls-a Formation et ls-a.potx" id="{688F83B9-B8AA-41FE-883B-F42B32E7DB7E}" vid="{3C508B0B-7BFF-4D99-AD79-7F2FE0CC9D60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 LS-A FORMATION</Template>
  <TotalTime>29</TotalTime>
  <Words>2286</Words>
  <Application>Microsoft Macintosh PowerPoint</Application>
  <PresentationFormat>Widescreen</PresentationFormat>
  <Paragraphs>388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28</vt:i4>
      </vt:variant>
    </vt:vector>
  </HeadingPairs>
  <TitlesOfParts>
    <vt:vector size="46" baseType="lpstr">
      <vt:lpstr>Aptos</vt:lpstr>
      <vt:lpstr>Arial</vt:lpstr>
      <vt:lpstr>Barlow</vt:lpstr>
      <vt:lpstr>Barlow Medium</vt:lpstr>
      <vt:lpstr>Barlow SemiBold</vt:lpstr>
      <vt:lpstr>Calibri</vt:lpstr>
      <vt:lpstr>Consolas</vt:lpstr>
      <vt:lpstr>Courier New</vt:lpstr>
      <vt:lpstr>Open Sans</vt:lpstr>
      <vt:lpstr>Open Sans regular</vt:lpstr>
      <vt:lpstr>CO LS-A FORMATION</vt:lpstr>
      <vt:lpstr>AC LS-A FORMATION</vt:lpstr>
      <vt:lpstr>BD LS-A FORMATION</vt:lpstr>
      <vt:lpstr>AD LS-A FORMATION</vt:lpstr>
      <vt:lpstr>DE LS-A FORMATION</vt:lpstr>
      <vt:lpstr>GR LS-A FORMATION</vt:lpstr>
      <vt:lpstr>SA LS-A FORMATION</vt:lpstr>
      <vt:lpstr>LS-A</vt:lpstr>
      <vt:lpstr>Rappels Python - Blocs de base</vt:lpstr>
      <vt:lpstr>Structures conditionnelles</vt:lpstr>
      <vt:lpstr>If</vt:lpstr>
      <vt:lpstr>Elif</vt:lpstr>
      <vt:lpstr>Else</vt:lpstr>
      <vt:lpstr>Opérateurs de comparaison</vt:lpstr>
      <vt:lpstr>Opérateurs logiques</vt:lpstr>
      <vt:lpstr>Syntaxe ternaire</vt:lpstr>
      <vt:lpstr>Syntaxe choix « switch »</vt:lpstr>
      <vt:lpstr>Exercices</vt:lpstr>
      <vt:lpstr>Structures itératives</vt:lpstr>
      <vt:lpstr>While</vt:lpstr>
      <vt:lpstr>While</vt:lpstr>
      <vt:lpstr>For</vt:lpstr>
      <vt:lpstr>For</vt:lpstr>
      <vt:lpstr>Interrompre une boucle</vt:lpstr>
      <vt:lpstr>Ignorer une itération</vt:lpstr>
      <vt:lpstr>Exercices</vt:lpstr>
      <vt:lpstr>Exercices</vt:lpstr>
      <vt:lpstr>Les fonctions</vt:lpstr>
      <vt:lpstr>Def</vt:lpstr>
      <vt:lpstr>Return</vt:lpstr>
      <vt:lpstr>Les arguments</vt:lpstr>
      <vt:lpstr>Les arguments</vt:lpstr>
      <vt:lpstr>Les arguments</vt:lpstr>
      <vt:lpstr>Documenter ses fonctions</vt:lpstr>
      <vt:lpstr>Documenter ses fonctions</vt:lpstr>
      <vt:lpstr>Exercices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Damien Boulay</dc:creator>
  <cp:keywords/>
  <dc:description/>
  <cp:lastModifiedBy>Damien Boulay</cp:lastModifiedBy>
  <cp:revision>20</cp:revision>
  <dcterms:created xsi:type="dcterms:W3CDTF">2024-03-14T13:11:41Z</dcterms:created>
  <dcterms:modified xsi:type="dcterms:W3CDTF">2024-03-14T14:27:17Z</dcterms:modified>
  <cp:category/>
</cp:coreProperties>
</file>