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32918400" cx="43891200"/>
  <p:notesSz cx="6858000" cy="9144000"/>
  <p:embeddedFontLst>
    <p:embeddedFont>
      <p:font typeface="Roboto"/>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0"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3291840" y="5387342"/>
            <a:ext cx="37307520" cy="1146048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5486400" y="17289782"/>
            <a:ext cx="32918400" cy="794765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p:txBody>
      </p:sp>
      <p:sp>
        <p:nvSpPr>
          <p:cNvPr id="18" name="Google Shape;18;p2"/>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11502389" y="278131"/>
            <a:ext cx="20886422" cy="3785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5" name="Google Shape;75;p11"/>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22193251" y="10968991"/>
            <a:ext cx="27896822" cy="94640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2990851" y="1779271"/>
            <a:ext cx="27896822" cy="278434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81" name="Google Shape;81;p12"/>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24" name="Google Shape;24;p3"/>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2994662" y="8206749"/>
            <a:ext cx="37856160" cy="136931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2994662" y="22029429"/>
            <a:ext cx="37856160" cy="72008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sz="11520">
                <a:solidFill>
                  <a:schemeClr val="dk1"/>
                </a:solidFill>
              </a:defRPr>
            </a:lvl1pPr>
            <a:lvl2pPr indent="-228600" lvl="1" marL="914400" algn="l">
              <a:lnSpc>
                <a:spcPct val="90000"/>
              </a:lnSpc>
              <a:spcBef>
                <a:spcPts val="2400"/>
              </a:spcBef>
              <a:spcAft>
                <a:spcPts val="0"/>
              </a:spcAft>
              <a:buClr>
                <a:srgbClr val="888888"/>
              </a:buClr>
              <a:buSzPts val="9600"/>
              <a:buNone/>
              <a:defRPr sz="9600">
                <a:solidFill>
                  <a:srgbClr val="888888"/>
                </a:solidFill>
              </a:defRPr>
            </a:lvl2pPr>
            <a:lvl3pPr indent="-228600" lvl="2" marL="1371600" algn="l">
              <a:lnSpc>
                <a:spcPct val="90000"/>
              </a:lnSpc>
              <a:spcBef>
                <a:spcPts val="2400"/>
              </a:spcBef>
              <a:spcAft>
                <a:spcPts val="0"/>
              </a:spcAft>
              <a:buClr>
                <a:srgbClr val="888888"/>
              </a:buClr>
              <a:buSzPts val="8640"/>
              <a:buNone/>
              <a:defRPr sz="8640">
                <a:solidFill>
                  <a:srgbClr val="888888"/>
                </a:solidFill>
              </a:defRPr>
            </a:lvl3pPr>
            <a:lvl4pPr indent="-228600" lvl="3" marL="1828800" algn="l">
              <a:lnSpc>
                <a:spcPct val="90000"/>
              </a:lnSpc>
              <a:spcBef>
                <a:spcPts val="2400"/>
              </a:spcBef>
              <a:spcAft>
                <a:spcPts val="0"/>
              </a:spcAft>
              <a:buClr>
                <a:srgbClr val="888888"/>
              </a:buClr>
              <a:buSzPts val="7680"/>
              <a:buNone/>
              <a:defRPr sz="7680">
                <a:solidFill>
                  <a:srgbClr val="888888"/>
                </a:solidFill>
              </a:defRPr>
            </a:lvl4pPr>
            <a:lvl5pPr indent="-228600" lvl="4" marL="2286000" algn="l">
              <a:lnSpc>
                <a:spcPct val="90000"/>
              </a:lnSpc>
              <a:spcBef>
                <a:spcPts val="2400"/>
              </a:spcBef>
              <a:spcAft>
                <a:spcPts val="0"/>
              </a:spcAft>
              <a:buClr>
                <a:srgbClr val="888888"/>
              </a:buClr>
              <a:buSzPts val="7680"/>
              <a:buNone/>
              <a:defRPr sz="7680">
                <a:solidFill>
                  <a:srgbClr val="888888"/>
                </a:solidFill>
              </a:defRPr>
            </a:lvl5pPr>
            <a:lvl6pPr indent="-228600" lvl="5" marL="2743200" algn="l">
              <a:lnSpc>
                <a:spcPct val="90000"/>
              </a:lnSpc>
              <a:spcBef>
                <a:spcPts val="2400"/>
              </a:spcBef>
              <a:spcAft>
                <a:spcPts val="0"/>
              </a:spcAft>
              <a:buClr>
                <a:srgbClr val="888888"/>
              </a:buClr>
              <a:buSzPts val="7680"/>
              <a:buNone/>
              <a:defRPr sz="7680">
                <a:solidFill>
                  <a:srgbClr val="888888"/>
                </a:solidFill>
              </a:defRPr>
            </a:lvl6pPr>
            <a:lvl7pPr indent="-228600" lvl="6" marL="3200400" algn="l">
              <a:lnSpc>
                <a:spcPct val="90000"/>
              </a:lnSpc>
              <a:spcBef>
                <a:spcPts val="2400"/>
              </a:spcBef>
              <a:spcAft>
                <a:spcPts val="0"/>
              </a:spcAft>
              <a:buClr>
                <a:srgbClr val="888888"/>
              </a:buClr>
              <a:buSzPts val="7680"/>
              <a:buNone/>
              <a:defRPr sz="7680">
                <a:solidFill>
                  <a:srgbClr val="888888"/>
                </a:solidFill>
              </a:defRPr>
            </a:lvl7pPr>
            <a:lvl8pPr indent="-228600" lvl="7" marL="3657600" algn="l">
              <a:lnSpc>
                <a:spcPct val="90000"/>
              </a:lnSpc>
              <a:spcBef>
                <a:spcPts val="2400"/>
              </a:spcBef>
              <a:spcAft>
                <a:spcPts val="0"/>
              </a:spcAft>
              <a:buClr>
                <a:srgbClr val="888888"/>
              </a:buClr>
              <a:buSzPts val="7680"/>
              <a:buNone/>
              <a:defRPr sz="7680">
                <a:solidFill>
                  <a:srgbClr val="888888"/>
                </a:solidFill>
              </a:defRPr>
            </a:lvl8pPr>
            <a:lvl9pPr indent="-228600" lvl="8" marL="4114800" algn="l">
              <a:lnSpc>
                <a:spcPct val="90000"/>
              </a:lnSpc>
              <a:spcBef>
                <a:spcPts val="2400"/>
              </a:spcBef>
              <a:spcAft>
                <a:spcPts val="0"/>
              </a:spcAft>
              <a:buClr>
                <a:srgbClr val="888888"/>
              </a:buClr>
              <a:buSzPts val="7680"/>
              <a:buNone/>
              <a:defRPr sz="7680">
                <a:solidFill>
                  <a:srgbClr val="888888"/>
                </a:solidFill>
              </a:defRPr>
            </a:lvl9pPr>
          </a:lstStyle>
          <a:p/>
        </p:txBody>
      </p:sp>
      <p:sp>
        <p:nvSpPr>
          <p:cNvPr id="30" name="Google Shape;30;p4"/>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3017520" y="8763000"/>
            <a:ext cx="186537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6" name="Google Shape;36;p5"/>
          <p:cNvSpPr txBox="1"/>
          <p:nvPr>
            <p:ph idx="2" type="body"/>
          </p:nvPr>
        </p:nvSpPr>
        <p:spPr>
          <a:xfrm>
            <a:off x="22219920" y="8763000"/>
            <a:ext cx="186537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7" name="Google Shape;37;p5"/>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3023237"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3023242" y="8069582"/>
            <a:ext cx="18568032"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3" name="Google Shape;43;p6"/>
          <p:cNvSpPr txBox="1"/>
          <p:nvPr>
            <p:ph idx="2" type="body"/>
          </p:nvPr>
        </p:nvSpPr>
        <p:spPr>
          <a:xfrm>
            <a:off x="3023242" y="12024360"/>
            <a:ext cx="18568032"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4" name="Google Shape;44;p6"/>
          <p:cNvSpPr txBox="1"/>
          <p:nvPr>
            <p:ph idx="3" type="body"/>
          </p:nvPr>
        </p:nvSpPr>
        <p:spPr>
          <a:xfrm>
            <a:off x="22219922" y="8069582"/>
            <a:ext cx="18659477"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5" name="Google Shape;45;p6"/>
          <p:cNvSpPr txBox="1"/>
          <p:nvPr>
            <p:ph idx="4" type="body"/>
          </p:nvPr>
        </p:nvSpPr>
        <p:spPr>
          <a:xfrm>
            <a:off x="22219922" y="12024360"/>
            <a:ext cx="18659477"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6" name="Google Shape;46;p6"/>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18659477" y="4739647"/>
            <a:ext cx="22219920" cy="23393400"/>
          </a:xfrm>
          <a:prstGeom prst="rect">
            <a:avLst/>
          </a:prstGeom>
          <a:noFill/>
          <a:ln>
            <a:noFill/>
          </a:ln>
        </p:spPr>
        <p:txBody>
          <a:bodyPr anchorCtr="0" anchor="t" bIns="45700" lIns="91425" spcFirstLastPara="1" rIns="91425" wrap="square" tIns="45700">
            <a:normAutofit/>
          </a:bodyPr>
          <a:lstStyle>
            <a:lvl1pPr indent="-1203960" lvl="0" marL="457200" algn="l">
              <a:lnSpc>
                <a:spcPct val="90000"/>
              </a:lnSpc>
              <a:spcBef>
                <a:spcPts val="4800"/>
              </a:spcBef>
              <a:spcAft>
                <a:spcPts val="0"/>
              </a:spcAft>
              <a:buClr>
                <a:schemeClr val="dk1"/>
              </a:buClr>
              <a:buSzPts val="15360"/>
              <a:buChar char="•"/>
              <a:defRPr sz="15360"/>
            </a:lvl1pPr>
            <a:lvl2pPr indent="-1082040" lvl="1" marL="914400" algn="l">
              <a:lnSpc>
                <a:spcPct val="90000"/>
              </a:lnSpc>
              <a:spcBef>
                <a:spcPts val="2400"/>
              </a:spcBef>
              <a:spcAft>
                <a:spcPts val="0"/>
              </a:spcAft>
              <a:buClr>
                <a:schemeClr val="dk1"/>
              </a:buClr>
              <a:buSzPts val="13440"/>
              <a:buChar char="•"/>
              <a:defRPr sz="13439"/>
            </a:lvl2pPr>
            <a:lvl3pPr indent="-960120" lvl="2" marL="1371600" algn="l">
              <a:lnSpc>
                <a:spcPct val="90000"/>
              </a:lnSpc>
              <a:spcBef>
                <a:spcPts val="2400"/>
              </a:spcBef>
              <a:spcAft>
                <a:spcPts val="0"/>
              </a:spcAft>
              <a:buClr>
                <a:schemeClr val="dk1"/>
              </a:buClr>
              <a:buSzPts val="11520"/>
              <a:buChar char="•"/>
              <a:defRPr sz="11520"/>
            </a:lvl3pPr>
            <a:lvl4pPr indent="-838200" lvl="3" marL="1828800" algn="l">
              <a:lnSpc>
                <a:spcPct val="90000"/>
              </a:lnSpc>
              <a:spcBef>
                <a:spcPts val="2400"/>
              </a:spcBef>
              <a:spcAft>
                <a:spcPts val="0"/>
              </a:spcAft>
              <a:buClr>
                <a:schemeClr val="dk1"/>
              </a:buClr>
              <a:buSzPts val="9600"/>
              <a:buChar char="•"/>
              <a:defRPr sz="9600"/>
            </a:lvl4pPr>
            <a:lvl5pPr indent="-838200" lvl="4" marL="2286000" algn="l">
              <a:lnSpc>
                <a:spcPct val="90000"/>
              </a:lnSpc>
              <a:spcBef>
                <a:spcPts val="2400"/>
              </a:spcBef>
              <a:spcAft>
                <a:spcPts val="0"/>
              </a:spcAft>
              <a:buClr>
                <a:schemeClr val="dk1"/>
              </a:buClr>
              <a:buSzPts val="9600"/>
              <a:buChar char="•"/>
              <a:defRPr sz="9600"/>
            </a:lvl5pPr>
            <a:lvl6pPr indent="-838200" lvl="5" marL="2743200" algn="l">
              <a:lnSpc>
                <a:spcPct val="90000"/>
              </a:lnSpc>
              <a:spcBef>
                <a:spcPts val="2400"/>
              </a:spcBef>
              <a:spcAft>
                <a:spcPts val="0"/>
              </a:spcAft>
              <a:buClr>
                <a:schemeClr val="dk1"/>
              </a:buClr>
              <a:buSzPts val="9600"/>
              <a:buChar char="•"/>
              <a:defRPr sz="9600"/>
            </a:lvl6pPr>
            <a:lvl7pPr indent="-838200" lvl="6" marL="3200400" algn="l">
              <a:lnSpc>
                <a:spcPct val="90000"/>
              </a:lnSpc>
              <a:spcBef>
                <a:spcPts val="2400"/>
              </a:spcBef>
              <a:spcAft>
                <a:spcPts val="0"/>
              </a:spcAft>
              <a:buClr>
                <a:schemeClr val="dk1"/>
              </a:buClr>
              <a:buSzPts val="9600"/>
              <a:buChar char="•"/>
              <a:defRPr sz="9600"/>
            </a:lvl7pPr>
            <a:lvl8pPr indent="-838200" lvl="7" marL="3657600" algn="l">
              <a:lnSpc>
                <a:spcPct val="90000"/>
              </a:lnSpc>
              <a:spcBef>
                <a:spcPts val="2400"/>
              </a:spcBef>
              <a:spcAft>
                <a:spcPts val="0"/>
              </a:spcAft>
              <a:buClr>
                <a:schemeClr val="dk1"/>
              </a:buClr>
              <a:buSzPts val="9600"/>
              <a:buChar char="•"/>
              <a:defRPr sz="9600"/>
            </a:lvl8pPr>
            <a:lvl9pPr indent="-838200" lvl="8" marL="4114800" algn="l">
              <a:lnSpc>
                <a:spcPct val="90000"/>
              </a:lnSpc>
              <a:spcBef>
                <a:spcPts val="2400"/>
              </a:spcBef>
              <a:spcAft>
                <a:spcPts val="0"/>
              </a:spcAft>
              <a:buClr>
                <a:schemeClr val="dk1"/>
              </a:buClr>
              <a:buSzPts val="9600"/>
              <a:buChar char="•"/>
              <a:defRPr sz="9600"/>
            </a:lvl9pPr>
          </a:lstStyle>
          <a:p/>
        </p:txBody>
      </p:sp>
      <p:sp>
        <p:nvSpPr>
          <p:cNvPr id="61" name="Google Shape;61;p9"/>
          <p:cNvSpPr txBox="1"/>
          <p:nvPr>
            <p:ph idx="2"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2" name="Google Shape;62;p9"/>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8659477" y="4739647"/>
            <a:ext cx="22219920" cy="23393400"/>
          </a:xfrm>
          <a:prstGeom prst="rect">
            <a:avLst/>
          </a:prstGeom>
          <a:noFill/>
          <a:ln>
            <a:noFill/>
          </a:ln>
        </p:spPr>
      </p:sp>
      <p:sp>
        <p:nvSpPr>
          <p:cNvPr id="68" name="Google Shape;68;p10"/>
          <p:cNvSpPr txBox="1"/>
          <p:nvPr>
            <p:ph idx="1"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9" name="Google Shape;69;p10"/>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58"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2.png"/><Relationship Id="rId13" Type="http://schemas.openxmlformats.org/officeDocument/2006/relationships/image" Target="../media/image8.png"/><Relationship Id="rId12"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www.kaggle.com/" TargetMode="External"/><Relationship Id="rId9" Type="http://schemas.openxmlformats.org/officeDocument/2006/relationships/image" Target="../media/image7.png"/><Relationship Id="rId14" Type="http://schemas.openxmlformats.org/officeDocument/2006/relationships/image" Target="../media/image4.png"/><Relationship Id="rId5" Type="http://schemas.openxmlformats.org/officeDocument/2006/relationships/hyperlink" Target="https://scikit-learn.org/stable/" TargetMode="External"/><Relationship Id="rId6" Type="http://schemas.openxmlformats.org/officeDocument/2006/relationships/hyperlink" Target="https://arxiv.org/abs/1810.04805" TargetMode="External"/><Relationship Id="rId7" Type="http://schemas.openxmlformats.org/officeDocument/2006/relationships/hyperlink" Target="https://joblib.readthedocs.io/" TargetMode="External"/><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p:nvPr/>
        </p:nvSpPr>
        <p:spPr>
          <a:xfrm>
            <a:off x="0" y="0"/>
            <a:ext cx="43891200" cy="5551644"/>
          </a:xfrm>
          <a:prstGeom prst="rect">
            <a:avLst/>
          </a:prstGeom>
          <a:solidFill>
            <a:srgbClr val="76D6FF">
              <a:alpha val="50588"/>
            </a:srgbClr>
          </a:solidFill>
          <a:ln cap="flat" cmpd="sng" w="9525">
            <a:solidFill>
              <a:srgbClr val="0118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258" u="none" cap="none" strike="noStrike">
              <a:solidFill>
                <a:schemeClr val="lt1"/>
              </a:solidFill>
              <a:latin typeface="Calibri"/>
              <a:ea typeface="Calibri"/>
              <a:cs typeface="Calibri"/>
              <a:sym typeface="Calibri"/>
            </a:endParaRPr>
          </a:p>
        </p:txBody>
      </p:sp>
      <p:pic>
        <p:nvPicPr>
          <p:cNvPr id="90" name="Google Shape;90;p13"/>
          <p:cNvPicPr preferRelativeResize="0"/>
          <p:nvPr/>
        </p:nvPicPr>
        <p:blipFill rotWithShape="1">
          <a:blip r:embed="rId3">
            <a:alphaModFix/>
          </a:blip>
          <a:srcRect b="2462" l="815" r="1948" t="-4622"/>
          <a:stretch/>
        </p:blipFill>
        <p:spPr>
          <a:xfrm>
            <a:off x="36770647" y="381001"/>
            <a:ext cx="6386801" cy="3571875"/>
          </a:xfrm>
          <a:prstGeom prst="rect">
            <a:avLst/>
          </a:prstGeom>
          <a:noFill/>
          <a:ln>
            <a:noFill/>
          </a:ln>
        </p:spPr>
      </p:pic>
      <p:sp>
        <p:nvSpPr>
          <p:cNvPr id="91" name="Google Shape;91;p13"/>
          <p:cNvSpPr txBox="1"/>
          <p:nvPr/>
        </p:nvSpPr>
        <p:spPr>
          <a:xfrm>
            <a:off x="5443380" y="380998"/>
            <a:ext cx="33299400" cy="3540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9000" u="none" cap="none" strike="noStrike">
                <a:solidFill>
                  <a:schemeClr val="dk1"/>
                </a:solidFill>
                <a:latin typeface="Calibri"/>
                <a:ea typeface="Calibri"/>
                <a:cs typeface="Calibri"/>
                <a:sym typeface="Calibri"/>
              </a:rPr>
              <a:t>NLP for Phishing and Spam Email Detection</a:t>
            </a:r>
            <a:endParaRPr/>
          </a:p>
          <a:p>
            <a:pPr indent="0" lvl="0" marL="0" marR="0" rtl="0" algn="ctr">
              <a:spcBef>
                <a:spcPts val="0"/>
              </a:spcBef>
              <a:spcAft>
                <a:spcPts val="0"/>
              </a:spcAft>
              <a:buNone/>
            </a:pPr>
            <a:r>
              <a:rPr b="0" i="0" lang="en-US" sz="6000" u="sng" cap="none" strike="noStrike">
                <a:solidFill>
                  <a:schemeClr val="dk1"/>
                </a:solidFill>
                <a:latin typeface="Calibri"/>
                <a:ea typeface="Calibri"/>
                <a:cs typeface="Calibri"/>
                <a:sym typeface="Calibri"/>
              </a:rPr>
              <a:t>Lucas Yao</a:t>
            </a:r>
            <a:r>
              <a:rPr b="0" i="0" lang="en-US" sz="6000" u="none" cap="none" strike="noStrike">
                <a:solidFill>
                  <a:schemeClr val="dk1"/>
                </a:solidFill>
                <a:latin typeface="Calibri"/>
                <a:ea typeface="Calibri"/>
                <a:cs typeface="Calibri"/>
                <a:sym typeface="Calibri"/>
              </a:rPr>
              <a:t>, </a:t>
            </a:r>
            <a:r>
              <a:rPr lang="en-US" sz="6000" u="sng">
                <a:solidFill>
                  <a:schemeClr val="dk1"/>
                </a:solidFill>
                <a:latin typeface="Calibri"/>
                <a:ea typeface="Calibri"/>
                <a:cs typeface="Calibri"/>
                <a:sym typeface="Calibri"/>
              </a:rPr>
              <a:t>Ron Gassner</a:t>
            </a:r>
            <a:r>
              <a:rPr b="0" i="0" lang="en-US" sz="6000" u="none" cap="none" strike="noStrike">
                <a:solidFill>
                  <a:schemeClr val="dk1"/>
                </a:solidFill>
                <a:latin typeface="Calibri"/>
                <a:ea typeface="Calibri"/>
                <a:cs typeface="Calibri"/>
                <a:sym typeface="Calibri"/>
              </a:rPr>
              <a:t>, </a:t>
            </a:r>
            <a:r>
              <a:rPr lang="en-US" sz="6000" u="sng">
                <a:solidFill>
                  <a:schemeClr val="dk1"/>
                </a:solidFill>
                <a:latin typeface="Calibri"/>
                <a:ea typeface="Calibri"/>
                <a:cs typeface="Calibri"/>
                <a:sym typeface="Calibri"/>
              </a:rPr>
              <a:t>Ibrahim Faruquee</a:t>
            </a:r>
            <a:r>
              <a:rPr b="0" i="0" lang="en-US" sz="6000" u="none" cap="none" strike="noStrike">
                <a:solidFill>
                  <a:schemeClr val="dk1"/>
                </a:solidFill>
                <a:latin typeface="Calibri"/>
                <a:ea typeface="Calibri"/>
                <a:cs typeface="Calibri"/>
                <a:sym typeface="Calibri"/>
              </a:rPr>
              <a:t>, and </a:t>
            </a:r>
            <a:r>
              <a:rPr lang="en-US" sz="6000" u="sng">
                <a:solidFill>
                  <a:schemeClr val="dk1"/>
                </a:solidFill>
                <a:latin typeface="Calibri"/>
                <a:ea typeface="Calibri"/>
                <a:cs typeface="Calibri"/>
                <a:sym typeface="Calibri"/>
              </a:rPr>
              <a:t>Pablo Armijos</a:t>
            </a:r>
            <a:endParaRPr i="0" sz="6000" u="sng"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0" i="0" lang="en-US" sz="6000" u="none" cap="none" strike="noStrike">
                <a:solidFill>
                  <a:schemeClr val="dk1"/>
                </a:solidFill>
                <a:latin typeface="Calibri"/>
                <a:ea typeface="Calibri"/>
                <a:cs typeface="Calibri"/>
                <a:sym typeface="Calibri"/>
              </a:rPr>
              <a:t>John</a:t>
            </a:r>
            <a:r>
              <a:rPr b="0" i="0" lang="en-US" sz="6000" u="none" cap="none" strike="noStrike">
                <a:solidFill>
                  <a:schemeClr val="dk1"/>
                </a:solidFill>
                <a:latin typeface="Calibri"/>
                <a:ea typeface="Calibri"/>
                <a:cs typeface="Calibri"/>
                <a:sym typeface="Calibri"/>
              </a:rPr>
              <a:t> Jay College of Criminal Justice - CUNY</a:t>
            </a:r>
            <a:endParaRPr/>
          </a:p>
          <a:p>
            <a:pPr indent="0" lvl="0" marL="0" marR="0" rtl="0" algn="ctr">
              <a:spcBef>
                <a:spcPts val="0"/>
              </a:spcBef>
              <a:spcAft>
                <a:spcPts val="0"/>
              </a:spcAft>
              <a:buNone/>
            </a:pPr>
            <a:r>
              <a:t/>
            </a:r>
            <a:endParaRPr/>
          </a:p>
        </p:txBody>
      </p:sp>
      <p:sp>
        <p:nvSpPr>
          <p:cNvPr id="92" name="Google Shape;92;p13"/>
          <p:cNvSpPr/>
          <p:nvPr/>
        </p:nvSpPr>
        <p:spPr>
          <a:xfrm>
            <a:off x="381000" y="5867399"/>
            <a:ext cx="11353800" cy="1143000"/>
          </a:xfrm>
          <a:prstGeom prst="rect">
            <a:avLst/>
          </a:prstGeom>
          <a:solidFill>
            <a:srgbClr val="00B0F0"/>
          </a:solidFill>
          <a:ln cap="flat" cmpd="sng" w="12700">
            <a:solidFill>
              <a:srgbClr val="011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7258" u="none" cap="none" strike="noStrike">
                <a:solidFill>
                  <a:schemeClr val="lt1"/>
                </a:solidFill>
                <a:latin typeface="Calibri"/>
                <a:ea typeface="Calibri"/>
                <a:cs typeface="Calibri"/>
                <a:sym typeface="Calibri"/>
              </a:rPr>
              <a:t>Abstract</a:t>
            </a:r>
            <a:endParaRPr/>
          </a:p>
        </p:txBody>
      </p:sp>
      <p:sp>
        <p:nvSpPr>
          <p:cNvPr id="93" name="Google Shape;93;p13"/>
          <p:cNvSpPr/>
          <p:nvPr/>
        </p:nvSpPr>
        <p:spPr>
          <a:xfrm>
            <a:off x="381000" y="7010400"/>
            <a:ext cx="11353800" cy="7086600"/>
          </a:xfrm>
          <a:prstGeom prst="rect">
            <a:avLst/>
          </a:prstGeom>
          <a:solidFill>
            <a:schemeClr val="lt1"/>
          </a:solidFill>
          <a:ln cap="flat" cmpd="sng" w="12700">
            <a:solidFill>
              <a:srgbClr val="011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en-US" sz="2400">
                <a:solidFill>
                  <a:srgbClr val="404040"/>
                </a:solidFill>
                <a:highlight>
                  <a:srgbClr val="FFFFFF"/>
                </a:highlight>
                <a:latin typeface="Roboto"/>
                <a:ea typeface="Roboto"/>
                <a:cs typeface="Roboto"/>
                <a:sym typeface="Roboto"/>
              </a:rPr>
              <a:t>Phishing emails continue to evade traditional rule-based filters by leveraging sophisticated social engineering tactics. This project addresses this challenge by implementing </a:t>
            </a:r>
            <a:r>
              <a:rPr b="1" lang="en-US" sz="2400">
                <a:solidFill>
                  <a:srgbClr val="404040"/>
                </a:solidFill>
                <a:highlight>
                  <a:srgbClr val="FFFFFF"/>
                </a:highlight>
                <a:latin typeface="Roboto"/>
                <a:ea typeface="Roboto"/>
                <a:cs typeface="Roboto"/>
                <a:sym typeface="Roboto"/>
              </a:rPr>
              <a:t>Natural Language Processing (NLP)</a:t>
            </a:r>
            <a:r>
              <a:rPr lang="en-US" sz="2400">
                <a:solidFill>
                  <a:srgbClr val="404040"/>
                </a:solidFill>
                <a:highlight>
                  <a:srgbClr val="FFFFFF"/>
                </a:highlight>
                <a:latin typeface="Roboto"/>
                <a:ea typeface="Roboto"/>
                <a:cs typeface="Roboto"/>
                <a:sym typeface="Roboto"/>
              </a:rPr>
              <a:t> and </a:t>
            </a:r>
            <a:r>
              <a:rPr b="1" lang="en-US" sz="2400">
                <a:solidFill>
                  <a:srgbClr val="404040"/>
                </a:solidFill>
                <a:highlight>
                  <a:srgbClr val="FFFFFF"/>
                </a:highlight>
                <a:latin typeface="Roboto"/>
                <a:ea typeface="Roboto"/>
                <a:cs typeface="Roboto"/>
                <a:sym typeface="Roboto"/>
              </a:rPr>
              <a:t>machine learning (ML)</a:t>
            </a:r>
            <a:r>
              <a:rPr lang="en-US" sz="2400">
                <a:solidFill>
                  <a:srgbClr val="404040"/>
                </a:solidFill>
                <a:highlight>
                  <a:srgbClr val="FFFFFF"/>
                </a:highlight>
                <a:latin typeface="Roboto"/>
                <a:ea typeface="Roboto"/>
                <a:cs typeface="Roboto"/>
                <a:sym typeface="Roboto"/>
              </a:rPr>
              <a:t> to classify emails as </a:t>
            </a:r>
            <a:r>
              <a:rPr i="1" lang="en-US" sz="2400">
                <a:solidFill>
                  <a:srgbClr val="404040"/>
                </a:solidFill>
                <a:highlight>
                  <a:srgbClr val="FFFFFF"/>
                </a:highlight>
                <a:latin typeface="Roboto"/>
                <a:ea typeface="Roboto"/>
                <a:cs typeface="Roboto"/>
                <a:sym typeface="Roboto"/>
              </a:rPr>
              <a:t>phishing</a:t>
            </a:r>
            <a:r>
              <a:rPr lang="en-US" sz="2400">
                <a:solidFill>
                  <a:srgbClr val="404040"/>
                </a:solidFill>
                <a:highlight>
                  <a:srgbClr val="FFFFFF"/>
                </a:highlight>
                <a:latin typeface="Roboto"/>
                <a:ea typeface="Roboto"/>
                <a:cs typeface="Roboto"/>
                <a:sym typeface="Roboto"/>
              </a:rPr>
              <a:t> or </a:t>
            </a:r>
            <a:r>
              <a:rPr i="1" lang="en-US" sz="2400">
                <a:solidFill>
                  <a:srgbClr val="404040"/>
                </a:solidFill>
                <a:highlight>
                  <a:srgbClr val="FFFFFF"/>
                </a:highlight>
                <a:latin typeface="Roboto"/>
                <a:ea typeface="Roboto"/>
                <a:cs typeface="Roboto"/>
                <a:sym typeface="Roboto"/>
              </a:rPr>
              <a:t>safe</a:t>
            </a:r>
            <a:r>
              <a:rPr lang="en-US" sz="2400">
                <a:solidFill>
                  <a:srgbClr val="404040"/>
                </a:solidFill>
                <a:highlight>
                  <a:srgbClr val="FFFFFF"/>
                </a:highlight>
                <a:latin typeface="Roboto"/>
                <a:ea typeface="Roboto"/>
                <a:cs typeface="Roboto"/>
                <a:sym typeface="Roboto"/>
              </a:rPr>
              <a:t> based on textual content. Using a dataset of </a:t>
            </a:r>
            <a:r>
              <a:rPr b="1" lang="en-US" sz="2400">
                <a:solidFill>
                  <a:srgbClr val="404040"/>
                </a:solidFill>
                <a:highlight>
                  <a:srgbClr val="FFFFFF"/>
                </a:highlight>
                <a:latin typeface="Roboto"/>
                <a:ea typeface="Roboto"/>
                <a:cs typeface="Roboto"/>
                <a:sym typeface="Roboto"/>
              </a:rPr>
              <a:t>18,650 emails</a:t>
            </a:r>
            <a:r>
              <a:rPr lang="en-US" sz="2400">
                <a:solidFill>
                  <a:srgbClr val="404040"/>
                </a:solidFill>
                <a:highlight>
                  <a:srgbClr val="FFFFFF"/>
                </a:highlight>
                <a:latin typeface="Roboto"/>
                <a:ea typeface="Roboto"/>
                <a:cs typeface="Roboto"/>
                <a:sym typeface="Roboto"/>
              </a:rPr>
              <a:t> (7,278 phishing, 11,322 safe), we extracted </a:t>
            </a:r>
            <a:r>
              <a:rPr b="1" lang="en-US" sz="2400">
                <a:solidFill>
                  <a:srgbClr val="404040"/>
                </a:solidFill>
                <a:highlight>
                  <a:srgbClr val="FFFFFF"/>
                </a:highlight>
                <a:latin typeface="Roboto"/>
                <a:ea typeface="Roboto"/>
                <a:cs typeface="Roboto"/>
                <a:sym typeface="Roboto"/>
              </a:rPr>
              <a:t>TF-IDF features</a:t>
            </a:r>
            <a:r>
              <a:rPr lang="en-US" sz="2400">
                <a:solidFill>
                  <a:srgbClr val="404040"/>
                </a:solidFill>
                <a:highlight>
                  <a:srgbClr val="FFFFFF"/>
                </a:highlight>
                <a:latin typeface="Roboto"/>
                <a:ea typeface="Roboto"/>
                <a:cs typeface="Roboto"/>
                <a:sym typeface="Roboto"/>
              </a:rPr>
              <a:t> and trained three supervised models—</a:t>
            </a:r>
            <a:r>
              <a:rPr b="1" lang="en-US" sz="2400">
                <a:solidFill>
                  <a:srgbClr val="404040"/>
                </a:solidFill>
                <a:highlight>
                  <a:srgbClr val="FFFFFF"/>
                </a:highlight>
                <a:latin typeface="Roboto"/>
                <a:ea typeface="Roboto"/>
                <a:cs typeface="Roboto"/>
                <a:sym typeface="Roboto"/>
              </a:rPr>
              <a:t>Logistic Regression (LR), Support Vector Machine (SVM), and Multinomial Naive Bayes (NB)</a:t>
            </a:r>
            <a:r>
              <a:rPr lang="en-US" sz="2400">
                <a:solidFill>
                  <a:srgbClr val="404040"/>
                </a:solidFill>
                <a:highlight>
                  <a:srgbClr val="FFFFFF"/>
                </a:highlight>
                <a:latin typeface="Roboto"/>
                <a:ea typeface="Roboto"/>
                <a:cs typeface="Roboto"/>
                <a:sym typeface="Roboto"/>
              </a:rPr>
              <a:t>—alongside unsupervised </a:t>
            </a:r>
            <a:r>
              <a:rPr b="1" lang="en-US" sz="2400">
                <a:solidFill>
                  <a:srgbClr val="404040"/>
                </a:solidFill>
                <a:highlight>
                  <a:srgbClr val="FFFFFF"/>
                </a:highlight>
                <a:latin typeface="Roboto"/>
                <a:ea typeface="Roboto"/>
                <a:cs typeface="Roboto"/>
                <a:sym typeface="Roboto"/>
              </a:rPr>
              <a:t>K-Means clustering</a:t>
            </a:r>
            <a:r>
              <a:rPr lang="en-US" sz="2400">
                <a:solidFill>
                  <a:srgbClr val="404040"/>
                </a:solidFill>
                <a:highlight>
                  <a:srgbClr val="FFFFFF"/>
                </a:highlight>
                <a:latin typeface="Roboto"/>
                <a:ea typeface="Roboto"/>
                <a:cs typeface="Roboto"/>
                <a:sym typeface="Roboto"/>
              </a:rPr>
              <a:t> for comparative analysis. Our results demonstrate that </a:t>
            </a:r>
            <a:r>
              <a:rPr b="1" lang="en-US" sz="2400">
                <a:solidFill>
                  <a:srgbClr val="404040"/>
                </a:solidFill>
                <a:highlight>
                  <a:srgbClr val="FFFFFF"/>
                </a:highlight>
                <a:latin typeface="Roboto"/>
                <a:ea typeface="Roboto"/>
                <a:cs typeface="Roboto"/>
                <a:sym typeface="Roboto"/>
              </a:rPr>
              <a:t>SVM achieved the highest precision (97.8% accuracy) with only 23 false negatives</a:t>
            </a:r>
            <a:r>
              <a:rPr lang="en-US" sz="2400">
                <a:solidFill>
                  <a:srgbClr val="404040"/>
                </a:solidFill>
                <a:highlight>
                  <a:srgbClr val="FFFFFF"/>
                </a:highlight>
                <a:latin typeface="Roboto"/>
                <a:ea typeface="Roboto"/>
                <a:cs typeface="Roboto"/>
                <a:sym typeface="Roboto"/>
              </a:rPr>
              <a:t>, a critical metric for minimizing security risks. Additionally, </a:t>
            </a:r>
            <a:r>
              <a:rPr b="1" lang="en-US" sz="2400">
                <a:solidFill>
                  <a:srgbClr val="404040"/>
                </a:solidFill>
                <a:highlight>
                  <a:srgbClr val="FFFFFF"/>
                </a:highlight>
                <a:latin typeface="Roboto"/>
                <a:ea typeface="Roboto"/>
                <a:cs typeface="Roboto"/>
                <a:sym typeface="Roboto"/>
              </a:rPr>
              <a:t>t-SNE visualization</a:t>
            </a:r>
            <a:r>
              <a:rPr lang="en-US" sz="2400">
                <a:solidFill>
                  <a:srgbClr val="404040"/>
                </a:solidFill>
                <a:highlight>
                  <a:srgbClr val="FFFFFF"/>
                </a:highlight>
                <a:latin typeface="Roboto"/>
                <a:ea typeface="Roboto"/>
                <a:cs typeface="Roboto"/>
                <a:sym typeface="Roboto"/>
              </a:rPr>
              <a:t> revealed distinct clusters of phishing and safe emails, validating the effectiveness of NLP features. To bridge theory and practice, we developed a </a:t>
            </a:r>
            <a:r>
              <a:rPr b="1" lang="en-US" sz="2400">
                <a:solidFill>
                  <a:srgbClr val="404040"/>
                </a:solidFill>
                <a:highlight>
                  <a:srgbClr val="FFFFFF"/>
                </a:highlight>
                <a:latin typeface="Roboto"/>
                <a:ea typeface="Roboto"/>
                <a:cs typeface="Roboto"/>
                <a:sym typeface="Roboto"/>
              </a:rPr>
              <a:t>Streamlit web application</a:t>
            </a:r>
            <a:r>
              <a:rPr lang="en-US" sz="2400">
                <a:solidFill>
                  <a:srgbClr val="404040"/>
                </a:solidFill>
                <a:highlight>
                  <a:srgbClr val="FFFFFF"/>
                </a:highlight>
                <a:latin typeface="Roboto"/>
                <a:ea typeface="Roboto"/>
                <a:cs typeface="Roboto"/>
                <a:sym typeface="Roboto"/>
              </a:rPr>
              <a:t> for real-time phishing detection, showcasing the model’s usability. This work highlights the potential of </a:t>
            </a:r>
            <a:r>
              <a:rPr b="1" lang="en-US" sz="2400">
                <a:solidFill>
                  <a:srgbClr val="404040"/>
                </a:solidFill>
                <a:highlight>
                  <a:srgbClr val="FFFFFF"/>
                </a:highlight>
                <a:latin typeface="Roboto"/>
                <a:ea typeface="Roboto"/>
                <a:cs typeface="Roboto"/>
                <a:sym typeface="Roboto"/>
              </a:rPr>
              <a:t>ML-driven NLP</a:t>
            </a:r>
            <a:r>
              <a:rPr lang="en-US" sz="2400">
                <a:solidFill>
                  <a:srgbClr val="404040"/>
                </a:solidFill>
                <a:highlight>
                  <a:srgbClr val="FFFFFF"/>
                </a:highlight>
                <a:latin typeface="Roboto"/>
                <a:ea typeface="Roboto"/>
                <a:cs typeface="Roboto"/>
                <a:sym typeface="Roboto"/>
              </a:rPr>
              <a:t> to augment cybersecurity defenses while underscoring the need for adaptive solutions against evolving threats.</a:t>
            </a:r>
            <a:endParaRPr b="0" i="0" sz="2400" u="none" cap="none" strike="noStrike">
              <a:solidFill>
                <a:schemeClr val="dk1"/>
              </a:solidFill>
              <a:latin typeface="Calibri"/>
              <a:ea typeface="Calibri"/>
              <a:cs typeface="Calibri"/>
              <a:sym typeface="Calibri"/>
            </a:endParaRPr>
          </a:p>
        </p:txBody>
      </p:sp>
      <p:sp>
        <p:nvSpPr>
          <p:cNvPr id="94" name="Google Shape;94;p13"/>
          <p:cNvSpPr/>
          <p:nvPr/>
        </p:nvSpPr>
        <p:spPr>
          <a:xfrm>
            <a:off x="367748" y="14706600"/>
            <a:ext cx="11353800" cy="1143000"/>
          </a:xfrm>
          <a:prstGeom prst="rect">
            <a:avLst/>
          </a:prstGeom>
          <a:solidFill>
            <a:srgbClr val="00B0F0"/>
          </a:solidFill>
          <a:ln cap="flat" cmpd="sng" w="12700">
            <a:solidFill>
              <a:srgbClr val="011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7258" u="none" cap="none" strike="noStrike">
                <a:solidFill>
                  <a:schemeClr val="lt1"/>
                </a:solidFill>
                <a:latin typeface="Calibri"/>
                <a:ea typeface="Calibri"/>
                <a:cs typeface="Calibri"/>
                <a:sym typeface="Calibri"/>
              </a:rPr>
              <a:t>Introduction &amp; Aims</a:t>
            </a:r>
            <a:endParaRPr/>
          </a:p>
        </p:txBody>
      </p:sp>
      <p:sp>
        <p:nvSpPr>
          <p:cNvPr id="95" name="Google Shape;95;p13"/>
          <p:cNvSpPr/>
          <p:nvPr/>
        </p:nvSpPr>
        <p:spPr>
          <a:xfrm>
            <a:off x="367748" y="15737176"/>
            <a:ext cx="11353800" cy="16800300"/>
          </a:xfrm>
          <a:prstGeom prst="rect">
            <a:avLst/>
          </a:prstGeom>
          <a:solidFill>
            <a:schemeClr val="lt1"/>
          </a:solidFill>
          <a:ln cap="flat" cmpd="sng" w="12700">
            <a:solidFill>
              <a:srgbClr val="011893"/>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lnSpc>
                <a:spcPct val="178593"/>
              </a:lnSpc>
              <a:spcBef>
                <a:spcPts val="1000"/>
              </a:spcBef>
              <a:spcAft>
                <a:spcPts val="0"/>
              </a:spcAft>
              <a:buNone/>
            </a:pPr>
            <a:r>
              <a:rPr lang="en-US" sz="1600">
                <a:solidFill>
                  <a:srgbClr val="404040"/>
                </a:solidFill>
                <a:highlight>
                  <a:srgbClr val="FFFFFF"/>
                </a:highlight>
                <a:latin typeface="Calibri"/>
                <a:ea typeface="Calibri"/>
                <a:cs typeface="Calibri"/>
                <a:sym typeface="Calibri"/>
              </a:rPr>
              <a:t>Phishing attacks have grown increasingly sophisticated, exploiting psychological manipulation and contextual deception to evade detection. Despite advancements in email filtering technologies, many systems still rely on </a:t>
            </a:r>
            <a:r>
              <a:rPr b="1" lang="en-US" sz="1600">
                <a:solidFill>
                  <a:srgbClr val="404040"/>
                </a:solidFill>
                <a:highlight>
                  <a:srgbClr val="FFFFFF"/>
                </a:highlight>
                <a:latin typeface="Calibri"/>
                <a:ea typeface="Calibri"/>
                <a:cs typeface="Calibri"/>
                <a:sym typeface="Calibri"/>
              </a:rPr>
              <a:t>rule-based approaches</a:t>
            </a:r>
            <a:r>
              <a:rPr lang="en-US" sz="1600">
                <a:solidFill>
                  <a:srgbClr val="404040"/>
                </a:solidFill>
                <a:highlight>
                  <a:srgbClr val="FFFFFF"/>
                </a:highlight>
                <a:latin typeface="Calibri"/>
                <a:ea typeface="Calibri"/>
                <a:cs typeface="Calibri"/>
                <a:sym typeface="Calibri"/>
              </a:rPr>
              <a:t> (e.g., blacklisted domains, keyword matching), which fail to capture the nuanced linguistic patterns characteristic of phishing. This project addresses this gap by applying </a:t>
            </a:r>
            <a:r>
              <a:rPr b="1" lang="en-US" sz="1600">
                <a:solidFill>
                  <a:srgbClr val="404040"/>
                </a:solidFill>
                <a:highlight>
                  <a:srgbClr val="FFFFFF"/>
                </a:highlight>
                <a:latin typeface="Calibri"/>
                <a:ea typeface="Calibri"/>
                <a:cs typeface="Calibri"/>
                <a:sym typeface="Calibri"/>
              </a:rPr>
              <a:t>NLP and ML techniques</a:t>
            </a:r>
            <a:r>
              <a:rPr lang="en-US" sz="1600">
                <a:solidFill>
                  <a:srgbClr val="404040"/>
                </a:solidFill>
                <a:highlight>
                  <a:srgbClr val="FFFFFF"/>
                </a:highlight>
                <a:latin typeface="Calibri"/>
                <a:ea typeface="Calibri"/>
                <a:cs typeface="Calibri"/>
                <a:sym typeface="Calibri"/>
              </a:rPr>
              <a:t> to analyze email content at a deeper level, enabling more accurate and dynamic classification.</a:t>
            </a:r>
            <a:endParaRPr sz="1600">
              <a:solidFill>
                <a:srgbClr val="404040"/>
              </a:solidFill>
              <a:highlight>
                <a:srgbClr val="FFFFFF"/>
              </a:highlight>
              <a:latin typeface="Calibri"/>
              <a:ea typeface="Calibri"/>
              <a:cs typeface="Calibri"/>
              <a:sym typeface="Calibri"/>
            </a:endParaRPr>
          </a:p>
          <a:p>
            <a:pPr indent="0" lvl="0" marL="0" rtl="0" algn="l">
              <a:lnSpc>
                <a:spcPct val="178593"/>
              </a:lnSpc>
              <a:spcBef>
                <a:spcPts val="1000"/>
              </a:spcBef>
              <a:spcAft>
                <a:spcPts val="0"/>
              </a:spcAft>
              <a:buNone/>
            </a:pPr>
            <a:r>
              <a:rPr lang="en-US" sz="1600">
                <a:solidFill>
                  <a:srgbClr val="404040"/>
                </a:solidFill>
                <a:highlight>
                  <a:srgbClr val="FFFFFF"/>
                </a:highlight>
                <a:latin typeface="Calibri"/>
                <a:ea typeface="Calibri"/>
                <a:cs typeface="Calibri"/>
                <a:sym typeface="Calibri"/>
              </a:rPr>
              <a:t>The primary objectives of this research are threefold:</a:t>
            </a:r>
            <a:endParaRPr sz="1600">
              <a:solidFill>
                <a:srgbClr val="404040"/>
              </a:solidFill>
              <a:highlight>
                <a:srgbClr val="FFFFFF"/>
              </a:highlight>
              <a:latin typeface="Calibri"/>
              <a:ea typeface="Calibri"/>
              <a:cs typeface="Calibri"/>
              <a:sym typeface="Calibri"/>
            </a:endParaRPr>
          </a:p>
          <a:p>
            <a:pPr indent="-330200" lvl="0" marL="457200" rtl="0" algn="l">
              <a:lnSpc>
                <a:spcPct val="115000"/>
              </a:lnSpc>
              <a:spcBef>
                <a:spcPts val="1000"/>
              </a:spcBef>
              <a:spcAft>
                <a:spcPts val="0"/>
              </a:spcAft>
              <a:buClr>
                <a:srgbClr val="404040"/>
              </a:buClr>
              <a:buSzPts val="1600"/>
              <a:buFont typeface="Calibri"/>
              <a:buChar char="●"/>
            </a:pPr>
            <a:r>
              <a:rPr b="1" lang="en-US" sz="1600">
                <a:solidFill>
                  <a:srgbClr val="404040"/>
                </a:solidFill>
                <a:highlight>
                  <a:srgbClr val="FFFFFF"/>
                </a:highlight>
                <a:latin typeface="Calibri"/>
                <a:ea typeface="Calibri"/>
                <a:cs typeface="Calibri"/>
                <a:sym typeface="Calibri"/>
              </a:rPr>
              <a:t>Comparative Model Evaluation</a:t>
            </a:r>
            <a:r>
              <a:rPr lang="en-US" sz="1600">
                <a:solidFill>
                  <a:srgbClr val="404040"/>
                </a:solidFill>
                <a:highlight>
                  <a:srgbClr val="FFFFFF"/>
                </a:highlight>
                <a:latin typeface="Calibri"/>
                <a:ea typeface="Calibri"/>
                <a:cs typeface="Calibri"/>
                <a:sym typeface="Calibri"/>
              </a:rPr>
              <a:t>: We rigorously assess the performance of three supervised ML models—</a:t>
            </a:r>
            <a:r>
              <a:rPr b="1" lang="en-US" sz="1600">
                <a:solidFill>
                  <a:srgbClr val="404040"/>
                </a:solidFill>
                <a:highlight>
                  <a:srgbClr val="FFFFFF"/>
                </a:highlight>
                <a:latin typeface="Calibri"/>
                <a:ea typeface="Calibri"/>
                <a:cs typeface="Calibri"/>
                <a:sym typeface="Calibri"/>
              </a:rPr>
              <a:t>Logistic Regression, SVM, and Naive Bayes</a:t>
            </a:r>
            <a:r>
              <a:rPr lang="en-US" sz="1600">
                <a:solidFill>
                  <a:srgbClr val="404040"/>
                </a:solidFill>
                <a:highlight>
                  <a:srgbClr val="FFFFFF"/>
                </a:highlight>
                <a:latin typeface="Calibri"/>
                <a:ea typeface="Calibri"/>
                <a:cs typeface="Calibri"/>
                <a:sym typeface="Calibri"/>
              </a:rPr>
              <a:t>—using metrics such as </a:t>
            </a:r>
            <a:r>
              <a:rPr b="1" lang="en-US" sz="1600">
                <a:solidFill>
                  <a:srgbClr val="404040"/>
                </a:solidFill>
                <a:highlight>
                  <a:srgbClr val="FFFFFF"/>
                </a:highlight>
                <a:latin typeface="Calibri"/>
                <a:ea typeface="Calibri"/>
                <a:cs typeface="Calibri"/>
                <a:sym typeface="Calibri"/>
              </a:rPr>
              <a:t>precision, recall, F1-score, and false-negative rates</a:t>
            </a:r>
            <a:r>
              <a:rPr lang="en-US" sz="1600">
                <a:solidFill>
                  <a:srgbClr val="404040"/>
                </a:solidFill>
                <a:highlight>
                  <a:srgbClr val="FFFFFF"/>
                </a:highlight>
                <a:latin typeface="Calibri"/>
                <a:ea typeface="Calibri"/>
                <a:cs typeface="Calibri"/>
                <a:sym typeface="Calibri"/>
              </a:rPr>
              <a:t>. Given the high stakes of phishing detection, minimizing false negatives (i.e., missed attacks) is prioritized.</a:t>
            </a:r>
            <a:endParaRPr sz="1600">
              <a:solidFill>
                <a:srgbClr val="404040"/>
              </a:solidFill>
              <a:highlight>
                <a:srgbClr val="FFFFFF"/>
              </a:highlight>
              <a:latin typeface="Calibri"/>
              <a:ea typeface="Calibri"/>
              <a:cs typeface="Calibri"/>
              <a:sym typeface="Calibri"/>
            </a:endParaRPr>
          </a:p>
          <a:p>
            <a:pPr indent="-330200" lvl="0" marL="457200" rtl="0" algn="l">
              <a:lnSpc>
                <a:spcPct val="115000"/>
              </a:lnSpc>
              <a:spcBef>
                <a:spcPts val="0"/>
              </a:spcBef>
              <a:spcAft>
                <a:spcPts val="0"/>
              </a:spcAft>
              <a:buClr>
                <a:srgbClr val="404040"/>
              </a:buClr>
              <a:buSzPts val="1600"/>
              <a:buFont typeface="Calibri"/>
              <a:buChar char="●"/>
            </a:pPr>
            <a:r>
              <a:rPr b="1" lang="en-US" sz="1600">
                <a:solidFill>
                  <a:srgbClr val="404040"/>
                </a:solidFill>
                <a:highlight>
                  <a:srgbClr val="FFFFFF"/>
                </a:highlight>
                <a:latin typeface="Calibri"/>
                <a:ea typeface="Calibri"/>
                <a:cs typeface="Calibri"/>
                <a:sym typeface="Calibri"/>
              </a:rPr>
              <a:t>Unsupervised Learning Exploration</a:t>
            </a:r>
            <a:r>
              <a:rPr lang="en-US" sz="1600">
                <a:solidFill>
                  <a:srgbClr val="404040"/>
                </a:solidFill>
                <a:highlight>
                  <a:srgbClr val="FFFFFF"/>
                </a:highlight>
                <a:latin typeface="Calibri"/>
                <a:ea typeface="Calibri"/>
                <a:cs typeface="Calibri"/>
                <a:sym typeface="Calibri"/>
              </a:rPr>
              <a:t>: Beyond supervised methods, we investigate the utility of </a:t>
            </a:r>
            <a:r>
              <a:rPr b="1" lang="en-US" sz="1600">
                <a:solidFill>
                  <a:srgbClr val="404040"/>
                </a:solidFill>
                <a:highlight>
                  <a:srgbClr val="FFFFFF"/>
                </a:highlight>
                <a:latin typeface="Calibri"/>
                <a:ea typeface="Calibri"/>
                <a:cs typeface="Calibri"/>
                <a:sym typeface="Calibri"/>
              </a:rPr>
              <a:t>unsupervised techniques</a:t>
            </a:r>
            <a:r>
              <a:rPr lang="en-US" sz="1600">
                <a:solidFill>
                  <a:srgbClr val="404040"/>
                </a:solidFill>
                <a:highlight>
                  <a:srgbClr val="FFFFFF"/>
                </a:highlight>
                <a:latin typeface="Calibri"/>
                <a:ea typeface="Calibri"/>
                <a:cs typeface="Calibri"/>
                <a:sym typeface="Calibri"/>
              </a:rPr>
              <a:t>, including </a:t>
            </a:r>
            <a:r>
              <a:rPr b="1" lang="en-US" sz="1600">
                <a:solidFill>
                  <a:srgbClr val="404040"/>
                </a:solidFill>
                <a:highlight>
                  <a:srgbClr val="FFFFFF"/>
                </a:highlight>
                <a:latin typeface="Calibri"/>
                <a:ea typeface="Calibri"/>
                <a:cs typeface="Calibri"/>
                <a:sym typeface="Calibri"/>
              </a:rPr>
              <a:t>K-Means clustering</a:t>
            </a:r>
            <a:r>
              <a:rPr lang="en-US" sz="1600">
                <a:solidFill>
                  <a:srgbClr val="404040"/>
                </a:solidFill>
                <a:highlight>
                  <a:srgbClr val="FFFFFF"/>
                </a:highlight>
                <a:latin typeface="Calibri"/>
                <a:ea typeface="Calibri"/>
                <a:cs typeface="Calibri"/>
                <a:sym typeface="Calibri"/>
              </a:rPr>
              <a:t> and </a:t>
            </a:r>
            <a:r>
              <a:rPr b="1" lang="en-US" sz="1600">
                <a:solidFill>
                  <a:srgbClr val="404040"/>
                </a:solidFill>
                <a:highlight>
                  <a:srgbClr val="FFFFFF"/>
                </a:highlight>
                <a:latin typeface="Calibri"/>
                <a:ea typeface="Calibri"/>
                <a:cs typeface="Calibri"/>
                <a:sym typeface="Calibri"/>
              </a:rPr>
              <a:t>t-SNE visualization</a:t>
            </a:r>
            <a:r>
              <a:rPr lang="en-US" sz="1600">
                <a:solidFill>
                  <a:srgbClr val="404040"/>
                </a:solidFill>
                <a:highlight>
                  <a:srgbClr val="FFFFFF"/>
                </a:highlight>
                <a:latin typeface="Calibri"/>
                <a:ea typeface="Calibri"/>
                <a:cs typeface="Calibri"/>
                <a:sym typeface="Calibri"/>
              </a:rPr>
              <a:t>, to identify inherent structures in the data without relying on labeled examples. This dual approach provides a holistic understanding of the dataset’s properties.</a:t>
            </a:r>
            <a:endParaRPr sz="1600">
              <a:solidFill>
                <a:srgbClr val="404040"/>
              </a:solidFill>
              <a:highlight>
                <a:srgbClr val="FFFFFF"/>
              </a:highlight>
              <a:latin typeface="Calibri"/>
              <a:ea typeface="Calibri"/>
              <a:cs typeface="Calibri"/>
              <a:sym typeface="Calibri"/>
            </a:endParaRPr>
          </a:p>
          <a:p>
            <a:pPr indent="-330200" lvl="0" marL="457200" rtl="0" algn="l">
              <a:lnSpc>
                <a:spcPct val="115000"/>
              </a:lnSpc>
              <a:spcBef>
                <a:spcPts val="0"/>
              </a:spcBef>
              <a:spcAft>
                <a:spcPts val="0"/>
              </a:spcAft>
              <a:buClr>
                <a:srgbClr val="404040"/>
              </a:buClr>
              <a:buSzPts val="1600"/>
              <a:buFont typeface="Calibri"/>
              <a:buChar char="●"/>
            </a:pPr>
            <a:r>
              <a:rPr b="1" lang="en-US" sz="1600">
                <a:solidFill>
                  <a:srgbClr val="404040"/>
                </a:solidFill>
                <a:highlight>
                  <a:srgbClr val="FFFFFF"/>
                </a:highlight>
                <a:latin typeface="Calibri"/>
                <a:ea typeface="Calibri"/>
                <a:cs typeface="Calibri"/>
                <a:sym typeface="Calibri"/>
              </a:rPr>
              <a:t>Real-World Application</a:t>
            </a:r>
            <a:r>
              <a:rPr lang="en-US" sz="1600">
                <a:solidFill>
                  <a:srgbClr val="404040"/>
                </a:solidFill>
                <a:highlight>
                  <a:srgbClr val="FFFFFF"/>
                </a:highlight>
                <a:latin typeface="Calibri"/>
                <a:ea typeface="Calibri"/>
                <a:cs typeface="Calibri"/>
                <a:sym typeface="Calibri"/>
              </a:rPr>
              <a:t>: To demonstrate practical utility, we deploy the best-performing model in a </a:t>
            </a:r>
            <a:r>
              <a:rPr b="1" lang="en-US" sz="1600">
                <a:solidFill>
                  <a:srgbClr val="404040"/>
                </a:solidFill>
                <a:highlight>
                  <a:srgbClr val="FFFFFF"/>
                </a:highlight>
                <a:latin typeface="Calibri"/>
                <a:ea typeface="Calibri"/>
                <a:cs typeface="Calibri"/>
                <a:sym typeface="Calibri"/>
              </a:rPr>
              <a:t>Streamlit-based web application</a:t>
            </a:r>
            <a:r>
              <a:rPr lang="en-US" sz="1600">
                <a:solidFill>
                  <a:srgbClr val="404040"/>
                </a:solidFill>
                <a:highlight>
                  <a:srgbClr val="FFFFFF"/>
                </a:highlight>
                <a:latin typeface="Calibri"/>
                <a:ea typeface="Calibri"/>
                <a:cs typeface="Calibri"/>
                <a:sym typeface="Calibri"/>
              </a:rPr>
              <a:t>, allowing users to input email text and receive real-time predictions. This step ensures our research transcends theoretical analysis and delivers tangible cybersecurity value.</a:t>
            </a:r>
            <a:endParaRPr sz="1600">
              <a:solidFill>
                <a:srgbClr val="404040"/>
              </a:solidFill>
              <a:highlight>
                <a:srgbClr val="FFFFFF"/>
              </a:highlight>
              <a:latin typeface="Calibri"/>
              <a:ea typeface="Calibri"/>
              <a:cs typeface="Calibri"/>
              <a:sym typeface="Calibri"/>
            </a:endParaRPr>
          </a:p>
          <a:p>
            <a:pPr indent="0" lvl="0" marL="0" rtl="0" algn="l">
              <a:lnSpc>
                <a:spcPct val="178593"/>
              </a:lnSpc>
              <a:spcBef>
                <a:spcPts val="1000"/>
              </a:spcBef>
              <a:spcAft>
                <a:spcPts val="0"/>
              </a:spcAft>
              <a:buNone/>
            </a:pPr>
            <a:r>
              <a:rPr lang="en-US" sz="1600">
                <a:solidFill>
                  <a:srgbClr val="404040"/>
                </a:solidFill>
                <a:highlight>
                  <a:srgbClr val="FFFFFF"/>
                </a:highlight>
                <a:latin typeface="Calibri"/>
                <a:ea typeface="Calibri"/>
                <a:cs typeface="Calibri"/>
                <a:sym typeface="Calibri"/>
              </a:rPr>
              <a:t>By integrating </a:t>
            </a:r>
            <a:r>
              <a:rPr b="1" lang="en-US" sz="1600">
                <a:solidFill>
                  <a:srgbClr val="404040"/>
                </a:solidFill>
                <a:highlight>
                  <a:srgbClr val="FFFFFF"/>
                </a:highlight>
                <a:latin typeface="Calibri"/>
                <a:ea typeface="Calibri"/>
                <a:cs typeface="Calibri"/>
                <a:sym typeface="Calibri"/>
              </a:rPr>
              <a:t>theoretical rigor, empirical validation, and practical deployment</a:t>
            </a:r>
            <a:r>
              <a:rPr lang="en-US" sz="1600">
                <a:solidFill>
                  <a:srgbClr val="404040"/>
                </a:solidFill>
                <a:highlight>
                  <a:srgbClr val="FFFFFF"/>
                </a:highlight>
                <a:latin typeface="Calibri"/>
                <a:ea typeface="Calibri"/>
                <a:cs typeface="Calibri"/>
                <a:sym typeface="Calibri"/>
              </a:rPr>
              <a:t>, this project contributes to the broader discourse on AI-driven cybersecurity solutions while offering actionable insights for organizations seeking to fortify their email defenses.</a:t>
            </a:r>
            <a:endParaRPr sz="1600">
              <a:solidFill>
                <a:srgbClr val="404040"/>
              </a:solidFill>
              <a:highlight>
                <a:srgbClr val="FFFFFF"/>
              </a:highlight>
              <a:latin typeface="Calibri"/>
              <a:ea typeface="Calibri"/>
              <a:cs typeface="Calibri"/>
              <a:sym typeface="Calibri"/>
            </a:endParaRPr>
          </a:p>
          <a:p>
            <a:pPr indent="0" lvl="0" marL="457200" marR="0" rtl="0" algn="just">
              <a:spcBef>
                <a:spcPts val="1000"/>
              </a:spcBef>
              <a:spcAft>
                <a:spcPts val="0"/>
              </a:spcAft>
              <a:buNone/>
            </a:pPr>
            <a:r>
              <a:t/>
            </a:r>
            <a:endParaRPr sz="24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190500" lvl="0" marL="342900" marR="0" rtl="0" algn="just">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96" name="Google Shape;96;p13"/>
          <p:cNvSpPr/>
          <p:nvPr/>
        </p:nvSpPr>
        <p:spPr>
          <a:xfrm>
            <a:off x="12115800" y="5867399"/>
            <a:ext cx="19431000" cy="1143000"/>
          </a:xfrm>
          <a:prstGeom prst="rect">
            <a:avLst/>
          </a:prstGeom>
          <a:solidFill>
            <a:srgbClr val="00B0F0"/>
          </a:solidFill>
          <a:ln cap="flat" cmpd="sng" w="12700">
            <a:solidFill>
              <a:srgbClr val="011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7258" u="none" cap="none" strike="noStrike">
                <a:solidFill>
                  <a:schemeClr val="lt1"/>
                </a:solidFill>
                <a:latin typeface="Calibri"/>
                <a:ea typeface="Calibri"/>
                <a:cs typeface="Calibri"/>
                <a:sym typeface="Calibri"/>
              </a:rPr>
              <a:t>Research Approach</a:t>
            </a:r>
            <a:endParaRPr/>
          </a:p>
        </p:txBody>
      </p:sp>
      <p:sp>
        <p:nvSpPr>
          <p:cNvPr id="97" name="Google Shape;97;p13"/>
          <p:cNvSpPr/>
          <p:nvPr/>
        </p:nvSpPr>
        <p:spPr>
          <a:xfrm>
            <a:off x="12115800" y="7010400"/>
            <a:ext cx="19431000" cy="7086600"/>
          </a:xfrm>
          <a:prstGeom prst="rect">
            <a:avLst/>
          </a:prstGeom>
          <a:solidFill>
            <a:schemeClr val="lt1"/>
          </a:solidFill>
          <a:ln cap="flat" cmpd="sng" w="12700">
            <a:solidFill>
              <a:srgbClr val="011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98" name="Google Shape;98;p13"/>
          <p:cNvSpPr/>
          <p:nvPr/>
        </p:nvSpPr>
        <p:spPr>
          <a:xfrm>
            <a:off x="12115800" y="14706600"/>
            <a:ext cx="19431000" cy="1143000"/>
          </a:xfrm>
          <a:prstGeom prst="rect">
            <a:avLst/>
          </a:prstGeom>
          <a:solidFill>
            <a:srgbClr val="00B0F0"/>
          </a:solidFill>
          <a:ln cap="flat" cmpd="sng" w="12700">
            <a:solidFill>
              <a:srgbClr val="011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7258" u="none" cap="none" strike="noStrike">
                <a:solidFill>
                  <a:schemeClr val="lt1"/>
                </a:solidFill>
                <a:latin typeface="Calibri"/>
                <a:ea typeface="Calibri"/>
                <a:cs typeface="Calibri"/>
                <a:sym typeface="Calibri"/>
              </a:rPr>
              <a:t>Results</a:t>
            </a:r>
            <a:endParaRPr/>
          </a:p>
        </p:txBody>
      </p:sp>
      <p:sp>
        <p:nvSpPr>
          <p:cNvPr id="99" name="Google Shape;99;p13"/>
          <p:cNvSpPr/>
          <p:nvPr/>
        </p:nvSpPr>
        <p:spPr>
          <a:xfrm>
            <a:off x="12115800" y="15849600"/>
            <a:ext cx="19431000" cy="16687800"/>
          </a:xfrm>
          <a:prstGeom prst="rect">
            <a:avLst/>
          </a:prstGeom>
          <a:solidFill>
            <a:schemeClr val="lt1"/>
          </a:solidFill>
          <a:ln cap="flat" cmpd="sng" w="12700">
            <a:solidFill>
              <a:srgbClr val="011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100" name="Google Shape;100;p13"/>
          <p:cNvSpPr/>
          <p:nvPr/>
        </p:nvSpPr>
        <p:spPr>
          <a:xfrm>
            <a:off x="31977496" y="5936852"/>
            <a:ext cx="11353800" cy="1143000"/>
          </a:xfrm>
          <a:prstGeom prst="rect">
            <a:avLst/>
          </a:prstGeom>
          <a:solidFill>
            <a:srgbClr val="00B0F0"/>
          </a:solidFill>
          <a:ln cap="flat" cmpd="sng" w="12700">
            <a:solidFill>
              <a:srgbClr val="011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7258" u="none" cap="none" strike="noStrike">
                <a:solidFill>
                  <a:schemeClr val="lt1"/>
                </a:solidFill>
                <a:latin typeface="Calibri"/>
                <a:ea typeface="Calibri"/>
                <a:cs typeface="Calibri"/>
                <a:sym typeface="Calibri"/>
              </a:rPr>
              <a:t>Conclusions &amp; Discussion</a:t>
            </a:r>
            <a:endParaRPr/>
          </a:p>
        </p:txBody>
      </p:sp>
      <p:sp>
        <p:nvSpPr>
          <p:cNvPr id="101" name="Google Shape;101;p13"/>
          <p:cNvSpPr/>
          <p:nvPr/>
        </p:nvSpPr>
        <p:spPr>
          <a:xfrm>
            <a:off x="31977496" y="7079852"/>
            <a:ext cx="11353800" cy="13714881"/>
          </a:xfrm>
          <a:prstGeom prst="rect">
            <a:avLst/>
          </a:prstGeom>
          <a:solidFill>
            <a:schemeClr val="lt1"/>
          </a:solidFill>
          <a:ln cap="flat" cmpd="sng" w="12700">
            <a:solidFill>
              <a:srgbClr val="011893"/>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b="1" lang="en-US" sz="1600">
                <a:solidFill>
                  <a:srgbClr val="404040"/>
                </a:solidFill>
                <a:highlight>
                  <a:srgbClr val="FFFFFF"/>
                </a:highlight>
                <a:latin typeface="Calibri"/>
                <a:ea typeface="Calibri"/>
                <a:cs typeface="Calibri"/>
                <a:sym typeface="Calibri"/>
              </a:rPr>
              <a:t>Key Contributions</a:t>
            </a:r>
            <a:r>
              <a:rPr lang="en-US" sz="1600">
                <a:solidFill>
                  <a:srgbClr val="404040"/>
                </a:solidFill>
                <a:highlight>
                  <a:srgbClr val="FFFFFF"/>
                </a:highlight>
                <a:latin typeface="Calibri"/>
                <a:ea typeface="Calibri"/>
                <a:cs typeface="Calibri"/>
                <a:sym typeface="Calibri"/>
              </a:rPr>
              <a:t>:</a:t>
            </a:r>
            <a:endParaRPr sz="1600">
              <a:solidFill>
                <a:srgbClr val="404040"/>
              </a:solidFill>
              <a:highlight>
                <a:srgbClr val="FFFFFF"/>
              </a:highlight>
              <a:latin typeface="Calibri"/>
              <a:ea typeface="Calibri"/>
              <a:cs typeface="Calibri"/>
              <a:sym typeface="Calibri"/>
            </a:endParaRPr>
          </a:p>
          <a:p>
            <a:pPr indent="-330200" lvl="0" marL="457200" rtl="0" algn="l">
              <a:lnSpc>
                <a:spcPct val="115000"/>
              </a:lnSpc>
              <a:spcBef>
                <a:spcPts val="1000"/>
              </a:spcBef>
              <a:spcAft>
                <a:spcPts val="0"/>
              </a:spcAft>
              <a:buClr>
                <a:srgbClr val="404040"/>
              </a:buClr>
              <a:buSzPts val="1600"/>
              <a:buFont typeface="Calibri"/>
              <a:buChar char="●"/>
            </a:pPr>
            <a:r>
              <a:rPr b="1" lang="en-US" sz="1600">
                <a:solidFill>
                  <a:srgbClr val="404040"/>
                </a:solidFill>
                <a:highlight>
                  <a:srgbClr val="FFFFFF"/>
                </a:highlight>
                <a:latin typeface="Calibri"/>
                <a:ea typeface="Calibri"/>
                <a:cs typeface="Calibri"/>
                <a:sym typeface="Calibri"/>
              </a:rPr>
              <a:t>Model Performance</a:t>
            </a:r>
            <a:r>
              <a:rPr lang="en-US" sz="1600">
                <a:solidFill>
                  <a:srgbClr val="404040"/>
                </a:solidFill>
                <a:highlight>
                  <a:srgbClr val="FFFFFF"/>
                </a:highlight>
                <a:latin typeface="Calibri"/>
                <a:ea typeface="Calibri"/>
                <a:cs typeface="Calibri"/>
                <a:sym typeface="Calibri"/>
              </a:rPr>
              <a:t>: SVM emerged as the optimal choice for phishing detection, balancing </a:t>
            </a:r>
            <a:r>
              <a:rPr b="1" lang="en-US" sz="1600">
                <a:solidFill>
                  <a:srgbClr val="404040"/>
                </a:solidFill>
                <a:highlight>
                  <a:srgbClr val="FFFFFF"/>
                </a:highlight>
                <a:latin typeface="Calibri"/>
                <a:ea typeface="Calibri"/>
                <a:cs typeface="Calibri"/>
                <a:sym typeface="Calibri"/>
              </a:rPr>
              <a:t>high accuracy</a:t>
            </a:r>
            <a:r>
              <a:rPr lang="en-US" sz="1600">
                <a:solidFill>
                  <a:srgbClr val="404040"/>
                </a:solidFill>
                <a:highlight>
                  <a:srgbClr val="FFFFFF"/>
                </a:highlight>
                <a:latin typeface="Calibri"/>
                <a:ea typeface="Calibri"/>
                <a:cs typeface="Calibri"/>
                <a:sym typeface="Calibri"/>
              </a:rPr>
              <a:t> with </a:t>
            </a:r>
            <a:r>
              <a:rPr b="1" lang="en-US" sz="1600">
                <a:solidFill>
                  <a:srgbClr val="404040"/>
                </a:solidFill>
                <a:highlight>
                  <a:srgbClr val="FFFFFF"/>
                </a:highlight>
                <a:latin typeface="Calibri"/>
                <a:ea typeface="Calibri"/>
                <a:cs typeface="Calibri"/>
                <a:sym typeface="Calibri"/>
              </a:rPr>
              <a:t>low false negatives</a:t>
            </a:r>
            <a:r>
              <a:rPr lang="en-US" sz="1600">
                <a:solidFill>
                  <a:srgbClr val="404040"/>
                </a:solidFill>
                <a:highlight>
                  <a:srgbClr val="FFFFFF"/>
                </a:highlight>
                <a:latin typeface="Calibri"/>
                <a:ea typeface="Calibri"/>
                <a:cs typeface="Calibri"/>
                <a:sym typeface="Calibri"/>
              </a:rPr>
              <a:t>. Its robustness against adversarial text variations (e.g., slight misspellings) further underscores its utility.</a:t>
            </a:r>
            <a:endParaRPr sz="1600">
              <a:solidFill>
                <a:srgbClr val="404040"/>
              </a:solidFill>
              <a:highlight>
                <a:srgbClr val="FFFFFF"/>
              </a:highlight>
              <a:latin typeface="Calibri"/>
              <a:ea typeface="Calibri"/>
              <a:cs typeface="Calibri"/>
              <a:sym typeface="Calibri"/>
            </a:endParaRPr>
          </a:p>
          <a:p>
            <a:pPr indent="-330200" lvl="0" marL="457200" rtl="0" algn="l">
              <a:lnSpc>
                <a:spcPct val="115000"/>
              </a:lnSpc>
              <a:spcBef>
                <a:spcPts val="0"/>
              </a:spcBef>
              <a:spcAft>
                <a:spcPts val="0"/>
              </a:spcAft>
              <a:buClr>
                <a:srgbClr val="404040"/>
              </a:buClr>
              <a:buSzPts val="1600"/>
              <a:buFont typeface="Calibri"/>
              <a:buChar char="●"/>
            </a:pPr>
            <a:r>
              <a:rPr b="1" lang="en-US" sz="1600">
                <a:solidFill>
                  <a:srgbClr val="404040"/>
                </a:solidFill>
                <a:highlight>
                  <a:srgbClr val="FFFFFF"/>
                </a:highlight>
                <a:latin typeface="Calibri"/>
                <a:ea typeface="Calibri"/>
                <a:cs typeface="Calibri"/>
                <a:sym typeface="Calibri"/>
              </a:rPr>
              <a:t>Unsupervised Limitations</a:t>
            </a:r>
            <a:r>
              <a:rPr lang="en-US" sz="1600">
                <a:solidFill>
                  <a:srgbClr val="404040"/>
                </a:solidFill>
                <a:highlight>
                  <a:srgbClr val="FFFFFF"/>
                </a:highlight>
                <a:latin typeface="Calibri"/>
                <a:ea typeface="Calibri"/>
                <a:cs typeface="Calibri"/>
                <a:sym typeface="Calibri"/>
              </a:rPr>
              <a:t>: While K-Means and t-SNE provided valuable exploratory insights, their inability to match supervised performance highlights the </a:t>
            </a:r>
            <a:r>
              <a:rPr b="1" lang="en-US" sz="1600">
                <a:solidFill>
                  <a:srgbClr val="404040"/>
                </a:solidFill>
                <a:highlight>
                  <a:srgbClr val="FFFFFF"/>
                </a:highlight>
                <a:latin typeface="Calibri"/>
                <a:ea typeface="Calibri"/>
                <a:cs typeface="Calibri"/>
                <a:sym typeface="Calibri"/>
              </a:rPr>
              <a:t>irreplaceable role of labeled data</a:t>
            </a:r>
            <a:r>
              <a:rPr lang="en-US" sz="1600">
                <a:solidFill>
                  <a:srgbClr val="404040"/>
                </a:solidFill>
                <a:highlight>
                  <a:srgbClr val="FFFFFF"/>
                </a:highlight>
                <a:latin typeface="Calibri"/>
                <a:ea typeface="Calibri"/>
                <a:cs typeface="Calibri"/>
                <a:sym typeface="Calibri"/>
              </a:rPr>
              <a:t> in cybersecurity applications.</a:t>
            </a:r>
            <a:endParaRPr sz="1600">
              <a:solidFill>
                <a:srgbClr val="404040"/>
              </a:solidFill>
              <a:highlight>
                <a:srgbClr val="FFFFFF"/>
              </a:highlight>
              <a:latin typeface="Calibri"/>
              <a:ea typeface="Calibri"/>
              <a:cs typeface="Calibri"/>
              <a:sym typeface="Calibri"/>
            </a:endParaRPr>
          </a:p>
          <a:p>
            <a:pPr indent="-330200" lvl="0" marL="457200" rtl="0" algn="l">
              <a:lnSpc>
                <a:spcPct val="115000"/>
              </a:lnSpc>
              <a:spcBef>
                <a:spcPts val="0"/>
              </a:spcBef>
              <a:spcAft>
                <a:spcPts val="0"/>
              </a:spcAft>
              <a:buClr>
                <a:srgbClr val="404040"/>
              </a:buClr>
              <a:buSzPts val="1600"/>
              <a:buFont typeface="Calibri"/>
              <a:buChar char="●"/>
            </a:pPr>
            <a:r>
              <a:rPr b="1" lang="en-US" sz="1600">
                <a:solidFill>
                  <a:srgbClr val="404040"/>
                </a:solidFill>
                <a:highlight>
                  <a:srgbClr val="FFFFFF"/>
                </a:highlight>
                <a:latin typeface="Calibri"/>
                <a:ea typeface="Calibri"/>
                <a:cs typeface="Calibri"/>
                <a:sym typeface="Calibri"/>
              </a:rPr>
              <a:t>Real-World Viability</a:t>
            </a:r>
            <a:r>
              <a:rPr lang="en-US" sz="1600">
                <a:solidFill>
                  <a:srgbClr val="404040"/>
                </a:solidFill>
                <a:highlight>
                  <a:srgbClr val="FFFFFF"/>
                </a:highlight>
                <a:latin typeface="Calibri"/>
                <a:ea typeface="Calibri"/>
                <a:cs typeface="Calibri"/>
                <a:sym typeface="Calibri"/>
              </a:rPr>
              <a:t>: The Streamlit deployment demonstrated that </a:t>
            </a:r>
            <a:r>
              <a:rPr b="1" lang="en-US" sz="1600">
                <a:solidFill>
                  <a:srgbClr val="404040"/>
                </a:solidFill>
                <a:highlight>
                  <a:srgbClr val="FFFFFF"/>
                </a:highlight>
                <a:latin typeface="Calibri"/>
                <a:ea typeface="Calibri"/>
                <a:cs typeface="Calibri"/>
                <a:sym typeface="Calibri"/>
              </a:rPr>
              <a:t>NLP-driven phishing detection can be both effective and accessible</a:t>
            </a:r>
            <a:r>
              <a:rPr lang="en-US" sz="1600">
                <a:solidFill>
                  <a:srgbClr val="404040"/>
                </a:solidFill>
                <a:highlight>
                  <a:srgbClr val="FFFFFF"/>
                </a:highlight>
                <a:latin typeface="Calibri"/>
                <a:ea typeface="Calibri"/>
                <a:cs typeface="Calibri"/>
                <a:sym typeface="Calibri"/>
              </a:rPr>
              <a:t>, paving the way for broader adoption.</a:t>
            </a:r>
            <a:endParaRPr sz="1600">
              <a:solidFill>
                <a:srgbClr val="404040"/>
              </a:solidFill>
              <a:highlight>
                <a:srgbClr val="FFFFFF"/>
              </a:highlight>
              <a:latin typeface="Calibri"/>
              <a:ea typeface="Calibri"/>
              <a:cs typeface="Calibri"/>
              <a:sym typeface="Calibri"/>
            </a:endParaRPr>
          </a:p>
          <a:p>
            <a:pPr indent="0" lvl="0" marL="0" rtl="0" algn="l">
              <a:lnSpc>
                <a:spcPct val="115000"/>
              </a:lnSpc>
              <a:spcBef>
                <a:spcPts val="1000"/>
              </a:spcBef>
              <a:spcAft>
                <a:spcPts val="0"/>
              </a:spcAft>
              <a:buNone/>
            </a:pPr>
            <a:r>
              <a:rPr b="1" lang="en-US" sz="1600">
                <a:solidFill>
                  <a:srgbClr val="404040"/>
                </a:solidFill>
                <a:highlight>
                  <a:srgbClr val="FFFFFF"/>
                </a:highlight>
                <a:latin typeface="Calibri"/>
                <a:ea typeface="Calibri"/>
                <a:cs typeface="Calibri"/>
                <a:sym typeface="Calibri"/>
              </a:rPr>
              <a:t>Limitations and Challenges</a:t>
            </a:r>
            <a:r>
              <a:rPr lang="en-US" sz="1600">
                <a:solidFill>
                  <a:srgbClr val="404040"/>
                </a:solidFill>
                <a:highlight>
                  <a:srgbClr val="FFFFFF"/>
                </a:highlight>
                <a:latin typeface="Calibri"/>
                <a:ea typeface="Calibri"/>
                <a:cs typeface="Calibri"/>
                <a:sym typeface="Calibri"/>
              </a:rPr>
              <a:t>:</a:t>
            </a:r>
            <a:endParaRPr sz="1600">
              <a:solidFill>
                <a:srgbClr val="404040"/>
              </a:solidFill>
              <a:highlight>
                <a:srgbClr val="FFFFFF"/>
              </a:highlight>
              <a:latin typeface="Calibri"/>
              <a:ea typeface="Calibri"/>
              <a:cs typeface="Calibri"/>
              <a:sym typeface="Calibri"/>
            </a:endParaRPr>
          </a:p>
          <a:p>
            <a:pPr indent="-330200" lvl="0" marL="457200" rtl="0" algn="l">
              <a:lnSpc>
                <a:spcPct val="115000"/>
              </a:lnSpc>
              <a:spcBef>
                <a:spcPts val="1000"/>
              </a:spcBef>
              <a:spcAft>
                <a:spcPts val="0"/>
              </a:spcAft>
              <a:buClr>
                <a:srgbClr val="404040"/>
              </a:buClr>
              <a:buSzPts val="1600"/>
              <a:buFont typeface="Roboto"/>
              <a:buChar char="●"/>
            </a:pPr>
            <a:r>
              <a:rPr b="1" lang="en-US" sz="1600">
                <a:solidFill>
                  <a:srgbClr val="404040"/>
                </a:solidFill>
                <a:highlight>
                  <a:srgbClr val="FFFFFF"/>
                </a:highlight>
                <a:latin typeface="Calibri"/>
                <a:ea typeface="Calibri"/>
                <a:cs typeface="Calibri"/>
                <a:sym typeface="Calibri"/>
              </a:rPr>
              <a:t>Dataset Bias</a:t>
            </a:r>
            <a:r>
              <a:rPr lang="en-US" sz="1600">
                <a:solidFill>
                  <a:srgbClr val="404040"/>
                </a:solidFill>
                <a:highlight>
                  <a:srgbClr val="FFFFFF"/>
                </a:highlight>
                <a:latin typeface="Calibri"/>
                <a:ea typeface="Calibri"/>
                <a:cs typeface="Calibri"/>
                <a:sym typeface="Calibri"/>
              </a:rPr>
              <a:t>: The training data may not fully represent </a:t>
            </a:r>
            <a:r>
              <a:rPr b="1" lang="en-US" sz="1600">
                <a:solidFill>
                  <a:srgbClr val="404040"/>
                </a:solidFill>
                <a:highlight>
                  <a:srgbClr val="FFFFFF"/>
                </a:highlight>
                <a:latin typeface="Calibri"/>
                <a:ea typeface="Calibri"/>
                <a:cs typeface="Calibri"/>
                <a:sym typeface="Calibri"/>
              </a:rPr>
              <a:t>emerging phishing tactics</a:t>
            </a:r>
            <a:r>
              <a:rPr lang="en-US" sz="1600">
                <a:solidFill>
                  <a:srgbClr val="404040"/>
                </a:solidFill>
                <a:highlight>
                  <a:srgbClr val="FFFFFF"/>
                </a:highlight>
                <a:latin typeface="Calibri"/>
                <a:ea typeface="Calibri"/>
                <a:cs typeface="Calibri"/>
                <a:sym typeface="Calibri"/>
              </a:rPr>
              <a:t>, such as AI-generated text or multilingual attacks.</a:t>
            </a:r>
            <a:endParaRPr sz="1600">
              <a:solidFill>
                <a:srgbClr val="404040"/>
              </a:solidFill>
              <a:highlight>
                <a:srgbClr val="FFFFFF"/>
              </a:highlight>
              <a:latin typeface="Calibri"/>
              <a:ea typeface="Calibri"/>
              <a:cs typeface="Calibri"/>
              <a:sym typeface="Calibri"/>
            </a:endParaRPr>
          </a:p>
          <a:p>
            <a:pPr indent="-330200" lvl="0" marL="457200" rtl="0" algn="l">
              <a:lnSpc>
                <a:spcPct val="115000"/>
              </a:lnSpc>
              <a:spcBef>
                <a:spcPts val="0"/>
              </a:spcBef>
              <a:spcAft>
                <a:spcPts val="0"/>
              </a:spcAft>
              <a:buClr>
                <a:srgbClr val="404040"/>
              </a:buClr>
              <a:buSzPts val="1600"/>
              <a:buFont typeface="Roboto"/>
              <a:buChar char="●"/>
            </a:pPr>
            <a:r>
              <a:rPr b="1" lang="en-US" sz="1600">
                <a:solidFill>
                  <a:srgbClr val="404040"/>
                </a:solidFill>
                <a:highlight>
                  <a:srgbClr val="FFFFFF"/>
                </a:highlight>
                <a:latin typeface="Calibri"/>
                <a:ea typeface="Calibri"/>
                <a:cs typeface="Calibri"/>
                <a:sym typeface="Calibri"/>
              </a:rPr>
              <a:t>Adversarial Evasion</a:t>
            </a:r>
            <a:r>
              <a:rPr lang="en-US" sz="1600">
                <a:solidFill>
                  <a:srgbClr val="404040"/>
                </a:solidFill>
                <a:highlight>
                  <a:srgbClr val="FFFFFF"/>
                </a:highlight>
                <a:latin typeface="Calibri"/>
                <a:ea typeface="Calibri"/>
                <a:cs typeface="Calibri"/>
                <a:sym typeface="Calibri"/>
              </a:rPr>
              <a:t>: Attackers could circumvent the model using </a:t>
            </a:r>
            <a:r>
              <a:rPr b="1" lang="en-US" sz="1600">
                <a:solidFill>
                  <a:srgbClr val="404040"/>
                </a:solidFill>
                <a:highlight>
                  <a:srgbClr val="FFFFFF"/>
                </a:highlight>
                <a:latin typeface="Calibri"/>
                <a:ea typeface="Calibri"/>
                <a:cs typeface="Calibri"/>
                <a:sym typeface="Calibri"/>
              </a:rPr>
              <a:t>image-based phishing</a:t>
            </a:r>
            <a:r>
              <a:rPr lang="en-US" sz="1600">
                <a:solidFill>
                  <a:srgbClr val="404040"/>
                </a:solidFill>
                <a:highlight>
                  <a:srgbClr val="FFFFFF"/>
                </a:highlight>
                <a:latin typeface="Calibri"/>
                <a:ea typeface="Calibri"/>
                <a:cs typeface="Calibri"/>
                <a:sym typeface="Calibri"/>
              </a:rPr>
              <a:t> or </a:t>
            </a:r>
            <a:r>
              <a:rPr b="1" lang="en-US" sz="1600">
                <a:solidFill>
                  <a:srgbClr val="404040"/>
                </a:solidFill>
                <a:highlight>
                  <a:srgbClr val="FFFFFF"/>
                </a:highlight>
                <a:latin typeface="Calibri"/>
                <a:ea typeface="Calibri"/>
                <a:cs typeface="Calibri"/>
                <a:sym typeface="Calibri"/>
              </a:rPr>
              <a:t>zero-day exploits</a:t>
            </a:r>
            <a:r>
              <a:rPr lang="en-US" sz="1600">
                <a:solidFill>
                  <a:srgbClr val="404040"/>
                </a:solidFill>
                <a:highlight>
                  <a:srgbClr val="FFFFFF"/>
                </a:highlight>
                <a:latin typeface="Calibri"/>
                <a:ea typeface="Calibri"/>
                <a:cs typeface="Calibri"/>
                <a:sym typeface="Calibri"/>
              </a:rPr>
              <a:t> not present in the training set.</a:t>
            </a:r>
            <a:endParaRPr sz="1600">
              <a:solidFill>
                <a:srgbClr val="404040"/>
              </a:solidFill>
              <a:highlight>
                <a:srgbClr val="FFFFFF"/>
              </a:highlight>
              <a:latin typeface="Calibri"/>
              <a:ea typeface="Calibri"/>
              <a:cs typeface="Calibri"/>
              <a:sym typeface="Calibri"/>
            </a:endParaRPr>
          </a:p>
          <a:p>
            <a:pPr indent="-330200" lvl="0" marL="457200" rtl="0" algn="l">
              <a:lnSpc>
                <a:spcPct val="115000"/>
              </a:lnSpc>
              <a:spcBef>
                <a:spcPts val="0"/>
              </a:spcBef>
              <a:spcAft>
                <a:spcPts val="0"/>
              </a:spcAft>
              <a:buClr>
                <a:srgbClr val="404040"/>
              </a:buClr>
              <a:buSzPts val="1600"/>
              <a:buFont typeface="Roboto"/>
              <a:buChar char="●"/>
            </a:pPr>
            <a:r>
              <a:rPr b="1" lang="en-US" sz="1600">
                <a:solidFill>
                  <a:srgbClr val="404040"/>
                </a:solidFill>
                <a:highlight>
                  <a:srgbClr val="FFFFFF"/>
                </a:highlight>
                <a:latin typeface="Calibri"/>
                <a:ea typeface="Calibri"/>
                <a:cs typeface="Calibri"/>
                <a:sym typeface="Calibri"/>
              </a:rPr>
              <a:t>Feature Scope</a:t>
            </a:r>
            <a:r>
              <a:rPr lang="en-US" sz="1600">
                <a:solidFill>
                  <a:srgbClr val="404040"/>
                </a:solidFill>
                <a:highlight>
                  <a:srgbClr val="FFFFFF"/>
                </a:highlight>
                <a:latin typeface="Calibri"/>
                <a:ea typeface="Calibri"/>
                <a:cs typeface="Calibri"/>
                <a:sym typeface="Calibri"/>
              </a:rPr>
              <a:t>: Relying solely on </a:t>
            </a:r>
            <a:r>
              <a:rPr b="1" lang="en-US" sz="1600">
                <a:solidFill>
                  <a:srgbClr val="404040"/>
                </a:solidFill>
                <a:highlight>
                  <a:srgbClr val="FFFFFF"/>
                </a:highlight>
                <a:latin typeface="Calibri"/>
                <a:ea typeface="Calibri"/>
                <a:cs typeface="Calibri"/>
                <a:sym typeface="Calibri"/>
              </a:rPr>
              <a:t>textual content</a:t>
            </a:r>
            <a:r>
              <a:rPr lang="en-US" sz="1600">
                <a:solidFill>
                  <a:srgbClr val="404040"/>
                </a:solidFill>
                <a:highlight>
                  <a:srgbClr val="FFFFFF"/>
                </a:highlight>
                <a:latin typeface="Calibri"/>
                <a:ea typeface="Calibri"/>
                <a:cs typeface="Calibri"/>
                <a:sym typeface="Calibri"/>
              </a:rPr>
              <a:t> ignores valuable signals like </a:t>
            </a:r>
            <a:r>
              <a:rPr b="1" lang="en-US" sz="1600">
                <a:solidFill>
                  <a:srgbClr val="404040"/>
                </a:solidFill>
                <a:highlight>
                  <a:srgbClr val="FFFFFF"/>
                </a:highlight>
                <a:latin typeface="Calibri"/>
                <a:ea typeface="Calibri"/>
                <a:cs typeface="Calibri"/>
                <a:sym typeface="Calibri"/>
              </a:rPr>
              <a:t>email headers</a:t>
            </a:r>
            <a:r>
              <a:rPr lang="en-US" sz="1600">
                <a:solidFill>
                  <a:srgbClr val="404040"/>
                </a:solidFill>
                <a:highlight>
                  <a:srgbClr val="FFFFFF"/>
                </a:highlight>
                <a:latin typeface="Calibri"/>
                <a:ea typeface="Calibri"/>
                <a:cs typeface="Calibri"/>
                <a:sym typeface="Calibri"/>
              </a:rPr>
              <a:t> or </a:t>
            </a:r>
            <a:r>
              <a:rPr b="1" lang="en-US" sz="1600">
                <a:solidFill>
                  <a:srgbClr val="404040"/>
                </a:solidFill>
                <a:highlight>
                  <a:srgbClr val="FFFFFF"/>
                </a:highlight>
                <a:latin typeface="Calibri"/>
                <a:ea typeface="Calibri"/>
                <a:cs typeface="Calibri"/>
                <a:sym typeface="Calibri"/>
              </a:rPr>
              <a:t>hyperlink analysis</a:t>
            </a:r>
            <a:r>
              <a:rPr lang="en-US" sz="1600">
                <a:solidFill>
                  <a:srgbClr val="404040"/>
                </a:solidFill>
                <a:highlight>
                  <a:srgbClr val="FFFFFF"/>
                </a:highlight>
                <a:latin typeface="Calibri"/>
                <a:ea typeface="Calibri"/>
                <a:cs typeface="Calibri"/>
                <a:sym typeface="Calibri"/>
              </a:rPr>
              <a:t>.</a:t>
            </a:r>
            <a:endParaRPr sz="1600">
              <a:solidFill>
                <a:srgbClr val="404040"/>
              </a:solidFill>
              <a:highlight>
                <a:srgbClr val="FFFFFF"/>
              </a:highlight>
              <a:latin typeface="Calibri"/>
              <a:ea typeface="Calibri"/>
              <a:cs typeface="Calibri"/>
              <a:sym typeface="Calibri"/>
            </a:endParaRPr>
          </a:p>
          <a:p>
            <a:pPr indent="0" lvl="0" marL="0" rtl="0" algn="l">
              <a:lnSpc>
                <a:spcPct val="115000"/>
              </a:lnSpc>
              <a:spcBef>
                <a:spcPts val="1000"/>
              </a:spcBef>
              <a:spcAft>
                <a:spcPts val="0"/>
              </a:spcAft>
              <a:buNone/>
            </a:pPr>
            <a:r>
              <a:rPr b="1" lang="en-US" sz="1600">
                <a:solidFill>
                  <a:srgbClr val="404040"/>
                </a:solidFill>
                <a:highlight>
                  <a:srgbClr val="FFFFFF"/>
                </a:highlight>
                <a:latin typeface="Calibri"/>
                <a:ea typeface="Calibri"/>
                <a:cs typeface="Calibri"/>
                <a:sym typeface="Calibri"/>
              </a:rPr>
              <a:t>Future Directions</a:t>
            </a:r>
            <a:r>
              <a:rPr lang="en-US" sz="1600">
                <a:solidFill>
                  <a:srgbClr val="404040"/>
                </a:solidFill>
                <a:highlight>
                  <a:srgbClr val="FFFFFF"/>
                </a:highlight>
                <a:latin typeface="Calibri"/>
                <a:ea typeface="Calibri"/>
                <a:cs typeface="Calibri"/>
                <a:sym typeface="Calibri"/>
              </a:rPr>
              <a:t>:</a:t>
            </a:r>
            <a:endParaRPr sz="1600">
              <a:solidFill>
                <a:srgbClr val="404040"/>
              </a:solidFill>
              <a:highlight>
                <a:srgbClr val="FFFFFF"/>
              </a:highlight>
              <a:latin typeface="Calibri"/>
              <a:ea typeface="Calibri"/>
              <a:cs typeface="Calibri"/>
              <a:sym typeface="Calibri"/>
            </a:endParaRPr>
          </a:p>
          <a:p>
            <a:pPr indent="-330200" lvl="0" marL="457200" rtl="0" algn="l">
              <a:lnSpc>
                <a:spcPct val="115000"/>
              </a:lnSpc>
              <a:spcBef>
                <a:spcPts val="1000"/>
              </a:spcBef>
              <a:spcAft>
                <a:spcPts val="0"/>
              </a:spcAft>
              <a:buClr>
                <a:srgbClr val="404040"/>
              </a:buClr>
              <a:buSzPts val="1600"/>
              <a:buFont typeface="Calibri"/>
              <a:buChar char="●"/>
            </a:pPr>
            <a:r>
              <a:rPr b="1" lang="en-US" sz="1600">
                <a:solidFill>
                  <a:srgbClr val="404040"/>
                </a:solidFill>
                <a:highlight>
                  <a:srgbClr val="FFFFFF"/>
                </a:highlight>
                <a:latin typeface="Calibri"/>
                <a:ea typeface="Calibri"/>
                <a:cs typeface="Calibri"/>
                <a:sym typeface="Calibri"/>
              </a:rPr>
              <a:t>Hybrid Models</a:t>
            </a:r>
            <a:r>
              <a:rPr lang="en-US" sz="1600">
                <a:solidFill>
                  <a:srgbClr val="404040"/>
                </a:solidFill>
                <a:highlight>
                  <a:srgbClr val="FFFFFF"/>
                </a:highlight>
                <a:latin typeface="Calibri"/>
                <a:ea typeface="Calibri"/>
                <a:cs typeface="Calibri"/>
                <a:sym typeface="Calibri"/>
              </a:rPr>
              <a:t>: Integrate </a:t>
            </a:r>
            <a:r>
              <a:rPr b="1" lang="en-US" sz="1600">
                <a:solidFill>
                  <a:srgbClr val="404040"/>
                </a:solidFill>
                <a:highlight>
                  <a:srgbClr val="FFFFFF"/>
                </a:highlight>
                <a:latin typeface="Calibri"/>
                <a:ea typeface="Calibri"/>
                <a:cs typeface="Calibri"/>
                <a:sym typeface="Calibri"/>
              </a:rPr>
              <a:t>NLP with metadata features</a:t>
            </a:r>
            <a:r>
              <a:rPr lang="en-US" sz="1600">
                <a:solidFill>
                  <a:srgbClr val="404040"/>
                </a:solidFill>
                <a:highlight>
                  <a:srgbClr val="FFFFFF"/>
                </a:highlight>
                <a:latin typeface="Calibri"/>
                <a:ea typeface="Calibri"/>
                <a:cs typeface="Calibri"/>
                <a:sym typeface="Calibri"/>
              </a:rPr>
              <a:t> (e.g., sender domain, geolocation) to improve accuracy.</a:t>
            </a:r>
            <a:endParaRPr sz="1600">
              <a:solidFill>
                <a:srgbClr val="404040"/>
              </a:solidFill>
              <a:highlight>
                <a:srgbClr val="FFFFFF"/>
              </a:highlight>
              <a:latin typeface="Calibri"/>
              <a:ea typeface="Calibri"/>
              <a:cs typeface="Calibri"/>
              <a:sym typeface="Calibri"/>
            </a:endParaRPr>
          </a:p>
          <a:p>
            <a:pPr indent="-330200" lvl="0" marL="457200" rtl="0" algn="l">
              <a:lnSpc>
                <a:spcPct val="115000"/>
              </a:lnSpc>
              <a:spcBef>
                <a:spcPts val="0"/>
              </a:spcBef>
              <a:spcAft>
                <a:spcPts val="0"/>
              </a:spcAft>
              <a:buClr>
                <a:srgbClr val="404040"/>
              </a:buClr>
              <a:buSzPts val="1600"/>
              <a:buFont typeface="Calibri"/>
              <a:buChar char="●"/>
            </a:pPr>
            <a:r>
              <a:rPr b="1" lang="en-US" sz="1600">
                <a:solidFill>
                  <a:srgbClr val="404040"/>
                </a:solidFill>
                <a:highlight>
                  <a:srgbClr val="FFFFFF"/>
                </a:highlight>
                <a:latin typeface="Calibri"/>
                <a:ea typeface="Calibri"/>
                <a:cs typeface="Calibri"/>
                <a:sym typeface="Calibri"/>
              </a:rPr>
              <a:t>Adaptive Learning</a:t>
            </a:r>
            <a:r>
              <a:rPr lang="en-US" sz="1600">
                <a:solidFill>
                  <a:srgbClr val="404040"/>
                </a:solidFill>
                <a:highlight>
                  <a:srgbClr val="FFFFFF"/>
                </a:highlight>
                <a:latin typeface="Calibri"/>
                <a:ea typeface="Calibri"/>
                <a:cs typeface="Calibri"/>
                <a:sym typeface="Calibri"/>
              </a:rPr>
              <a:t>: Implement </a:t>
            </a:r>
            <a:r>
              <a:rPr b="1" lang="en-US" sz="1600">
                <a:solidFill>
                  <a:srgbClr val="404040"/>
                </a:solidFill>
                <a:highlight>
                  <a:srgbClr val="FFFFFF"/>
                </a:highlight>
                <a:latin typeface="Calibri"/>
                <a:ea typeface="Calibri"/>
                <a:cs typeface="Calibri"/>
                <a:sym typeface="Calibri"/>
              </a:rPr>
              <a:t>online learning</a:t>
            </a:r>
            <a:r>
              <a:rPr lang="en-US" sz="1600">
                <a:solidFill>
                  <a:srgbClr val="404040"/>
                </a:solidFill>
                <a:highlight>
                  <a:srgbClr val="FFFFFF"/>
                </a:highlight>
                <a:latin typeface="Calibri"/>
                <a:ea typeface="Calibri"/>
                <a:cs typeface="Calibri"/>
                <a:sym typeface="Calibri"/>
              </a:rPr>
              <a:t> to continuously update the model with new phishing examples.</a:t>
            </a:r>
            <a:endParaRPr sz="1600">
              <a:solidFill>
                <a:srgbClr val="404040"/>
              </a:solidFill>
              <a:highlight>
                <a:srgbClr val="FFFFFF"/>
              </a:highlight>
              <a:latin typeface="Calibri"/>
              <a:ea typeface="Calibri"/>
              <a:cs typeface="Calibri"/>
              <a:sym typeface="Calibri"/>
            </a:endParaRPr>
          </a:p>
          <a:p>
            <a:pPr indent="-330200" lvl="0" marL="457200" rtl="0" algn="l">
              <a:lnSpc>
                <a:spcPct val="115000"/>
              </a:lnSpc>
              <a:spcBef>
                <a:spcPts val="0"/>
              </a:spcBef>
              <a:spcAft>
                <a:spcPts val="0"/>
              </a:spcAft>
              <a:buClr>
                <a:srgbClr val="404040"/>
              </a:buClr>
              <a:buSzPts val="1600"/>
              <a:buFont typeface="Calibri"/>
              <a:buChar char="●"/>
            </a:pPr>
            <a:r>
              <a:rPr b="1" lang="en-US" sz="1600">
                <a:solidFill>
                  <a:srgbClr val="404040"/>
                </a:solidFill>
                <a:highlight>
                  <a:srgbClr val="FFFFFF"/>
                </a:highlight>
                <a:latin typeface="Calibri"/>
                <a:ea typeface="Calibri"/>
                <a:cs typeface="Calibri"/>
                <a:sym typeface="Calibri"/>
              </a:rPr>
              <a:t>Browser Integration</a:t>
            </a:r>
            <a:r>
              <a:rPr lang="en-US" sz="1600">
                <a:solidFill>
                  <a:srgbClr val="404040"/>
                </a:solidFill>
                <a:highlight>
                  <a:srgbClr val="FFFFFF"/>
                </a:highlight>
                <a:latin typeface="Calibri"/>
                <a:ea typeface="Calibri"/>
                <a:cs typeface="Calibri"/>
                <a:sym typeface="Calibri"/>
              </a:rPr>
              <a:t>: Develop a </a:t>
            </a:r>
            <a:r>
              <a:rPr b="1" lang="en-US" sz="1600">
                <a:solidFill>
                  <a:srgbClr val="404040"/>
                </a:solidFill>
                <a:highlight>
                  <a:srgbClr val="FFFFFF"/>
                </a:highlight>
                <a:latin typeface="Calibri"/>
                <a:ea typeface="Calibri"/>
                <a:cs typeface="Calibri"/>
                <a:sym typeface="Calibri"/>
              </a:rPr>
              <a:t>Chrome/Firefox extension</a:t>
            </a:r>
            <a:r>
              <a:rPr lang="en-US" sz="1600">
                <a:solidFill>
                  <a:srgbClr val="404040"/>
                </a:solidFill>
                <a:highlight>
                  <a:srgbClr val="FFFFFF"/>
                </a:highlight>
                <a:latin typeface="Calibri"/>
                <a:ea typeface="Calibri"/>
                <a:cs typeface="Calibri"/>
                <a:sym typeface="Calibri"/>
              </a:rPr>
              <a:t> for real-time email scanning.</a:t>
            </a:r>
            <a:endParaRPr sz="1600">
              <a:solidFill>
                <a:srgbClr val="404040"/>
              </a:solidFill>
              <a:highlight>
                <a:srgbClr val="FFFFFF"/>
              </a:highlight>
              <a:latin typeface="Calibri"/>
              <a:ea typeface="Calibri"/>
              <a:cs typeface="Calibri"/>
              <a:sym typeface="Calibri"/>
            </a:endParaRPr>
          </a:p>
          <a:p>
            <a:pPr indent="-330200" lvl="0" marL="457200" rtl="0" algn="l">
              <a:lnSpc>
                <a:spcPct val="115000"/>
              </a:lnSpc>
              <a:spcBef>
                <a:spcPts val="0"/>
              </a:spcBef>
              <a:spcAft>
                <a:spcPts val="0"/>
              </a:spcAft>
              <a:buClr>
                <a:srgbClr val="404040"/>
              </a:buClr>
              <a:buSzPts val="1600"/>
              <a:buFont typeface="Calibri"/>
              <a:buChar char="●"/>
            </a:pPr>
            <a:r>
              <a:rPr b="1" lang="en-US" sz="1600">
                <a:solidFill>
                  <a:srgbClr val="404040"/>
                </a:solidFill>
                <a:highlight>
                  <a:srgbClr val="FFFFFF"/>
                </a:highlight>
                <a:latin typeface="Calibri"/>
                <a:ea typeface="Calibri"/>
                <a:cs typeface="Calibri"/>
                <a:sym typeface="Calibri"/>
              </a:rPr>
              <a:t>Explainability</a:t>
            </a:r>
            <a:r>
              <a:rPr lang="en-US" sz="1600">
                <a:solidFill>
                  <a:srgbClr val="404040"/>
                </a:solidFill>
                <a:highlight>
                  <a:srgbClr val="FFFFFF"/>
                </a:highlight>
                <a:latin typeface="Calibri"/>
                <a:ea typeface="Calibri"/>
                <a:cs typeface="Calibri"/>
                <a:sym typeface="Calibri"/>
              </a:rPr>
              <a:t>: Enhance model transparency with </a:t>
            </a:r>
            <a:r>
              <a:rPr b="1" lang="en-US" sz="1600">
                <a:solidFill>
                  <a:srgbClr val="404040"/>
                </a:solidFill>
                <a:highlight>
                  <a:srgbClr val="FFFFFF"/>
                </a:highlight>
                <a:latin typeface="Calibri"/>
                <a:ea typeface="Calibri"/>
                <a:cs typeface="Calibri"/>
                <a:sym typeface="Calibri"/>
              </a:rPr>
              <a:t>SHAP/LIME</a:t>
            </a:r>
            <a:r>
              <a:rPr lang="en-US" sz="1600">
                <a:solidFill>
                  <a:srgbClr val="404040"/>
                </a:solidFill>
                <a:highlight>
                  <a:srgbClr val="FFFFFF"/>
                </a:highlight>
                <a:latin typeface="Calibri"/>
                <a:ea typeface="Calibri"/>
                <a:cs typeface="Calibri"/>
                <a:sym typeface="Calibri"/>
              </a:rPr>
              <a:t> to elucidate decision-making processes.</a:t>
            </a:r>
            <a:endParaRPr sz="1600">
              <a:solidFill>
                <a:srgbClr val="404040"/>
              </a:solidFill>
              <a:highlight>
                <a:srgbClr val="FFFFFF"/>
              </a:highlight>
              <a:latin typeface="Calibri"/>
              <a:ea typeface="Calibri"/>
              <a:cs typeface="Calibri"/>
              <a:sym typeface="Calibri"/>
            </a:endParaRPr>
          </a:p>
          <a:p>
            <a:pPr indent="0" lvl="0" marL="0" rtl="0" algn="l">
              <a:lnSpc>
                <a:spcPct val="115000"/>
              </a:lnSpc>
              <a:spcBef>
                <a:spcPts val="1000"/>
              </a:spcBef>
              <a:spcAft>
                <a:spcPts val="0"/>
              </a:spcAft>
              <a:buNone/>
            </a:pPr>
            <a:r>
              <a:rPr b="1" lang="en-US" sz="1600">
                <a:solidFill>
                  <a:srgbClr val="404040"/>
                </a:solidFill>
                <a:highlight>
                  <a:srgbClr val="FFFFFF"/>
                </a:highlight>
                <a:latin typeface="Calibri"/>
                <a:ea typeface="Calibri"/>
                <a:cs typeface="Calibri"/>
                <a:sym typeface="Calibri"/>
              </a:rPr>
              <a:t>Broader Impact</a:t>
            </a:r>
            <a:r>
              <a:rPr lang="en-US" sz="1600">
                <a:solidFill>
                  <a:srgbClr val="404040"/>
                </a:solidFill>
                <a:highlight>
                  <a:srgbClr val="FFFFFF"/>
                </a:highlight>
                <a:latin typeface="Calibri"/>
                <a:ea typeface="Calibri"/>
                <a:cs typeface="Calibri"/>
                <a:sym typeface="Calibri"/>
              </a:rPr>
              <a:t>:</a:t>
            </a:r>
            <a:br>
              <a:rPr lang="en-US" sz="1600">
                <a:solidFill>
                  <a:srgbClr val="404040"/>
                </a:solidFill>
                <a:highlight>
                  <a:srgbClr val="FFFFFF"/>
                </a:highlight>
                <a:latin typeface="Calibri"/>
                <a:ea typeface="Calibri"/>
                <a:cs typeface="Calibri"/>
                <a:sym typeface="Calibri"/>
              </a:rPr>
            </a:br>
            <a:r>
              <a:rPr lang="en-US" sz="1600">
                <a:solidFill>
                  <a:srgbClr val="404040"/>
                </a:solidFill>
                <a:highlight>
                  <a:srgbClr val="FFFFFF"/>
                </a:highlight>
                <a:latin typeface="Calibri"/>
                <a:ea typeface="Calibri"/>
                <a:cs typeface="Calibri"/>
                <a:sym typeface="Calibri"/>
              </a:rPr>
              <a:t>This research aligns with global efforts to combat cybercrime, offering a </a:t>
            </a:r>
            <a:r>
              <a:rPr b="1" lang="en-US" sz="1600">
                <a:solidFill>
                  <a:srgbClr val="404040"/>
                </a:solidFill>
                <a:highlight>
                  <a:srgbClr val="FFFFFF"/>
                </a:highlight>
                <a:latin typeface="Calibri"/>
                <a:ea typeface="Calibri"/>
                <a:cs typeface="Calibri"/>
                <a:sym typeface="Calibri"/>
              </a:rPr>
              <a:t>scalable, data-driven solution</a:t>
            </a:r>
            <a:r>
              <a:rPr lang="en-US" sz="1600">
                <a:solidFill>
                  <a:srgbClr val="404040"/>
                </a:solidFill>
                <a:highlight>
                  <a:srgbClr val="FFFFFF"/>
                </a:highlight>
                <a:latin typeface="Calibri"/>
                <a:ea typeface="Calibri"/>
                <a:cs typeface="Calibri"/>
                <a:sym typeface="Calibri"/>
              </a:rPr>
              <a:t> adaptable to diverse organizational needs. By prioritizing </a:t>
            </a:r>
            <a:r>
              <a:rPr b="1" lang="en-US" sz="1600">
                <a:solidFill>
                  <a:srgbClr val="404040"/>
                </a:solidFill>
                <a:highlight>
                  <a:srgbClr val="FFFFFF"/>
                </a:highlight>
                <a:latin typeface="Calibri"/>
                <a:ea typeface="Calibri"/>
                <a:cs typeface="Calibri"/>
                <a:sym typeface="Calibri"/>
              </a:rPr>
              <a:t>low false negatives</a:t>
            </a:r>
            <a:r>
              <a:rPr lang="en-US" sz="1600">
                <a:solidFill>
                  <a:srgbClr val="404040"/>
                </a:solidFill>
                <a:highlight>
                  <a:srgbClr val="FFFFFF"/>
                </a:highlight>
                <a:latin typeface="Calibri"/>
                <a:ea typeface="Calibri"/>
                <a:cs typeface="Calibri"/>
                <a:sym typeface="Calibri"/>
              </a:rPr>
              <a:t>, our work directly addresses the </a:t>
            </a:r>
            <a:r>
              <a:rPr b="1" lang="en-US" sz="1600">
                <a:solidFill>
                  <a:srgbClr val="404040"/>
                </a:solidFill>
                <a:highlight>
                  <a:srgbClr val="FFFFFF"/>
                </a:highlight>
                <a:latin typeface="Calibri"/>
                <a:ea typeface="Calibri"/>
                <a:cs typeface="Calibri"/>
                <a:sym typeface="Calibri"/>
              </a:rPr>
              <a:t>security vs. usability trade-off</a:t>
            </a:r>
            <a:r>
              <a:rPr lang="en-US" sz="1600">
                <a:solidFill>
                  <a:srgbClr val="404040"/>
                </a:solidFill>
                <a:highlight>
                  <a:srgbClr val="FFFFFF"/>
                </a:highlight>
                <a:latin typeface="Calibri"/>
                <a:ea typeface="Calibri"/>
                <a:cs typeface="Calibri"/>
                <a:sym typeface="Calibri"/>
              </a:rPr>
              <a:t>, ensuring robust protection without overwhelming users with false alarms.</a:t>
            </a:r>
            <a:endParaRPr sz="1600">
              <a:solidFill>
                <a:srgbClr val="404040"/>
              </a:solidFill>
              <a:highlight>
                <a:srgbClr val="FFFFFF"/>
              </a:highlight>
              <a:latin typeface="Calibri"/>
              <a:ea typeface="Calibri"/>
              <a:cs typeface="Calibri"/>
              <a:sym typeface="Calibri"/>
            </a:endParaRPr>
          </a:p>
          <a:p>
            <a:pPr indent="0" lvl="0" marL="0" rtl="0" algn="l">
              <a:lnSpc>
                <a:spcPct val="115000"/>
              </a:lnSpc>
              <a:spcBef>
                <a:spcPts val="1300"/>
              </a:spcBef>
              <a:spcAft>
                <a:spcPts val="0"/>
              </a:spcAft>
              <a:buNone/>
            </a:pPr>
            <a:r>
              <a:t/>
            </a:r>
            <a:endParaRPr b="1" sz="1600">
              <a:solidFill>
                <a:srgbClr val="404040"/>
              </a:solidFill>
              <a:highlight>
                <a:srgbClr val="FFFFFF"/>
              </a:highlight>
              <a:latin typeface="Calibri"/>
              <a:ea typeface="Calibri"/>
              <a:cs typeface="Calibri"/>
              <a:sym typeface="Calibri"/>
            </a:endParaRPr>
          </a:p>
          <a:p>
            <a:pPr indent="0" lvl="0" marL="0" rtl="0" algn="l">
              <a:lnSpc>
                <a:spcPct val="115000"/>
              </a:lnSpc>
              <a:spcBef>
                <a:spcPts val="1300"/>
              </a:spcBef>
              <a:spcAft>
                <a:spcPts val="0"/>
              </a:spcAft>
              <a:buNone/>
            </a:pPr>
            <a:r>
              <a:t/>
            </a:r>
            <a:endParaRPr b="1" sz="1600">
              <a:solidFill>
                <a:srgbClr val="404040"/>
              </a:solidFill>
              <a:highlight>
                <a:srgbClr val="FFFFFF"/>
              </a:highlight>
              <a:latin typeface="Calibri"/>
              <a:ea typeface="Calibri"/>
              <a:cs typeface="Calibri"/>
              <a:sym typeface="Calibri"/>
            </a:endParaRPr>
          </a:p>
          <a:p>
            <a:pPr indent="0" lvl="0" marL="0" rtl="0" algn="l">
              <a:lnSpc>
                <a:spcPct val="115000"/>
              </a:lnSpc>
              <a:spcBef>
                <a:spcPts val="1300"/>
              </a:spcBef>
              <a:spcAft>
                <a:spcPts val="0"/>
              </a:spcAft>
              <a:buNone/>
            </a:pPr>
            <a:r>
              <a:t/>
            </a:r>
            <a:endParaRPr b="1" sz="1600">
              <a:solidFill>
                <a:srgbClr val="404040"/>
              </a:solidFill>
              <a:highlight>
                <a:srgbClr val="FFFFFF"/>
              </a:highlight>
              <a:latin typeface="Calibri"/>
              <a:ea typeface="Calibri"/>
              <a:cs typeface="Calibri"/>
              <a:sym typeface="Calibri"/>
            </a:endParaRPr>
          </a:p>
          <a:p>
            <a:pPr indent="0" lvl="0" marL="0" rtl="0" algn="l">
              <a:lnSpc>
                <a:spcPct val="115000"/>
              </a:lnSpc>
              <a:spcBef>
                <a:spcPts val="1300"/>
              </a:spcBef>
              <a:spcAft>
                <a:spcPts val="0"/>
              </a:spcAft>
              <a:buNone/>
            </a:pPr>
            <a:r>
              <a:t/>
            </a:r>
            <a:endParaRPr b="1" sz="1600">
              <a:solidFill>
                <a:srgbClr val="404040"/>
              </a:solidFill>
              <a:highlight>
                <a:srgbClr val="FFFFFF"/>
              </a:highlight>
              <a:latin typeface="Calibri"/>
              <a:ea typeface="Calibri"/>
              <a:cs typeface="Calibri"/>
              <a:sym typeface="Calibri"/>
            </a:endParaRPr>
          </a:p>
          <a:p>
            <a:pPr indent="0" lvl="0" marL="0" rtl="0" algn="l">
              <a:lnSpc>
                <a:spcPct val="115000"/>
              </a:lnSpc>
              <a:spcBef>
                <a:spcPts val="1300"/>
              </a:spcBef>
              <a:spcAft>
                <a:spcPts val="0"/>
              </a:spcAft>
              <a:buNone/>
            </a:pPr>
            <a:r>
              <a:t/>
            </a:r>
            <a:endParaRPr b="1" sz="1600">
              <a:solidFill>
                <a:srgbClr val="404040"/>
              </a:solidFill>
              <a:highlight>
                <a:srgbClr val="FFFFFF"/>
              </a:highlight>
              <a:latin typeface="Calibri"/>
              <a:ea typeface="Calibri"/>
              <a:cs typeface="Calibri"/>
              <a:sym typeface="Calibri"/>
            </a:endParaRPr>
          </a:p>
          <a:p>
            <a:pPr indent="0" lvl="0" marL="0" rtl="0" algn="l">
              <a:lnSpc>
                <a:spcPct val="115000"/>
              </a:lnSpc>
              <a:spcBef>
                <a:spcPts val="1300"/>
              </a:spcBef>
              <a:spcAft>
                <a:spcPts val="0"/>
              </a:spcAft>
              <a:buNone/>
            </a:pPr>
            <a:r>
              <a:t/>
            </a:r>
            <a:endParaRPr b="1" sz="1600">
              <a:solidFill>
                <a:srgbClr val="404040"/>
              </a:solidFill>
              <a:highlight>
                <a:srgbClr val="FFFFFF"/>
              </a:highlight>
              <a:latin typeface="Calibri"/>
              <a:ea typeface="Calibri"/>
              <a:cs typeface="Calibri"/>
              <a:sym typeface="Calibri"/>
            </a:endParaRPr>
          </a:p>
          <a:p>
            <a:pPr indent="0" lvl="0" marL="0" rtl="0" algn="l">
              <a:lnSpc>
                <a:spcPct val="115000"/>
              </a:lnSpc>
              <a:spcBef>
                <a:spcPts val="1300"/>
              </a:spcBef>
              <a:spcAft>
                <a:spcPts val="0"/>
              </a:spcAft>
              <a:buNone/>
            </a:pPr>
            <a:r>
              <a:t/>
            </a:r>
            <a:endParaRPr b="1" sz="1600">
              <a:solidFill>
                <a:srgbClr val="404040"/>
              </a:solidFill>
              <a:highlight>
                <a:srgbClr val="FFFFFF"/>
              </a:highlight>
              <a:latin typeface="Calibri"/>
              <a:ea typeface="Calibri"/>
              <a:cs typeface="Calibri"/>
              <a:sym typeface="Calibri"/>
            </a:endParaRPr>
          </a:p>
          <a:p>
            <a:pPr indent="0" lvl="0" marL="0" rtl="0" algn="l">
              <a:lnSpc>
                <a:spcPct val="115000"/>
              </a:lnSpc>
              <a:spcBef>
                <a:spcPts val="1300"/>
              </a:spcBef>
              <a:spcAft>
                <a:spcPts val="0"/>
              </a:spcAft>
              <a:buNone/>
            </a:pPr>
            <a:r>
              <a:t/>
            </a:r>
            <a:endParaRPr b="1" sz="1600">
              <a:solidFill>
                <a:srgbClr val="404040"/>
              </a:solidFill>
              <a:highlight>
                <a:srgbClr val="FFFFFF"/>
              </a:highlight>
              <a:latin typeface="Calibri"/>
              <a:ea typeface="Calibri"/>
              <a:cs typeface="Calibri"/>
              <a:sym typeface="Calibri"/>
            </a:endParaRPr>
          </a:p>
          <a:p>
            <a:pPr indent="0" lvl="0" marL="0" rtl="0" algn="l">
              <a:lnSpc>
                <a:spcPct val="115000"/>
              </a:lnSpc>
              <a:spcBef>
                <a:spcPts val="1300"/>
              </a:spcBef>
              <a:spcAft>
                <a:spcPts val="0"/>
              </a:spcAft>
              <a:buNone/>
            </a:pPr>
            <a:r>
              <a:t/>
            </a:r>
            <a:endParaRPr b="1" sz="1600">
              <a:solidFill>
                <a:srgbClr val="404040"/>
              </a:solidFill>
              <a:highlight>
                <a:srgbClr val="FFFFFF"/>
              </a:highlight>
              <a:latin typeface="Calibri"/>
              <a:ea typeface="Calibri"/>
              <a:cs typeface="Calibri"/>
              <a:sym typeface="Calibri"/>
            </a:endParaRPr>
          </a:p>
          <a:p>
            <a:pPr indent="0" lvl="0" marL="0" marR="0" rtl="0" algn="just">
              <a:spcBef>
                <a:spcPts val="1000"/>
              </a:spcBef>
              <a:spcAft>
                <a:spcPts val="0"/>
              </a:spcAft>
              <a:buNone/>
            </a:pPr>
            <a:r>
              <a:t/>
            </a:r>
            <a:endParaRPr sz="2500">
              <a:solidFill>
                <a:schemeClr val="dk1"/>
              </a:solidFill>
              <a:latin typeface="Calibri"/>
              <a:ea typeface="Calibri"/>
              <a:cs typeface="Calibri"/>
              <a:sym typeface="Calibri"/>
            </a:endParaRPr>
          </a:p>
        </p:txBody>
      </p:sp>
      <p:sp>
        <p:nvSpPr>
          <p:cNvPr id="102" name="Google Shape;102;p13"/>
          <p:cNvSpPr/>
          <p:nvPr/>
        </p:nvSpPr>
        <p:spPr>
          <a:xfrm>
            <a:off x="31952096" y="21107400"/>
            <a:ext cx="11353800" cy="1143000"/>
          </a:xfrm>
          <a:prstGeom prst="rect">
            <a:avLst/>
          </a:prstGeom>
          <a:solidFill>
            <a:srgbClr val="00B0F0"/>
          </a:solidFill>
          <a:ln cap="flat" cmpd="sng" w="12700">
            <a:solidFill>
              <a:srgbClr val="011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7258" u="none" cap="none" strike="noStrike">
                <a:solidFill>
                  <a:schemeClr val="lt1"/>
                </a:solidFill>
                <a:latin typeface="Calibri"/>
                <a:ea typeface="Calibri"/>
                <a:cs typeface="Calibri"/>
                <a:sym typeface="Calibri"/>
              </a:rPr>
              <a:t>References</a:t>
            </a:r>
            <a:endParaRPr/>
          </a:p>
        </p:txBody>
      </p:sp>
      <p:sp>
        <p:nvSpPr>
          <p:cNvPr id="103" name="Google Shape;103;p13"/>
          <p:cNvSpPr/>
          <p:nvPr/>
        </p:nvSpPr>
        <p:spPr>
          <a:xfrm>
            <a:off x="31952100" y="22250400"/>
            <a:ext cx="11353800" cy="2419500"/>
          </a:xfrm>
          <a:prstGeom prst="rect">
            <a:avLst/>
          </a:prstGeom>
          <a:solidFill>
            <a:schemeClr val="lt1"/>
          </a:solidFill>
          <a:ln cap="flat" cmpd="sng" w="12700">
            <a:solidFill>
              <a:srgbClr val="011893"/>
            </a:solidFill>
            <a:prstDash val="solid"/>
            <a:miter lim="800000"/>
            <a:headEnd len="sm" w="sm" type="none"/>
            <a:tailEnd len="sm" w="sm" type="none"/>
          </a:ln>
        </p:spPr>
        <p:txBody>
          <a:bodyPr anchorCtr="0" anchor="t" bIns="45700" lIns="91425" spcFirstLastPara="1" rIns="91425" wrap="square" tIns="45700">
            <a:noAutofit/>
          </a:bodyPr>
          <a:lstStyle/>
          <a:p>
            <a:pPr indent="-304800" lvl="0" marL="457200" rtl="0" algn="l">
              <a:lnSpc>
                <a:spcPct val="115000"/>
              </a:lnSpc>
              <a:spcBef>
                <a:spcPts val="1000"/>
              </a:spcBef>
              <a:spcAft>
                <a:spcPts val="0"/>
              </a:spcAft>
              <a:buSzPts val="1200"/>
              <a:buFont typeface="Roboto"/>
              <a:buChar char="●"/>
            </a:pPr>
            <a:r>
              <a:rPr b="1" lang="en-US" sz="1200">
                <a:solidFill>
                  <a:srgbClr val="404040"/>
                </a:solidFill>
                <a:highlight>
                  <a:srgbClr val="FFFFFF"/>
                </a:highlight>
                <a:latin typeface="Roboto"/>
                <a:ea typeface="Roboto"/>
                <a:cs typeface="Roboto"/>
                <a:sym typeface="Roboto"/>
              </a:rPr>
              <a:t>Kaggle Dataset</a:t>
            </a:r>
            <a:r>
              <a:rPr lang="en-US" sz="1200">
                <a:solidFill>
                  <a:srgbClr val="404040"/>
                </a:solidFill>
                <a:highlight>
                  <a:srgbClr val="FFFFFF"/>
                </a:highlight>
                <a:latin typeface="Roboto"/>
                <a:ea typeface="Roboto"/>
                <a:cs typeface="Roboto"/>
                <a:sym typeface="Roboto"/>
              </a:rPr>
              <a:t> – </a:t>
            </a:r>
            <a:r>
              <a:rPr i="1" lang="en-US" sz="1200">
                <a:solidFill>
                  <a:srgbClr val="404040"/>
                </a:solidFill>
                <a:highlight>
                  <a:srgbClr val="FFFFFF"/>
                </a:highlight>
                <a:latin typeface="Roboto"/>
                <a:ea typeface="Roboto"/>
                <a:cs typeface="Roboto"/>
                <a:sym typeface="Roboto"/>
              </a:rPr>
              <a:t>GNU Lesser General Public License</a:t>
            </a:r>
            <a:r>
              <a:rPr lang="en-US" sz="1200">
                <a:solidFill>
                  <a:srgbClr val="404040"/>
                </a:solidFill>
                <a:highlight>
                  <a:srgbClr val="FFFFFF"/>
                </a:highlight>
                <a:latin typeface="Roboto"/>
                <a:ea typeface="Roboto"/>
                <a:cs typeface="Roboto"/>
                <a:sym typeface="Roboto"/>
              </a:rPr>
              <a:t>.</a:t>
            </a:r>
            <a:br>
              <a:rPr lang="en-US" sz="1200">
                <a:solidFill>
                  <a:srgbClr val="404040"/>
                </a:solidFill>
                <a:highlight>
                  <a:srgbClr val="FFFFFF"/>
                </a:highlight>
                <a:latin typeface="Roboto"/>
                <a:ea typeface="Roboto"/>
                <a:cs typeface="Roboto"/>
                <a:sym typeface="Roboto"/>
              </a:rPr>
            </a:br>
            <a:r>
              <a:rPr lang="en-US" sz="1200">
                <a:solidFill>
                  <a:srgbClr val="404040"/>
                </a:solidFill>
                <a:highlight>
                  <a:srgbClr val="FFFFFF"/>
                </a:highlight>
                <a:latin typeface="Roboto"/>
                <a:ea typeface="Roboto"/>
                <a:cs typeface="Roboto"/>
                <a:sym typeface="Roboto"/>
              </a:rPr>
              <a:t>Available at: </a:t>
            </a:r>
            <a:r>
              <a:rPr lang="en-US" sz="1200">
                <a:solidFill>
                  <a:srgbClr val="3B82F6"/>
                </a:solidFill>
                <a:highlight>
                  <a:srgbClr val="FFFFFF"/>
                </a:highlight>
                <a:uFill>
                  <a:noFill/>
                </a:uFill>
                <a:latin typeface="Roboto"/>
                <a:ea typeface="Roboto"/>
                <a:cs typeface="Roboto"/>
                <a:sym typeface="Roboto"/>
                <a:hlinkClick r:id="rId4">
                  <a:extLst>
                    <a:ext uri="{A12FA001-AC4F-418D-AE19-62706E023703}">
                      <ahyp:hlinkClr val="tx"/>
                    </a:ext>
                  </a:extLst>
                </a:hlinkClick>
              </a:rPr>
              <a:t>https://www.kaggle.com/</a:t>
            </a:r>
            <a:endParaRPr sz="1200">
              <a:solidFill>
                <a:srgbClr val="3B82F6"/>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1" lang="en-US" sz="1200">
                <a:solidFill>
                  <a:srgbClr val="404040"/>
                </a:solidFill>
                <a:highlight>
                  <a:srgbClr val="FFFFFF"/>
                </a:highlight>
                <a:latin typeface="Roboto"/>
                <a:ea typeface="Roboto"/>
                <a:cs typeface="Roboto"/>
                <a:sym typeface="Roboto"/>
              </a:rPr>
              <a:t>Scikit-learn</a:t>
            </a:r>
            <a:r>
              <a:rPr lang="en-US" sz="1200">
                <a:solidFill>
                  <a:srgbClr val="404040"/>
                </a:solidFill>
                <a:highlight>
                  <a:srgbClr val="FFFFFF"/>
                </a:highlight>
                <a:latin typeface="Roboto"/>
                <a:ea typeface="Roboto"/>
                <a:cs typeface="Roboto"/>
                <a:sym typeface="Roboto"/>
              </a:rPr>
              <a:t> – Pedregosa, F., et al. (2011). </a:t>
            </a:r>
            <a:r>
              <a:rPr i="1" lang="en-US" sz="1200">
                <a:solidFill>
                  <a:srgbClr val="404040"/>
                </a:solidFill>
                <a:highlight>
                  <a:srgbClr val="FFFFFF"/>
                </a:highlight>
                <a:latin typeface="Roboto"/>
                <a:ea typeface="Roboto"/>
                <a:cs typeface="Roboto"/>
                <a:sym typeface="Roboto"/>
              </a:rPr>
              <a:t>Scikit-learn: Machine Learning in Python</a:t>
            </a:r>
            <a:r>
              <a:rPr lang="en-US" sz="1200">
                <a:solidFill>
                  <a:srgbClr val="404040"/>
                </a:solidFill>
                <a:highlight>
                  <a:srgbClr val="FFFFFF"/>
                </a:highlight>
                <a:latin typeface="Roboto"/>
                <a:ea typeface="Roboto"/>
                <a:cs typeface="Roboto"/>
                <a:sym typeface="Roboto"/>
              </a:rPr>
              <a:t>. Journal of Machine Learning Research, 12, 2825–2830.</a:t>
            </a:r>
            <a:br>
              <a:rPr lang="en-US" sz="1200">
                <a:solidFill>
                  <a:srgbClr val="404040"/>
                </a:solidFill>
                <a:highlight>
                  <a:srgbClr val="FFFFFF"/>
                </a:highlight>
                <a:latin typeface="Roboto"/>
                <a:ea typeface="Roboto"/>
                <a:cs typeface="Roboto"/>
                <a:sym typeface="Roboto"/>
              </a:rPr>
            </a:br>
            <a:r>
              <a:rPr lang="en-US" sz="1200">
                <a:solidFill>
                  <a:srgbClr val="404040"/>
                </a:solidFill>
                <a:highlight>
                  <a:srgbClr val="FFFFFF"/>
                </a:highlight>
                <a:latin typeface="Roboto"/>
                <a:ea typeface="Roboto"/>
                <a:cs typeface="Roboto"/>
                <a:sym typeface="Roboto"/>
              </a:rPr>
              <a:t>Available at: </a:t>
            </a:r>
            <a:r>
              <a:rPr lang="en-US" sz="1200">
                <a:solidFill>
                  <a:srgbClr val="3B82F6"/>
                </a:solidFill>
                <a:highlight>
                  <a:srgbClr val="FFFFFF"/>
                </a:highlight>
                <a:uFill>
                  <a:noFill/>
                </a:uFill>
                <a:latin typeface="Roboto"/>
                <a:ea typeface="Roboto"/>
                <a:cs typeface="Roboto"/>
                <a:sym typeface="Roboto"/>
                <a:hlinkClick r:id="rId5">
                  <a:extLst>
                    <a:ext uri="{A12FA001-AC4F-418D-AE19-62706E023703}">
                      <ahyp:hlinkClr val="tx"/>
                    </a:ext>
                  </a:extLst>
                </a:hlinkClick>
              </a:rPr>
              <a:t>https://scikit-learn.org/stable/</a:t>
            </a:r>
            <a:endParaRPr sz="1200">
              <a:solidFill>
                <a:srgbClr val="3B82F6"/>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1" lang="en-US" sz="1200">
                <a:solidFill>
                  <a:srgbClr val="404040"/>
                </a:solidFill>
                <a:highlight>
                  <a:srgbClr val="FFFFFF"/>
                </a:highlight>
                <a:latin typeface="Roboto"/>
                <a:ea typeface="Roboto"/>
                <a:cs typeface="Roboto"/>
                <a:sym typeface="Roboto"/>
              </a:rPr>
              <a:t>BERT</a:t>
            </a:r>
            <a:r>
              <a:rPr lang="en-US" sz="1200">
                <a:solidFill>
                  <a:srgbClr val="404040"/>
                </a:solidFill>
                <a:highlight>
                  <a:srgbClr val="FFFFFF"/>
                </a:highlight>
                <a:latin typeface="Roboto"/>
                <a:ea typeface="Roboto"/>
                <a:cs typeface="Roboto"/>
                <a:sym typeface="Roboto"/>
              </a:rPr>
              <a:t> – Devlin, J., et al. (2019). </a:t>
            </a:r>
            <a:r>
              <a:rPr i="1" lang="en-US" sz="1200">
                <a:solidFill>
                  <a:srgbClr val="404040"/>
                </a:solidFill>
                <a:highlight>
                  <a:srgbClr val="FFFFFF"/>
                </a:highlight>
                <a:latin typeface="Roboto"/>
                <a:ea typeface="Roboto"/>
                <a:cs typeface="Roboto"/>
                <a:sym typeface="Roboto"/>
              </a:rPr>
              <a:t>BERT: Pre-training of Deep Bidirectional Transformers for Language Understanding</a:t>
            </a:r>
            <a:r>
              <a:rPr lang="en-US" sz="1200">
                <a:solidFill>
                  <a:srgbClr val="404040"/>
                </a:solidFill>
                <a:highlight>
                  <a:srgbClr val="FFFFFF"/>
                </a:highlight>
                <a:latin typeface="Roboto"/>
                <a:ea typeface="Roboto"/>
                <a:cs typeface="Roboto"/>
                <a:sym typeface="Roboto"/>
              </a:rPr>
              <a:t>. Proceedings of NAACL-HLT.</a:t>
            </a:r>
            <a:br>
              <a:rPr lang="en-US" sz="1200">
                <a:solidFill>
                  <a:srgbClr val="404040"/>
                </a:solidFill>
                <a:highlight>
                  <a:srgbClr val="FFFFFF"/>
                </a:highlight>
                <a:latin typeface="Roboto"/>
                <a:ea typeface="Roboto"/>
                <a:cs typeface="Roboto"/>
                <a:sym typeface="Roboto"/>
              </a:rPr>
            </a:br>
            <a:r>
              <a:rPr lang="en-US" sz="1200">
                <a:solidFill>
                  <a:srgbClr val="404040"/>
                </a:solidFill>
                <a:highlight>
                  <a:srgbClr val="FFFFFF"/>
                </a:highlight>
                <a:latin typeface="Roboto"/>
                <a:ea typeface="Roboto"/>
                <a:cs typeface="Roboto"/>
                <a:sym typeface="Roboto"/>
              </a:rPr>
              <a:t>Available at: </a:t>
            </a:r>
            <a:r>
              <a:rPr lang="en-US" sz="1200">
                <a:solidFill>
                  <a:srgbClr val="3B82F6"/>
                </a:solidFill>
                <a:highlight>
                  <a:srgbClr val="FFFFFF"/>
                </a:highlight>
                <a:uFill>
                  <a:noFill/>
                </a:uFill>
                <a:latin typeface="Roboto"/>
                <a:ea typeface="Roboto"/>
                <a:cs typeface="Roboto"/>
                <a:sym typeface="Roboto"/>
                <a:hlinkClick r:id="rId6">
                  <a:extLst>
                    <a:ext uri="{A12FA001-AC4F-418D-AE19-62706E023703}">
                      <ahyp:hlinkClr val="tx"/>
                    </a:ext>
                  </a:extLst>
                </a:hlinkClick>
              </a:rPr>
              <a:t>https://arxiv.org/abs/1810.04805</a:t>
            </a:r>
            <a:endParaRPr sz="1200">
              <a:solidFill>
                <a:srgbClr val="3B82F6"/>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404040"/>
              </a:buClr>
              <a:buSzPts val="1200"/>
              <a:buFont typeface="Roboto"/>
              <a:buChar char="●"/>
            </a:pPr>
            <a:r>
              <a:rPr b="1" lang="en-US" sz="1200">
                <a:solidFill>
                  <a:srgbClr val="404040"/>
                </a:solidFill>
                <a:highlight>
                  <a:srgbClr val="FFFFFF"/>
                </a:highlight>
                <a:latin typeface="Roboto"/>
                <a:ea typeface="Roboto"/>
                <a:cs typeface="Roboto"/>
                <a:sym typeface="Roboto"/>
              </a:rPr>
              <a:t>Phishing Tactics</a:t>
            </a:r>
            <a:r>
              <a:rPr lang="en-US" sz="1200">
                <a:solidFill>
                  <a:srgbClr val="404040"/>
                </a:solidFill>
                <a:highlight>
                  <a:srgbClr val="FFFFFF"/>
                </a:highlight>
                <a:latin typeface="Roboto"/>
                <a:ea typeface="Roboto"/>
                <a:cs typeface="Roboto"/>
                <a:sym typeface="Roboto"/>
              </a:rPr>
              <a:t> – Jakobsson, M., &amp; Myers, S. (2006). </a:t>
            </a:r>
            <a:r>
              <a:rPr i="1" lang="en-US" sz="1200">
                <a:solidFill>
                  <a:srgbClr val="404040"/>
                </a:solidFill>
                <a:highlight>
                  <a:srgbClr val="FFFFFF"/>
                </a:highlight>
                <a:latin typeface="Roboto"/>
                <a:ea typeface="Roboto"/>
                <a:cs typeface="Roboto"/>
                <a:sym typeface="Roboto"/>
              </a:rPr>
              <a:t>Phishing and Countermeasures: Understanding the Increasing Problem of Electronic Identity Theft</a:t>
            </a:r>
            <a:r>
              <a:rPr lang="en-US" sz="1200">
                <a:solidFill>
                  <a:srgbClr val="404040"/>
                </a:solidFill>
                <a:highlight>
                  <a:srgbClr val="FFFFFF"/>
                </a:highlight>
                <a:latin typeface="Roboto"/>
                <a:ea typeface="Roboto"/>
                <a:cs typeface="Roboto"/>
                <a:sym typeface="Roboto"/>
              </a:rPr>
              <a:t>. Wiley.</a:t>
            </a:r>
            <a:br>
              <a:rPr lang="en-US" sz="1200">
                <a:solidFill>
                  <a:srgbClr val="404040"/>
                </a:solidFill>
                <a:highlight>
                  <a:srgbClr val="FFFFFF"/>
                </a:highlight>
                <a:latin typeface="Roboto"/>
                <a:ea typeface="Roboto"/>
                <a:cs typeface="Roboto"/>
                <a:sym typeface="Roboto"/>
              </a:rPr>
            </a:br>
            <a:r>
              <a:rPr lang="en-US" sz="1200">
                <a:solidFill>
                  <a:srgbClr val="404040"/>
                </a:solidFill>
                <a:highlight>
                  <a:srgbClr val="FFFFFF"/>
                </a:highlight>
                <a:latin typeface="Roboto"/>
                <a:ea typeface="Roboto"/>
                <a:cs typeface="Roboto"/>
                <a:sym typeface="Roboto"/>
              </a:rPr>
              <a:t>ISBN: 978-0-470-08260-1</a:t>
            </a:r>
            <a:endParaRPr sz="1200">
              <a:solidFill>
                <a:srgbClr val="404040"/>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1" lang="en-US" sz="1200">
                <a:solidFill>
                  <a:srgbClr val="404040"/>
                </a:solidFill>
                <a:highlight>
                  <a:srgbClr val="FFFFFF"/>
                </a:highlight>
                <a:latin typeface="Roboto"/>
                <a:ea typeface="Roboto"/>
                <a:cs typeface="Roboto"/>
                <a:sym typeface="Roboto"/>
              </a:rPr>
              <a:t>Joblib</a:t>
            </a:r>
            <a:r>
              <a:rPr lang="en-US" sz="1200">
                <a:solidFill>
                  <a:srgbClr val="404040"/>
                </a:solidFill>
                <a:highlight>
                  <a:srgbClr val="FFFFFF"/>
                </a:highlight>
                <a:latin typeface="Roboto"/>
                <a:ea typeface="Roboto"/>
                <a:cs typeface="Roboto"/>
                <a:sym typeface="Roboto"/>
              </a:rPr>
              <a:t> – </a:t>
            </a:r>
            <a:r>
              <a:rPr i="1" lang="en-US" sz="1200">
                <a:solidFill>
                  <a:srgbClr val="404040"/>
                </a:solidFill>
                <a:highlight>
                  <a:srgbClr val="FFFFFF"/>
                </a:highlight>
                <a:latin typeface="Roboto"/>
                <a:ea typeface="Roboto"/>
                <a:cs typeface="Roboto"/>
                <a:sym typeface="Roboto"/>
              </a:rPr>
              <a:t>Running Python Functions as Pipeline Jobs</a:t>
            </a:r>
            <a:r>
              <a:rPr lang="en-US" sz="1200">
                <a:solidFill>
                  <a:srgbClr val="404040"/>
                </a:solidFill>
                <a:highlight>
                  <a:srgbClr val="FFFFFF"/>
                </a:highlight>
                <a:latin typeface="Roboto"/>
                <a:ea typeface="Roboto"/>
                <a:cs typeface="Roboto"/>
                <a:sym typeface="Roboto"/>
              </a:rPr>
              <a:t>.</a:t>
            </a:r>
            <a:br>
              <a:rPr lang="en-US" sz="1200">
                <a:solidFill>
                  <a:srgbClr val="404040"/>
                </a:solidFill>
                <a:highlight>
                  <a:srgbClr val="FFFFFF"/>
                </a:highlight>
                <a:latin typeface="Roboto"/>
                <a:ea typeface="Roboto"/>
                <a:cs typeface="Roboto"/>
                <a:sym typeface="Roboto"/>
              </a:rPr>
            </a:br>
            <a:r>
              <a:rPr lang="en-US" sz="1200">
                <a:solidFill>
                  <a:srgbClr val="404040"/>
                </a:solidFill>
                <a:highlight>
                  <a:srgbClr val="FFFFFF"/>
                </a:highlight>
                <a:latin typeface="Roboto"/>
                <a:ea typeface="Roboto"/>
                <a:cs typeface="Roboto"/>
                <a:sym typeface="Roboto"/>
              </a:rPr>
              <a:t>Available at: </a:t>
            </a:r>
            <a:r>
              <a:rPr lang="en-US" sz="1200">
                <a:solidFill>
                  <a:srgbClr val="3B82F6"/>
                </a:solidFill>
                <a:highlight>
                  <a:srgbClr val="FFFFFF"/>
                </a:highlight>
                <a:uFill>
                  <a:noFill/>
                </a:uFill>
                <a:latin typeface="Roboto"/>
                <a:ea typeface="Roboto"/>
                <a:cs typeface="Roboto"/>
                <a:sym typeface="Roboto"/>
                <a:hlinkClick r:id="rId7">
                  <a:extLst>
                    <a:ext uri="{A12FA001-AC4F-418D-AE19-62706E023703}">
                      <ahyp:hlinkClr val="tx"/>
                    </a:ext>
                  </a:extLst>
                </a:hlinkClick>
              </a:rPr>
              <a:t>https://joblib.readthedocs.io/</a:t>
            </a:r>
            <a:endParaRPr b="1" sz="1600">
              <a:solidFill>
                <a:srgbClr val="404040"/>
              </a:solidFill>
              <a:highlight>
                <a:srgbClr val="FFFFFF"/>
              </a:highlight>
              <a:latin typeface="Calibri"/>
              <a:ea typeface="Calibri"/>
              <a:cs typeface="Calibri"/>
              <a:sym typeface="Calibri"/>
            </a:endParaRPr>
          </a:p>
        </p:txBody>
      </p:sp>
      <p:sp>
        <p:nvSpPr>
          <p:cNvPr id="104" name="Google Shape;104;p13"/>
          <p:cNvSpPr/>
          <p:nvPr/>
        </p:nvSpPr>
        <p:spPr>
          <a:xfrm>
            <a:off x="31977496" y="26289000"/>
            <a:ext cx="11353800" cy="1143000"/>
          </a:xfrm>
          <a:prstGeom prst="rect">
            <a:avLst/>
          </a:prstGeom>
          <a:solidFill>
            <a:srgbClr val="00B0F0"/>
          </a:solidFill>
          <a:ln cap="flat" cmpd="sng" w="12700">
            <a:solidFill>
              <a:srgbClr val="011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7258" u="none" cap="none" strike="noStrike">
                <a:solidFill>
                  <a:schemeClr val="lt1"/>
                </a:solidFill>
                <a:latin typeface="Calibri"/>
                <a:ea typeface="Calibri"/>
                <a:cs typeface="Calibri"/>
                <a:sym typeface="Calibri"/>
              </a:rPr>
              <a:t>Acknowledgements</a:t>
            </a:r>
            <a:endParaRPr/>
          </a:p>
        </p:txBody>
      </p:sp>
      <p:sp>
        <p:nvSpPr>
          <p:cNvPr id="105" name="Google Shape;105;p13"/>
          <p:cNvSpPr/>
          <p:nvPr/>
        </p:nvSpPr>
        <p:spPr>
          <a:xfrm>
            <a:off x="31977496" y="27432000"/>
            <a:ext cx="11353800" cy="5105400"/>
          </a:xfrm>
          <a:prstGeom prst="rect">
            <a:avLst/>
          </a:prstGeom>
          <a:solidFill>
            <a:schemeClr val="lt1"/>
          </a:solidFill>
          <a:ln cap="flat" cmpd="sng" w="12700">
            <a:solidFill>
              <a:srgbClr val="011893"/>
            </a:solidFill>
            <a:prstDash val="solid"/>
            <a:miter lim="800000"/>
            <a:headEnd len="sm" w="sm" type="none"/>
            <a:tailEnd len="sm" w="sm" type="none"/>
          </a:ln>
        </p:spPr>
        <p:txBody>
          <a:bodyPr anchorCtr="0" anchor="t" bIns="45700" lIns="91425" spcFirstLastPara="1" rIns="91425" wrap="square" tIns="45700">
            <a:noAutofit/>
          </a:bodyPr>
          <a:lstStyle/>
          <a:p>
            <a:pPr indent="-330200" lvl="0" marL="457200" rtl="0" algn="l">
              <a:lnSpc>
                <a:spcPct val="200000"/>
              </a:lnSpc>
              <a:spcBef>
                <a:spcPts val="1000"/>
              </a:spcBef>
              <a:spcAft>
                <a:spcPts val="0"/>
              </a:spcAft>
              <a:buClr>
                <a:schemeClr val="dk1"/>
              </a:buClr>
              <a:buSzPts val="1600"/>
              <a:buFont typeface="Calibri"/>
              <a:buChar char="●"/>
            </a:pPr>
            <a:r>
              <a:rPr lang="en-US" sz="1600">
                <a:solidFill>
                  <a:srgbClr val="404040"/>
                </a:solidFill>
                <a:highlight>
                  <a:srgbClr val="FFFFFF"/>
                </a:highlight>
                <a:latin typeface="Calibri"/>
                <a:ea typeface="Calibri"/>
                <a:cs typeface="Calibri"/>
                <a:sym typeface="Calibri"/>
              </a:rPr>
              <a:t>We extend our deepest gratitude to </a:t>
            </a:r>
            <a:r>
              <a:rPr b="1" lang="en-US" sz="1600">
                <a:solidFill>
                  <a:srgbClr val="404040"/>
                </a:solidFill>
                <a:highlight>
                  <a:srgbClr val="FFFFFF"/>
                </a:highlight>
                <a:latin typeface="Calibri"/>
                <a:ea typeface="Calibri"/>
                <a:cs typeface="Calibri"/>
                <a:sym typeface="Calibri"/>
              </a:rPr>
              <a:t>the CSCI 401-03 Instructor Professor Jennifer  Holst </a:t>
            </a:r>
            <a:r>
              <a:rPr lang="en-US" sz="1600">
                <a:solidFill>
                  <a:srgbClr val="404040"/>
                </a:solidFill>
                <a:highlight>
                  <a:srgbClr val="FFFFFF"/>
                </a:highlight>
                <a:latin typeface="Calibri"/>
                <a:ea typeface="Calibri"/>
                <a:cs typeface="Calibri"/>
                <a:sym typeface="Calibri"/>
              </a:rPr>
              <a:t>for their unwavering support and guidance throughout this project. Special thanks to </a:t>
            </a:r>
            <a:r>
              <a:rPr b="1" lang="en-US" sz="1600">
                <a:solidFill>
                  <a:srgbClr val="404040"/>
                </a:solidFill>
                <a:highlight>
                  <a:srgbClr val="FFFFFF"/>
                </a:highlight>
                <a:latin typeface="Calibri"/>
                <a:ea typeface="Calibri"/>
                <a:cs typeface="Calibri"/>
                <a:sym typeface="Calibri"/>
              </a:rPr>
              <a:t>dataset providers</a:t>
            </a:r>
            <a:r>
              <a:rPr lang="en-US" sz="1600">
                <a:solidFill>
                  <a:srgbClr val="404040"/>
                </a:solidFill>
                <a:highlight>
                  <a:srgbClr val="FFFFFF"/>
                </a:highlight>
                <a:latin typeface="Calibri"/>
                <a:ea typeface="Calibri"/>
                <a:cs typeface="Calibri"/>
                <a:sym typeface="Calibri"/>
              </a:rPr>
              <a:t> (Enron, Phishing Corpus) for their open-access contributions, which were indispensable to our research. We also acknowledge </a:t>
            </a:r>
            <a:r>
              <a:rPr b="1" lang="en-US" sz="1600">
                <a:solidFill>
                  <a:srgbClr val="404040"/>
                </a:solidFill>
                <a:highlight>
                  <a:srgbClr val="FFFFFF"/>
                </a:highlight>
                <a:latin typeface="Calibri"/>
                <a:ea typeface="Calibri"/>
                <a:cs typeface="Calibri"/>
                <a:sym typeface="Calibri"/>
              </a:rPr>
              <a:t>Google Colab</a:t>
            </a:r>
            <a:r>
              <a:rPr lang="en-US" sz="1600">
                <a:solidFill>
                  <a:srgbClr val="404040"/>
                </a:solidFill>
                <a:highlight>
                  <a:srgbClr val="FFFFFF"/>
                </a:highlight>
                <a:latin typeface="Calibri"/>
                <a:ea typeface="Calibri"/>
                <a:cs typeface="Calibri"/>
                <a:sym typeface="Calibri"/>
              </a:rPr>
              <a:t> for providing the computational resources necessary to train and evaluate our models efficiently.</a:t>
            </a:r>
            <a:endParaRPr sz="1600">
              <a:solidFill>
                <a:srgbClr val="404040"/>
              </a:solidFill>
              <a:highlight>
                <a:srgbClr val="FFFFFF"/>
              </a:highlight>
              <a:latin typeface="Calibri"/>
              <a:ea typeface="Calibri"/>
              <a:cs typeface="Calibri"/>
              <a:sym typeface="Calibri"/>
            </a:endParaRPr>
          </a:p>
          <a:p>
            <a:pPr indent="-330200" lvl="0" marL="457200" rtl="0" algn="l">
              <a:lnSpc>
                <a:spcPct val="200000"/>
              </a:lnSpc>
              <a:spcBef>
                <a:spcPts val="0"/>
              </a:spcBef>
              <a:spcAft>
                <a:spcPts val="0"/>
              </a:spcAft>
              <a:buClr>
                <a:schemeClr val="dk1"/>
              </a:buClr>
              <a:buSzPts val="1600"/>
              <a:buFont typeface="Calibri"/>
              <a:buChar char="●"/>
            </a:pPr>
            <a:r>
              <a:rPr lang="en-US" sz="1600">
                <a:solidFill>
                  <a:srgbClr val="404040"/>
                </a:solidFill>
                <a:highlight>
                  <a:srgbClr val="FFFFFF"/>
                </a:highlight>
                <a:latin typeface="Calibri"/>
                <a:ea typeface="Calibri"/>
                <a:cs typeface="Calibri"/>
                <a:sym typeface="Calibri"/>
              </a:rPr>
              <a:t>To our </a:t>
            </a:r>
            <a:r>
              <a:rPr b="1" lang="en-US" sz="1600">
                <a:solidFill>
                  <a:srgbClr val="404040"/>
                </a:solidFill>
                <a:highlight>
                  <a:srgbClr val="FFFFFF"/>
                </a:highlight>
                <a:latin typeface="Calibri"/>
                <a:ea typeface="Calibri"/>
                <a:cs typeface="Calibri"/>
                <a:sym typeface="Calibri"/>
              </a:rPr>
              <a:t>peers and colleagues</a:t>
            </a:r>
            <a:r>
              <a:rPr lang="en-US" sz="1600">
                <a:solidFill>
                  <a:srgbClr val="404040"/>
                </a:solidFill>
                <a:highlight>
                  <a:srgbClr val="FFFFFF"/>
                </a:highlight>
                <a:latin typeface="Calibri"/>
                <a:ea typeface="Calibri"/>
                <a:cs typeface="Calibri"/>
                <a:sym typeface="Calibri"/>
              </a:rPr>
              <a:t>, thank you for your constructive feedback during brainstorming sessions and presentations. Finally, we recognize the </a:t>
            </a:r>
            <a:r>
              <a:rPr b="1" lang="en-US" sz="1600">
                <a:solidFill>
                  <a:srgbClr val="404040"/>
                </a:solidFill>
                <a:highlight>
                  <a:srgbClr val="FFFFFF"/>
                </a:highlight>
                <a:latin typeface="Calibri"/>
                <a:ea typeface="Calibri"/>
                <a:cs typeface="Calibri"/>
                <a:sym typeface="Calibri"/>
              </a:rPr>
              <a:t>broader cybersecurity community</a:t>
            </a:r>
            <a:r>
              <a:rPr lang="en-US" sz="1600">
                <a:solidFill>
                  <a:srgbClr val="404040"/>
                </a:solidFill>
                <a:highlight>
                  <a:srgbClr val="FFFFFF"/>
                </a:highlight>
                <a:latin typeface="Calibri"/>
                <a:ea typeface="Calibri"/>
                <a:cs typeface="Calibri"/>
                <a:sym typeface="Calibri"/>
              </a:rPr>
              <a:t> for their ongoing efforts to combat phishing, which inspired and informed our work.</a:t>
            </a:r>
            <a:endParaRPr sz="1600">
              <a:solidFill>
                <a:srgbClr val="404040"/>
              </a:solidFill>
              <a:highlight>
                <a:srgbClr val="FFFFFF"/>
              </a:highlight>
              <a:latin typeface="Calibri"/>
              <a:ea typeface="Calibri"/>
              <a:cs typeface="Calibri"/>
              <a:sym typeface="Calibri"/>
            </a:endParaRPr>
          </a:p>
          <a:p>
            <a:pPr indent="-330200" lvl="0" marL="457200" rtl="0" algn="l">
              <a:lnSpc>
                <a:spcPct val="200000"/>
              </a:lnSpc>
              <a:spcBef>
                <a:spcPts val="0"/>
              </a:spcBef>
              <a:spcAft>
                <a:spcPts val="0"/>
              </a:spcAft>
              <a:buClr>
                <a:schemeClr val="dk1"/>
              </a:buClr>
              <a:buSzPts val="1600"/>
              <a:buFont typeface="Calibri"/>
              <a:buChar char="●"/>
            </a:pPr>
            <a:r>
              <a:rPr lang="en-US" sz="1600">
                <a:solidFill>
                  <a:srgbClr val="404040"/>
                </a:solidFill>
                <a:highlight>
                  <a:srgbClr val="FFFFFF"/>
                </a:highlight>
                <a:latin typeface="Calibri"/>
                <a:ea typeface="Calibri"/>
                <a:cs typeface="Calibri"/>
                <a:sym typeface="Calibri"/>
              </a:rPr>
              <a:t>This project was a collaborative endeavor, and its success is a testament to the power of teamwork, curiosity, and interdisciplinary problem-solving.</a:t>
            </a:r>
            <a:endParaRPr sz="1800">
              <a:solidFill>
                <a:schemeClr val="dk1"/>
              </a:solidFill>
              <a:latin typeface="Calibri"/>
              <a:ea typeface="Calibri"/>
              <a:cs typeface="Calibri"/>
              <a:sym typeface="Calibri"/>
            </a:endParaRPr>
          </a:p>
          <a:p>
            <a:pPr indent="0" lvl="0" marL="0" marR="0" rtl="0" algn="just">
              <a:spcBef>
                <a:spcPts val="100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06" name="Google Shape;106;p13"/>
          <p:cNvSpPr txBox="1"/>
          <p:nvPr/>
        </p:nvSpPr>
        <p:spPr>
          <a:xfrm>
            <a:off x="13102825" y="27990500"/>
            <a:ext cx="17452500" cy="21858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None/>
            </a:pPr>
            <a:r>
              <a:rPr lang="en-US" sz="1600">
                <a:solidFill>
                  <a:srgbClr val="1A1C1E"/>
                </a:solidFill>
                <a:latin typeface="Calibri"/>
                <a:ea typeface="Calibri"/>
                <a:cs typeface="Calibri"/>
                <a:sym typeface="Calibri"/>
              </a:rPr>
              <a:t>Overall, all three models demonstrate good performance in distinguishing between phishing and safe emails on the test set, correctly classifying the vast majority of emails.</a:t>
            </a:r>
            <a:endParaRPr sz="1600">
              <a:solidFill>
                <a:srgbClr val="1A1C1E"/>
              </a:solidFill>
              <a:latin typeface="Calibri"/>
              <a:ea typeface="Calibri"/>
              <a:cs typeface="Calibri"/>
              <a:sym typeface="Calibri"/>
            </a:endParaRPr>
          </a:p>
          <a:p>
            <a:pPr indent="-330200" lvl="0" marL="457200" rtl="0" algn="l">
              <a:lnSpc>
                <a:spcPct val="150000"/>
              </a:lnSpc>
              <a:spcBef>
                <a:spcPts val="0"/>
              </a:spcBef>
              <a:spcAft>
                <a:spcPts val="0"/>
              </a:spcAft>
              <a:buClr>
                <a:srgbClr val="1A1C1E"/>
              </a:buClr>
              <a:buSzPts val="1600"/>
              <a:buFont typeface="Calibri"/>
              <a:buChar char="●"/>
            </a:pPr>
            <a:r>
              <a:rPr b="1" lang="en-US" sz="1600">
                <a:solidFill>
                  <a:srgbClr val="1A1C1E"/>
                </a:solidFill>
                <a:latin typeface="Calibri"/>
                <a:ea typeface="Calibri"/>
                <a:cs typeface="Calibri"/>
                <a:sym typeface="Calibri"/>
              </a:rPr>
              <a:t>Support Vector Machine (SVM) appears to be the most effective</a:t>
            </a:r>
            <a:r>
              <a:rPr lang="en-US" sz="1600">
                <a:solidFill>
                  <a:srgbClr val="1A1C1E"/>
                </a:solidFill>
                <a:latin typeface="Calibri"/>
                <a:ea typeface="Calibri"/>
                <a:cs typeface="Calibri"/>
                <a:sym typeface="Calibri"/>
              </a:rPr>
              <a:t>, achieving the best balance by correctly identifying the most phishing emails (1443) and, more importantly, having the lowest number of dangerous false negatives (only 23 phishing emails missed). </a:t>
            </a:r>
            <a:endParaRPr sz="1600">
              <a:solidFill>
                <a:srgbClr val="1A1C1E"/>
              </a:solidFill>
              <a:latin typeface="Calibri"/>
              <a:ea typeface="Calibri"/>
              <a:cs typeface="Calibri"/>
              <a:sym typeface="Calibri"/>
            </a:endParaRPr>
          </a:p>
          <a:p>
            <a:pPr indent="-330200" lvl="0" marL="457200" rtl="0" algn="l">
              <a:lnSpc>
                <a:spcPct val="150000"/>
              </a:lnSpc>
              <a:spcBef>
                <a:spcPts val="0"/>
              </a:spcBef>
              <a:spcAft>
                <a:spcPts val="0"/>
              </a:spcAft>
              <a:buClr>
                <a:srgbClr val="1A1C1E"/>
              </a:buClr>
              <a:buSzPts val="1600"/>
              <a:buFont typeface="Calibri"/>
              <a:buChar char="●"/>
            </a:pPr>
            <a:r>
              <a:rPr b="1" lang="en-US" sz="1600">
                <a:solidFill>
                  <a:srgbClr val="1A1C1E"/>
                </a:solidFill>
                <a:latin typeface="Calibri"/>
                <a:ea typeface="Calibri"/>
                <a:cs typeface="Calibri"/>
                <a:sym typeface="Calibri"/>
              </a:rPr>
              <a:t>Logistic Regression performs very closely to SVM</a:t>
            </a:r>
            <a:r>
              <a:rPr lang="en-US" sz="1600">
                <a:solidFill>
                  <a:srgbClr val="1A1C1E"/>
                </a:solidFill>
                <a:latin typeface="Calibri"/>
                <a:ea typeface="Calibri"/>
                <a:cs typeface="Calibri"/>
                <a:sym typeface="Calibri"/>
              </a:rPr>
              <a:t>, showing strong results as well. </a:t>
            </a:r>
            <a:endParaRPr sz="1600">
              <a:solidFill>
                <a:srgbClr val="1A1C1E"/>
              </a:solidFill>
              <a:latin typeface="Calibri"/>
              <a:ea typeface="Calibri"/>
              <a:cs typeface="Calibri"/>
              <a:sym typeface="Calibri"/>
            </a:endParaRPr>
          </a:p>
          <a:p>
            <a:pPr indent="-330200" lvl="0" marL="457200" rtl="0" algn="l">
              <a:lnSpc>
                <a:spcPct val="150000"/>
              </a:lnSpc>
              <a:spcBef>
                <a:spcPts val="0"/>
              </a:spcBef>
              <a:spcAft>
                <a:spcPts val="0"/>
              </a:spcAft>
              <a:buClr>
                <a:srgbClr val="1A1C1E"/>
              </a:buClr>
              <a:buSzPts val="1600"/>
              <a:buFont typeface="Calibri"/>
              <a:buChar char="●"/>
            </a:pPr>
            <a:r>
              <a:rPr b="1" lang="en-US" sz="1600">
                <a:solidFill>
                  <a:srgbClr val="1A1C1E"/>
                </a:solidFill>
                <a:latin typeface="Calibri"/>
                <a:ea typeface="Calibri"/>
                <a:cs typeface="Calibri"/>
                <a:sym typeface="Calibri"/>
              </a:rPr>
              <a:t>Multinomial Naive Bayes excels at identifying safe emails</a:t>
            </a:r>
            <a:r>
              <a:rPr lang="en-US" sz="1600">
                <a:solidFill>
                  <a:srgbClr val="1A1C1E"/>
                </a:solidFill>
                <a:latin typeface="Calibri"/>
                <a:ea typeface="Calibri"/>
                <a:cs typeface="Calibri"/>
                <a:sym typeface="Calibri"/>
              </a:rPr>
              <a:t> (highest true negatives at 2223 and lowest false positives at 41), its significantly higher rate of missing actual phishing emails (122 false negatives) makes it less reliable for security compared to the other two models in this specific test.</a:t>
            </a:r>
            <a:endParaRPr b="1" sz="1600">
              <a:solidFill>
                <a:srgbClr val="1A1C1E"/>
              </a:solidFill>
              <a:latin typeface="Calibri"/>
              <a:ea typeface="Calibri"/>
              <a:cs typeface="Calibri"/>
              <a:sym typeface="Calibri"/>
            </a:endParaRPr>
          </a:p>
        </p:txBody>
      </p:sp>
      <p:pic>
        <p:nvPicPr>
          <p:cNvPr id="107" name="Google Shape;107;p13"/>
          <p:cNvPicPr preferRelativeResize="0"/>
          <p:nvPr/>
        </p:nvPicPr>
        <p:blipFill>
          <a:blip r:embed="rId8">
            <a:alphaModFix/>
          </a:blip>
          <a:stretch>
            <a:fillRect/>
          </a:stretch>
        </p:blipFill>
        <p:spPr>
          <a:xfrm>
            <a:off x="12115800" y="24190097"/>
            <a:ext cx="9173024" cy="3089500"/>
          </a:xfrm>
          <a:prstGeom prst="rect">
            <a:avLst/>
          </a:prstGeom>
          <a:noFill/>
          <a:ln>
            <a:noFill/>
          </a:ln>
        </p:spPr>
      </p:pic>
      <p:pic>
        <p:nvPicPr>
          <p:cNvPr id="108" name="Google Shape;108;p13"/>
          <p:cNvPicPr preferRelativeResize="0"/>
          <p:nvPr/>
        </p:nvPicPr>
        <p:blipFill>
          <a:blip r:embed="rId9">
            <a:alphaModFix/>
          </a:blip>
          <a:stretch>
            <a:fillRect/>
          </a:stretch>
        </p:blipFill>
        <p:spPr>
          <a:xfrm>
            <a:off x="12120565" y="7010400"/>
            <a:ext cx="19269075" cy="4267200"/>
          </a:xfrm>
          <a:prstGeom prst="rect">
            <a:avLst/>
          </a:prstGeom>
          <a:noFill/>
          <a:ln>
            <a:noFill/>
          </a:ln>
        </p:spPr>
      </p:pic>
      <p:pic>
        <p:nvPicPr>
          <p:cNvPr id="109" name="Google Shape;109;p13"/>
          <p:cNvPicPr preferRelativeResize="0"/>
          <p:nvPr/>
        </p:nvPicPr>
        <p:blipFill>
          <a:blip r:embed="rId10">
            <a:alphaModFix/>
          </a:blip>
          <a:stretch>
            <a:fillRect/>
          </a:stretch>
        </p:blipFill>
        <p:spPr>
          <a:xfrm>
            <a:off x="533400" y="22028275"/>
            <a:ext cx="10229850" cy="6203825"/>
          </a:xfrm>
          <a:prstGeom prst="rect">
            <a:avLst/>
          </a:prstGeom>
          <a:noFill/>
          <a:ln>
            <a:noFill/>
          </a:ln>
        </p:spPr>
      </p:pic>
      <p:sp>
        <p:nvSpPr>
          <p:cNvPr id="110" name="Google Shape;110;p13"/>
          <p:cNvSpPr txBox="1"/>
          <p:nvPr/>
        </p:nvSpPr>
        <p:spPr>
          <a:xfrm>
            <a:off x="652425" y="28441650"/>
            <a:ext cx="10530000" cy="3875700"/>
          </a:xfrm>
          <a:prstGeom prst="rect">
            <a:avLst/>
          </a:prstGeom>
          <a:noFill/>
          <a:ln>
            <a:noFill/>
          </a:ln>
        </p:spPr>
        <p:txBody>
          <a:bodyPr anchorCtr="0" anchor="t" bIns="91425" lIns="91425" spcFirstLastPara="1" rIns="88775" wrap="square" tIns="91425">
            <a:noAutofit/>
          </a:bodyPr>
          <a:lstStyle/>
          <a:p>
            <a:pPr indent="0" lvl="0" marL="0" rtl="0" algn="l">
              <a:lnSpc>
                <a:spcPct val="115000"/>
              </a:lnSpc>
              <a:spcBef>
                <a:spcPts val="1100"/>
              </a:spcBef>
              <a:spcAft>
                <a:spcPts val="0"/>
              </a:spcAft>
              <a:buNone/>
            </a:pPr>
            <a:r>
              <a:rPr b="1" lang="en-US" sz="1600">
                <a:solidFill>
                  <a:srgbClr val="1A1C1E"/>
                </a:solidFill>
                <a:latin typeface="Calibri"/>
                <a:ea typeface="Calibri"/>
                <a:cs typeface="Calibri"/>
                <a:sym typeface="Calibri"/>
              </a:rPr>
              <a:t>Dataset Description: Phishing Email Dataset</a:t>
            </a:r>
            <a:endParaRPr b="1" sz="1600">
              <a:solidFill>
                <a:srgbClr val="1A1C1E"/>
              </a:solidFill>
              <a:latin typeface="Calibri"/>
              <a:ea typeface="Calibri"/>
              <a:cs typeface="Calibri"/>
              <a:sym typeface="Calibri"/>
            </a:endParaRPr>
          </a:p>
          <a:p>
            <a:pPr indent="-215900" lvl="0" marL="342900" rtl="0" algn="l">
              <a:lnSpc>
                <a:spcPct val="115000"/>
              </a:lnSpc>
              <a:spcBef>
                <a:spcPts val="1100"/>
              </a:spcBef>
              <a:spcAft>
                <a:spcPts val="0"/>
              </a:spcAft>
              <a:buClr>
                <a:srgbClr val="1A1C1E"/>
              </a:buClr>
              <a:buSzPts val="1600"/>
              <a:buFont typeface="Arial"/>
              <a:buChar char="●"/>
            </a:pPr>
            <a:r>
              <a:rPr b="1" lang="en-US" sz="1600">
                <a:solidFill>
                  <a:srgbClr val="1A1C1E"/>
                </a:solidFill>
                <a:latin typeface="Calibri"/>
                <a:ea typeface="Calibri"/>
                <a:cs typeface="Calibri"/>
                <a:sym typeface="Calibri"/>
              </a:rPr>
              <a:t>Dataset: </a:t>
            </a:r>
            <a:r>
              <a:rPr lang="en-US" sz="1600">
                <a:solidFill>
                  <a:srgbClr val="1A1C1E"/>
                </a:solidFill>
                <a:latin typeface="Calibri"/>
                <a:ea typeface="Calibri"/>
                <a:cs typeface="Calibri"/>
                <a:sym typeface="Calibri"/>
              </a:rPr>
              <a:t>Phishing Email Dataset (18,650 emails)</a:t>
            </a:r>
            <a:endParaRPr sz="1600">
              <a:solidFill>
                <a:srgbClr val="1A1C1E"/>
              </a:solidFill>
              <a:latin typeface="Calibri"/>
              <a:ea typeface="Calibri"/>
              <a:cs typeface="Calibri"/>
              <a:sym typeface="Calibri"/>
            </a:endParaRPr>
          </a:p>
          <a:p>
            <a:pPr indent="-215900" lvl="0" marL="342900" rtl="0" algn="l">
              <a:lnSpc>
                <a:spcPct val="115000"/>
              </a:lnSpc>
              <a:spcBef>
                <a:spcPts val="0"/>
              </a:spcBef>
              <a:spcAft>
                <a:spcPts val="0"/>
              </a:spcAft>
              <a:buClr>
                <a:srgbClr val="1A1C1E"/>
              </a:buClr>
              <a:buSzPts val="1600"/>
              <a:buFont typeface="Calibri"/>
              <a:buChar char="●"/>
            </a:pPr>
            <a:r>
              <a:rPr lang="en-US" sz="1600">
                <a:solidFill>
                  <a:srgbClr val="1A1C1E"/>
                </a:solidFill>
                <a:latin typeface="Calibri"/>
                <a:ea typeface="Calibri"/>
                <a:cs typeface="Calibri"/>
                <a:sym typeface="Calibri"/>
              </a:rPr>
              <a:t>This dataset is designed for building and evaluating machine learning models aimed at detecting phishing emails based on their textual content</a:t>
            </a:r>
            <a:endParaRPr sz="1600">
              <a:solidFill>
                <a:srgbClr val="1A1C1E"/>
              </a:solidFill>
              <a:latin typeface="Calibri"/>
              <a:ea typeface="Calibri"/>
              <a:cs typeface="Calibri"/>
              <a:sym typeface="Calibri"/>
            </a:endParaRPr>
          </a:p>
          <a:p>
            <a:pPr indent="-215900" lvl="0" marL="342900" rtl="0" algn="l">
              <a:lnSpc>
                <a:spcPct val="115000"/>
              </a:lnSpc>
              <a:spcBef>
                <a:spcPts val="0"/>
              </a:spcBef>
              <a:spcAft>
                <a:spcPts val="0"/>
              </a:spcAft>
              <a:buClr>
                <a:srgbClr val="1A1C1E"/>
              </a:buClr>
              <a:buSzPts val="1600"/>
              <a:buFont typeface="Arial"/>
              <a:buChar char="●"/>
            </a:pPr>
            <a:r>
              <a:rPr b="1" lang="en-US" sz="1600">
                <a:solidFill>
                  <a:srgbClr val="1A1C1E"/>
                </a:solidFill>
                <a:latin typeface="Calibri"/>
                <a:ea typeface="Calibri"/>
                <a:cs typeface="Calibri"/>
                <a:sym typeface="Calibri"/>
              </a:rPr>
              <a:t>Email Text:</a:t>
            </a:r>
            <a:r>
              <a:rPr lang="en-US" sz="1600">
                <a:solidFill>
                  <a:srgbClr val="1A1C1E"/>
                </a:solidFill>
                <a:latin typeface="Calibri"/>
                <a:ea typeface="Calibri"/>
                <a:cs typeface="Calibri"/>
                <a:sym typeface="Calibri"/>
              </a:rPr>
              <a:t> This column contains the </a:t>
            </a:r>
            <a:r>
              <a:rPr b="1" lang="en-US" sz="1600">
                <a:solidFill>
                  <a:srgbClr val="1A1C1E"/>
                </a:solidFill>
                <a:latin typeface="Calibri"/>
                <a:ea typeface="Calibri"/>
                <a:cs typeface="Calibri"/>
                <a:sym typeface="Calibri"/>
              </a:rPr>
              <a:t>raw text content</a:t>
            </a:r>
            <a:r>
              <a:rPr lang="en-US" sz="1600">
                <a:solidFill>
                  <a:srgbClr val="1A1C1E"/>
                </a:solidFill>
                <a:latin typeface="Calibri"/>
                <a:ea typeface="Calibri"/>
                <a:cs typeface="Calibri"/>
                <a:sym typeface="Calibri"/>
              </a:rPr>
              <a:t> of the email body. This includes the main message, headers/footers if captured, and potentially some formatting artifacts or quoted replies. This text serves as the primary input feature for the machine learning models.</a:t>
            </a:r>
            <a:endParaRPr sz="1600">
              <a:solidFill>
                <a:srgbClr val="1A1C1E"/>
              </a:solidFill>
              <a:latin typeface="Calibri"/>
              <a:ea typeface="Calibri"/>
              <a:cs typeface="Calibri"/>
              <a:sym typeface="Calibri"/>
            </a:endParaRPr>
          </a:p>
          <a:p>
            <a:pPr indent="-215900" lvl="0" marL="342900" rtl="0" algn="l">
              <a:lnSpc>
                <a:spcPct val="115000"/>
              </a:lnSpc>
              <a:spcBef>
                <a:spcPts val="0"/>
              </a:spcBef>
              <a:spcAft>
                <a:spcPts val="0"/>
              </a:spcAft>
              <a:buClr>
                <a:srgbClr val="1A1C1E"/>
              </a:buClr>
              <a:buSzPts val="1600"/>
              <a:buFont typeface="Arial"/>
              <a:buChar char="●"/>
            </a:pPr>
            <a:r>
              <a:rPr b="1" lang="en-US" sz="1600">
                <a:solidFill>
                  <a:srgbClr val="1A1C1E"/>
                </a:solidFill>
                <a:latin typeface="Calibri"/>
                <a:ea typeface="Calibri"/>
                <a:cs typeface="Calibri"/>
                <a:sym typeface="Calibri"/>
              </a:rPr>
              <a:t>Email Type:</a:t>
            </a:r>
            <a:r>
              <a:rPr lang="en-US" sz="1600">
                <a:solidFill>
                  <a:srgbClr val="1A1C1E"/>
                </a:solidFill>
                <a:latin typeface="Calibri"/>
                <a:ea typeface="Calibri"/>
                <a:cs typeface="Calibri"/>
                <a:sym typeface="Calibri"/>
              </a:rPr>
              <a:t> This column provides the </a:t>
            </a:r>
            <a:r>
              <a:rPr b="1" lang="en-US" sz="1600">
                <a:solidFill>
                  <a:srgbClr val="1A1C1E"/>
                </a:solidFill>
                <a:latin typeface="Calibri"/>
                <a:ea typeface="Calibri"/>
                <a:cs typeface="Calibri"/>
                <a:sym typeface="Calibri"/>
              </a:rPr>
              <a:t>ground truth classification label</a:t>
            </a:r>
            <a:r>
              <a:rPr lang="en-US" sz="1600">
                <a:solidFill>
                  <a:srgbClr val="1A1C1E"/>
                </a:solidFill>
                <a:latin typeface="Calibri"/>
                <a:ea typeface="Calibri"/>
                <a:cs typeface="Calibri"/>
                <a:sym typeface="Calibri"/>
              </a:rPr>
              <a:t> for each email. It categorizes each entry into one of two classes:</a:t>
            </a:r>
            <a:endParaRPr sz="1600">
              <a:solidFill>
                <a:srgbClr val="1A1C1E"/>
              </a:solidFill>
              <a:latin typeface="Calibri"/>
              <a:ea typeface="Calibri"/>
              <a:cs typeface="Calibri"/>
              <a:sym typeface="Calibri"/>
            </a:endParaRPr>
          </a:p>
          <a:p>
            <a:pPr indent="-330200" lvl="1" marL="914400" rtl="0" algn="l">
              <a:lnSpc>
                <a:spcPct val="115000"/>
              </a:lnSpc>
              <a:spcBef>
                <a:spcPts val="0"/>
              </a:spcBef>
              <a:spcAft>
                <a:spcPts val="0"/>
              </a:spcAft>
              <a:buClr>
                <a:srgbClr val="1A1C1E"/>
              </a:buClr>
              <a:buSzPts val="1600"/>
              <a:buFont typeface="Arial"/>
              <a:buChar char="○"/>
            </a:pPr>
            <a:r>
              <a:rPr b="1" lang="en-US" sz="1600">
                <a:solidFill>
                  <a:srgbClr val="1A1C1E"/>
                </a:solidFill>
                <a:latin typeface="Calibri"/>
                <a:ea typeface="Calibri"/>
                <a:cs typeface="Calibri"/>
                <a:sym typeface="Calibri"/>
              </a:rPr>
              <a:t>'Safe Email'</a:t>
            </a:r>
            <a:r>
              <a:rPr lang="en-US" sz="1600">
                <a:solidFill>
                  <a:srgbClr val="1A1C1E"/>
                </a:solidFill>
                <a:latin typeface="Calibri"/>
                <a:ea typeface="Calibri"/>
                <a:cs typeface="Calibri"/>
                <a:sym typeface="Calibri"/>
              </a:rPr>
              <a:t>: Indicates a legitimate, non-malicious email (sometimes referred to as "ham").</a:t>
            </a:r>
            <a:endParaRPr sz="1600">
              <a:solidFill>
                <a:srgbClr val="1A1C1E"/>
              </a:solidFill>
              <a:latin typeface="Calibri"/>
              <a:ea typeface="Calibri"/>
              <a:cs typeface="Calibri"/>
              <a:sym typeface="Calibri"/>
            </a:endParaRPr>
          </a:p>
          <a:p>
            <a:pPr indent="-330200" lvl="1" marL="914400" rtl="0" algn="l">
              <a:lnSpc>
                <a:spcPct val="115000"/>
              </a:lnSpc>
              <a:spcBef>
                <a:spcPts val="0"/>
              </a:spcBef>
              <a:spcAft>
                <a:spcPts val="0"/>
              </a:spcAft>
              <a:buClr>
                <a:srgbClr val="1A1C1E"/>
              </a:buClr>
              <a:buSzPts val="1600"/>
              <a:buFont typeface="Arial"/>
              <a:buChar char="○"/>
            </a:pPr>
            <a:r>
              <a:rPr b="1" lang="en-US" sz="1600">
                <a:solidFill>
                  <a:srgbClr val="1A1C1E"/>
                </a:solidFill>
                <a:latin typeface="Calibri"/>
                <a:ea typeface="Calibri"/>
                <a:cs typeface="Calibri"/>
                <a:sym typeface="Calibri"/>
              </a:rPr>
              <a:t>'Phishing Email'</a:t>
            </a:r>
            <a:r>
              <a:rPr lang="en-US" sz="1600">
                <a:solidFill>
                  <a:srgbClr val="1A1C1E"/>
                </a:solidFill>
                <a:latin typeface="Calibri"/>
                <a:ea typeface="Calibri"/>
                <a:cs typeface="Calibri"/>
                <a:sym typeface="Calibri"/>
              </a:rPr>
              <a:t>: Indicates a malicious email attempting to deceive the recipient, often for fraudulent purposes (also considered a type of "spam").</a:t>
            </a:r>
            <a:endParaRPr sz="1600">
              <a:solidFill>
                <a:srgbClr val="000000"/>
              </a:solidFill>
              <a:latin typeface="Calibri"/>
              <a:ea typeface="Calibri"/>
              <a:cs typeface="Calibri"/>
              <a:sym typeface="Calibri"/>
            </a:endParaRPr>
          </a:p>
        </p:txBody>
      </p:sp>
      <p:pic>
        <p:nvPicPr>
          <p:cNvPr id="111" name="Google Shape;111;p13"/>
          <p:cNvPicPr preferRelativeResize="0"/>
          <p:nvPr/>
        </p:nvPicPr>
        <p:blipFill>
          <a:blip r:embed="rId11">
            <a:alphaModFix/>
          </a:blip>
          <a:stretch>
            <a:fillRect/>
          </a:stretch>
        </p:blipFill>
        <p:spPr>
          <a:xfrm>
            <a:off x="21553077" y="24342500"/>
            <a:ext cx="9417497" cy="3089500"/>
          </a:xfrm>
          <a:prstGeom prst="rect">
            <a:avLst/>
          </a:prstGeom>
          <a:noFill/>
          <a:ln>
            <a:noFill/>
          </a:ln>
        </p:spPr>
      </p:pic>
      <p:pic>
        <p:nvPicPr>
          <p:cNvPr id="112" name="Google Shape;112;p13"/>
          <p:cNvPicPr preferRelativeResize="0"/>
          <p:nvPr/>
        </p:nvPicPr>
        <p:blipFill>
          <a:blip r:embed="rId12">
            <a:alphaModFix/>
          </a:blip>
          <a:stretch>
            <a:fillRect/>
          </a:stretch>
        </p:blipFill>
        <p:spPr>
          <a:xfrm>
            <a:off x="32150600" y="14130075"/>
            <a:ext cx="10610849" cy="4185225"/>
          </a:xfrm>
          <a:prstGeom prst="rect">
            <a:avLst/>
          </a:prstGeom>
          <a:noFill/>
          <a:ln>
            <a:noFill/>
          </a:ln>
        </p:spPr>
      </p:pic>
      <p:sp>
        <p:nvSpPr>
          <p:cNvPr id="113" name="Google Shape;113;p13"/>
          <p:cNvSpPr/>
          <p:nvPr/>
        </p:nvSpPr>
        <p:spPr>
          <a:xfrm>
            <a:off x="12140650" y="11203501"/>
            <a:ext cx="19431000" cy="2563200"/>
          </a:xfrm>
          <a:prstGeom prst="rect">
            <a:avLst/>
          </a:prstGeom>
          <a:noFill/>
          <a:ln>
            <a:noFill/>
          </a:ln>
        </p:spPr>
        <p:txBody>
          <a:bodyPr anchorCtr="0" anchor="t" bIns="45700" lIns="91425" spcFirstLastPara="1" rIns="91425" wrap="square" tIns="45700">
            <a:noAutofit/>
          </a:bodyPr>
          <a:lstStyle/>
          <a:p>
            <a:pPr indent="0" lvl="0" marL="0" rtl="0" algn="l">
              <a:lnSpc>
                <a:spcPct val="178593"/>
              </a:lnSpc>
              <a:spcBef>
                <a:spcPts val="1000"/>
              </a:spcBef>
              <a:spcAft>
                <a:spcPts val="0"/>
              </a:spcAft>
              <a:buNone/>
            </a:pPr>
            <a:r>
              <a:rPr lang="en-US" sz="1600">
                <a:solidFill>
                  <a:srgbClr val="404040"/>
                </a:solidFill>
                <a:highlight>
                  <a:srgbClr val="FFFFFF"/>
                </a:highlight>
                <a:latin typeface="Calibri"/>
                <a:ea typeface="Calibri"/>
                <a:cs typeface="Calibri"/>
                <a:sym typeface="Calibri"/>
              </a:rPr>
              <a:t>Our methodology follows a </a:t>
            </a:r>
            <a:r>
              <a:rPr b="1" lang="en-US" sz="1600">
                <a:solidFill>
                  <a:srgbClr val="404040"/>
                </a:solidFill>
                <a:highlight>
                  <a:srgbClr val="FFFFFF"/>
                </a:highlight>
                <a:latin typeface="Calibri"/>
                <a:ea typeface="Calibri"/>
                <a:cs typeface="Calibri"/>
                <a:sym typeface="Calibri"/>
              </a:rPr>
              <a:t>five-stage pipeline</a:t>
            </a:r>
            <a:r>
              <a:rPr lang="en-US" sz="1600">
                <a:solidFill>
                  <a:srgbClr val="404040"/>
                </a:solidFill>
                <a:highlight>
                  <a:srgbClr val="FFFFFF"/>
                </a:highlight>
                <a:latin typeface="Calibri"/>
                <a:ea typeface="Calibri"/>
                <a:cs typeface="Calibri"/>
                <a:sym typeface="Calibri"/>
              </a:rPr>
              <a:t>:</a:t>
            </a:r>
            <a:r>
              <a:rPr b="1" lang="en-US" sz="1600">
                <a:solidFill>
                  <a:srgbClr val="404040"/>
                </a:solidFill>
                <a:highlight>
                  <a:srgbClr val="FFFFFF"/>
                </a:highlight>
                <a:latin typeface="Calibri"/>
                <a:ea typeface="Calibri"/>
                <a:cs typeface="Calibri"/>
                <a:sym typeface="Calibri"/>
              </a:rPr>
              <a:t>Data Preprocessing</a:t>
            </a:r>
            <a:r>
              <a:rPr lang="en-US" sz="1600">
                <a:solidFill>
                  <a:srgbClr val="404040"/>
                </a:solidFill>
                <a:highlight>
                  <a:srgbClr val="FFFFFF"/>
                </a:highlight>
                <a:latin typeface="Calibri"/>
                <a:ea typeface="Calibri"/>
                <a:cs typeface="Calibri"/>
                <a:sym typeface="Calibri"/>
              </a:rPr>
              <a:t>: Raw email text was cleaned by removing HTML tags, lowercasing, and eliminating stopwords. We preserved </a:t>
            </a:r>
            <a:r>
              <a:rPr b="1" lang="en-US" sz="1600">
                <a:solidFill>
                  <a:srgbClr val="404040"/>
                </a:solidFill>
                <a:highlight>
                  <a:srgbClr val="FFFFFF"/>
                </a:highlight>
                <a:latin typeface="Calibri"/>
                <a:ea typeface="Calibri"/>
                <a:cs typeface="Calibri"/>
                <a:sym typeface="Calibri"/>
              </a:rPr>
              <a:t>metadata</a:t>
            </a:r>
            <a:r>
              <a:rPr lang="en-US" sz="1600">
                <a:solidFill>
                  <a:srgbClr val="404040"/>
                </a:solidFill>
                <a:highlight>
                  <a:srgbClr val="FFFFFF"/>
                </a:highlight>
                <a:latin typeface="Calibri"/>
                <a:ea typeface="Calibri"/>
                <a:cs typeface="Calibri"/>
                <a:sym typeface="Calibri"/>
              </a:rPr>
              <a:t> (e.g., subject lines) for future integration.</a:t>
            </a:r>
            <a:endParaRPr sz="1600">
              <a:solidFill>
                <a:srgbClr val="404040"/>
              </a:solidFill>
              <a:highlight>
                <a:srgbClr val="FFFFFF"/>
              </a:highlight>
              <a:latin typeface="Calibri"/>
              <a:ea typeface="Calibri"/>
              <a:cs typeface="Calibri"/>
              <a:sym typeface="Calibri"/>
            </a:endParaRPr>
          </a:p>
          <a:p>
            <a:pPr indent="-330200" lvl="0" marL="457200" rtl="0" algn="l">
              <a:lnSpc>
                <a:spcPct val="115000"/>
              </a:lnSpc>
              <a:spcBef>
                <a:spcPts val="1300"/>
              </a:spcBef>
              <a:spcAft>
                <a:spcPts val="0"/>
              </a:spcAft>
              <a:buClr>
                <a:srgbClr val="404040"/>
              </a:buClr>
              <a:buSzPts val="1600"/>
              <a:buFont typeface="Roboto"/>
              <a:buChar char="●"/>
            </a:pPr>
            <a:r>
              <a:rPr b="1" lang="en-US" sz="1600">
                <a:solidFill>
                  <a:srgbClr val="404040"/>
                </a:solidFill>
                <a:highlight>
                  <a:srgbClr val="FFFFFF"/>
                </a:highlight>
                <a:latin typeface="Calibri"/>
                <a:ea typeface="Calibri"/>
                <a:cs typeface="Calibri"/>
                <a:sym typeface="Calibri"/>
              </a:rPr>
              <a:t>Feature Engineering</a:t>
            </a:r>
            <a:r>
              <a:rPr lang="en-US" sz="1600">
                <a:solidFill>
                  <a:srgbClr val="404040"/>
                </a:solidFill>
                <a:highlight>
                  <a:srgbClr val="FFFFFF"/>
                </a:highlight>
                <a:latin typeface="Calibri"/>
                <a:ea typeface="Calibri"/>
                <a:cs typeface="Calibri"/>
                <a:sym typeface="Calibri"/>
              </a:rPr>
              <a:t>: </a:t>
            </a:r>
            <a:r>
              <a:rPr b="1" lang="en-US" sz="1600">
                <a:solidFill>
                  <a:srgbClr val="404040"/>
                </a:solidFill>
                <a:highlight>
                  <a:srgbClr val="FFFFFF"/>
                </a:highlight>
                <a:latin typeface="Calibri"/>
                <a:ea typeface="Calibri"/>
                <a:cs typeface="Calibri"/>
                <a:sym typeface="Calibri"/>
              </a:rPr>
              <a:t>TF-IDF</a:t>
            </a:r>
            <a:r>
              <a:rPr lang="en-US" sz="1600">
                <a:solidFill>
                  <a:srgbClr val="404040"/>
                </a:solidFill>
                <a:highlight>
                  <a:srgbClr val="FFFFFF"/>
                </a:highlight>
                <a:latin typeface="Calibri"/>
                <a:ea typeface="Calibri"/>
                <a:cs typeface="Calibri"/>
                <a:sym typeface="Calibri"/>
              </a:rPr>
              <a:t> transformed text into numerical vectors, capturing term importance. Comparative tests with </a:t>
            </a:r>
            <a:r>
              <a:rPr b="1" lang="en-US" sz="1600">
                <a:solidFill>
                  <a:srgbClr val="404040"/>
                </a:solidFill>
                <a:highlight>
                  <a:srgbClr val="FFFFFF"/>
                </a:highlight>
                <a:latin typeface="Calibri"/>
                <a:ea typeface="Calibri"/>
                <a:cs typeface="Calibri"/>
                <a:sym typeface="Calibri"/>
              </a:rPr>
              <a:t>Word2Vec</a:t>
            </a:r>
            <a:r>
              <a:rPr lang="en-US" sz="1600">
                <a:solidFill>
                  <a:srgbClr val="404040"/>
                </a:solidFill>
                <a:highlight>
                  <a:srgbClr val="FFFFFF"/>
                </a:highlight>
                <a:latin typeface="Calibri"/>
                <a:ea typeface="Calibri"/>
                <a:cs typeface="Calibri"/>
                <a:sym typeface="Calibri"/>
              </a:rPr>
              <a:t> and </a:t>
            </a:r>
            <a:r>
              <a:rPr b="1" lang="en-US" sz="1600">
                <a:solidFill>
                  <a:srgbClr val="404040"/>
                </a:solidFill>
                <a:highlight>
                  <a:srgbClr val="FFFFFF"/>
                </a:highlight>
                <a:latin typeface="Calibri"/>
                <a:ea typeface="Calibri"/>
                <a:cs typeface="Calibri"/>
                <a:sym typeface="Calibri"/>
              </a:rPr>
              <a:t>BERT embeddings</a:t>
            </a:r>
            <a:r>
              <a:rPr lang="en-US" sz="1600">
                <a:solidFill>
                  <a:srgbClr val="404040"/>
                </a:solidFill>
                <a:highlight>
                  <a:srgbClr val="FFFFFF"/>
                </a:highlight>
                <a:latin typeface="Calibri"/>
                <a:ea typeface="Calibri"/>
                <a:cs typeface="Calibri"/>
                <a:sym typeface="Calibri"/>
              </a:rPr>
              <a:t> were conducted to assess performance trade-offs.</a:t>
            </a:r>
            <a:endParaRPr sz="1600">
              <a:solidFill>
                <a:srgbClr val="404040"/>
              </a:solidFill>
              <a:highlight>
                <a:srgbClr val="FFFFFF"/>
              </a:highlight>
              <a:latin typeface="Calibri"/>
              <a:ea typeface="Calibri"/>
              <a:cs typeface="Calibri"/>
              <a:sym typeface="Calibri"/>
            </a:endParaRPr>
          </a:p>
          <a:p>
            <a:pPr indent="-330200" lvl="0" marL="457200" rtl="0" algn="l">
              <a:lnSpc>
                <a:spcPct val="115000"/>
              </a:lnSpc>
              <a:spcBef>
                <a:spcPts val="0"/>
              </a:spcBef>
              <a:spcAft>
                <a:spcPts val="0"/>
              </a:spcAft>
              <a:buClr>
                <a:srgbClr val="404040"/>
              </a:buClr>
              <a:buSzPts val="1600"/>
              <a:buFont typeface="Roboto"/>
              <a:buChar char="●"/>
            </a:pPr>
            <a:r>
              <a:rPr b="1" lang="en-US" sz="1600">
                <a:solidFill>
                  <a:srgbClr val="404040"/>
                </a:solidFill>
                <a:highlight>
                  <a:srgbClr val="FFFFFF"/>
                </a:highlight>
                <a:latin typeface="Calibri"/>
                <a:ea typeface="Calibri"/>
                <a:cs typeface="Calibri"/>
                <a:sym typeface="Calibri"/>
              </a:rPr>
              <a:t>Supervised Training</a:t>
            </a:r>
            <a:r>
              <a:rPr lang="en-US" sz="1600">
                <a:solidFill>
                  <a:srgbClr val="404040"/>
                </a:solidFill>
                <a:highlight>
                  <a:srgbClr val="FFFFFF"/>
                </a:highlight>
                <a:latin typeface="Calibri"/>
                <a:ea typeface="Calibri"/>
                <a:cs typeface="Calibri"/>
                <a:sym typeface="Calibri"/>
              </a:rPr>
              <a:t>: Models were trained on 80% of the data:</a:t>
            </a:r>
            <a:endParaRPr sz="1600">
              <a:solidFill>
                <a:srgbClr val="404040"/>
              </a:solidFill>
              <a:highlight>
                <a:srgbClr val="FFFFFF"/>
              </a:highlight>
              <a:latin typeface="Calibri"/>
              <a:ea typeface="Calibri"/>
              <a:cs typeface="Calibri"/>
              <a:sym typeface="Calibri"/>
            </a:endParaRPr>
          </a:p>
          <a:p>
            <a:pPr indent="-330200" lvl="1" marL="914400" rtl="0" algn="l">
              <a:lnSpc>
                <a:spcPct val="115000"/>
              </a:lnSpc>
              <a:spcBef>
                <a:spcPts val="0"/>
              </a:spcBef>
              <a:spcAft>
                <a:spcPts val="0"/>
              </a:spcAft>
              <a:buClr>
                <a:srgbClr val="404040"/>
              </a:buClr>
              <a:buSzPts val="1600"/>
              <a:buFont typeface="Roboto"/>
              <a:buChar char="○"/>
            </a:pPr>
            <a:r>
              <a:rPr b="1" lang="en-US" sz="1600">
                <a:solidFill>
                  <a:srgbClr val="404040"/>
                </a:solidFill>
                <a:highlight>
                  <a:srgbClr val="FFFFFF"/>
                </a:highlight>
                <a:latin typeface="Calibri"/>
                <a:ea typeface="Calibri"/>
                <a:cs typeface="Calibri"/>
                <a:sym typeface="Calibri"/>
              </a:rPr>
              <a:t>SVM</a:t>
            </a:r>
            <a:r>
              <a:rPr lang="en-US" sz="1600">
                <a:solidFill>
                  <a:srgbClr val="404040"/>
                </a:solidFill>
                <a:highlight>
                  <a:srgbClr val="FFFFFF"/>
                </a:highlight>
                <a:latin typeface="Calibri"/>
                <a:ea typeface="Calibri"/>
                <a:cs typeface="Calibri"/>
                <a:sym typeface="Calibri"/>
              </a:rPr>
              <a:t> (RBF kernel) optimized for high-dimensional text data.</a:t>
            </a:r>
            <a:endParaRPr sz="1600">
              <a:solidFill>
                <a:srgbClr val="404040"/>
              </a:solidFill>
              <a:highlight>
                <a:srgbClr val="FFFFFF"/>
              </a:highlight>
              <a:latin typeface="Calibri"/>
              <a:ea typeface="Calibri"/>
              <a:cs typeface="Calibri"/>
              <a:sym typeface="Calibri"/>
            </a:endParaRPr>
          </a:p>
          <a:p>
            <a:pPr indent="-330200" lvl="1" marL="914400" rtl="0" algn="l">
              <a:lnSpc>
                <a:spcPct val="115000"/>
              </a:lnSpc>
              <a:spcBef>
                <a:spcPts val="0"/>
              </a:spcBef>
              <a:spcAft>
                <a:spcPts val="0"/>
              </a:spcAft>
              <a:buClr>
                <a:srgbClr val="404040"/>
              </a:buClr>
              <a:buSzPts val="1600"/>
              <a:buFont typeface="Roboto"/>
              <a:buChar char="○"/>
            </a:pPr>
            <a:r>
              <a:rPr b="1" lang="en-US" sz="1600">
                <a:solidFill>
                  <a:srgbClr val="404040"/>
                </a:solidFill>
                <a:highlight>
                  <a:srgbClr val="FFFFFF"/>
                </a:highlight>
                <a:latin typeface="Calibri"/>
                <a:ea typeface="Calibri"/>
                <a:cs typeface="Calibri"/>
                <a:sym typeface="Calibri"/>
              </a:rPr>
              <a:t>LR</a:t>
            </a:r>
            <a:r>
              <a:rPr lang="en-US" sz="1600">
                <a:solidFill>
                  <a:srgbClr val="404040"/>
                </a:solidFill>
                <a:highlight>
                  <a:srgbClr val="FFFFFF"/>
                </a:highlight>
                <a:latin typeface="Calibri"/>
                <a:ea typeface="Calibri"/>
                <a:cs typeface="Calibri"/>
                <a:sym typeface="Calibri"/>
              </a:rPr>
              <a:t> with L2 regularization to prevent overfitting.</a:t>
            </a:r>
            <a:endParaRPr sz="1600">
              <a:solidFill>
                <a:srgbClr val="404040"/>
              </a:solidFill>
              <a:highlight>
                <a:srgbClr val="FFFFFF"/>
              </a:highlight>
              <a:latin typeface="Calibri"/>
              <a:ea typeface="Calibri"/>
              <a:cs typeface="Calibri"/>
              <a:sym typeface="Calibri"/>
            </a:endParaRPr>
          </a:p>
          <a:p>
            <a:pPr indent="-330200" lvl="1" marL="914400" rtl="0" algn="l">
              <a:lnSpc>
                <a:spcPct val="115000"/>
              </a:lnSpc>
              <a:spcBef>
                <a:spcPts val="0"/>
              </a:spcBef>
              <a:spcAft>
                <a:spcPts val="0"/>
              </a:spcAft>
              <a:buClr>
                <a:srgbClr val="404040"/>
              </a:buClr>
              <a:buSzPts val="1600"/>
              <a:buFont typeface="Roboto"/>
              <a:buChar char="○"/>
            </a:pPr>
            <a:r>
              <a:rPr b="1" lang="en-US" sz="1600">
                <a:solidFill>
                  <a:srgbClr val="404040"/>
                </a:solidFill>
                <a:highlight>
                  <a:srgbClr val="FFFFFF"/>
                </a:highlight>
                <a:latin typeface="Calibri"/>
                <a:ea typeface="Calibri"/>
                <a:cs typeface="Calibri"/>
                <a:sym typeface="Calibri"/>
              </a:rPr>
              <a:t>NB</a:t>
            </a:r>
            <a:r>
              <a:rPr lang="en-US" sz="1600">
                <a:solidFill>
                  <a:srgbClr val="404040"/>
                </a:solidFill>
                <a:highlight>
                  <a:srgbClr val="FFFFFF"/>
                </a:highlight>
                <a:latin typeface="Calibri"/>
                <a:ea typeface="Calibri"/>
                <a:cs typeface="Calibri"/>
                <a:sym typeface="Calibri"/>
              </a:rPr>
              <a:t> as a baseline for probabilistic classification.</a:t>
            </a:r>
            <a:endParaRPr sz="1600">
              <a:solidFill>
                <a:srgbClr val="404040"/>
              </a:solidFill>
              <a:highlight>
                <a:srgbClr val="FFFFFF"/>
              </a:highlight>
              <a:latin typeface="Calibri"/>
              <a:ea typeface="Calibri"/>
              <a:cs typeface="Calibri"/>
              <a:sym typeface="Calibri"/>
            </a:endParaRPr>
          </a:p>
          <a:p>
            <a:pPr indent="-330200" lvl="0" marL="457200" rtl="0" algn="l">
              <a:lnSpc>
                <a:spcPct val="115000"/>
              </a:lnSpc>
              <a:spcBef>
                <a:spcPts val="0"/>
              </a:spcBef>
              <a:spcAft>
                <a:spcPts val="0"/>
              </a:spcAft>
              <a:buClr>
                <a:srgbClr val="404040"/>
              </a:buClr>
              <a:buSzPts val="1600"/>
              <a:buFont typeface="Roboto"/>
              <a:buChar char="●"/>
            </a:pPr>
            <a:r>
              <a:rPr b="1" lang="en-US" sz="1600">
                <a:solidFill>
                  <a:srgbClr val="404040"/>
                </a:solidFill>
                <a:highlight>
                  <a:srgbClr val="FFFFFF"/>
                </a:highlight>
                <a:latin typeface="Calibri"/>
                <a:ea typeface="Calibri"/>
                <a:cs typeface="Calibri"/>
                <a:sym typeface="Calibri"/>
              </a:rPr>
              <a:t>Unsupervised Analysis</a:t>
            </a:r>
            <a:r>
              <a:rPr lang="en-US" sz="1600">
                <a:solidFill>
                  <a:srgbClr val="404040"/>
                </a:solidFill>
                <a:highlight>
                  <a:srgbClr val="FFFFFF"/>
                </a:highlight>
                <a:latin typeface="Calibri"/>
                <a:ea typeface="Calibri"/>
                <a:cs typeface="Calibri"/>
                <a:sym typeface="Calibri"/>
              </a:rPr>
              <a:t>: </a:t>
            </a:r>
            <a:r>
              <a:rPr b="1" lang="en-US" sz="1600">
                <a:solidFill>
                  <a:srgbClr val="404040"/>
                </a:solidFill>
                <a:highlight>
                  <a:srgbClr val="FFFFFF"/>
                </a:highlight>
                <a:latin typeface="Calibri"/>
                <a:ea typeface="Calibri"/>
                <a:cs typeface="Calibri"/>
                <a:sym typeface="Calibri"/>
              </a:rPr>
              <a:t>K-Means</a:t>
            </a:r>
            <a:r>
              <a:rPr lang="en-US" sz="1600">
                <a:solidFill>
                  <a:srgbClr val="404040"/>
                </a:solidFill>
                <a:highlight>
                  <a:srgbClr val="FFFFFF"/>
                </a:highlight>
                <a:latin typeface="Calibri"/>
                <a:ea typeface="Calibri"/>
                <a:cs typeface="Calibri"/>
                <a:sym typeface="Calibri"/>
              </a:rPr>
              <a:t> (k=2) clustered emails, with results visualized via </a:t>
            </a:r>
            <a:r>
              <a:rPr b="1" lang="en-US" sz="1600">
                <a:solidFill>
                  <a:srgbClr val="404040"/>
                </a:solidFill>
                <a:highlight>
                  <a:srgbClr val="FFFFFF"/>
                </a:highlight>
                <a:latin typeface="Calibri"/>
                <a:ea typeface="Calibri"/>
                <a:cs typeface="Calibri"/>
                <a:sym typeface="Calibri"/>
              </a:rPr>
              <a:t>t-SNE</a:t>
            </a:r>
            <a:r>
              <a:rPr lang="en-US" sz="1600">
                <a:solidFill>
                  <a:srgbClr val="404040"/>
                </a:solidFill>
                <a:highlight>
                  <a:srgbClr val="FFFFFF"/>
                </a:highlight>
                <a:latin typeface="Calibri"/>
                <a:ea typeface="Calibri"/>
                <a:cs typeface="Calibri"/>
                <a:sym typeface="Calibri"/>
              </a:rPr>
              <a:t> to assess separability.</a:t>
            </a:r>
            <a:endParaRPr sz="1600">
              <a:solidFill>
                <a:srgbClr val="404040"/>
              </a:solidFill>
              <a:highlight>
                <a:srgbClr val="FFFFFF"/>
              </a:highlight>
              <a:latin typeface="Calibri"/>
              <a:ea typeface="Calibri"/>
              <a:cs typeface="Calibri"/>
              <a:sym typeface="Calibri"/>
            </a:endParaRPr>
          </a:p>
          <a:p>
            <a:pPr indent="-330200" lvl="0" marL="457200" rtl="0" algn="l">
              <a:lnSpc>
                <a:spcPct val="115000"/>
              </a:lnSpc>
              <a:spcBef>
                <a:spcPts val="0"/>
              </a:spcBef>
              <a:spcAft>
                <a:spcPts val="0"/>
              </a:spcAft>
              <a:buClr>
                <a:srgbClr val="404040"/>
              </a:buClr>
              <a:buSzPts val="1600"/>
              <a:buFont typeface="Roboto"/>
              <a:buChar char="●"/>
            </a:pPr>
            <a:r>
              <a:rPr b="1" lang="en-US" sz="1600">
                <a:solidFill>
                  <a:srgbClr val="404040"/>
                </a:solidFill>
                <a:highlight>
                  <a:srgbClr val="FFFFFF"/>
                </a:highlight>
                <a:latin typeface="Calibri"/>
                <a:ea typeface="Calibri"/>
                <a:cs typeface="Calibri"/>
                <a:sym typeface="Calibri"/>
              </a:rPr>
              <a:t>Deployment</a:t>
            </a:r>
            <a:r>
              <a:rPr lang="en-US" sz="1600">
                <a:solidFill>
                  <a:srgbClr val="404040"/>
                </a:solidFill>
                <a:highlight>
                  <a:srgbClr val="FFFFFF"/>
                </a:highlight>
                <a:latin typeface="Calibri"/>
                <a:ea typeface="Calibri"/>
                <a:cs typeface="Calibri"/>
                <a:sym typeface="Calibri"/>
              </a:rPr>
              <a:t>: The best model (SVM) was integrated into a </a:t>
            </a:r>
            <a:endParaRPr sz="1600">
              <a:solidFill>
                <a:srgbClr val="404040"/>
              </a:solidFill>
              <a:highlight>
                <a:srgbClr val="FFFFFF"/>
              </a:highlight>
              <a:latin typeface="Calibri"/>
              <a:ea typeface="Calibri"/>
              <a:cs typeface="Calibri"/>
              <a:sym typeface="Calibri"/>
            </a:endParaRPr>
          </a:p>
          <a:p>
            <a:pPr indent="-330200" lvl="0" marL="457200" rtl="0" algn="l">
              <a:lnSpc>
                <a:spcPct val="115000"/>
              </a:lnSpc>
              <a:spcBef>
                <a:spcPts val="0"/>
              </a:spcBef>
              <a:spcAft>
                <a:spcPts val="0"/>
              </a:spcAft>
              <a:buClr>
                <a:srgbClr val="404040"/>
              </a:buClr>
              <a:buSzPts val="1600"/>
              <a:buFont typeface="Roboto"/>
              <a:buChar char="●"/>
            </a:pPr>
            <a:r>
              <a:rPr b="1" lang="en-US" sz="1600">
                <a:solidFill>
                  <a:srgbClr val="404040"/>
                </a:solidFill>
                <a:highlight>
                  <a:srgbClr val="FFFFFF"/>
                </a:highlight>
                <a:latin typeface="Calibri"/>
                <a:ea typeface="Calibri"/>
                <a:cs typeface="Calibri"/>
                <a:sym typeface="Calibri"/>
              </a:rPr>
              <a:t>Streamlit app</a:t>
            </a:r>
            <a:r>
              <a:rPr lang="en-US" sz="1600">
                <a:solidFill>
                  <a:srgbClr val="404040"/>
                </a:solidFill>
                <a:highlight>
                  <a:srgbClr val="FFFFFF"/>
                </a:highlight>
                <a:latin typeface="Calibri"/>
                <a:ea typeface="Calibri"/>
                <a:cs typeface="Calibri"/>
                <a:sym typeface="Calibri"/>
              </a:rPr>
              <a:t>, allowing users to input email text and receive instant predictions with confidence scores</a:t>
            </a:r>
            <a:endParaRPr sz="1600">
              <a:solidFill>
                <a:schemeClr val="dk1"/>
              </a:solidFill>
              <a:latin typeface="Calibri"/>
              <a:ea typeface="Calibri"/>
              <a:cs typeface="Calibri"/>
              <a:sym typeface="Calibri"/>
            </a:endParaRPr>
          </a:p>
        </p:txBody>
      </p:sp>
      <p:sp>
        <p:nvSpPr>
          <p:cNvPr id="114" name="Google Shape;114;p13"/>
          <p:cNvSpPr txBox="1"/>
          <p:nvPr/>
        </p:nvSpPr>
        <p:spPr>
          <a:xfrm>
            <a:off x="32093450" y="18315300"/>
            <a:ext cx="11212500" cy="2419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US" sz="1600">
                <a:solidFill>
                  <a:srgbClr val="1F1F1F"/>
                </a:solidFill>
                <a:highlight>
                  <a:srgbClr val="FFFFFF"/>
                </a:highlight>
                <a:latin typeface="Calibri"/>
                <a:ea typeface="Calibri"/>
                <a:cs typeface="Calibri"/>
                <a:sym typeface="Calibri"/>
              </a:rPr>
              <a:t>Cluster Comparison to Original Labels ('Email Type'):</a:t>
            </a:r>
            <a:endParaRPr sz="1600">
              <a:solidFill>
                <a:srgbClr val="1F1F1F"/>
              </a:solidFill>
              <a:highlight>
                <a:srgbClr val="FFFFFF"/>
              </a:highlight>
              <a:latin typeface="Calibri"/>
              <a:ea typeface="Calibri"/>
              <a:cs typeface="Calibri"/>
              <a:sym typeface="Calibri"/>
            </a:endParaRPr>
          </a:p>
          <a:p>
            <a:pPr indent="0" lvl="0" marL="0" rtl="0" algn="just">
              <a:lnSpc>
                <a:spcPct val="100000"/>
              </a:lnSpc>
              <a:spcBef>
                <a:spcPts val="0"/>
              </a:spcBef>
              <a:spcAft>
                <a:spcPts val="0"/>
              </a:spcAft>
              <a:buNone/>
            </a:pPr>
            <a:r>
              <a:rPr lang="en-US" sz="1600">
                <a:solidFill>
                  <a:srgbClr val="1F1F1F"/>
                </a:solidFill>
                <a:highlight>
                  <a:srgbClr val="FFFFFF"/>
                </a:highlight>
                <a:latin typeface="Calibri"/>
                <a:ea typeface="Calibri"/>
                <a:cs typeface="Calibri"/>
                <a:sym typeface="Calibri"/>
              </a:rPr>
              <a:t>  Adjusted Rand Index (ARI): -0.0138</a:t>
            </a:r>
            <a:endParaRPr sz="1600">
              <a:solidFill>
                <a:srgbClr val="1F1F1F"/>
              </a:solidFill>
              <a:highlight>
                <a:srgbClr val="FFFFFF"/>
              </a:highlight>
              <a:latin typeface="Calibri"/>
              <a:ea typeface="Calibri"/>
              <a:cs typeface="Calibri"/>
              <a:sym typeface="Calibri"/>
            </a:endParaRPr>
          </a:p>
          <a:p>
            <a:pPr indent="0" lvl="0" marL="0" rtl="0" algn="just">
              <a:lnSpc>
                <a:spcPct val="100000"/>
              </a:lnSpc>
              <a:spcBef>
                <a:spcPts val="0"/>
              </a:spcBef>
              <a:spcAft>
                <a:spcPts val="0"/>
              </a:spcAft>
              <a:buNone/>
            </a:pPr>
            <a:r>
              <a:rPr lang="en-US" sz="1600">
                <a:solidFill>
                  <a:srgbClr val="1F1F1F"/>
                </a:solidFill>
                <a:highlight>
                  <a:srgbClr val="FFFFFF"/>
                </a:highlight>
                <a:latin typeface="Calibri"/>
                <a:ea typeface="Calibri"/>
                <a:cs typeface="Calibri"/>
                <a:sym typeface="Calibri"/>
              </a:rPr>
              <a:t>  Normalized Mutual Information (NMI): 0.1061</a:t>
            </a:r>
            <a:endParaRPr sz="1600">
              <a:solidFill>
                <a:srgbClr val="1F1F1F"/>
              </a:solidFill>
              <a:highlight>
                <a:srgbClr val="FFFFFF"/>
              </a:highlight>
              <a:latin typeface="Calibri"/>
              <a:ea typeface="Calibri"/>
              <a:cs typeface="Calibri"/>
              <a:sym typeface="Calibri"/>
            </a:endParaRPr>
          </a:p>
          <a:p>
            <a:pPr indent="0" lvl="0" marL="0" rtl="0" algn="just">
              <a:lnSpc>
                <a:spcPct val="100000"/>
              </a:lnSpc>
              <a:spcBef>
                <a:spcPts val="0"/>
              </a:spcBef>
              <a:spcAft>
                <a:spcPts val="0"/>
              </a:spcAft>
              <a:buNone/>
            </a:pPr>
            <a:r>
              <a:rPr lang="en-US" sz="1600">
                <a:solidFill>
                  <a:srgbClr val="1F1F1F"/>
                </a:solidFill>
                <a:highlight>
                  <a:srgbClr val="FFFFFF"/>
                </a:highlight>
                <a:latin typeface="Calibri"/>
                <a:ea typeface="Calibri"/>
                <a:cs typeface="Calibri"/>
                <a:sym typeface="Calibri"/>
              </a:rPr>
              <a:t>  (Higher values, closer to 1, indicate better alignment)</a:t>
            </a:r>
            <a:endParaRPr sz="1600">
              <a:solidFill>
                <a:srgbClr val="1F1F1F"/>
              </a:solidFill>
              <a:highlight>
                <a:srgbClr val="FFFFFF"/>
              </a:highlight>
              <a:latin typeface="Calibri"/>
              <a:ea typeface="Calibri"/>
              <a:cs typeface="Calibri"/>
              <a:sym typeface="Calibri"/>
            </a:endParaRPr>
          </a:p>
          <a:p>
            <a:pPr indent="0" lvl="0" marL="0" rtl="0" algn="just">
              <a:lnSpc>
                <a:spcPct val="100000"/>
              </a:lnSpc>
              <a:spcBef>
                <a:spcPts val="0"/>
              </a:spcBef>
              <a:spcAft>
                <a:spcPts val="0"/>
              </a:spcAft>
              <a:buNone/>
            </a:pPr>
            <a:r>
              <a:t/>
            </a:r>
            <a:endParaRPr sz="1600">
              <a:solidFill>
                <a:srgbClr val="1F1F1F"/>
              </a:solidFill>
              <a:highlight>
                <a:srgbClr val="FFFFFF"/>
              </a:highlight>
              <a:latin typeface="Calibri"/>
              <a:ea typeface="Calibri"/>
              <a:cs typeface="Calibri"/>
              <a:sym typeface="Calibri"/>
            </a:endParaRPr>
          </a:p>
          <a:p>
            <a:pPr indent="0" lvl="0" marL="0" rtl="0" algn="just">
              <a:lnSpc>
                <a:spcPct val="100000"/>
              </a:lnSpc>
              <a:spcBef>
                <a:spcPts val="0"/>
              </a:spcBef>
              <a:spcAft>
                <a:spcPts val="0"/>
              </a:spcAft>
              <a:buNone/>
            </a:pPr>
            <a:r>
              <a:rPr lang="en-US" sz="1600">
                <a:solidFill>
                  <a:srgbClr val="1F1F1F"/>
                </a:solidFill>
                <a:highlight>
                  <a:srgbClr val="FFFFFF"/>
                </a:highlight>
                <a:latin typeface="Calibri"/>
                <a:ea typeface="Calibri"/>
                <a:cs typeface="Calibri"/>
                <a:sym typeface="Calibri"/>
              </a:rPr>
              <a:t>--- Top 15 Terms per Cluster ---</a:t>
            </a:r>
            <a:endParaRPr sz="1600">
              <a:solidFill>
                <a:srgbClr val="1F1F1F"/>
              </a:solidFill>
              <a:highlight>
                <a:srgbClr val="FFFFFF"/>
              </a:highlight>
              <a:latin typeface="Calibri"/>
              <a:ea typeface="Calibri"/>
              <a:cs typeface="Calibri"/>
              <a:sym typeface="Calibri"/>
            </a:endParaRPr>
          </a:p>
          <a:p>
            <a:pPr indent="0" lvl="0" marL="0" rtl="0" algn="just">
              <a:lnSpc>
                <a:spcPct val="100000"/>
              </a:lnSpc>
              <a:spcBef>
                <a:spcPts val="0"/>
              </a:spcBef>
              <a:spcAft>
                <a:spcPts val="0"/>
              </a:spcAft>
              <a:buNone/>
            </a:pPr>
            <a:r>
              <a:rPr lang="en-US" sz="1600">
                <a:solidFill>
                  <a:srgbClr val="1F1F1F"/>
                </a:solidFill>
                <a:highlight>
                  <a:srgbClr val="FFFFFF"/>
                </a:highlight>
                <a:latin typeface="Calibri"/>
                <a:ea typeface="Calibri"/>
                <a:cs typeface="Calibri"/>
                <a:sym typeface="Calibri"/>
              </a:rPr>
              <a:t>Cluster 0:</a:t>
            </a:r>
            <a:endParaRPr sz="1600">
              <a:solidFill>
                <a:srgbClr val="1F1F1F"/>
              </a:solidFill>
              <a:highlight>
                <a:srgbClr val="FFFFFF"/>
              </a:highlight>
              <a:latin typeface="Calibri"/>
              <a:ea typeface="Calibri"/>
              <a:cs typeface="Calibri"/>
              <a:sym typeface="Calibri"/>
            </a:endParaRPr>
          </a:p>
          <a:p>
            <a:pPr indent="0" lvl="0" marL="0" rtl="0" algn="just">
              <a:lnSpc>
                <a:spcPct val="100000"/>
              </a:lnSpc>
              <a:spcBef>
                <a:spcPts val="0"/>
              </a:spcBef>
              <a:spcAft>
                <a:spcPts val="0"/>
              </a:spcAft>
              <a:buNone/>
            </a:pPr>
            <a:r>
              <a:rPr lang="en-US" sz="1600">
                <a:solidFill>
                  <a:srgbClr val="1F1F1F"/>
                </a:solidFill>
                <a:highlight>
                  <a:srgbClr val="FFFFFF"/>
                </a:highlight>
                <a:latin typeface="Calibri"/>
                <a:ea typeface="Calibri"/>
                <a:cs typeface="Calibri"/>
                <a:sym typeface="Calibri"/>
              </a:rPr>
              <a:t>ect linux http net list lists www com hou rpm 2002 ilug date users listinfo</a:t>
            </a:r>
            <a:endParaRPr sz="1600">
              <a:solidFill>
                <a:srgbClr val="1F1F1F"/>
              </a:solidFill>
              <a:highlight>
                <a:srgbClr val="FFFFFF"/>
              </a:highlight>
              <a:latin typeface="Calibri"/>
              <a:ea typeface="Calibri"/>
              <a:cs typeface="Calibri"/>
              <a:sym typeface="Calibri"/>
            </a:endParaRPr>
          </a:p>
          <a:p>
            <a:pPr indent="0" lvl="0" marL="0" rtl="0" algn="just">
              <a:lnSpc>
                <a:spcPct val="100000"/>
              </a:lnSpc>
              <a:spcBef>
                <a:spcPts val="0"/>
              </a:spcBef>
              <a:spcAft>
                <a:spcPts val="0"/>
              </a:spcAft>
              <a:buNone/>
            </a:pPr>
            <a:r>
              <a:rPr lang="en-US" sz="1600">
                <a:solidFill>
                  <a:srgbClr val="1F1F1F"/>
                </a:solidFill>
                <a:highlight>
                  <a:srgbClr val="FFFFFF"/>
                </a:highlight>
                <a:latin typeface="Calibri"/>
                <a:ea typeface="Calibri"/>
                <a:cs typeface="Calibri"/>
                <a:sym typeface="Calibri"/>
              </a:rPr>
              <a:t>(Number of emails in cluster: 3112)</a:t>
            </a:r>
            <a:endParaRPr sz="1600">
              <a:solidFill>
                <a:srgbClr val="1F1F1F"/>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pic>
        <p:nvPicPr>
          <p:cNvPr id="115" name="Google Shape;115;p13"/>
          <p:cNvPicPr preferRelativeResize="0"/>
          <p:nvPr/>
        </p:nvPicPr>
        <p:blipFill>
          <a:blip r:embed="rId13">
            <a:alphaModFix/>
          </a:blip>
          <a:stretch>
            <a:fillRect/>
          </a:stretch>
        </p:blipFill>
        <p:spPr>
          <a:xfrm>
            <a:off x="12268200" y="15928850"/>
            <a:ext cx="8324850" cy="7877175"/>
          </a:xfrm>
          <a:prstGeom prst="rect">
            <a:avLst/>
          </a:prstGeom>
          <a:solidFill>
            <a:schemeClr val="lt1"/>
          </a:solidFill>
          <a:ln cap="flat" cmpd="sng" w="12700">
            <a:solidFill>
              <a:srgbClr val="011893"/>
            </a:solidFill>
            <a:prstDash val="solid"/>
            <a:miter lim="8000"/>
            <a:headEnd len="sm" w="sm" type="none"/>
            <a:tailEnd len="sm" w="sm" type="none"/>
          </a:ln>
        </p:spPr>
      </p:pic>
      <p:pic>
        <p:nvPicPr>
          <p:cNvPr id="116" name="Google Shape;116;p13"/>
          <p:cNvPicPr preferRelativeResize="0"/>
          <p:nvPr/>
        </p:nvPicPr>
        <p:blipFill>
          <a:blip r:embed="rId14">
            <a:alphaModFix/>
          </a:blip>
          <a:stretch>
            <a:fillRect/>
          </a:stretch>
        </p:blipFill>
        <p:spPr>
          <a:xfrm>
            <a:off x="20851577" y="16789500"/>
            <a:ext cx="10538076" cy="3786600"/>
          </a:xfrm>
          <a:prstGeom prst="rect">
            <a:avLst/>
          </a:prstGeom>
          <a:solidFill>
            <a:schemeClr val="lt1"/>
          </a:solidFill>
          <a:ln cap="flat" cmpd="sng" w="12700">
            <a:solidFill>
              <a:srgbClr val="011893"/>
            </a:solidFill>
            <a:prstDash val="solid"/>
            <a:miter lim="8000"/>
            <a:headEnd len="sm" w="sm" type="none"/>
            <a:tailEnd len="sm" w="sm" type="none"/>
          </a:ln>
        </p:spPr>
      </p:pic>
      <p:sp>
        <p:nvSpPr>
          <p:cNvPr id="117" name="Google Shape;117;p13"/>
          <p:cNvSpPr txBox="1"/>
          <p:nvPr/>
        </p:nvSpPr>
        <p:spPr>
          <a:xfrm>
            <a:off x="21240750" y="20878800"/>
            <a:ext cx="10003800" cy="29052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1000"/>
              </a:spcBef>
              <a:spcAft>
                <a:spcPts val="0"/>
              </a:spcAft>
              <a:buClr>
                <a:srgbClr val="404040"/>
              </a:buClr>
              <a:buSzPts val="1600"/>
              <a:buFont typeface="Roboto"/>
              <a:buChar char="●"/>
            </a:pPr>
            <a:r>
              <a:rPr b="1" lang="en-US" sz="1600">
                <a:solidFill>
                  <a:srgbClr val="404040"/>
                </a:solidFill>
                <a:highlight>
                  <a:srgbClr val="FFFFFF"/>
                </a:highlight>
                <a:latin typeface="Calibri"/>
                <a:ea typeface="Calibri"/>
                <a:cs typeface="Calibri"/>
                <a:sym typeface="Calibri"/>
              </a:rPr>
              <a:t>Email Content Analysis</a:t>
            </a:r>
            <a:r>
              <a:rPr lang="en-US" sz="1600">
                <a:solidFill>
                  <a:srgbClr val="404040"/>
                </a:solidFill>
                <a:highlight>
                  <a:srgbClr val="FFFFFF"/>
                </a:highlight>
                <a:latin typeface="Calibri"/>
                <a:ea typeface="Calibri"/>
                <a:cs typeface="Calibri"/>
                <a:sym typeface="Calibri"/>
              </a:rPr>
              <a:t>: The app analyzes email content (like the example shown with sexual solicitation content) to detect potential phishing attempts.</a:t>
            </a:r>
            <a:endParaRPr sz="1600">
              <a:solidFill>
                <a:srgbClr val="404040"/>
              </a:solidFill>
              <a:highlight>
                <a:srgbClr val="FFFFFF"/>
              </a:highlight>
              <a:latin typeface="Calibri"/>
              <a:ea typeface="Calibri"/>
              <a:cs typeface="Calibri"/>
              <a:sym typeface="Calibri"/>
            </a:endParaRPr>
          </a:p>
          <a:p>
            <a:pPr indent="-330200" lvl="0" marL="457200" rtl="0" algn="l">
              <a:lnSpc>
                <a:spcPct val="150000"/>
              </a:lnSpc>
              <a:spcBef>
                <a:spcPts val="0"/>
              </a:spcBef>
              <a:spcAft>
                <a:spcPts val="0"/>
              </a:spcAft>
              <a:buClr>
                <a:srgbClr val="404040"/>
              </a:buClr>
              <a:buSzPts val="1600"/>
              <a:buFont typeface="Roboto"/>
              <a:buChar char="●"/>
            </a:pPr>
            <a:r>
              <a:rPr b="1" lang="en-US" sz="1600">
                <a:solidFill>
                  <a:srgbClr val="404040"/>
                </a:solidFill>
                <a:highlight>
                  <a:srgbClr val="FFFFFF"/>
                </a:highlight>
                <a:latin typeface="Calibri"/>
                <a:ea typeface="Calibri"/>
                <a:cs typeface="Calibri"/>
                <a:sym typeface="Calibri"/>
              </a:rPr>
              <a:t>Machine Learning Models</a:t>
            </a:r>
            <a:r>
              <a:rPr lang="en-US" sz="1600">
                <a:solidFill>
                  <a:srgbClr val="404040"/>
                </a:solidFill>
                <a:highlight>
                  <a:srgbClr val="FFFFFF"/>
                </a:highlight>
                <a:latin typeface="Calibri"/>
                <a:ea typeface="Calibri"/>
                <a:cs typeface="Calibri"/>
                <a:sym typeface="Calibri"/>
              </a:rPr>
              <a:t>: The app uses three different machine learning models to evaluate emails:</a:t>
            </a:r>
            <a:endParaRPr sz="1600">
              <a:solidFill>
                <a:srgbClr val="404040"/>
              </a:solidFill>
              <a:highlight>
                <a:srgbClr val="FFFFFF"/>
              </a:highlight>
              <a:latin typeface="Calibri"/>
              <a:ea typeface="Calibri"/>
              <a:cs typeface="Calibri"/>
              <a:sym typeface="Calibri"/>
            </a:endParaRPr>
          </a:p>
          <a:p>
            <a:pPr indent="-330200" lvl="1" marL="914400" rtl="0" algn="l">
              <a:lnSpc>
                <a:spcPct val="150000"/>
              </a:lnSpc>
              <a:spcBef>
                <a:spcPts val="0"/>
              </a:spcBef>
              <a:spcAft>
                <a:spcPts val="0"/>
              </a:spcAft>
              <a:buClr>
                <a:srgbClr val="404040"/>
              </a:buClr>
              <a:buSzPts val="1600"/>
              <a:buFont typeface="Calibri"/>
              <a:buChar char="○"/>
            </a:pPr>
            <a:r>
              <a:rPr lang="en-US" sz="1600">
                <a:solidFill>
                  <a:srgbClr val="404040"/>
                </a:solidFill>
                <a:highlight>
                  <a:srgbClr val="FFFFFF"/>
                </a:highlight>
                <a:latin typeface="Calibri"/>
                <a:ea typeface="Calibri"/>
                <a:cs typeface="Calibri"/>
                <a:sym typeface="Calibri"/>
              </a:rPr>
              <a:t>Logistic Regression</a:t>
            </a:r>
            <a:endParaRPr sz="1600">
              <a:solidFill>
                <a:srgbClr val="404040"/>
              </a:solidFill>
              <a:highlight>
                <a:srgbClr val="FFFFFF"/>
              </a:highlight>
              <a:latin typeface="Calibri"/>
              <a:ea typeface="Calibri"/>
              <a:cs typeface="Calibri"/>
              <a:sym typeface="Calibri"/>
            </a:endParaRPr>
          </a:p>
          <a:p>
            <a:pPr indent="-330200" lvl="1" marL="914400" rtl="0" algn="l">
              <a:lnSpc>
                <a:spcPct val="150000"/>
              </a:lnSpc>
              <a:spcBef>
                <a:spcPts val="0"/>
              </a:spcBef>
              <a:spcAft>
                <a:spcPts val="0"/>
              </a:spcAft>
              <a:buClr>
                <a:srgbClr val="404040"/>
              </a:buClr>
              <a:buSzPts val="1600"/>
              <a:buFont typeface="Calibri"/>
              <a:buChar char="○"/>
            </a:pPr>
            <a:r>
              <a:rPr lang="en-US" sz="1600">
                <a:solidFill>
                  <a:srgbClr val="404040"/>
                </a:solidFill>
                <a:highlight>
                  <a:srgbClr val="FFFFFF"/>
                </a:highlight>
                <a:latin typeface="Calibri"/>
                <a:ea typeface="Calibri"/>
                <a:cs typeface="Calibri"/>
                <a:sym typeface="Calibri"/>
              </a:rPr>
              <a:t>Naive Bayes</a:t>
            </a:r>
            <a:endParaRPr sz="1600">
              <a:solidFill>
                <a:srgbClr val="404040"/>
              </a:solidFill>
              <a:highlight>
                <a:srgbClr val="FFFFFF"/>
              </a:highlight>
              <a:latin typeface="Calibri"/>
              <a:ea typeface="Calibri"/>
              <a:cs typeface="Calibri"/>
              <a:sym typeface="Calibri"/>
            </a:endParaRPr>
          </a:p>
          <a:p>
            <a:pPr indent="-330200" lvl="1" marL="914400" rtl="0" algn="l">
              <a:lnSpc>
                <a:spcPct val="150000"/>
              </a:lnSpc>
              <a:spcBef>
                <a:spcPts val="0"/>
              </a:spcBef>
              <a:spcAft>
                <a:spcPts val="0"/>
              </a:spcAft>
              <a:buClr>
                <a:srgbClr val="404040"/>
              </a:buClr>
              <a:buSzPts val="1600"/>
              <a:buFont typeface="Calibri"/>
              <a:buChar char="○"/>
            </a:pPr>
            <a:r>
              <a:rPr lang="en-US" sz="1600">
                <a:solidFill>
                  <a:srgbClr val="404040"/>
                </a:solidFill>
                <a:highlight>
                  <a:srgbClr val="FFFFFF"/>
                </a:highlight>
                <a:latin typeface="Calibri"/>
                <a:ea typeface="Calibri"/>
                <a:cs typeface="Calibri"/>
                <a:sym typeface="Calibri"/>
              </a:rPr>
              <a:t>Support Vector Machine (SVM)</a:t>
            </a:r>
            <a:endParaRPr sz="1600">
              <a:solidFill>
                <a:srgbClr val="404040"/>
              </a:solidFill>
              <a:highlight>
                <a:srgbClr val="FFFFFF"/>
              </a:highlight>
              <a:latin typeface="Calibri"/>
              <a:ea typeface="Calibri"/>
              <a:cs typeface="Calibri"/>
              <a:sym typeface="Calibri"/>
            </a:endParaRPr>
          </a:p>
          <a:p>
            <a:pPr indent="-330200" lvl="0" marL="457200" rtl="0" algn="l">
              <a:lnSpc>
                <a:spcPct val="150000"/>
              </a:lnSpc>
              <a:spcBef>
                <a:spcPts val="0"/>
              </a:spcBef>
              <a:spcAft>
                <a:spcPts val="0"/>
              </a:spcAft>
              <a:buClr>
                <a:srgbClr val="404040"/>
              </a:buClr>
              <a:buSzPts val="1600"/>
              <a:buFont typeface="Roboto"/>
              <a:buChar char="●"/>
            </a:pPr>
            <a:r>
              <a:rPr b="1" lang="en-US" sz="1600">
                <a:solidFill>
                  <a:srgbClr val="404040"/>
                </a:solidFill>
                <a:highlight>
                  <a:srgbClr val="FFFFFF"/>
                </a:highlight>
                <a:latin typeface="Calibri"/>
                <a:ea typeface="Calibri"/>
                <a:cs typeface="Calibri"/>
                <a:sym typeface="Calibri"/>
              </a:rPr>
              <a:t>Confidence Display</a:t>
            </a:r>
            <a:r>
              <a:rPr lang="en-US" sz="1600">
                <a:solidFill>
                  <a:srgbClr val="404040"/>
                </a:solidFill>
                <a:highlight>
                  <a:srgbClr val="FFFFFF"/>
                </a:highlight>
                <a:latin typeface="Calibri"/>
                <a:ea typeface="Calibri"/>
                <a:cs typeface="Calibri"/>
                <a:sym typeface="Calibri"/>
              </a:rPr>
              <a:t>: For each model, the app shows both the classification result</a:t>
            </a:r>
            <a:endParaRPr sz="1600">
              <a:solidFill>
                <a:srgbClr val="404040"/>
              </a:solidFill>
              <a:highlight>
                <a:srgbClr val="FFFFFF"/>
              </a:highlight>
              <a:latin typeface="Calibri"/>
              <a:ea typeface="Calibri"/>
              <a:cs typeface="Calibri"/>
              <a:sym typeface="Calibri"/>
            </a:endParaRPr>
          </a:p>
          <a:p>
            <a:pPr indent="0" lvl="0" marL="0" rtl="0" algn="l">
              <a:spcBef>
                <a:spcPts val="1000"/>
              </a:spcBef>
              <a:spcAft>
                <a:spcPts val="0"/>
              </a:spcAft>
              <a:buNone/>
            </a:pPr>
            <a:r>
              <a:t/>
            </a:r>
            <a:endParaRPr sz="13439">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