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af53415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af53415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3af53415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3af53415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af53415a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af53415a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af53415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af53415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af53415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af53415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af53415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af53415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af53415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3af53415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af53415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af53415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af53415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af53415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t.stackoverflow.com/questions/21508/qual-a-diferen%C3%A7a-entre-uma-linguagem-de-programa%C3%A7%C3%A3o-est%C3%A1tica-e-din%C3%A2mica" TargetMode="External"/><Relationship Id="rId4" Type="http://schemas.openxmlformats.org/officeDocument/2006/relationships/hyperlink" Target="https://pt.wikipedia.org/wiki/Genealogia_dos_deuses_gregos#Primeira_gera%C3%A7%C3%A3o" TargetMode="External"/><Relationship Id="rId5" Type="http://schemas.openxmlformats.org/officeDocument/2006/relationships/hyperlink" Target="https://staff.science.uva.nl/u.endriss/teaching/prolog/prolog.pdf" TargetMode="External"/><Relationship Id="rId6" Type="http://schemas.openxmlformats.org/officeDocument/2006/relationships/hyperlink" Target="http://www.swi-prolog.org/" TargetMode="External"/><Relationship Id="rId7" Type="http://schemas.openxmlformats.org/officeDocument/2006/relationships/hyperlink" Target="https://en.wikipedia.org/wiki/Prolo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1900" y="381775"/>
            <a:ext cx="8520600" cy="12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Prolog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8200" y="1840175"/>
            <a:ext cx="76881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alunos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'Lucas Tavares'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'Igor Sousa Silva'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A6E2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4550" y="3463700"/>
            <a:ext cx="7156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Prolog é uma linguagem lógica, estática, e é usada principalmente em Inteligência Artificial (Processamento de linguagem natural) - pela sua facilidade de implementação em buscas de banco de dados.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Bibliografias: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355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Qual a diferença entre uma linguagem estática e dinâmica?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Árvore Genealógica dos deuses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5"/>
              </a:rPr>
              <a:t>An Introduction to Prolog Programming, by Ulle Endriss, University of Amsterdam 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6"/>
              </a:rPr>
              <a:t>Swish-Prolog sistema e como utilizá-lo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7"/>
              </a:rPr>
              <a:t>História e origens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do Prolog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400"/>
              <a:t>Átomos (string):</a:t>
            </a:r>
            <a:r>
              <a:rPr lang="pt-BR"/>
              <a:t> 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elephant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abcXYZ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x_123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como_voce_esta_hoje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 'Este tambem e um átomo do Prolog.'</a:t>
            </a:r>
            <a:r>
              <a:rPr lang="pt-BR"/>
              <a:t> </a:t>
            </a:r>
            <a:r>
              <a:rPr lang="pt-BR" sz="1400"/>
              <a:t>(obs: dependendo do sistema prolog que esteja usando, pode ou não aceitar caracteres especiais como </a:t>
            </a:r>
            <a:r>
              <a:rPr lang="pt-BR" sz="1400"/>
              <a:t>+ - * = &lt; &gt; : &amp; nos átomos)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Números: todos os sistemas prologs usam inteiros, podendo ser precedido por um -. Alguns sistemas aceitam floats.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Variáveis: </a:t>
            </a:r>
            <a:r>
              <a:rPr i="1"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Elefante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4711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X_1_2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MinhaVariavel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_ </a:t>
            </a:r>
            <a:r>
              <a:rPr lang="pt-BR" sz="1400"/>
              <a:t>(variável anônima)</a:t>
            </a:r>
            <a:endParaRPr sz="1400">
              <a:solidFill>
                <a:srgbClr val="FD971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Termos Compostos: </a:t>
            </a:r>
            <a:r>
              <a:rPr lang="pt-BR" sz="14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e_maior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4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4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4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(g(</a:t>
            </a:r>
            <a:r>
              <a:rPr i="1"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4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40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4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4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Cláusulas, programas e queries.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Programas em prolog: fatos e regras -&gt; cláusulas -&gt; </a:t>
            </a:r>
            <a:r>
              <a:rPr lang="pt-BR"/>
              <a:t>sequências</a:t>
            </a:r>
            <a:r>
              <a:rPr lang="pt-BR"/>
              <a:t> de cláusulas.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Fatos: são um predicado seguido de um . 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whale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life_is_beautiful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Regras: é um predicado com o cabeça, e o corpo - um conjunto de predicados separados por vírgula.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is_bigger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bigger(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 is_bigger(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Basico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12900"/>
            <a:ext cx="25128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elephant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monkey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?- bigger(horse,donkey).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true.</a:t>
            </a:r>
            <a:endParaRPr b="1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504150" y="1017725"/>
            <a:ext cx="42309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elephant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monkey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is_bigger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bigger(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is_bigger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bigger(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 is_bigger(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?- bigger(</a:t>
            </a:r>
            <a:r>
              <a:rPr lang="pt-BR" sz="1100">
                <a:solidFill>
                  <a:schemeClr val="dk1"/>
                </a:solidFill>
              </a:rPr>
              <a:t>elephant</a:t>
            </a:r>
            <a:r>
              <a:rPr lang="pt-BR" sz="1100">
                <a:solidFill>
                  <a:schemeClr val="dk1"/>
                </a:solidFill>
              </a:rPr>
              <a:t>,monkey).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</a:rPr>
              <a:t>false.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?- is_bigger(elephant,monkey).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true 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saida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257825" y="1152475"/>
            <a:ext cx="32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uranos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gaia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zeus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situacao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aluno(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)/2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passou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situacao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aluno(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)/2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reprovou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00">
              <a:solidFill>
                <a:srgbClr val="C586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586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?- situacao(gaia,X).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X = passou 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?- situacao(zeus,X).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X = reprovou.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79725" y="1152475"/>
            <a:ext cx="300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elephant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horse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monkey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is_bigger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bigger(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is_bigger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bigger(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 is_bigger(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A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?- is_bigger(X,donkey).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X = horse 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X = elephant 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</a:rPr>
              <a:t>false.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prolog vs c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8079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fatorial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75715E"/>
                </a:solidFill>
                <a:latin typeface="Courier New"/>
                <a:ea typeface="Courier New"/>
                <a:cs typeface="Courier New"/>
                <a:sym typeface="Courier New"/>
              </a:rPr>
              <a:t>% base case</a:t>
            </a:r>
            <a:endParaRPr sz="1050">
              <a:solidFill>
                <a:srgbClr val="7571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fatorial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75715E"/>
                </a:solidFill>
                <a:latin typeface="Courier New"/>
                <a:ea typeface="Courier New"/>
                <a:cs typeface="Courier New"/>
                <a:sym typeface="Courier New"/>
              </a:rPr>
              <a:t>% recursion step</a:t>
            </a:r>
            <a:endParaRPr sz="1050">
              <a:solidFill>
                <a:srgbClr val="7571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fatorial(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Result1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Result1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413400" y="1017725"/>
            <a:ext cx="43449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050">
              <a:solidFill>
                <a:srgbClr val="E6DB7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fatorial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(p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fatorial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cin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"fatorial:"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fatorial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endl;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483475" y="18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expressividade em prolog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422200" y="1142625"/>
            <a:ext cx="372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75715E"/>
                </a:solidFill>
                <a:latin typeface="Courier New"/>
                <a:ea typeface="Courier New"/>
                <a:cs typeface="Courier New"/>
                <a:sym typeface="Courier New"/>
              </a:rPr>
              <a:t>/*Arvore genealogica dos deuses da mitologia grega em prolog*/</a:t>
            </a:r>
            <a:endParaRPr sz="1050">
              <a:solidFill>
                <a:srgbClr val="7571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75715E"/>
                </a:solidFill>
                <a:latin typeface="Courier New"/>
                <a:ea typeface="Courier New"/>
                <a:cs typeface="Courier New"/>
                <a:sym typeface="Courier New"/>
              </a:rPr>
              <a:t>/*CRIADORES*/</a:t>
            </a:r>
            <a:endParaRPr sz="1050">
              <a:solidFill>
                <a:srgbClr val="7571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chaos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tartaro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gaia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eros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nix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erebo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anteros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gaia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uranos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gaia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uranos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ciclopes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cronos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reia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febe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ceos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hiperiao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japeto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oceano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tetis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equidna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reia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cronos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hestia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demeter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hera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hades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poseidon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zeus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 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zeus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demeter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persefone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zagreu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zeus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hera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ares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ilitia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eris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hebe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hefesto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angelo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zeus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leto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],[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apolo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artemis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-41650" y="0"/>
            <a:ext cx="61467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75715E"/>
                </a:solidFill>
                <a:latin typeface="Courier New"/>
                <a:ea typeface="Courier New"/>
                <a:cs typeface="Courier New"/>
                <a:sym typeface="Courier New"/>
              </a:rPr>
              <a:t>//c++</a:t>
            </a:r>
            <a:endParaRPr sz="1050">
              <a:solidFill>
                <a:srgbClr val="7571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familia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string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pais;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string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filhos;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qpais,qfilhos;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familia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relacao;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qrelacao;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}Deuses;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criafamilia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np,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nf,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geracao){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Deuses.relacao[geracao].qfilhos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nf;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Deuses.relacao[geracao].qpais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np;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Deuses.relacao[geracao].pais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(string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(np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*sizeof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(string));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Deuses.relacao[geracao].filhos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(string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(nf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*sizeof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(string));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insereparente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op,string deus,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at,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geracao){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(op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Deuses.relacao[geracao].pais[at]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deus;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Deuses.relacao[geracao].filhos[at]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deus;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criarvore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Deuses.relacao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familia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        malloc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(Deuses.qrelacao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*sizeof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familia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391100" y="2313900"/>
            <a:ext cx="4752900" cy="282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5046325" y="55650"/>
            <a:ext cx="36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A84F"/>
                </a:solidFill>
                <a:latin typeface="Verdana"/>
                <a:ea typeface="Verdana"/>
                <a:cs typeface="Verdana"/>
                <a:sym typeface="Verdana"/>
              </a:rPr>
              <a:t>/* prolog</a:t>
            </a:r>
            <a:endParaRPr sz="1050">
              <a:solidFill>
                <a:srgbClr val="6AA8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gerou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criou(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Lista_Descendente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member(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Lista_Descendente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gerou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criou(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Lista_Parente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Lista_Descendente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member(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Lista_Parente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member(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Lista_Descendente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gerou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criou(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A84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-263775"/>
            <a:ext cx="5316300" cy="3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75715E"/>
                </a:solidFill>
                <a:latin typeface="Courier New"/>
                <a:ea typeface="Courier New"/>
                <a:cs typeface="Courier New"/>
                <a:sym typeface="Courier New"/>
              </a:rPr>
              <a:t>//c++</a:t>
            </a:r>
            <a:endParaRPr sz="1050">
              <a:solidFill>
                <a:srgbClr val="7571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gerou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(string p,string f){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i,j,k;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;i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Deuses.qrelacao;i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(j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;j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Deuses.relacao[i].qpais;j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(Deuses.relacao[i].pais[j]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(k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;k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Deuses.relacao[i].qfilhos;k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(Deuses.relacao[i].filhos[k]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f){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983913" y="2627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?- criou(chaos,gaia).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false.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?- gerou(chaos,gaia).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true.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?- gerou(gaia,zeus).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0000"/>
                </a:solidFill>
              </a:rPr>
              <a:t>false.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49975" y="3169950"/>
            <a:ext cx="9498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------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opçoes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0-termina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1-gerou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2-parente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pai e filho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chaos gaia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058125" y="3140400"/>
            <a:ext cx="8634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------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opçoes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0-termina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1-gerou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2-parente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pai e filho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gaia zeus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550000" y="2571750"/>
            <a:ext cx="39357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?- gerou(chaos, X).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X = tartaro 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X = gaia 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X = eros 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X = nix 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X = erebo 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X = anteros 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X = [tartaro, gaia, eros, nix, erebo, anteros].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451700" y="2313900"/>
            <a:ext cx="2491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Obs: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508425" y="2656800"/>
            <a:ext cx="8634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------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opçoes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0-termina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1-gerou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2-parente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pai e filho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chaos X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0" y="69800"/>
            <a:ext cx="8773800" cy="4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75715E"/>
                </a:solidFill>
                <a:latin typeface="Courier New"/>
                <a:ea typeface="Courier New"/>
                <a:cs typeface="Courier New"/>
                <a:sym typeface="Courier New"/>
              </a:rPr>
              <a:t>//c++</a:t>
            </a:r>
            <a:endParaRPr sz="1050">
              <a:solidFill>
                <a:srgbClr val="75715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(string p1,string p2){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pt-BR" sz="105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i,j,k;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gerou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(p1,p2)){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;i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Deuses.qrelacao;i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(j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;j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Deuses.relacao[i].qpais;j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(Deuses.relacao[i].pais[j]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p1){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(k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;k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Deuses.relacao[i].qfilhos;k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gerou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(p1,Deuses.relacao[i].filhos[k])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(Deuses.relacao[i].filhos[k],p2)){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	          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AE81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5832300" y="234325"/>
            <a:ext cx="30000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A84F"/>
                </a:solidFill>
                <a:latin typeface="Verdana"/>
                <a:ea typeface="Verdana"/>
                <a:cs typeface="Verdana"/>
                <a:sym typeface="Verdana"/>
              </a:rPr>
              <a:t>/*prolog</a:t>
            </a:r>
            <a:endParaRPr sz="1050">
              <a:solidFill>
                <a:srgbClr val="6AA84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gerou(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Descendente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parente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gerou(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),parente(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pt-BR" sz="105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pt-BR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05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F926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6809900" y="2571750"/>
            <a:ext cx="18735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?- parente(gaia,zeus).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true 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?- parente(tartaro,gaia).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0000"/>
                </a:solidFill>
              </a:rPr>
              <a:t>false.</a:t>
            </a:r>
            <a:endParaRPr sz="1200">
              <a:solidFill>
                <a:srgbClr val="CC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?- parente(demeter,X).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X = persefone 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X = zagreu 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C0000"/>
                </a:solidFill>
              </a:rPr>
              <a:t>false.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413225" y="2717000"/>
            <a:ext cx="15192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------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opçoes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0-termina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1-gerou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2-parente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parente1 e parente2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gaia zeus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873400" y="2571750"/>
            <a:ext cx="19365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------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opçoes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0-termina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1-gerou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2-parente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parente1 e parente2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demeter X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1962475" y="2571750"/>
            <a:ext cx="15192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------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opçoes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0-termina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1-gerou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2-parente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parente1 e parente2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tartaro gaia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0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