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Temor" initials="LT" lastIdx="3" clrIdx="0">
    <p:extLst>
      <p:ext uri="{19B8F6BF-5375-455C-9EA6-DF929625EA0E}">
        <p15:presenceInfo xmlns:p15="http://schemas.microsoft.com/office/powerpoint/2012/main" userId="S::lucas.temor@mail.utoronto.ca::0089857b-8860-47ab-89c5-cff671e7d0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 snapToObjects="1">
      <p:cViewPr>
        <p:scale>
          <a:sx n="110" d="100"/>
          <a:sy n="110" d="100"/>
        </p:scale>
        <p:origin x="1496" y="-4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8T17:42:48.907" idx="2">
    <p:pos x="6089" y="4972"/>
    <p:text>Have these be interactive?</p:text>
    <p:extLst>
      <p:ext uri="{C676402C-5697-4E1C-873F-D02D1690AC5C}">
        <p15:threadingInfo xmlns:p15="http://schemas.microsoft.com/office/powerpoint/2012/main" timeZoneBias="240"/>
      </p:ext>
    </p:extLst>
  </p:cm>
  <p:cm authorId="1" dt="2021-06-11T11:21:44.142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6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0BB0-A713-7E47-9D11-C731EA2E2BB1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F58C-9DC8-7C48-8440-769BEA437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video" Target="https://www.youtube.com/embed/Lq1EBxjr2GI?list=PLRbQXqE-XKzdDOqxnXI4yfo3r_cIcrjNl" TargetMode="Externa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jpeg"/><Relationship Id="rId2" Type="http://schemas.openxmlformats.org/officeDocument/2006/relationships/video" Target="https://www.youtube.com/embed/UmDvnPjnpV4?feature=oembed" TargetMode="External"/><Relationship Id="rId1" Type="http://schemas.openxmlformats.org/officeDocument/2006/relationships/video" Target="https://www.youtube.com/embed/uifvp1S-WKU?feature=oembed" TargetMode="External"/><Relationship Id="rId6" Type="http://schemas.openxmlformats.org/officeDocument/2006/relationships/video" Target="https://www.youtube.com/embed/lWqGOzN7Lio?list=PLRbQXqE-XKzdDOqxnXI4yfo3r_cIcrjNl" TargetMode="External"/><Relationship Id="rId11" Type="http://schemas.openxmlformats.org/officeDocument/2006/relationships/image" Target="../media/image4.jpeg"/><Relationship Id="rId5" Type="http://schemas.openxmlformats.org/officeDocument/2006/relationships/video" Target="https://www.youtube.com/embed/1NpMiylOZ8I?list=PLRbQXqE-XKzdDOqxnXI4yfo3r_cIcrjNl" TargetMode="External"/><Relationship Id="rId15" Type="http://schemas.openxmlformats.org/officeDocument/2006/relationships/comments" Target="../comments/comment1.xml"/><Relationship Id="rId10" Type="http://schemas.openxmlformats.org/officeDocument/2006/relationships/image" Target="../media/image3.png"/><Relationship Id="rId4" Type="http://schemas.openxmlformats.org/officeDocument/2006/relationships/video" Target="https://www.youtube.com/embed/YMyc3xbVkws?list=PLRbQXqE-XKzdDOqxnXI4yfo3r_cIcrjNl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AF7A0-9187-4042-935B-B031109E3B37}"/>
              </a:ext>
            </a:extLst>
          </p:cNvPr>
          <p:cNvSpPr txBox="1"/>
          <p:nvPr/>
        </p:nvSpPr>
        <p:spPr>
          <a:xfrm>
            <a:off x="3138662" y="290626"/>
            <a:ext cx="5675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Perceptually-motivated sonification </a:t>
            </a:r>
          </a:p>
          <a:p>
            <a:pPr algn="ctr"/>
            <a:r>
              <a:rPr lang="en-US" sz="2800" dirty="0">
                <a:latin typeface="Times" pitchFamily="2" charset="0"/>
              </a:rPr>
              <a:t>of spatiotemporally-dynamic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FB052-D8E9-504D-86C3-C45FA9D0B9E2}"/>
              </a:ext>
            </a:extLst>
          </p:cNvPr>
          <p:cNvSpPr txBox="1"/>
          <p:nvPr/>
        </p:nvSpPr>
        <p:spPr>
          <a:xfrm>
            <a:off x="3850342" y="1445341"/>
            <a:ext cx="398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5394-D420-1F4D-B59E-EE6C7C978341}"/>
              </a:ext>
            </a:extLst>
          </p:cNvPr>
          <p:cNvSpPr txBox="1"/>
          <p:nvPr/>
        </p:nvSpPr>
        <p:spPr>
          <a:xfrm>
            <a:off x="3860176" y="7001937"/>
            <a:ext cx="398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E57EE-5D79-8745-B4C2-CF05A6342F5A}"/>
              </a:ext>
            </a:extLst>
          </p:cNvPr>
          <p:cNvSpPr txBox="1"/>
          <p:nvPr/>
        </p:nvSpPr>
        <p:spPr>
          <a:xfrm>
            <a:off x="3561475" y="14617993"/>
            <a:ext cx="398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Results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46FD9-16E4-DD48-8BDF-1E297FB27AAA}"/>
              </a:ext>
            </a:extLst>
          </p:cNvPr>
          <p:cNvSpPr txBox="1"/>
          <p:nvPr/>
        </p:nvSpPr>
        <p:spPr>
          <a:xfrm>
            <a:off x="3737120" y="26030476"/>
            <a:ext cx="398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Discussion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16BAA-217D-E941-BA0C-0907BAEE533D}"/>
              </a:ext>
            </a:extLst>
          </p:cNvPr>
          <p:cNvSpPr txBox="1"/>
          <p:nvPr/>
        </p:nvSpPr>
        <p:spPr>
          <a:xfrm>
            <a:off x="3850136" y="29189518"/>
            <a:ext cx="398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Conclusion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74B15-E9C0-E544-8B76-414A9C03DC98}"/>
              </a:ext>
            </a:extLst>
          </p:cNvPr>
          <p:cNvSpPr txBox="1"/>
          <p:nvPr/>
        </p:nvSpPr>
        <p:spPr>
          <a:xfrm>
            <a:off x="2526890" y="1987907"/>
            <a:ext cx="6715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3D spatiotemporal flows create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In our domain of aneurysms, we have this problem, and we want to better understand the nature of flow instabilities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We have tried this in the past</a:t>
            </a:r>
          </a:p>
        </p:txBody>
      </p:sp>
      <p:pic>
        <p:nvPicPr>
          <p:cNvPr id="13" name="Online Media 12" descr="Sound design I—Unstable Flow MCA Aneurysm">
            <a:hlinkClick r:id="" action="ppaction://media"/>
            <a:extLst>
              <a:ext uri="{FF2B5EF4-FFF2-40B4-BE49-F238E27FC236}">
                <a16:creationId xmlns:a16="http://schemas.microsoft.com/office/drawing/2014/main" id="{48A6F6BE-6DE6-844E-8AAA-63FABB18BF2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8"/>
          <a:srcRect l="14373" t="21293" r="15982" b="20763"/>
          <a:stretch/>
        </p:blipFill>
        <p:spPr>
          <a:xfrm>
            <a:off x="2144149" y="3189767"/>
            <a:ext cx="3411974" cy="2129030"/>
          </a:xfrm>
          <a:prstGeom prst="rect">
            <a:avLst/>
          </a:prstGeom>
        </p:spPr>
      </p:pic>
      <p:pic>
        <p:nvPicPr>
          <p:cNvPr id="15" name="Online Media 14" descr="Sonification of flow instabilities">
            <a:hlinkClick r:id="" action="ppaction://media"/>
            <a:extLst>
              <a:ext uri="{FF2B5EF4-FFF2-40B4-BE49-F238E27FC236}">
                <a16:creationId xmlns:a16="http://schemas.microsoft.com/office/drawing/2014/main" id="{EE5160D2-709C-924E-9BB1-AE4F2A79AB2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9"/>
          <a:srcRect t="5037" b="5030"/>
          <a:stretch/>
        </p:blipFill>
        <p:spPr>
          <a:xfrm>
            <a:off x="6015604" y="3178009"/>
            <a:ext cx="3156451" cy="2129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D18DF9-2911-C74C-BE53-18969F18B01B}"/>
              </a:ext>
            </a:extLst>
          </p:cNvPr>
          <p:cNvSpPr txBox="1"/>
          <p:nvPr/>
        </p:nvSpPr>
        <p:spPr>
          <a:xfrm>
            <a:off x="1943148" y="5418486"/>
            <a:ext cx="713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Sonification of video, not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Dependent on rendering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Manual process, sound designer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8EB49-E244-2848-9BF2-5807D4E4EAB0}"/>
              </a:ext>
            </a:extLst>
          </p:cNvPr>
          <p:cNvSpPr txBox="1"/>
          <p:nvPr/>
        </p:nvSpPr>
        <p:spPr>
          <a:xfrm>
            <a:off x="5884606" y="5417321"/>
            <a:ext cx="6715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Spectral analysis resynthesis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Data driven, crude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Poor communication of</a:t>
            </a:r>
          </a:p>
          <a:p>
            <a:r>
              <a:rPr lang="en-US" sz="1600" dirty="0">
                <a:latin typeface="Times" pitchFamily="2" charset="0"/>
              </a:rPr>
              <a:t>     multidimensional relationships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F9502-18EC-884F-B5ED-D3A5D8580A01}"/>
              </a:ext>
            </a:extLst>
          </p:cNvPr>
          <p:cNvSpPr txBox="1"/>
          <p:nvPr/>
        </p:nvSpPr>
        <p:spPr>
          <a:xfrm>
            <a:off x="2618797" y="6366275"/>
            <a:ext cx="6715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Most of these sounds were too similar between models, not allow for detection of features in the data, or introduced perceptual distortions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813734-4E6A-C541-917C-6FD1DB9DB4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44" t="8579" r="1679" b="6658"/>
          <a:stretch/>
        </p:blipFill>
        <p:spPr>
          <a:xfrm>
            <a:off x="2528658" y="9001784"/>
            <a:ext cx="7138220" cy="35787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D5EE4E-29D0-4E41-B637-A0350BF56F5B}"/>
              </a:ext>
            </a:extLst>
          </p:cNvPr>
          <p:cNvSpPr txBox="1"/>
          <p:nvPr/>
        </p:nvSpPr>
        <p:spPr>
          <a:xfrm>
            <a:off x="2498085" y="12867587"/>
            <a:ext cx="7551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CFD Simulations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 feature extraction</a:t>
            </a:r>
            <a:endParaRPr lang="en-US" sz="16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Spectral harmonics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 tonal instrument</a:t>
            </a:r>
            <a:endParaRPr lang="en-US" sz="16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Q-criterion quasi-random fluctuation and spectral envelope </a:t>
            </a:r>
            <a:r>
              <a:rPr lang="en-US" sz="1600" dirty="0">
                <a:latin typeface="Times" pitchFamily="2" charset="0"/>
                <a:sym typeface="Wingdings" pitchFamily="2" charset="2"/>
              </a:rPr>
              <a:t> buffeting 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  <a:sym typeface="Wingdings" pitchFamily="2" charset="2"/>
              </a:rPr>
              <a:t>Auditory scene analysis and ecological perception motivated sound design</a:t>
            </a:r>
            <a:endParaRPr lang="en-US" sz="1600" dirty="0">
              <a:latin typeface="Times" pitchFamily="2" charset="0"/>
            </a:endParaRPr>
          </a:p>
        </p:txBody>
      </p:sp>
      <p:pic>
        <p:nvPicPr>
          <p:cNvPr id="23" name="Online Media 22" descr="Aneurisk case 0053 - Data-driven bimodal representation of flow instabilities in a cerebral aneurysm">
            <a:hlinkClick r:id="" action="ppaction://media"/>
            <a:extLst>
              <a:ext uri="{FF2B5EF4-FFF2-40B4-BE49-F238E27FC236}">
                <a16:creationId xmlns:a16="http://schemas.microsoft.com/office/drawing/2014/main" id="{2168B6FB-8EA1-B14F-9D9F-7668E25C789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1982351" y="19082828"/>
            <a:ext cx="3820123" cy="2865092"/>
          </a:xfrm>
          <a:prstGeom prst="rect">
            <a:avLst/>
          </a:prstGeom>
        </p:spPr>
      </p:pic>
      <p:pic>
        <p:nvPicPr>
          <p:cNvPr id="24" name="Online Media 23" descr="Aneurisk case 0032 - Data-driven bimodal representation of flow instabilities in a cerebral aneurysm">
            <a:hlinkClick r:id="" action="ppaction://media"/>
            <a:extLst>
              <a:ext uri="{FF2B5EF4-FFF2-40B4-BE49-F238E27FC236}">
                <a16:creationId xmlns:a16="http://schemas.microsoft.com/office/drawing/2014/main" id="{E31B66EE-996A-4842-93DA-7E0C64CAE3C1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3698913" y="15573701"/>
            <a:ext cx="3820123" cy="2865092"/>
          </a:xfrm>
          <a:prstGeom prst="rect">
            <a:avLst/>
          </a:prstGeom>
        </p:spPr>
      </p:pic>
      <p:pic>
        <p:nvPicPr>
          <p:cNvPr id="25" name="Online Media 24" descr="Aneurisk case 0060 - Data-driven bimodal representation of flow instabilities in a cerebral aneurysm">
            <a:hlinkClick r:id="" action="ppaction://media"/>
            <a:extLst>
              <a:ext uri="{FF2B5EF4-FFF2-40B4-BE49-F238E27FC236}">
                <a16:creationId xmlns:a16="http://schemas.microsoft.com/office/drawing/2014/main" id="{2343D5B0-3FDF-BC47-AAC0-D815AB6DECC8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3"/>
          <a:stretch>
            <a:fillRect/>
          </a:stretch>
        </p:blipFill>
        <p:spPr>
          <a:xfrm>
            <a:off x="3959917" y="22586005"/>
            <a:ext cx="3986781" cy="2990086"/>
          </a:xfrm>
          <a:prstGeom prst="rect">
            <a:avLst/>
          </a:prstGeom>
        </p:spPr>
      </p:pic>
      <p:pic>
        <p:nvPicPr>
          <p:cNvPr id="26" name="Online Media 25" descr="Aneurisk case 0004 - Data-driven bimodal representation of flow instabilities in a cerebral aneurysm">
            <a:hlinkClick r:id="" action="ppaction://media"/>
            <a:extLst>
              <a:ext uri="{FF2B5EF4-FFF2-40B4-BE49-F238E27FC236}">
                <a16:creationId xmlns:a16="http://schemas.microsoft.com/office/drawing/2014/main" id="{809AEE90-08C9-994F-9295-E80260590BC3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4"/>
          <a:stretch>
            <a:fillRect/>
          </a:stretch>
        </p:blipFill>
        <p:spPr>
          <a:xfrm>
            <a:off x="6273672" y="19076878"/>
            <a:ext cx="3820123" cy="28650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247686-7020-4F4D-9F36-0A6862400E8D}"/>
              </a:ext>
            </a:extLst>
          </p:cNvPr>
          <p:cNvSpPr txBox="1"/>
          <p:nvPr/>
        </p:nvSpPr>
        <p:spPr>
          <a:xfrm>
            <a:off x="5115730" y="15286099"/>
            <a:ext cx="96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Laminar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96CB-08C1-594F-9EF5-C1133EACD31E}"/>
              </a:ext>
            </a:extLst>
          </p:cNvPr>
          <p:cNvSpPr txBox="1"/>
          <p:nvPr/>
        </p:nvSpPr>
        <p:spPr>
          <a:xfrm>
            <a:off x="3031257" y="18518074"/>
            <a:ext cx="6247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“Turbulent” with vortex shedding (note presence of harmonic structures and difference in the vortex core motion between models)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CD0DC-E12F-4F44-9858-E2FF36ABA416}"/>
              </a:ext>
            </a:extLst>
          </p:cNvPr>
          <p:cNvSpPr txBox="1"/>
          <p:nvPr/>
        </p:nvSpPr>
        <p:spPr>
          <a:xfrm>
            <a:off x="5269510" y="22214336"/>
            <a:ext cx="1367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“Turbulent”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6DA10-099F-134E-BD38-385382B1EC81}"/>
              </a:ext>
            </a:extLst>
          </p:cNvPr>
          <p:cNvSpPr txBox="1"/>
          <p:nvPr/>
        </p:nvSpPr>
        <p:spPr>
          <a:xfrm>
            <a:off x="2679290" y="26564177"/>
            <a:ext cx="755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Classification of flows easier than before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Avoiding reliance on low-level dimensions, </a:t>
            </a:r>
            <a:r>
              <a:rPr lang="en-US" sz="1600" dirty="0" err="1">
                <a:latin typeface="Times" pitchFamily="2" charset="0"/>
              </a:rPr>
              <a:t>timbrally</a:t>
            </a:r>
            <a:r>
              <a:rPr lang="en-US" sz="1600" dirty="0">
                <a:latin typeface="Times" pitchFamily="2" charset="0"/>
              </a:rPr>
              <a:t> unique streams can be segmented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Facilitate sound-source identification to interpret each auditory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Musical knowledge 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Better identification of fluctuation than spectral analysis-resynthesis as more “randomness” is introduced back into the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Bi-modal presentation helps, especially when redundancy is maintained between dimensions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39A-DD7E-DD4C-A4B9-5631B7D3DC48}"/>
              </a:ext>
            </a:extLst>
          </p:cNvPr>
          <p:cNvSpPr txBox="1"/>
          <p:nvPr/>
        </p:nvSpPr>
        <p:spPr>
          <a:xfrm>
            <a:off x="2618797" y="29704971"/>
            <a:ext cx="755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Work to be done on user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Can reintroduce spatialization/probing in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Clinical users are open to working with sound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1DF73B-F57F-F642-9D0D-D7D2F795E2C3}"/>
              </a:ext>
            </a:extLst>
          </p:cNvPr>
          <p:cNvSpPr txBox="1"/>
          <p:nvPr/>
        </p:nvSpPr>
        <p:spPr>
          <a:xfrm>
            <a:off x="2679290" y="7556479"/>
            <a:ext cx="671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We propose a feature-based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To help us define these features we follow the analogy of caricature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Features can then be </a:t>
            </a:r>
            <a:r>
              <a:rPr lang="en-US" sz="1600" dirty="0" err="1">
                <a:latin typeface="Times" pitchFamily="2" charset="0"/>
              </a:rPr>
              <a:t>sonified</a:t>
            </a:r>
            <a:r>
              <a:rPr lang="en-US" sz="1600" dirty="0">
                <a:latin typeface="Times" pitchFamily="2" charset="0"/>
              </a:rPr>
              <a:t> along perceptually distinct streams, allowing for properties of the slow to be inferred from behavior of the stream (sound-source relationships)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6D3D6B-A630-5F48-9E2B-20D3489E28C1}"/>
              </a:ext>
            </a:extLst>
          </p:cNvPr>
          <p:cNvSpPr txBox="1"/>
          <p:nvPr/>
        </p:nvSpPr>
        <p:spPr>
          <a:xfrm>
            <a:off x="9750366" y="10243327"/>
            <a:ext cx="23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image map</a:t>
            </a:r>
          </a:p>
          <a:p>
            <a:r>
              <a:rPr lang="en-US" dirty="0"/>
              <a:t>Opens to VIDEO/audio (HTML modal image)? With more description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656D07-4F26-C943-843A-0E90BA1702D4}"/>
              </a:ext>
            </a:extLst>
          </p:cNvPr>
          <p:cNvCxnSpPr>
            <a:cxnSpLocks/>
          </p:cNvCxnSpPr>
          <p:nvPr/>
        </p:nvCxnSpPr>
        <p:spPr>
          <a:xfrm>
            <a:off x="0" y="6918394"/>
            <a:ext cx="12287250" cy="149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892E98-1FFF-4943-94C3-3ED5E6F8AF77}"/>
              </a:ext>
            </a:extLst>
          </p:cNvPr>
          <p:cNvCxnSpPr>
            <a:cxnSpLocks/>
          </p:cNvCxnSpPr>
          <p:nvPr/>
        </p:nvCxnSpPr>
        <p:spPr>
          <a:xfrm>
            <a:off x="0" y="14184345"/>
            <a:ext cx="12159229" cy="47497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3F9147-29D9-CF4C-8E84-4905AF600C11}"/>
              </a:ext>
            </a:extLst>
          </p:cNvPr>
          <p:cNvCxnSpPr>
            <a:cxnSpLocks/>
          </p:cNvCxnSpPr>
          <p:nvPr/>
        </p:nvCxnSpPr>
        <p:spPr>
          <a:xfrm>
            <a:off x="16385" y="25801885"/>
            <a:ext cx="12159229" cy="47497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94AC25-DFEC-0D40-AB01-B31B4A9CCE16}"/>
              </a:ext>
            </a:extLst>
          </p:cNvPr>
          <p:cNvCxnSpPr>
            <a:cxnSpLocks/>
          </p:cNvCxnSpPr>
          <p:nvPr/>
        </p:nvCxnSpPr>
        <p:spPr>
          <a:xfrm>
            <a:off x="-41023" y="29111981"/>
            <a:ext cx="12159229" cy="47497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E86037-0AAC-B34F-8790-0F24D786BCC5}"/>
              </a:ext>
            </a:extLst>
          </p:cNvPr>
          <p:cNvSpPr txBox="1"/>
          <p:nvPr/>
        </p:nvSpPr>
        <p:spPr>
          <a:xfrm>
            <a:off x="9503228" y="3722759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*pros and cons</a:t>
            </a:r>
          </a:p>
        </p:txBody>
      </p:sp>
    </p:spTree>
    <p:extLst>
      <p:ext uri="{BB962C8B-B14F-4D97-AF65-F5344CB8AC3E}">
        <p14:creationId xmlns:p14="http://schemas.microsoft.com/office/powerpoint/2010/main" val="29545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89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4239</TotalTime>
  <Words>298</Words>
  <Application>Microsoft Macintosh PowerPoint</Application>
  <PresentationFormat>Custom</PresentationFormat>
  <Paragraphs>40</Paragraphs>
  <Slides>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Temor</dc:creator>
  <cp:lastModifiedBy>Lucas Temor</cp:lastModifiedBy>
  <cp:revision>14</cp:revision>
  <dcterms:created xsi:type="dcterms:W3CDTF">2021-06-08T20:52:15Z</dcterms:created>
  <dcterms:modified xsi:type="dcterms:W3CDTF">2021-06-11T19:32:05Z</dcterms:modified>
</cp:coreProperties>
</file>