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13" r:id="rId4"/>
    <p:sldId id="314" r:id="rId5"/>
    <p:sldId id="319" r:id="rId6"/>
    <p:sldId id="320" r:id="rId7"/>
    <p:sldId id="321" r:id="rId8"/>
    <p:sldId id="322" r:id="rId9"/>
    <p:sldId id="323" r:id="rId10"/>
    <p:sldId id="32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jyzOFJxSJ6zeZ8AesQUDpS0EJz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E269E-7C4E-4177-A3D6-70B3533D555A}">
  <a:tblStyle styleId="{6E9E269E-7C4E-4177-A3D6-70B3533D55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0097A7">
              <a:alpha val="4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97A7">
              <a:alpha val="4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97A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68672F-19C8-4625-97E5-DCA5EBC09E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3342CC-24B4-4932-BC73-E63186E9EF6A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13eca586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3513eca586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13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87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10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53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0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40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01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86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g11feb2ca174_0_26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11feb2ca174_0_26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1feb2ca174_0_26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11feb2ca174_0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4" descr="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45893"/>
          <a:stretch/>
        </p:blipFill>
        <p:spPr>
          <a:xfrm>
            <a:off x="20" y="-8961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29" name="Google Shape;29;p14" descr="Forma, Retângul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Uma imagem contendo desenh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OBJEC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g13513eca586_3_29" descr="Uma imagem contendo 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-31" t="-70" r="64934" b="68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3513eca586_3_29"/>
          <p:cNvSpPr txBox="1">
            <a:spLocks noGrp="1"/>
          </p:cNvSpPr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3513eca586_3_29"/>
          <p:cNvSpPr txBox="1">
            <a:spLocks noGrp="1"/>
          </p:cNvSpPr>
          <p:nvPr>
            <p:ph type="body" idx="1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13513eca586_3_29"/>
          <p:cNvSpPr txBox="1">
            <a:spLocks noGrp="1"/>
          </p:cNvSpPr>
          <p:nvPr>
            <p:ph type="sldNum" idx="12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2">
  <p:cSld name="TITLE_ONL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3513eca586_0_7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13513eca586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41" name="Google Shape;41;g13513eca586_0_7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13513eca586_0_7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-1056" r="82738" b="-13793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3">
  <p:cSld name="TITLE_ONLY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13eca586_3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g13513eca586_3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69" name="Google Shape;69;g13513eca586_3_13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1280" t="23695" r="225" b="13666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3513eca586_3_13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13eca586_3_45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10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dirty="0"/>
              <a:t>Lógica de Programação</a:t>
            </a:r>
            <a:endParaRPr sz="3300" dirty="0"/>
          </a:p>
        </p:txBody>
      </p:sp>
      <p:sp>
        <p:nvSpPr>
          <p:cNvPr id="107" name="Google Shape;107;g13513eca586_3_45"/>
          <p:cNvSpPr txBox="1">
            <a:spLocks noGrp="1"/>
          </p:cNvSpPr>
          <p:nvPr>
            <p:ph type="subTitle" idx="1"/>
          </p:nvPr>
        </p:nvSpPr>
        <p:spPr>
          <a:xfrm>
            <a:off x="1524000" y="1606041"/>
            <a:ext cx="9144000" cy="2770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04 – Operações de Entrada e Saída</a:t>
            </a:r>
            <a:endParaRPr lang="de-DE" b="1" dirty="0">
              <a:latin typeface="+mj-lt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Variáveis e Constantes.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Variáveis e constantes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9F0B17-701C-A9A7-73AF-13EA4B7EF9B2}"/>
              </a:ext>
            </a:extLst>
          </p:cNvPr>
          <p:cNvSpPr txBox="1"/>
          <p:nvPr/>
        </p:nvSpPr>
        <p:spPr>
          <a:xfrm>
            <a:off x="0" y="2050941"/>
            <a:ext cx="11868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Finalmente, para declarar uma constante basta colocar o indicador </a:t>
            </a:r>
            <a:r>
              <a:rPr lang="pt-BR" sz="2400" dirty="0" err="1">
                <a:solidFill>
                  <a:schemeClr val="tx1"/>
                </a:solidFill>
              </a:rPr>
              <a:t>const</a:t>
            </a:r>
            <a:r>
              <a:rPr lang="pt-BR" sz="2400" dirty="0">
                <a:solidFill>
                  <a:schemeClr val="tx1"/>
                </a:solidFill>
              </a:rPr>
              <a:t> antes da declaração da constante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F598A78-9D08-B2F2-F92E-7486889F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85825" y="4643725"/>
            <a:ext cx="7153266" cy="15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4310D-BAE5-A013-5EDB-1D7A474A8C23}"/>
              </a:ext>
            </a:extLst>
          </p:cNvPr>
          <p:cNvSpPr txBox="1"/>
          <p:nvPr/>
        </p:nvSpPr>
        <p:spPr>
          <a:xfrm>
            <a:off x="1633538" y="5070693"/>
            <a:ext cx="24050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1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const</a:t>
            </a:r>
            <a:r>
              <a:rPr lang="pt-BR" sz="12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 cadeia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nome = “André”</a:t>
            </a:r>
            <a:endParaRPr lang="pt-BR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nome = “Luiz”</a:t>
            </a:r>
            <a:endParaRPr lang="pt-BR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escreva (nome)</a:t>
            </a:r>
            <a:endParaRPr lang="pt-BR" sz="1200" b="0" dirty="0">
              <a:effectLst/>
            </a:endParaRPr>
          </a:p>
          <a:p>
            <a:br>
              <a:rPr lang="pt-BR" dirty="0"/>
            </a:b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6C48E0AA-2A23-8F36-BDCE-2A2CDD03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4411488"/>
            <a:ext cx="2257425" cy="17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>
            <a:extLst>
              <a:ext uri="{FF2B5EF4-FFF2-40B4-BE49-F238E27FC236}">
                <a16:creationId xmlns:a16="http://schemas.microsoft.com/office/drawing/2014/main" id="{25705DA8-5A74-F98B-06CC-5DFE95B4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73" y="4579811"/>
            <a:ext cx="1063127" cy="10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ED2B925-8AA1-F8F7-1467-63887D8A9E6D}"/>
              </a:ext>
            </a:extLst>
          </p:cNvPr>
          <p:cNvSpPr/>
          <p:nvPr/>
        </p:nvSpPr>
        <p:spPr>
          <a:xfrm>
            <a:off x="8437774" y="3976063"/>
            <a:ext cx="1687302" cy="603748"/>
          </a:xfrm>
          <a:prstGeom prst="wedgeRoundRectCallout">
            <a:avLst>
              <a:gd name="adj1" fmla="val -63464"/>
              <a:gd name="adj2" fmla="val 138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será impresso na tela?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A5DAD0D-EE88-A306-F7DF-DFF47FF6D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638" y="5070693"/>
            <a:ext cx="1319088" cy="1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439BDC0-1987-51F7-DEBC-4A10E2C925AF}"/>
              </a:ext>
            </a:extLst>
          </p:cNvPr>
          <p:cNvSpPr txBox="1"/>
          <p:nvPr/>
        </p:nvSpPr>
        <p:spPr>
          <a:xfrm>
            <a:off x="9539288" y="5360905"/>
            <a:ext cx="2652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ERRO!!</a:t>
            </a:r>
            <a:r>
              <a:rPr lang="pt-BR" sz="1400" b="0" i="0" u="none" strike="noStrike" dirty="0">
                <a:solidFill>
                  <a:srgbClr val="4472C4"/>
                </a:solidFill>
                <a:effectLst/>
                <a:latin typeface="Poppins" panose="00000500000000000000" pitchFamily="2" charset="0"/>
              </a:rPr>
              <a:t> Pois não podemos alterar o valor de uma constante.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958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 dirty="0">
                <a:latin typeface="+mj-lt"/>
              </a:rPr>
              <a:t>Operações de Entrada e Saída. </a:t>
            </a:r>
            <a:r>
              <a:rPr lang="pt-BR" dirty="0">
                <a:latin typeface="+mj-lt"/>
              </a:rPr>
              <a:t>Identificando-se : Qual é o seu nome?</a:t>
            </a:r>
            <a:endParaRPr dirty="0"/>
          </a:p>
        </p:txBody>
      </p:sp>
      <p:sp>
        <p:nvSpPr>
          <p:cNvPr id="122" name="Google Shape;122;g14489098a44_0_73"/>
          <p:cNvSpPr txBox="1"/>
          <p:nvPr/>
        </p:nvSpPr>
        <p:spPr>
          <a:xfrm>
            <a:off x="904350" y="1707300"/>
            <a:ext cx="10654500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/>
              <a:t>Execute os seguintes programas - ‘Numero Digitado’ e ‘Seu Nome’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3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300" dirty="0"/>
              <a:t> O que esses códigos fazem?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3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300" dirty="0"/>
              <a:t> A partir deles, escreva um novo programa que recebe seu nome e escreve o seu nome na tela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Operações de Entrada e Saída.</a:t>
            </a:r>
            <a:br>
              <a:rPr lang="pt-BR" dirty="0"/>
            </a:br>
            <a:r>
              <a:rPr lang="pt-BR" dirty="0"/>
              <a:t>Identificando-se : Qual é o seu nome?</a:t>
            </a:r>
            <a:endParaRPr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006480-F3B2-89A0-7A63-62CEA668BE9D}"/>
              </a:ext>
            </a:extLst>
          </p:cNvPr>
          <p:cNvSpPr txBox="1"/>
          <p:nvPr/>
        </p:nvSpPr>
        <p:spPr>
          <a:xfrm>
            <a:off x="676274" y="2751743"/>
            <a:ext cx="108394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programa</a:t>
            </a:r>
          </a:p>
          <a:p>
            <a:r>
              <a:rPr lang="pt-BR" sz="1800" dirty="0"/>
              <a:t>{ </a:t>
            </a:r>
          </a:p>
          <a:p>
            <a:r>
              <a:rPr lang="pt-BR" sz="1800" dirty="0"/>
              <a:t>	</a:t>
            </a:r>
            <a:r>
              <a:rPr lang="pt-BR" sz="1800" dirty="0" err="1"/>
              <a:t>funcao</a:t>
            </a:r>
            <a:r>
              <a:rPr lang="pt-BR" sz="1800" dirty="0"/>
              <a:t> inicio ()</a:t>
            </a:r>
          </a:p>
          <a:p>
            <a:r>
              <a:rPr lang="pt-BR" sz="1800" dirty="0"/>
              <a:t>	{</a:t>
            </a:r>
          </a:p>
          <a:p>
            <a:r>
              <a:rPr lang="pt-BR" sz="1800" dirty="0"/>
              <a:t>		</a:t>
            </a:r>
            <a:r>
              <a:rPr lang="pt-BR" sz="1800" dirty="0">
                <a:solidFill>
                  <a:schemeClr val="accent1"/>
                </a:solidFill>
              </a:rPr>
              <a:t>cadeia</a:t>
            </a:r>
            <a:r>
              <a:rPr lang="pt-BR" sz="1800" dirty="0"/>
              <a:t> nome   /*cadeia se refere ao tipo da variável que é uma cadeia de caracteres*/</a:t>
            </a:r>
          </a:p>
          <a:p>
            <a:r>
              <a:rPr lang="pt-BR" sz="1800" dirty="0"/>
              <a:t>		</a:t>
            </a:r>
            <a:r>
              <a:rPr lang="pt-BR" sz="1800" b="1" dirty="0"/>
              <a:t>escreva</a:t>
            </a:r>
            <a:r>
              <a:rPr lang="pt-BR" sz="1800" dirty="0"/>
              <a:t>(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"Digite seu nome: “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  <a:endParaRPr lang="pt-BR" sz="1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1800" dirty="0"/>
              <a:t>		</a:t>
            </a:r>
            <a:r>
              <a:rPr lang="pt-BR" sz="1800" b="1" dirty="0"/>
              <a:t>leia</a:t>
            </a:r>
            <a:r>
              <a:rPr lang="pt-BR" sz="1800" dirty="0"/>
              <a:t>(nome)</a:t>
            </a:r>
          </a:p>
          <a:p>
            <a:r>
              <a:rPr lang="pt-BR" sz="1800" dirty="0"/>
              <a:t>		</a:t>
            </a:r>
            <a:r>
              <a:rPr lang="pt-BR" sz="1800" b="1" dirty="0"/>
              <a:t>escreva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"Seu nome é : ", nome ,“\n”</a:t>
            </a:r>
            <a:r>
              <a:rPr lang="pt-BR" sz="1800" dirty="0"/>
              <a:t>)</a:t>
            </a:r>
          </a:p>
          <a:p>
            <a:r>
              <a:rPr lang="pt-BR" sz="1800" dirty="0"/>
              <a:t>	}</a:t>
            </a:r>
          </a:p>
          <a:p>
            <a:r>
              <a:rPr lang="pt-BR" sz="1800" dirty="0"/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B88832-71A5-2319-C524-C35DDEDBD24D}"/>
              </a:ext>
            </a:extLst>
          </p:cNvPr>
          <p:cNvSpPr txBox="1"/>
          <p:nvPr/>
        </p:nvSpPr>
        <p:spPr>
          <a:xfrm>
            <a:off x="3475434" y="1845746"/>
            <a:ext cx="52411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300" b="0" i="0" u="none" strike="noStrike" dirty="0">
                <a:solidFill>
                  <a:schemeClr val="tx1"/>
                </a:solidFill>
                <a:effectLst/>
                <a:latin typeface="+mj-lt"/>
              </a:rPr>
              <a:t>Ficou parecido com a solução abaixo?</a:t>
            </a:r>
            <a:endParaRPr lang="pt-BR" sz="2300" b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7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Operações de entrada e saída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9F0B17-701C-A9A7-73AF-13EA4B7EF9B2}"/>
              </a:ext>
            </a:extLst>
          </p:cNvPr>
          <p:cNvSpPr txBox="1"/>
          <p:nvPr/>
        </p:nvSpPr>
        <p:spPr>
          <a:xfrm>
            <a:off x="557814" y="2079516"/>
            <a:ext cx="116341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00" dirty="0"/>
              <a:t>Quando escrevemos : </a:t>
            </a:r>
          </a:p>
          <a:p>
            <a:endParaRPr lang="pt-BR" sz="2300" dirty="0"/>
          </a:p>
          <a:p>
            <a:r>
              <a:rPr lang="pt-BR" sz="2300" dirty="0"/>
              <a:t>	</a:t>
            </a:r>
            <a:r>
              <a:rPr lang="pt-BR" sz="2300" dirty="0">
                <a:solidFill>
                  <a:schemeClr val="accent1"/>
                </a:solidFill>
              </a:rPr>
              <a:t>cadeia</a:t>
            </a:r>
            <a:r>
              <a:rPr lang="pt-BR" sz="2300" dirty="0"/>
              <a:t> nome</a:t>
            </a:r>
          </a:p>
          <a:p>
            <a:r>
              <a:rPr lang="pt-BR" sz="2300" dirty="0"/>
              <a:t>	</a:t>
            </a:r>
            <a:r>
              <a:rPr lang="pt-BR" sz="2300" b="1" dirty="0"/>
              <a:t>leia</a:t>
            </a:r>
            <a:r>
              <a:rPr lang="pt-BR" sz="2300" dirty="0"/>
              <a:t>(nome)  </a:t>
            </a:r>
          </a:p>
          <a:p>
            <a:endParaRPr lang="pt-BR" sz="2300" dirty="0"/>
          </a:p>
          <a:p>
            <a:r>
              <a:rPr lang="pt-BR" sz="2300" b="1" dirty="0"/>
              <a:t>leia</a:t>
            </a:r>
            <a:r>
              <a:rPr lang="pt-BR" sz="2300" dirty="0"/>
              <a:t> é uma operação de </a:t>
            </a:r>
            <a:r>
              <a:rPr lang="pt-BR" sz="2300" b="1" dirty="0"/>
              <a:t>entrada</a:t>
            </a:r>
            <a:r>
              <a:rPr lang="pt-BR" sz="2300" dirty="0"/>
              <a:t> que permite que o que escrevemos no teclado seja </a:t>
            </a:r>
            <a:r>
              <a:rPr lang="pt-BR" sz="2300" b="1" dirty="0">
                <a:solidFill>
                  <a:schemeClr val="tx1"/>
                </a:solidFill>
              </a:rPr>
              <a:t>lido e armazenado </a:t>
            </a:r>
            <a:r>
              <a:rPr lang="pt-BR" sz="2300" dirty="0"/>
              <a:t>na variável “</a:t>
            </a:r>
            <a:r>
              <a:rPr lang="pt-BR" sz="2300" b="1" dirty="0"/>
              <a:t>nome</a:t>
            </a:r>
            <a:r>
              <a:rPr lang="pt-BR" sz="2300" dirty="0"/>
              <a:t>”. Logo estamos </a:t>
            </a:r>
            <a:r>
              <a:rPr lang="pt-BR" sz="2300" b="1" dirty="0"/>
              <a:t>entrando</a:t>
            </a:r>
            <a:r>
              <a:rPr lang="pt-BR" sz="2300" dirty="0"/>
              <a:t> com uma informação no programada durante sua execução.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6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Operações de entrada e saída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9F0B17-701C-A9A7-73AF-13EA4B7EF9B2}"/>
              </a:ext>
            </a:extLst>
          </p:cNvPr>
          <p:cNvSpPr txBox="1"/>
          <p:nvPr/>
        </p:nvSpPr>
        <p:spPr>
          <a:xfrm>
            <a:off x="557814" y="2079516"/>
            <a:ext cx="1163418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00" dirty="0"/>
              <a:t>Quando escrevemos : </a:t>
            </a:r>
          </a:p>
          <a:p>
            <a:endParaRPr lang="pt-BR" sz="2300" dirty="0"/>
          </a:p>
          <a:p>
            <a:r>
              <a:rPr lang="pt-BR" sz="2300" dirty="0"/>
              <a:t>	</a:t>
            </a:r>
            <a:r>
              <a:rPr lang="pt-BR" sz="2300" dirty="0">
                <a:solidFill>
                  <a:schemeClr val="accent1"/>
                </a:solidFill>
              </a:rPr>
              <a:t>cadeia</a:t>
            </a:r>
            <a:r>
              <a:rPr lang="pt-BR" sz="2300" dirty="0"/>
              <a:t> nome = “André”</a:t>
            </a:r>
          </a:p>
          <a:p>
            <a:r>
              <a:rPr lang="pt-BR" sz="2300" dirty="0"/>
              <a:t>	</a:t>
            </a:r>
            <a:r>
              <a:rPr lang="pt-BR" sz="2300" b="1" dirty="0"/>
              <a:t>escreva</a:t>
            </a:r>
            <a:r>
              <a:rPr lang="pt-BR" sz="2300" dirty="0">
                <a:solidFill>
                  <a:schemeClr val="accent4">
                    <a:lumMod val="75000"/>
                  </a:schemeClr>
                </a:solidFill>
              </a:rPr>
              <a:t>(“Meu nome é: “</a:t>
            </a:r>
            <a:r>
              <a:rPr lang="pt-BR" sz="2300" dirty="0">
                <a:solidFill>
                  <a:schemeClr val="tx1"/>
                </a:solidFill>
              </a:rPr>
              <a:t>,</a:t>
            </a:r>
            <a:r>
              <a:rPr lang="pt-BR" sz="23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300" dirty="0"/>
              <a:t>nome)</a:t>
            </a:r>
          </a:p>
          <a:p>
            <a:endParaRPr lang="pt-BR" sz="2300" dirty="0"/>
          </a:p>
          <a:p>
            <a:r>
              <a:rPr lang="pt-BR" sz="2300" b="1" dirty="0"/>
              <a:t>escreva</a:t>
            </a:r>
            <a:r>
              <a:rPr lang="pt-BR" sz="2300" dirty="0"/>
              <a:t> é uma operação de </a:t>
            </a:r>
            <a:r>
              <a:rPr lang="pt-BR" sz="2300" b="1" dirty="0"/>
              <a:t>saída</a:t>
            </a:r>
            <a:r>
              <a:rPr lang="pt-BR" sz="2300" dirty="0"/>
              <a:t> que permite que a informação escrita entre seus parênteses </a:t>
            </a:r>
            <a:r>
              <a:rPr lang="pt-BR" sz="2300" b="1" dirty="0"/>
              <a:t>“()”</a:t>
            </a:r>
            <a:r>
              <a:rPr lang="pt-BR" sz="2300" dirty="0"/>
              <a:t> seja apresentado na tela do computador, logo como é uma informação de apresentação, entendemos como uma informação de </a:t>
            </a:r>
            <a:r>
              <a:rPr lang="pt-BR" sz="2300" b="1" dirty="0"/>
              <a:t>saída</a:t>
            </a:r>
            <a:r>
              <a:rPr lang="pt-BR" sz="230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9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Variáveis e constantes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9F0B17-701C-A9A7-73AF-13EA4B7EF9B2}"/>
              </a:ext>
            </a:extLst>
          </p:cNvPr>
          <p:cNvSpPr txBox="1"/>
          <p:nvPr/>
        </p:nvSpPr>
        <p:spPr>
          <a:xfrm>
            <a:off x="0" y="2050941"/>
            <a:ext cx="110626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programa</a:t>
            </a:r>
          </a:p>
          <a:p>
            <a:r>
              <a:rPr lang="pt-BR" sz="1800" dirty="0"/>
              <a:t>{ </a:t>
            </a:r>
          </a:p>
          <a:p>
            <a:r>
              <a:rPr lang="pt-BR" sz="1800" dirty="0"/>
              <a:t>	</a:t>
            </a:r>
            <a:r>
              <a:rPr lang="pt-BR" sz="1800" dirty="0" err="1">
                <a:solidFill>
                  <a:srgbClr val="FF0000"/>
                </a:solidFill>
              </a:rPr>
              <a:t>funcao</a:t>
            </a:r>
            <a:r>
              <a:rPr lang="pt-BR" sz="1800" dirty="0"/>
              <a:t> inicio ()</a:t>
            </a:r>
          </a:p>
          <a:p>
            <a:r>
              <a:rPr lang="pt-BR" sz="1800" dirty="0"/>
              <a:t>	{</a:t>
            </a:r>
          </a:p>
          <a:p>
            <a:r>
              <a:rPr lang="pt-BR" sz="1800" dirty="0"/>
              <a:t>		</a:t>
            </a:r>
            <a:r>
              <a:rPr lang="pt-BR" sz="1800" dirty="0">
                <a:solidFill>
                  <a:schemeClr val="accent1"/>
                </a:solidFill>
              </a:rPr>
              <a:t>cadeia</a:t>
            </a:r>
            <a:r>
              <a:rPr lang="pt-BR" sz="1800" dirty="0"/>
              <a:t> nome   /*</a:t>
            </a:r>
            <a:r>
              <a:rPr lang="pt-BR" sz="1800" b="1" dirty="0">
                <a:solidFill>
                  <a:schemeClr val="tx1"/>
                </a:solidFill>
              </a:rPr>
              <a:t>cadeia</a:t>
            </a:r>
            <a:r>
              <a:rPr lang="pt-BR" sz="1800" dirty="0"/>
              <a:t> se refere ao </a:t>
            </a:r>
            <a:r>
              <a:rPr lang="pt-BR" sz="1800" b="1" dirty="0"/>
              <a:t>tipo</a:t>
            </a:r>
            <a:r>
              <a:rPr lang="pt-BR" sz="1800" dirty="0"/>
              <a:t> da </a:t>
            </a:r>
            <a:r>
              <a:rPr lang="pt-BR" sz="1800" b="1" dirty="0"/>
              <a:t>variável</a:t>
            </a:r>
            <a:r>
              <a:rPr lang="pt-BR" sz="1800" dirty="0"/>
              <a:t> que é uma </a:t>
            </a:r>
            <a:r>
              <a:rPr lang="pt-BR" sz="1800" b="1" dirty="0"/>
              <a:t>cadeia de caracteres</a:t>
            </a:r>
            <a:r>
              <a:rPr lang="pt-BR" sz="1800" dirty="0"/>
              <a:t>*/</a:t>
            </a:r>
          </a:p>
          <a:p>
            <a:endParaRPr lang="pt-BR" sz="1800" dirty="0"/>
          </a:p>
          <a:p>
            <a:r>
              <a:rPr lang="pt-BR" sz="1800" dirty="0"/>
              <a:t>		escreva(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"Digite seu nome: “</a:t>
            </a:r>
            <a:r>
              <a:rPr lang="pt-BR" sz="1800" dirty="0"/>
              <a:t>)</a:t>
            </a:r>
          </a:p>
          <a:p>
            <a:r>
              <a:rPr lang="pt-BR" sz="1800" dirty="0"/>
              <a:t>		leia(nome)</a:t>
            </a:r>
          </a:p>
          <a:p>
            <a:r>
              <a:rPr lang="pt-BR" sz="1800" dirty="0"/>
              <a:t>		escreva(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"Seu nome é : ", nome ,“\n”</a:t>
            </a:r>
            <a:r>
              <a:rPr lang="pt-BR" sz="1800" dirty="0"/>
              <a:t>)</a:t>
            </a:r>
          </a:p>
          <a:p>
            <a:r>
              <a:rPr lang="pt-BR" sz="1800" dirty="0"/>
              <a:t>	}</a:t>
            </a:r>
          </a:p>
          <a:p>
            <a:r>
              <a:rPr lang="pt-BR" sz="1800" dirty="0"/>
              <a:t>}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09C56E-D263-886B-A2DC-A99CEB851548}"/>
              </a:ext>
            </a:extLst>
          </p:cNvPr>
          <p:cNvSpPr/>
          <p:nvPr/>
        </p:nvSpPr>
        <p:spPr>
          <a:xfrm>
            <a:off x="5229225" y="2146191"/>
            <a:ext cx="3143249" cy="6381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Ficou faltando entendermos o que são as variáveis! 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5A39B3D-0734-1AF8-6825-0D3E80A44E51}"/>
              </a:ext>
            </a:extLst>
          </p:cNvPr>
          <p:cNvCxnSpPr>
            <a:cxnSpLocks/>
          </p:cNvCxnSpPr>
          <p:nvPr/>
        </p:nvCxnSpPr>
        <p:spPr>
          <a:xfrm>
            <a:off x="6800850" y="2784366"/>
            <a:ext cx="0" cy="4636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21909D73-398B-C614-4192-951D104E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1865203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Variáveis e constantes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9F0B17-701C-A9A7-73AF-13EA4B7EF9B2}"/>
              </a:ext>
            </a:extLst>
          </p:cNvPr>
          <p:cNvSpPr txBox="1"/>
          <p:nvPr/>
        </p:nvSpPr>
        <p:spPr>
          <a:xfrm>
            <a:off x="0" y="2050941"/>
            <a:ext cx="11868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Variáveis e constantes representam uma posição na memória, onde pode ser armazenado um único dado (valor).</a:t>
            </a:r>
          </a:p>
          <a:p>
            <a:endParaRPr lang="pt-BR" sz="1800" dirty="0">
              <a:solidFill>
                <a:schemeClr val="tx1"/>
              </a:solidFill>
            </a:endParaRPr>
          </a:p>
          <a:p>
            <a:endParaRPr lang="pt-BR" sz="1800" dirty="0">
              <a:solidFill>
                <a:schemeClr val="tx1"/>
              </a:solidFill>
            </a:endParaRPr>
          </a:p>
          <a:p>
            <a:r>
              <a:rPr lang="pt-BR" sz="1800" dirty="0">
                <a:solidFill>
                  <a:schemeClr val="tx1"/>
                </a:solidFill>
              </a:rPr>
              <a:t>Possuem tipo, nome e um valor.</a:t>
            </a:r>
          </a:p>
          <a:p>
            <a:endParaRPr lang="pt-BR" sz="1800" dirty="0">
              <a:solidFill>
                <a:schemeClr val="tx1"/>
              </a:solidFill>
            </a:endParaRPr>
          </a:p>
          <a:p>
            <a:endParaRPr lang="pt-BR" sz="1800" dirty="0">
              <a:solidFill>
                <a:schemeClr val="tx1"/>
              </a:solidFill>
            </a:endParaRPr>
          </a:p>
          <a:p>
            <a:r>
              <a:rPr lang="pt-BR" sz="1800" dirty="0">
                <a:solidFill>
                  <a:schemeClr val="tx1"/>
                </a:solidFill>
              </a:rPr>
              <a:t>A diferença entre variáveis e constantes é que enquanto o valor da variável pode mudar durante a execução do programa o valor da constante não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F598A78-9D08-B2F2-F92E-7486889F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869" y="4643725"/>
            <a:ext cx="6124572" cy="15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4310D-BAE5-A013-5EDB-1D7A474A8C23}"/>
              </a:ext>
            </a:extLst>
          </p:cNvPr>
          <p:cNvSpPr txBox="1"/>
          <p:nvPr/>
        </p:nvSpPr>
        <p:spPr>
          <a:xfrm>
            <a:off x="2195513" y="5042118"/>
            <a:ext cx="20240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cadeia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nome = “André”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nome = “Luiz”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escreva (nome)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6C48E0AA-2A23-8F36-BDCE-2A2CDD03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702625"/>
            <a:ext cx="2257425" cy="17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>
            <a:extLst>
              <a:ext uri="{FF2B5EF4-FFF2-40B4-BE49-F238E27FC236}">
                <a16:creationId xmlns:a16="http://schemas.microsoft.com/office/drawing/2014/main" id="{25705DA8-5A74-F98B-06CC-5DFE95B4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48" y="4870948"/>
            <a:ext cx="1063127" cy="10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ED2B925-8AA1-F8F7-1467-63887D8A9E6D}"/>
              </a:ext>
            </a:extLst>
          </p:cNvPr>
          <p:cNvSpPr/>
          <p:nvPr/>
        </p:nvSpPr>
        <p:spPr>
          <a:xfrm>
            <a:off x="9418849" y="4267200"/>
            <a:ext cx="1687302" cy="603748"/>
          </a:xfrm>
          <a:prstGeom prst="wedgeRoundRectCallout">
            <a:avLst>
              <a:gd name="adj1" fmla="val -63464"/>
              <a:gd name="adj2" fmla="val 138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será impresso na tela?</a:t>
            </a:r>
          </a:p>
        </p:txBody>
      </p:sp>
    </p:spTree>
    <p:extLst>
      <p:ext uri="{BB962C8B-B14F-4D97-AF65-F5344CB8AC3E}">
        <p14:creationId xmlns:p14="http://schemas.microsoft.com/office/powerpoint/2010/main" val="217369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Variáveis e constantes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9EECF2-6AB1-BCF2-85D5-F7FB192D33EA}"/>
              </a:ext>
            </a:extLst>
          </p:cNvPr>
          <p:cNvSpPr txBox="1"/>
          <p:nvPr/>
        </p:nvSpPr>
        <p:spPr>
          <a:xfrm>
            <a:off x="171450" y="1683544"/>
            <a:ext cx="118491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Em algumas linguagens ( incluindo Portugol ) as variáveis podem ser </a:t>
            </a:r>
            <a:r>
              <a:rPr lang="pt-BR" sz="2400" dirty="0" err="1"/>
              <a:t>tipadas</a:t>
            </a:r>
            <a:r>
              <a:rPr lang="pt-BR" sz="2400" dirty="0"/>
              <a:t>,  ou seja, aceitam apenas valores referentes ao seu tipo, representado antes do nome da variável:</a:t>
            </a:r>
          </a:p>
          <a:p>
            <a:endParaRPr lang="pt-BR" sz="2400" dirty="0"/>
          </a:p>
          <a:p>
            <a:r>
              <a:rPr lang="pt-BR" sz="2400" dirty="0"/>
              <a:t>	Tipos de variáveis na linguagem do Portugol Studio.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inteiro : Número inteiros -&gt; 1 ; 2 ; 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real : Números de ponto flutuante -&gt; 1.1 ; 3.14 ; 10.3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cadeia : Cadeia de caracteres  -&gt; “Adoro estudar programação”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caracter</a:t>
            </a:r>
            <a:r>
              <a:rPr lang="pt-BR" sz="2400" dirty="0"/>
              <a:t> : Apenas um caractere -&gt; ‘A’, ‘1’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logico : Caractere booleano : verdadeiro, falso</a:t>
            </a:r>
          </a:p>
        </p:txBody>
      </p:sp>
    </p:spTree>
    <p:extLst>
      <p:ext uri="{BB962C8B-B14F-4D97-AF65-F5344CB8AC3E}">
        <p14:creationId xmlns:p14="http://schemas.microsoft.com/office/powerpoint/2010/main" val="387105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Variáveis e constantes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9F0B17-701C-A9A7-73AF-13EA4B7EF9B2}"/>
              </a:ext>
            </a:extLst>
          </p:cNvPr>
          <p:cNvSpPr txBox="1"/>
          <p:nvPr/>
        </p:nvSpPr>
        <p:spPr>
          <a:xfrm>
            <a:off x="0" y="2050941"/>
            <a:ext cx="11868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Finalmente, para declarar uma constante basta colocar o indicador </a:t>
            </a:r>
            <a:r>
              <a:rPr lang="pt-BR" sz="2400" dirty="0" err="1">
                <a:solidFill>
                  <a:schemeClr val="tx1"/>
                </a:solidFill>
              </a:rPr>
              <a:t>const</a:t>
            </a:r>
            <a:r>
              <a:rPr lang="pt-BR" sz="2400" dirty="0">
                <a:solidFill>
                  <a:schemeClr val="tx1"/>
                </a:solidFill>
              </a:rPr>
              <a:t> antes da declaração da constante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F598A78-9D08-B2F2-F92E-7486889F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85825" y="4643725"/>
            <a:ext cx="7153266" cy="15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4310D-BAE5-A013-5EDB-1D7A474A8C23}"/>
              </a:ext>
            </a:extLst>
          </p:cNvPr>
          <p:cNvSpPr txBox="1"/>
          <p:nvPr/>
        </p:nvSpPr>
        <p:spPr>
          <a:xfrm>
            <a:off x="1633538" y="5070693"/>
            <a:ext cx="24050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1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const</a:t>
            </a:r>
            <a:r>
              <a:rPr lang="pt-BR" sz="1200" b="1" i="0" u="none" strike="noStrike" dirty="0">
                <a:solidFill>
                  <a:srgbClr val="4A86E8"/>
                </a:solidFill>
                <a:effectLst/>
                <a:latin typeface="Arial" panose="020B0604020202020204" pitchFamily="34" charset="0"/>
              </a:rPr>
              <a:t> cadeia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nome = “André”</a:t>
            </a:r>
            <a:endParaRPr lang="pt-BR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nome = “Luiz”</a:t>
            </a:r>
            <a:endParaRPr lang="pt-BR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escreva (nome)</a:t>
            </a:r>
            <a:endParaRPr lang="pt-BR" sz="1200" b="0" dirty="0">
              <a:effectLst/>
            </a:endParaRPr>
          </a:p>
          <a:p>
            <a:br>
              <a:rPr lang="pt-BR" dirty="0"/>
            </a:b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6C48E0AA-2A23-8F36-BDCE-2A2CDD03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702625"/>
            <a:ext cx="2257425" cy="17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>
            <a:extLst>
              <a:ext uri="{FF2B5EF4-FFF2-40B4-BE49-F238E27FC236}">
                <a16:creationId xmlns:a16="http://schemas.microsoft.com/office/drawing/2014/main" id="{25705DA8-5A74-F98B-06CC-5DFE95B4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48" y="4870948"/>
            <a:ext cx="1063127" cy="10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ED2B925-8AA1-F8F7-1467-63887D8A9E6D}"/>
              </a:ext>
            </a:extLst>
          </p:cNvPr>
          <p:cNvSpPr/>
          <p:nvPr/>
        </p:nvSpPr>
        <p:spPr>
          <a:xfrm>
            <a:off x="9418849" y="4267200"/>
            <a:ext cx="1687302" cy="603748"/>
          </a:xfrm>
          <a:prstGeom prst="wedgeRoundRectCallout">
            <a:avLst>
              <a:gd name="adj1" fmla="val -63464"/>
              <a:gd name="adj2" fmla="val 138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será impresso na tela?</a:t>
            </a:r>
          </a:p>
        </p:txBody>
      </p:sp>
    </p:spTree>
    <p:extLst>
      <p:ext uri="{BB962C8B-B14F-4D97-AF65-F5344CB8AC3E}">
        <p14:creationId xmlns:p14="http://schemas.microsoft.com/office/powerpoint/2010/main" val="2455704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615</Words>
  <Application>Microsoft Office PowerPoint</Application>
  <PresentationFormat>Widescreen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Poppins</vt:lpstr>
      <vt:lpstr>Arial</vt:lpstr>
      <vt:lpstr>Tema do Office</vt:lpstr>
      <vt:lpstr>Lógica de Programação</vt:lpstr>
      <vt:lpstr>Operações de Entrada e Saída. Identificando-se : Qual é o seu nome?</vt:lpstr>
      <vt:lpstr>Operações de Entrada e Saída. Identificando-se : Qual é o seu nome?</vt:lpstr>
      <vt:lpstr>Operações de entrada e saída</vt:lpstr>
      <vt:lpstr>Operações de entrada e saída</vt:lpstr>
      <vt:lpstr>Variáveis e constantes</vt:lpstr>
      <vt:lpstr>Variáveis e constantes</vt:lpstr>
      <vt:lpstr>Variáveis e constantes</vt:lpstr>
      <vt:lpstr>Variáveis e constantes</vt:lpstr>
      <vt:lpstr>Variáveis e constantes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Andre Luiz</dc:creator>
  <cp:lastModifiedBy>André Luiz Pimentel de Andrade Caetano</cp:lastModifiedBy>
  <cp:revision>2</cp:revision>
  <dcterms:created xsi:type="dcterms:W3CDTF">2022-06-14T19:14:16Z</dcterms:created>
  <dcterms:modified xsi:type="dcterms:W3CDTF">2022-10-10T07:14:50Z</dcterms:modified>
</cp:coreProperties>
</file>