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334" r:id="rId3"/>
    <p:sldId id="258" r:id="rId4"/>
    <p:sldId id="313" r:id="rId5"/>
    <p:sldId id="330" r:id="rId6"/>
    <p:sldId id="332" r:id="rId7"/>
    <p:sldId id="335" r:id="rId8"/>
  </p:sldIdLst>
  <p:sldSz cx="12192000" cy="6858000"/>
  <p:notesSz cx="6858000" cy="9144000"/>
  <p:embeddedFontLs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jyzOFJxSJ6zeZ8AesQUDpS0EJz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E269E-7C4E-4177-A3D6-70B3533D555A}">
  <a:tblStyle styleId="{6E9E269E-7C4E-4177-A3D6-70B3533D555A}" styleName="Table_0">
    <a:wholeTbl>
      <a:tcTxStyle b="off" i="off">
        <a:font>
          <a:latin typeface="Arial"/>
          <a:ea typeface="Arial"/>
          <a:cs typeface="Arial"/>
        </a:font>
        <a:srgbClr val="000000"/>
      </a:tcTxStyle>
      <a:tcStyle>
        <a:tcBdr>
          <a:left>
            <a:ln w="9525" cap="flat" cmpd="sng">
              <a:solidFill>
                <a:srgbClr val="0097A7"/>
              </a:solidFill>
              <a:prstDash val="solid"/>
              <a:round/>
              <a:headEnd type="none" w="sm" len="sm"/>
              <a:tailEnd type="none" w="sm" len="sm"/>
            </a:ln>
          </a:left>
          <a:right>
            <a:ln w="9525" cap="flat" cmpd="sng">
              <a:solidFill>
                <a:srgbClr val="0097A7"/>
              </a:solidFill>
              <a:prstDash val="solid"/>
              <a:round/>
              <a:headEnd type="none" w="sm" len="sm"/>
              <a:tailEnd type="none" w="sm" len="sm"/>
            </a:ln>
          </a:right>
          <a:top>
            <a:ln w="9525" cap="flat" cmpd="sng">
              <a:solidFill>
                <a:srgbClr val="0097A7"/>
              </a:solidFill>
              <a:prstDash val="solid"/>
              <a:round/>
              <a:headEnd type="none" w="sm" len="sm"/>
              <a:tailEnd type="none" w="sm" len="sm"/>
            </a:ln>
          </a:top>
          <a:bottom>
            <a:ln w="9525" cap="flat" cmpd="sng">
              <a:solidFill>
                <a:srgbClr val="0097A7"/>
              </a:solidFill>
              <a:prstDash val="solid"/>
              <a:round/>
              <a:headEnd type="none" w="sm" len="sm"/>
              <a:tailEnd type="none" w="sm" len="sm"/>
            </a:ln>
          </a:bottom>
          <a:insideH>
            <a:ln w="9525" cap="flat" cmpd="sng">
              <a:solidFill>
                <a:srgbClr val="0097A7"/>
              </a:solidFill>
              <a:prstDash val="solid"/>
              <a:round/>
              <a:headEnd type="none" w="sm" len="sm"/>
              <a:tailEnd type="none" w="sm" len="sm"/>
            </a:ln>
          </a:insideH>
          <a:insideV>
            <a:ln w="9525" cap="flat" cmpd="sng">
              <a:solidFill>
                <a:srgbClr val="0097A7"/>
              </a:solidFill>
              <a:prstDash val="solid"/>
              <a:round/>
              <a:headEnd type="none" w="sm" len="sm"/>
              <a:tailEnd type="none" w="sm" len="sm"/>
            </a:ln>
          </a:insideV>
        </a:tcBdr>
        <a:fill>
          <a:solidFill>
            <a:srgbClr val="FFFFFF">
              <a:alpha val="0"/>
            </a:srgbClr>
          </a:solidFill>
        </a:fill>
      </a:tcStyle>
    </a:wholeTbl>
    <a:band1H>
      <a:tcTxStyle/>
      <a:tcStyle>
        <a:tcBdr/>
        <a:fill>
          <a:solidFill>
            <a:srgbClr val="0097A7">
              <a:alpha val="40000"/>
            </a:srgbClr>
          </a:solidFill>
        </a:fill>
      </a:tcStyle>
    </a:band1H>
    <a:band2H>
      <a:tcTxStyle/>
      <a:tcStyle>
        <a:tcBdr/>
      </a:tcStyle>
    </a:band2H>
    <a:band1V>
      <a:tcTxStyle/>
      <a:tcStyle>
        <a:tcBdr>
          <a:top>
            <a:ln w="9525" cap="flat" cmpd="sng">
              <a:solidFill>
                <a:srgbClr val="0097A7"/>
              </a:solidFill>
              <a:prstDash val="solid"/>
              <a:round/>
              <a:headEnd type="none" w="sm" len="sm"/>
              <a:tailEnd type="none" w="sm" len="sm"/>
            </a:ln>
          </a:top>
          <a:bottom>
            <a:ln w="9525" cap="flat" cmpd="sng">
              <a:solidFill>
                <a:srgbClr val="0097A7"/>
              </a:solidFill>
              <a:prstDash val="solid"/>
              <a:round/>
              <a:headEnd type="none" w="sm" len="sm"/>
              <a:tailEnd type="none" w="sm" len="sm"/>
            </a:ln>
          </a:bottom>
        </a:tcBdr>
        <a:fill>
          <a:solidFill>
            <a:srgbClr val="0097A7">
              <a:alpha val="40000"/>
            </a:srgbClr>
          </a:solidFill>
        </a:fill>
      </a:tcStyle>
    </a:band1V>
    <a:band2V>
      <a:tcTxStyle/>
      <a:tcStyle>
        <a:tcBdr/>
      </a:tcStyle>
    </a:band2V>
    <a:lastCol>
      <a:tcTxStyle b="on" i="off"/>
      <a:tcStyle>
        <a:tcBdr>
          <a:left>
            <a:ln w="9525" cap="flat" cmpd="sng">
              <a:solidFill>
                <a:srgbClr val="0097A7"/>
              </a:solidFill>
              <a:prstDash val="solid"/>
              <a:round/>
              <a:headEnd type="none" w="sm" len="sm"/>
              <a:tailEnd type="none" w="sm" len="sm"/>
            </a:ln>
          </a:left>
          <a:right>
            <a:ln w="9525" cap="flat" cmpd="sng">
              <a:solidFill>
                <a:srgbClr val="0097A7"/>
              </a:solidFill>
              <a:prstDash val="solid"/>
              <a:round/>
              <a:headEnd type="none" w="sm" len="sm"/>
              <a:tailEnd type="none" w="sm" len="sm"/>
            </a:ln>
          </a:right>
          <a:top>
            <a:ln w="9525" cap="flat" cmpd="sng">
              <a:solidFill>
                <a:srgbClr val="0097A7"/>
              </a:solidFill>
              <a:prstDash val="solid"/>
              <a:round/>
              <a:headEnd type="none" w="sm" len="sm"/>
              <a:tailEnd type="none" w="sm" len="sm"/>
            </a:ln>
          </a:top>
          <a:bottom>
            <a:ln w="9525" cap="flat" cmpd="sng">
              <a:solidFill>
                <a:srgbClr val="0097A7"/>
              </a:solidFill>
              <a:prstDash val="solid"/>
              <a:round/>
              <a:headEnd type="none" w="sm" len="sm"/>
              <a:tailEnd type="none" w="sm" len="sm"/>
            </a:ln>
          </a:bottom>
          <a:insideH>
            <a:ln w="9525" cap="flat" cmpd="sng">
              <a:solidFill>
                <a:srgbClr val="0097A7"/>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0097A7"/>
              </a:solidFill>
              <a:prstDash val="solid"/>
              <a:round/>
              <a:headEnd type="none" w="sm" len="sm"/>
              <a:tailEnd type="none" w="sm" len="sm"/>
            </a:ln>
          </a:left>
          <a:right>
            <a:ln w="9525" cap="flat" cmpd="sng">
              <a:solidFill>
                <a:srgbClr val="0097A7"/>
              </a:solidFill>
              <a:prstDash val="solid"/>
              <a:round/>
              <a:headEnd type="none" w="sm" len="sm"/>
              <a:tailEnd type="none" w="sm" len="sm"/>
            </a:ln>
          </a:right>
          <a:top>
            <a:ln w="9525" cap="flat" cmpd="sng">
              <a:solidFill>
                <a:srgbClr val="0097A7"/>
              </a:solidFill>
              <a:prstDash val="solid"/>
              <a:round/>
              <a:headEnd type="none" w="sm" len="sm"/>
              <a:tailEnd type="none" w="sm" len="sm"/>
            </a:ln>
          </a:top>
          <a:bottom>
            <a:ln w="9525" cap="flat" cmpd="sng">
              <a:solidFill>
                <a:srgbClr val="0097A7"/>
              </a:solidFill>
              <a:prstDash val="solid"/>
              <a:round/>
              <a:headEnd type="none" w="sm" len="sm"/>
              <a:tailEnd type="none" w="sm" len="sm"/>
            </a:ln>
          </a:bottom>
          <a:insideH>
            <a:ln w="9525" cap="flat" cmpd="sng">
              <a:solidFill>
                <a:srgbClr val="0097A7"/>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0097A7"/>
              </a:solidFill>
              <a:prstDash val="solid"/>
              <a:round/>
              <a:headEnd type="none" w="sm" len="sm"/>
              <a:tailEnd type="none" w="sm" len="sm"/>
            </a:ln>
          </a:left>
          <a:right>
            <a:ln w="9525" cap="flat" cmpd="sng">
              <a:solidFill>
                <a:srgbClr val="0097A7"/>
              </a:solidFill>
              <a:prstDash val="solid"/>
              <a:round/>
              <a:headEnd type="none" w="sm" len="sm"/>
              <a:tailEnd type="none" w="sm" len="sm"/>
            </a:ln>
          </a:right>
          <a:top>
            <a:ln w="9525" cap="flat" cmpd="sng">
              <a:solidFill>
                <a:srgbClr val="0097A7"/>
              </a:solidFill>
              <a:prstDash val="solid"/>
              <a:round/>
              <a:headEnd type="none" w="sm" len="sm"/>
              <a:tailEnd type="none" w="sm" len="sm"/>
            </a:ln>
          </a:top>
          <a:bottom>
            <a:ln w="9525" cap="flat" cmpd="sng">
              <a:solidFill>
                <a:srgbClr val="0097A7"/>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9525" cap="flat" cmpd="sng">
              <a:solidFill>
                <a:srgbClr val="0097A7"/>
              </a:solidFill>
              <a:prstDash val="solid"/>
              <a:round/>
              <a:headEnd type="none" w="sm" len="sm"/>
              <a:tailEnd type="none" w="sm" len="sm"/>
            </a:ln>
          </a:left>
          <a:right>
            <a:ln w="9525" cap="flat" cmpd="sng">
              <a:solidFill>
                <a:srgbClr val="0097A7"/>
              </a:solidFill>
              <a:prstDash val="solid"/>
              <a:round/>
              <a:headEnd type="none" w="sm" len="sm"/>
              <a:tailEnd type="none" w="sm" len="sm"/>
            </a:ln>
          </a:right>
          <a:top>
            <a:ln w="9525" cap="flat" cmpd="sng">
              <a:solidFill>
                <a:srgbClr val="0097A7"/>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97A7"/>
          </a:solidFill>
        </a:fill>
      </a:tcStyle>
    </a:firstRow>
    <a:neCell>
      <a:tcTxStyle/>
      <a:tcStyle>
        <a:tcBdr/>
      </a:tcStyle>
    </a:neCell>
    <a:nwCell>
      <a:tcTxStyle/>
      <a:tcStyle>
        <a:tcBdr/>
      </a:tcStyle>
    </a:nwCell>
  </a:tblStyle>
  <a:tblStyle styleId="{1668672F-19C8-4625-97E5-DCA5EBC09E1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3342CC-24B4-4932-BC73-E63186E9EF6A}"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6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513eca586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513eca586_3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958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087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0608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690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89098a4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489098a4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8414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9"/>
        <p:cNvGrpSpPr/>
        <p:nvPr/>
      </p:nvGrpSpPr>
      <p:grpSpPr>
        <a:xfrm>
          <a:off x="0" y="0"/>
          <a:ext cx="0" cy="0"/>
          <a:chOff x="0" y="0"/>
          <a:chExt cx="0" cy="0"/>
        </a:xfrm>
      </p:grpSpPr>
      <p:pic>
        <p:nvPicPr>
          <p:cNvPr id="10" name="Google Shape;10;p9" descr="Uma imagem contendo Interface gráfica do usuário&#10;&#10;Descrição gerada automaticamente"/>
          <p:cNvPicPr preferRelativeResize="0"/>
          <p:nvPr/>
        </p:nvPicPr>
        <p:blipFill rotWithShape="1">
          <a:blip r:embed="rId2">
            <a:alphaModFix/>
          </a:blip>
          <a:srcRect t="60744"/>
          <a:stretch/>
        </p:blipFill>
        <p:spPr>
          <a:xfrm>
            <a:off x="-5750" y="4166330"/>
            <a:ext cx="12275376" cy="2694001"/>
          </a:xfrm>
          <a:prstGeom prst="rect">
            <a:avLst/>
          </a:prstGeom>
          <a:noFill/>
          <a:ln>
            <a:noFill/>
          </a:ln>
        </p:spPr>
      </p:pic>
      <p:sp>
        <p:nvSpPr>
          <p:cNvPr id="11" name="Google Shape;11;p9"/>
          <p:cNvSpPr txBox="1">
            <a:spLocks noGrp="1"/>
          </p:cNvSpPr>
          <p:nvPr>
            <p:ph type="ctrTitle"/>
          </p:nvPr>
        </p:nvSpPr>
        <p:spPr>
          <a:xfrm>
            <a:off x="1524000" y="360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9"/>
          <p:cNvSpPr txBox="1">
            <a:spLocks noGrp="1"/>
          </p:cNvSpPr>
          <p:nvPr>
            <p:ph type="subTitle" idx="1"/>
          </p:nvPr>
        </p:nvSpPr>
        <p:spPr>
          <a:xfrm>
            <a:off x="1524000" y="2840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79" name="Google Shape;79;p16"/>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a:spLocks noGrp="1"/>
          </p:cNvSpPr>
          <p:nvPr>
            <p:ph type="pic" idx="2"/>
          </p:nvPr>
        </p:nvSpPr>
        <p:spPr>
          <a:xfrm>
            <a:off x="5183188" y="987425"/>
            <a:ext cx="6172200" cy="4873625"/>
          </a:xfrm>
          <a:prstGeom prst="rect">
            <a:avLst/>
          </a:prstGeom>
          <a:noFill/>
          <a:ln>
            <a:noFill/>
          </a:ln>
        </p:spPr>
      </p:sp>
      <p:sp>
        <p:nvSpPr>
          <p:cNvPr id="83" name="Google Shape;83;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85" name="Google Shape;85;p17"/>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90" name="Google Shape;90;p18"/>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95" name="Google Shape;95;p19"/>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e título 1">
  <p:cSld name="TITLE_1">
    <p:spTree>
      <p:nvGrpSpPr>
        <p:cNvPr id="1" name="Shape 14"/>
        <p:cNvGrpSpPr/>
        <p:nvPr/>
      </p:nvGrpSpPr>
      <p:grpSpPr>
        <a:xfrm>
          <a:off x="0" y="0"/>
          <a:ext cx="0" cy="0"/>
          <a:chOff x="0" y="0"/>
          <a:chExt cx="0" cy="0"/>
        </a:xfrm>
      </p:grpSpPr>
      <p:pic>
        <p:nvPicPr>
          <p:cNvPr id="15" name="Google Shape;15;g11feb2ca174_0_26" descr="Forma, Retângulo&#10;&#10;Descrição gerada automaticamente"/>
          <p:cNvPicPr preferRelativeResize="0"/>
          <p:nvPr/>
        </p:nvPicPr>
        <p:blipFill rotWithShape="1">
          <a:blip r:embed="rId2">
            <a:alphaModFix/>
          </a:blip>
          <a:srcRect/>
          <a:stretch/>
        </p:blipFill>
        <p:spPr>
          <a:xfrm>
            <a:off x="-5751" y="-2336"/>
            <a:ext cx="12203501" cy="6862671"/>
          </a:xfrm>
          <a:prstGeom prst="rect">
            <a:avLst/>
          </a:prstGeom>
          <a:noFill/>
          <a:ln>
            <a:noFill/>
          </a:ln>
        </p:spPr>
      </p:pic>
      <p:sp>
        <p:nvSpPr>
          <p:cNvPr id="16" name="Google Shape;16;g11feb2ca174_0_26"/>
          <p:cNvSpPr txBox="1">
            <a:spLocks noGrp="1"/>
          </p:cNvSpPr>
          <p:nvPr>
            <p:ph type="ctrTitle"/>
          </p:nvPr>
        </p:nvSpPr>
        <p:spPr>
          <a:xfrm>
            <a:off x="1524000" y="360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a:endParaRPr/>
          </a:p>
        </p:txBody>
      </p:sp>
      <p:sp>
        <p:nvSpPr>
          <p:cNvPr id="17" name="Google Shape;17;g11feb2ca174_0_26"/>
          <p:cNvSpPr txBox="1">
            <a:spLocks noGrp="1"/>
          </p:cNvSpPr>
          <p:nvPr>
            <p:ph type="subTitle" idx="1"/>
          </p:nvPr>
        </p:nvSpPr>
        <p:spPr>
          <a:xfrm>
            <a:off x="1524000" y="2840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solidFill>
                  <a:schemeClr val="lt1"/>
                </a:solidFill>
              </a:defRPr>
            </a:lvl2pPr>
            <a:lvl3pPr lvl="2" algn="ctr">
              <a:lnSpc>
                <a:spcPct val="90000"/>
              </a:lnSpc>
              <a:spcBef>
                <a:spcPts val="500"/>
              </a:spcBef>
              <a:spcAft>
                <a:spcPts val="0"/>
              </a:spcAft>
              <a:buClr>
                <a:schemeClr val="lt1"/>
              </a:buClr>
              <a:buSzPts val="1800"/>
              <a:buNone/>
              <a:defRPr sz="1800">
                <a:solidFill>
                  <a:schemeClr val="lt1"/>
                </a:solidFill>
              </a:defRPr>
            </a:lvl3pPr>
            <a:lvl4pPr lvl="3" algn="ctr">
              <a:lnSpc>
                <a:spcPct val="90000"/>
              </a:lnSpc>
              <a:spcBef>
                <a:spcPts val="500"/>
              </a:spcBef>
              <a:spcAft>
                <a:spcPts val="0"/>
              </a:spcAft>
              <a:buClr>
                <a:schemeClr val="lt1"/>
              </a:buClr>
              <a:buSzPts val="1600"/>
              <a:buNone/>
              <a:defRPr sz="1600">
                <a:solidFill>
                  <a:schemeClr val="lt1"/>
                </a:solidFill>
              </a:defRPr>
            </a:lvl4pPr>
            <a:lvl5pPr lvl="4" algn="ctr">
              <a:lnSpc>
                <a:spcPct val="90000"/>
              </a:lnSpc>
              <a:spcBef>
                <a:spcPts val="500"/>
              </a:spcBef>
              <a:spcAft>
                <a:spcPts val="0"/>
              </a:spcAft>
              <a:buClr>
                <a:schemeClr val="lt1"/>
              </a:buClr>
              <a:buSzPts val="1600"/>
              <a:buNone/>
              <a:defRPr sz="1600">
                <a:solidFill>
                  <a:schemeClr val="lt1"/>
                </a:solidFill>
              </a:defRPr>
            </a:lvl5pPr>
            <a:lvl6pPr lvl="5" algn="ctr">
              <a:lnSpc>
                <a:spcPct val="90000"/>
              </a:lnSpc>
              <a:spcBef>
                <a:spcPts val="500"/>
              </a:spcBef>
              <a:spcAft>
                <a:spcPts val="0"/>
              </a:spcAft>
              <a:buClr>
                <a:schemeClr val="lt1"/>
              </a:buClr>
              <a:buSzPts val="1600"/>
              <a:buNone/>
              <a:defRPr sz="1600">
                <a:solidFill>
                  <a:schemeClr val="lt1"/>
                </a:solidFill>
              </a:defRPr>
            </a:lvl6pPr>
            <a:lvl7pPr lvl="6" algn="ctr">
              <a:lnSpc>
                <a:spcPct val="90000"/>
              </a:lnSpc>
              <a:spcBef>
                <a:spcPts val="500"/>
              </a:spcBef>
              <a:spcAft>
                <a:spcPts val="0"/>
              </a:spcAft>
              <a:buClr>
                <a:schemeClr val="lt1"/>
              </a:buClr>
              <a:buSzPts val="1600"/>
              <a:buNone/>
              <a:defRPr sz="1600">
                <a:solidFill>
                  <a:schemeClr val="lt1"/>
                </a:solidFill>
              </a:defRPr>
            </a:lvl7pPr>
            <a:lvl8pPr lvl="7" algn="ctr">
              <a:lnSpc>
                <a:spcPct val="90000"/>
              </a:lnSpc>
              <a:spcBef>
                <a:spcPts val="500"/>
              </a:spcBef>
              <a:spcAft>
                <a:spcPts val="0"/>
              </a:spcAft>
              <a:buClr>
                <a:schemeClr val="lt1"/>
              </a:buClr>
              <a:buSzPts val="1600"/>
              <a:buNone/>
              <a:defRPr sz="1600">
                <a:solidFill>
                  <a:schemeClr val="lt1"/>
                </a:solidFill>
              </a:defRPr>
            </a:lvl8pPr>
            <a:lvl9pPr lvl="8" algn="ctr">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8" name="Google Shape;18;g11feb2ca174_0_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5"/>
        <p:cNvGrpSpPr/>
        <p:nvPr/>
      </p:nvGrpSpPr>
      <p:grpSpPr>
        <a:xfrm>
          <a:off x="0" y="0"/>
          <a:ext cx="0" cy="0"/>
          <a:chOff x="0" y="0"/>
          <a:chExt cx="0" cy="0"/>
        </a:xfrm>
      </p:grpSpPr>
      <p:pic>
        <p:nvPicPr>
          <p:cNvPr id="26" name="Google Shape;26;p14" descr="Forma&#10;&#10;Descrição gerada automaticamente"/>
          <p:cNvPicPr preferRelativeResize="0"/>
          <p:nvPr/>
        </p:nvPicPr>
        <p:blipFill rotWithShape="1">
          <a:blip r:embed="rId2">
            <a:alphaModFix/>
          </a:blip>
          <a:srcRect t="45893"/>
          <a:stretch/>
        </p:blipFill>
        <p:spPr>
          <a:xfrm>
            <a:off x="20" y="-8961"/>
            <a:ext cx="12192000" cy="3710552"/>
          </a:xfrm>
          <a:custGeom>
            <a:avLst/>
            <a:gdLst/>
            <a:ahLst/>
            <a:cxnLst/>
            <a:rect l="l" t="t" r="r" b="b"/>
            <a:pathLst>
              <a:path w="12192000" h="3692092" extrusionOk="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27" name="Google Shape;2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a:endParaRPr/>
          </a:p>
        </p:txBody>
      </p:sp>
      <p:sp>
        <p:nvSpPr>
          <p:cNvPr id="28" name="Google Shape;28;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29" name="Google Shape;29;p14" descr="Forma, Retângulo&#10;&#10;Descrição gerada automaticamente"/>
          <p:cNvPicPr preferRelativeResize="0"/>
          <p:nvPr/>
        </p:nvPicPr>
        <p:blipFill rotWithShape="1">
          <a:blip r:embed="rId3">
            <a:alphaModFix/>
          </a:blip>
          <a:srcRect/>
          <a:stretch/>
        </p:blipFill>
        <p:spPr>
          <a:xfrm>
            <a:off x="267419" y="1583486"/>
            <a:ext cx="3232032" cy="1686822"/>
          </a:xfrm>
          <a:prstGeom prst="rect">
            <a:avLst/>
          </a:prstGeom>
          <a:noFill/>
          <a:ln>
            <a:noFill/>
          </a:ln>
        </p:spPr>
      </p:pic>
      <p:pic>
        <p:nvPicPr>
          <p:cNvPr id="30" name="Google Shape;30;p14" descr="Uma imagem contendo desenho&#10;&#10;Descrição gerada automaticamente"/>
          <p:cNvPicPr preferRelativeResize="0"/>
          <p:nvPr/>
        </p:nvPicPr>
        <p:blipFill rotWithShape="1">
          <a:blip r:embed="rId4">
            <a:alphaModFix/>
          </a:blip>
          <a:srcRect/>
          <a:stretch/>
        </p:blipFill>
        <p:spPr>
          <a:xfrm>
            <a:off x="828136" y="2635917"/>
            <a:ext cx="2412520" cy="421600"/>
          </a:xfrm>
          <a:prstGeom prst="rect">
            <a:avLst/>
          </a:prstGeom>
          <a:noFill/>
          <a:ln>
            <a:noFill/>
          </a:ln>
        </p:spPr>
      </p:pic>
      <p:sp>
        <p:nvSpPr>
          <p:cNvPr id="31" name="Google Shape;31;p14"/>
          <p:cNvSpPr txBox="1">
            <a:spLocks noGrp="1"/>
          </p:cNvSpPr>
          <p:nvPr>
            <p:ph type="subTitle" idx="1"/>
          </p:nvPr>
        </p:nvSpPr>
        <p:spPr>
          <a:xfrm>
            <a:off x="1524000" y="40592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e conteúdo 1">
  <p:cSld name="OBJECT_1">
    <p:spTree>
      <p:nvGrpSpPr>
        <p:cNvPr id="1" name="Shape 32"/>
        <p:cNvGrpSpPr/>
        <p:nvPr/>
      </p:nvGrpSpPr>
      <p:grpSpPr>
        <a:xfrm>
          <a:off x="0" y="0"/>
          <a:ext cx="0" cy="0"/>
          <a:chOff x="0" y="0"/>
          <a:chExt cx="0" cy="0"/>
        </a:xfrm>
      </p:grpSpPr>
      <p:pic>
        <p:nvPicPr>
          <p:cNvPr id="33" name="Google Shape;33;g13513eca586_3_29" descr="Uma imagem contendo Forma&#10;&#10;Descrição gerada automaticamente"/>
          <p:cNvPicPr preferRelativeResize="0"/>
          <p:nvPr/>
        </p:nvPicPr>
        <p:blipFill rotWithShape="1">
          <a:blip r:embed="rId2">
            <a:alphaModFix/>
          </a:blip>
          <a:srcRect l="-31" t="-70" r="64934" b="68"/>
          <a:stretch/>
        </p:blipFill>
        <p:spPr>
          <a:xfrm>
            <a:off x="-7225" y="-7150"/>
            <a:ext cx="4275926" cy="6865150"/>
          </a:xfrm>
          <a:prstGeom prst="rect">
            <a:avLst/>
          </a:prstGeom>
          <a:noFill/>
          <a:ln>
            <a:noFill/>
          </a:ln>
        </p:spPr>
      </p:pic>
      <p:sp>
        <p:nvSpPr>
          <p:cNvPr id="34" name="Google Shape;34;g13513eca586_3_29"/>
          <p:cNvSpPr txBox="1">
            <a:spLocks noGrp="1"/>
          </p:cNvSpPr>
          <p:nvPr>
            <p:ph type="title"/>
          </p:nvPr>
        </p:nvSpPr>
        <p:spPr>
          <a:xfrm>
            <a:off x="4134850" y="365125"/>
            <a:ext cx="76218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13513eca586_3_29"/>
          <p:cNvSpPr txBox="1">
            <a:spLocks noGrp="1"/>
          </p:cNvSpPr>
          <p:nvPr>
            <p:ph type="body" idx="1"/>
          </p:nvPr>
        </p:nvSpPr>
        <p:spPr>
          <a:xfrm>
            <a:off x="4134850" y="1761975"/>
            <a:ext cx="7621800" cy="441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g13513eca586_3_29"/>
          <p:cNvSpPr txBox="1">
            <a:spLocks noGrp="1"/>
          </p:cNvSpPr>
          <p:nvPr>
            <p:ph type="sldNum" idx="12"/>
          </p:nvPr>
        </p:nvSpPr>
        <p:spPr>
          <a:xfrm>
            <a:off x="10227225" y="6374300"/>
            <a:ext cx="1781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2">
  <p:cSld name="TITLE_ONLY_2">
    <p:spTree>
      <p:nvGrpSpPr>
        <p:cNvPr id="1" name="Shape 37"/>
        <p:cNvGrpSpPr/>
        <p:nvPr/>
      </p:nvGrpSpPr>
      <p:grpSpPr>
        <a:xfrm>
          <a:off x="0" y="0"/>
          <a:ext cx="0" cy="0"/>
          <a:chOff x="0" y="0"/>
          <a:chExt cx="0" cy="0"/>
        </a:xfrm>
      </p:grpSpPr>
      <p:sp>
        <p:nvSpPr>
          <p:cNvPr id="38" name="Google Shape;38;g13513eca586_0_7"/>
          <p:cNvSpPr/>
          <p:nvPr/>
        </p:nvSpPr>
        <p:spPr>
          <a:xfrm>
            <a:off x="0" y="0"/>
            <a:ext cx="12192000" cy="145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13513eca586_0_7"/>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a:endParaRPr/>
          </a:p>
        </p:txBody>
      </p:sp>
      <p:sp>
        <p:nvSpPr>
          <p:cNvPr id="40" name="Google Shape;40;g13513eca586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41" name="Google Shape;41;g13513eca586_0_7"/>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pic>
        <p:nvPicPr>
          <p:cNvPr id="42" name="Google Shape;42;g13513eca586_0_7" descr="Uma imagem contendo desenho&#10;&#10;Descrição gerada automaticamente"/>
          <p:cNvPicPr preferRelativeResize="0"/>
          <p:nvPr/>
        </p:nvPicPr>
        <p:blipFill rotWithShape="1">
          <a:blip r:embed="rId3">
            <a:alphaModFix/>
          </a:blip>
          <a:srcRect t="-1056" r="82738" b="-13793"/>
          <a:stretch/>
        </p:blipFill>
        <p:spPr>
          <a:xfrm>
            <a:off x="11554325" y="395263"/>
            <a:ext cx="488336" cy="5704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57" name="Google Shape;57;p12"/>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ente título 3">
  <p:cSld name="TITLE_ONLY_3">
    <p:spTree>
      <p:nvGrpSpPr>
        <p:cNvPr id="1" name="Shape 66"/>
        <p:cNvGrpSpPr/>
        <p:nvPr/>
      </p:nvGrpSpPr>
      <p:grpSpPr>
        <a:xfrm>
          <a:off x="0" y="0"/>
          <a:ext cx="0" cy="0"/>
          <a:chOff x="0" y="0"/>
          <a:chExt cx="0" cy="0"/>
        </a:xfrm>
      </p:grpSpPr>
      <p:sp>
        <p:nvSpPr>
          <p:cNvPr id="67" name="Google Shape;67;g13513eca586_3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68" name="Google Shape;68;g13513eca586_3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69" name="Google Shape;69;g13513eca586_3_13" descr="Forma, Retângulo&#10;&#10;Descrição gerada automaticamente"/>
          <p:cNvPicPr preferRelativeResize="0"/>
          <p:nvPr/>
        </p:nvPicPr>
        <p:blipFill rotWithShape="1">
          <a:blip r:embed="rId2">
            <a:alphaModFix/>
          </a:blip>
          <a:srcRect l="1280" t="23695" r="225" b="13666"/>
          <a:stretch/>
        </p:blipFill>
        <p:spPr>
          <a:xfrm>
            <a:off x="0" y="4057325"/>
            <a:ext cx="12192000" cy="2800676"/>
          </a:xfrm>
          <a:prstGeom prst="rect">
            <a:avLst/>
          </a:prstGeom>
          <a:noFill/>
          <a:ln>
            <a:noFill/>
          </a:ln>
        </p:spPr>
      </p:pic>
      <p:pic>
        <p:nvPicPr>
          <p:cNvPr id="70" name="Google Shape;70;g13513eca586_3_13" descr="Uma imagem contendo desenho&#10;&#10;Descrição gerada automaticamente"/>
          <p:cNvPicPr preferRelativeResize="0"/>
          <p:nvPr/>
        </p:nvPicPr>
        <p:blipFill rotWithShape="1">
          <a:blip r:embed="rId3">
            <a:alphaModFix/>
          </a:blip>
          <a:srcRect/>
          <a:stretch/>
        </p:blipFill>
        <p:spPr>
          <a:xfrm>
            <a:off x="9483306" y="6057729"/>
            <a:ext cx="2412520" cy="421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71"/>
        <p:cNvGrpSpPr/>
        <p:nvPr/>
      </p:nvGrpSpPr>
      <p:grpSpPr>
        <a:xfrm>
          <a:off x="0" y="0"/>
          <a:ext cx="0" cy="0"/>
          <a:chOff x="0" y="0"/>
          <a:chExt cx="0" cy="0"/>
        </a:xfrm>
      </p:grpSpPr>
      <p:sp>
        <p:nvSpPr>
          <p:cNvPr id="72" name="Google Shape;7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pic>
        <p:nvPicPr>
          <p:cNvPr id="73" name="Google Shape;73;p15"/>
          <p:cNvPicPr preferRelativeResize="0"/>
          <p:nvPr/>
        </p:nvPicPr>
        <p:blipFill rotWithShape="1">
          <a:blip r:embed="rId2">
            <a:alphaModFix/>
          </a:blip>
          <a:srcRect l="5902" t="9853" r="73623" b="82598"/>
          <a:stretch/>
        </p:blipFill>
        <p:spPr>
          <a:xfrm>
            <a:off x="85972" y="6491653"/>
            <a:ext cx="1414301" cy="2914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513eca586_3_45"/>
          <p:cNvSpPr txBox="1">
            <a:spLocks noGrp="1"/>
          </p:cNvSpPr>
          <p:nvPr>
            <p:ph type="ctrTitle"/>
          </p:nvPr>
        </p:nvSpPr>
        <p:spPr>
          <a:xfrm>
            <a:off x="1524000" y="360363"/>
            <a:ext cx="9144000" cy="1042309"/>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SzPts val="6000"/>
              <a:buNone/>
            </a:pPr>
            <a:r>
              <a:rPr lang="pt-BR" dirty="0"/>
              <a:t>Lógica de Programação</a:t>
            </a:r>
            <a:endParaRPr sz="3300" dirty="0"/>
          </a:p>
        </p:txBody>
      </p:sp>
      <p:sp>
        <p:nvSpPr>
          <p:cNvPr id="107" name="Google Shape;107;g13513eca586_3_45"/>
          <p:cNvSpPr txBox="1">
            <a:spLocks noGrp="1"/>
          </p:cNvSpPr>
          <p:nvPr>
            <p:ph type="subTitle" idx="1"/>
          </p:nvPr>
        </p:nvSpPr>
        <p:spPr>
          <a:xfrm>
            <a:off x="1524000" y="1606041"/>
            <a:ext cx="9144000" cy="277065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de-DE">
                <a:latin typeface="+mj-lt"/>
              </a:rPr>
              <a:t>06 </a:t>
            </a:r>
            <a:r>
              <a:rPr lang="de-DE" dirty="0">
                <a:latin typeface="+mj-lt"/>
              </a:rPr>
              <a:t>– Laços de Repetição</a:t>
            </a:r>
            <a:endParaRPr lang="de-DE" b="1" dirty="0">
              <a:latin typeface="+mj-lt"/>
            </a:endParaRPr>
          </a:p>
          <a:p>
            <a:pPr marL="342900" lvl="0" indent="-342900" algn="l" rtl="0">
              <a:spcBef>
                <a:spcPts val="1000"/>
              </a:spcBef>
              <a:spcAft>
                <a:spcPts val="0"/>
              </a:spcAft>
              <a:buFont typeface="Arial" panose="020B0604020202020204" pitchFamily="34" charset="0"/>
              <a:buChar char="•"/>
            </a:pPr>
            <a:r>
              <a:rPr lang="pt-BR" dirty="0">
                <a:latin typeface="+mj-lt"/>
              </a:rPr>
              <a:t>Enquanto</a:t>
            </a:r>
          </a:p>
          <a:p>
            <a:pPr marL="342900" lvl="0" indent="-342900" algn="l" rtl="0">
              <a:spcBef>
                <a:spcPts val="1000"/>
              </a:spcBef>
              <a:spcAft>
                <a:spcPts val="0"/>
              </a:spcAft>
              <a:buFont typeface="Arial" panose="020B0604020202020204" pitchFamily="34" charset="0"/>
              <a:buChar char="•"/>
            </a:pPr>
            <a:r>
              <a:rPr lang="pt-BR" dirty="0">
                <a:latin typeface="+mj-lt"/>
              </a:rPr>
              <a:t>Para</a:t>
            </a:r>
          </a:p>
          <a:p>
            <a:pPr marL="342900" lvl="0" indent="-342900" algn="l" rtl="0">
              <a:spcBef>
                <a:spcPts val="1000"/>
              </a:spcBef>
              <a:spcAft>
                <a:spcPts val="0"/>
              </a:spcAft>
              <a:buFont typeface="Arial" panose="020B0604020202020204" pitchFamily="34" charset="0"/>
              <a:buChar char="•"/>
            </a:pPr>
            <a:r>
              <a:rPr lang="pt-BR" dirty="0">
                <a:latin typeface="+mj-lt"/>
              </a:rPr>
              <a:t>Faca ... Enquanto</a:t>
            </a:r>
          </a:p>
          <a:p>
            <a:pPr marL="0" lvl="0" indent="0" algn="l" rtl="0">
              <a:spcBef>
                <a:spcPts val="1000"/>
              </a:spcBef>
              <a:spcAft>
                <a:spcPts val="0"/>
              </a:spcAft>
            </a:pPr>
            <a:endParaRPr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a:t>
            </a:r>
          </a:p>
        </p:txBody>
      </p:sp>
      <p:sp>
        <p:nvSpPr>
          <p:cNvPr id="3" name="CaixaDeTexto 2">
            <a:extLst>
              <a:ext uri="{FF2B5EF4-FFF2-40B4-BE49-F238E27FC236}">
                <a16:creationId xmlns:a16="http://schemas.microsoft.com/office/drawing/2014/main" id="{7BB0C90C-8D92-DF00-7EBF-18C0E11A4BE1}"/>
              </a:ext>
            </a:extLst>
          </p:cNvPr>
          <p:cNvSpPr txBox="1"/>
          <p:nvPr/>
        </p:nvSpPr>
        <p:spPr>
          <a:xfrm>
            <a:off x="93954" y="1595363"/>
            <a:ext cx="12098046" cy="4093428"/>
          </a:xfrm>
          <a:prstGeom prst="rect">
            <a:avLst/>
          </a:prstGeom>
          <a:noFill/>
        </p:spPr>
        <p:txBody>
          <a:bodyPr wrap="square">
            <a:spAutoFit/>
          </a:bodyPr>
          <a:lstStyle/>
          <a:p>
            <a:r>
              <a:rPr lang="pt-BR" sz="2600" dirty="0"/>
              <a:t>- Se uma ação se repete em um algoritmo, em vez de escrevê-la várias vezes, em certos casos podemos resumir anotando uma vez só e solicitando que ela se repita, usando umas das estruturas de repetição.</a:t>
            </a:r>
          </a:p>
          <a:p>
            <a:endParaRPr lang="pt-BR" sz="2600" dirty="0"/>
          </a:p>
          <a:p>
            <a:r>
              <a:rPr lang="pt-BR" sz="2600" dirty="0"/>
              <a:t>- Podemos pedir que uma ação (ou um conjunto de ações)  seja executada um número definido ou indefinido de vezes, ou enquanto um estado permanecer ou até que um estado seja atingido.</a:t>
            </a:r>
          </a:p>
          <a:p>
            <a:endParaRPr lang="pt-BR" sz="2600" dirty="0"/>
          </a:p>
          <a:p>
            <a:r>
              <a:rPr lang="pt-BR" sz="2600" dirty="0"/>
              <a:t>- Fora do Portugol, essas estruturas são denominadas do inglês , </a:t>
            </a:r>
            <a:r>
              <a:rPr lang="pt-BR" sz="2600" dirty="0" err="1"/>
              <a:t>while</a:t>
            </a:r>
            <a:r>
              <a:rPr lang="pt-BR" sz="2600" dirty="0"/>
              <a:t> (enquanto) e for (para) </a:t>
            </a:r>
          </a:p>
        </p:txBody>
      </p:sp>
    </p:spTree>
    <p:extLst>
      <p:ext uri="{BB962C8B-B14F-4D97-AF65-F5344CB8AC3E}">
        <p14:creationId xmlns:p14="http://schemas.microsoft.com/office/powerpoint/2010/main" val="63483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 – Enquanto</a:t>
            </a:r>
          </a:p>
        </p:txBody>
      </p:sp>
      <p:sp>
        <p:nvSpPr>
          <p:cNvPr id="3" name="CaixaDeTexto 2">
            <a:extLst>
              <a:ext uri="{FF2B5EF4-FFF2-40B4-BE49-F238E27FC236}">
                <a16:creationId xmlns:a16="http://schemas.microsoft.com/office/drawing/2014/main" id="{7BB0C90C-8D92-DF00-7EBF-18C0E11A4BE1}"/>
              </a:ext>
            </a:extLst>
          </p:cNvPr>
          <p:cNvSpPr txBox="1"/>
          <p:nvPr/>
        </p:nvSpPr>
        <p:spPr>
          <a:xfrm>
            <a:off x="93954" y="1595363"/>
            <a:ext cx="12196762" cy="2554545"/>
          </a:xfrm>
          <a:prstGeom prst="rect">
            <a:avLst/>
          </a:prstGeom>
          <a:noFill/>
        </p:spPr>
        <p:txBody>
          <a:bodyPr wrap="square">
            <a:spAutoFit/>
          </a:bodyPr>
          <a:lstStyle/>
          <a:p>
            <a:r>
              <a:rPr lang="pt-BR" sz="3200" dirty="0"/>
              <a:t>É uma estrutura de controle que repete um bloco de comandos enquanto uma condição for verdadeira. </a:t>
            </a:r>
          </a:p>
          <a:p>
            <a:endParaRPr lang="pt-BR" sz="3200" dirty="0"/>
          </a:p>
          <a:p>
            <a:r>
              <a:rPr lang="pt-BR" sz="3200" dirty="0"/>
              <a:t>- Quando usar: quando não se sabe previamente a quantidade de repetições que será realizada.</a:t>
            </a:r>
            <a:endParaRPr lang="pt-BR" sz="2300" dirty="0"/>
          </a:p>
        </p:txBody>
      </p:sp>
      <p:sp>
        <p:nvSpPr>
          <p:cNvPr id="5" name="CaixaDeTexto 4">
            <a:extLst>
              <a:ext uri="{FF2B5EF4-FFF2-40B4-BE49-F238E27FC236}">
                <a16:creationId xmlns:a16="http://schemas.microsoft.com/office/drawing/2014/main" id="{27E2FE7C-6467-5BC5-B0D8-1ADFF18A5E3E}"/>
              </a:ext>
            </a:extLst>
          </p:cNvPr>
          <p:cNvSpPr txBox="1"/>
          <p:nvPr/>
        </p:nvSpPr>
        <p:spPr>
          <a:xfrm>
            <a:off x="0" y="4445891"/>
            <a:ext cx="10729913" cy="1200329"/>
          </a:xfrm>
          <a:prstGeom prst="rect">
            <a:avLst/>
          </a:prstGeom>
          <a:noFill/>
        </p:spPr>
        <p:txBody>
          <a:bodyPr wrap="square">
            <a:spAutoFit/>
          </a:bodyPr>
          <a:lstStyle/>
          <a:p>
            <a:r>
              <a:rPr lang="pt-BR" sz="2400" dirty="0"/>
              <a:t>		enquanto(condição) {</a:t>
            </a:r>
          </a:p>
          <a:p>
            <a:r>
              <a:rPr lang="pt-BR" sz="2400" dirty="0"/>
              <a:t>			escreva(“Repete ate que a condição seja falsa”)</a:t>
            </a:r>
          </a:p>
          <a:p>
            <a:r>
              <a:rPr lang="pt-BR" sz="2400" dirty="0"/>
              <a:t>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 – Enquanto</a:t>
            </a:r>
            <a:endParaRPr lang="pt-BR" dirty="0"/>
          </a:p>
        </p:txBody>
      </p:sp>
      <p:sp>
        <p:nvSpPr>
          <p:cNvPr id="11" name="CaixaDeTexto 10">
            <a:extLst>
              <a:ext uri="{FF2B5EF4-FFF2-40B4-BE49-F238E27FC236}">
                <a16:creationId xmlns:a16="http://schemas.microsoft.com/office/drawing/2014/main" id="{A5006480-F3B2-89A0-7A63-62CEA668BE9D}"/>
              </a:ext>
            </a:extLst>
          </p:cNvPr>
          <p:cNvSpPr txBox="1"/>
          <p:nvPr/>
        </p:nvSpPr>
        <p:spPr>
          <a:xfrm>
            <a:off x="332174" y="1634322"/>
            <a:ext cx="10839450" cy="3785652"/>
          </a:xfrm>
          <a:prstGeom prst="rect">
            <a:avLst/>
          </a:prstGeom>
          <a:noFill/>
        </p:spPr>
        <p:txBody>
          <a:bodyPr wrap="square">
            <a:spAutoFit/>
          </a:bodyPr>
          <a:lstStyle/>
          <a:p>
            <a:r>
              <a:rPr lang="pt-BR" sz="1600" dirty="0"/>
              <a:t>programa </a:t>
            </a:r>
          </a:p>
          <a:p>
            <a:r>
              <a:rPr lang="pt-BR" sz="1600" dirty="0"/>
              <a:t>{	</a:t>
            </a:r>
          </a:p>
          <a:p>
            <a:r>
              <a:rPr lang="pt-BR" sz="1600" dirty="0"/>
              <a:t>	</a:t>
            </a:r>
            <a:r>
              <a:rPr lang="pt-BR" sz="1600" dirty="0" err="1"/>
              <a:t>funcao</a:t>
            </a:r>
            <a:r>
              <a:rPr lang="pt-BR" sz="1600" dirty="0"/>
              <a:t> inicio() {</a:t>
            </a:r>
          </a:p>
          <a:p>
            <a:r>
              <a:rPr lang="pt-BR" sz="1600" dirty="0"/>
              <a:t>		inteiro contador = 10</a:t>
            </a:r>
          </a:p>
          <a:p>
            <a:r>
              <a:rPr lang="pt-BR" sz="1600" dirty="0"/>
              <a:t>		enquanto (contador &gt; 0)  </a:t>
            </a:r>
          </a:p>
          <a:p>
            <a:r>
              <a:rPr lang="pt-BR" sz="1600" dirty="0"/>
              <a:t>		{</a:t>
            </a:r>
          </a:p>
          <a:p>
            <a:r>
              <a:rPr lang="pt-BR" sz="1600" dirty="0"/>
              <a:t>			limpa()</a:t>
            </a:r>
          </a:p>
          <a:p>
            <a:r>
              <a:rPr lang="pt-BR" sz="1600" dirty="0"/>
              <a:t>			escreva ("Detonação em: ", contador)</a:t>
            </a:r>
          </a:p>
          <a:p>
            <a:r>
              <a:rPr lang="pt-BR" sz="1600" dirty="0"/>
              <a:t>		  	contador = contador - 1</a:t>
            </a:r>
          </a:p>
          <a:p>
            <a:r>
              <a:rPr lang="pt-BR" sz="1600" dirty="0"/>
              <a:t>		  	aguarde(1000) // Aguarda 1000 </a:t>
            </a:r>
            <a:r>
              <a:rPr lang="pt-BR" sz="1600" dirty="0" err="1"/>
              <a:t>milisegundos</a:t>
            </a:r>
            <a:r>
              <a:rPr lang="pt-BR" sz="1600" dirty="0"/>
              <a:t> (1 segundo)</a:t>
            </a:r>
          </a:p>
          <a:p>
            <a:r>
              <a:rPr lang="pt-BR" sz="1600" dirty="0"/>
              <a:t>		}</a:t>
            </a:r>
          </a:p>
          <a:p>
            <a:r>
              <a:rPr lang="pt-BR" sz="1600" dirty="0"/>
              <a:t>		limpa()</a:t>
            </a:r>
          </a:p>
          <a:p>
            <a:r>
              <a:rPr lang="pt-BR" sz="1600" dirty="0"/>
              <a:t>		escreva ("</a:t>
            </a:r>
            <a:r>
              <a:rPr lang="pt-BR" sz="1600" dirty="0" err="1"/>
              <a:t>Booom</a:t>
            </a:r>
            <a:r>
              <a:rPr lang="pt-BR" sz="1600" dirty="0"/>
              <a:t>!\n")</a:t>
            </a:r>
          </a:p>
          <a:p>
            <a:r>
              <a:rPr lang="pt-BR" sz="1600" dirty="0"/>
              <a:t>	}</a:t>
            </a:r>
          </a:p>
          <a:p>
            <a:r>
              <a:rPr lang="pt-BR" sz="1600" dirty="0"/>
              <a:t>}</a:t>
            </a:r>
          </a:p>
        </p:txBody>
      </p:sp>
      <p:sp>
        <p:nvSpPr>
          <p:cNvPr id="2" name="CaixaDeTexto 1">
            <a:extLst>
              <a:ext uri="{FF2B5EF4-FFF2-40B4-BE49-F238E27FC236}">
                <a16:creationId xmlns:a16="http://schemas.microsoft.com/office/drawing/2014/main" id="{69425E90-5F2D-642D-80CA-658B2744E7AE}"/>
              </a:ext>
            </a:extLst>
          </p:cNvPr>
          <p:cNvSpPr txBox="1"/>
          <p:nvPr/>
        </p:nvSpPr>
        <p:spPr>
          <a:xfrm>
            <a:off x="0" y="5499596"/>
            <a:ext cx="10729913" cy="584775"/>
          </a:xfrm>
          <a:prstGeom prst="rect">
            <a:avLst/>
          </a:prstGeom>
          <a:noFill/>
        </p:spPr>
        <p:txBody>
          <a:bodyPr wrap="square">
            <a:spAutoFit/>
          </a:bodyPr>
          <a:lstStyle/>
          <a:p>
            <a:r>
              <a:rPr lang="pt-BR" sz="1600" dirty="0"/>
              <a:t>Condição Verdadeira </a:t>
            </a:r>
            <a:r>
              <a:rPr lang="pt-BR" sz="1600" dirty="0">
                <a:sym typeface="Wingdings" panose="05000000000000000000" pitchFamily="2" charset="2"/>
              </a:rPr>
              <a:t> Executa bloco e verifica novamente a condição</a:t>
            </a:r>
          </a:p>
          <a:p>
            <a:r>
              <a:rPr lang="pt-BR" sz="1600" dirty="0">
                <a:sym typeface="Wingdings" panose="05000000000000000000" pitchFamily="2" charset="2"/>
              </a:rPr>
              <a:t>Condição Falsa  Ignora bloco e executa resto do programa</a:t>
            </a:r>
            <a:endParaRPr lang="pt-BR" sz="1600" dirty="0"/>
          </a:p>
        </p:txBody>
      </p:sp>
    </p:spTree>
    <p:extLst>
      <p:ext uri="{BB962C8B-B14F-4D97-AF65-F5344CB8AC3E}">
        <p14:creationId xmlns:p14="http://schemas.microsoft.com/office/powerpoint/2010/main" val="8537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 – Para</a:t>
            </a:r>
          </a:p>
        </p:txBody>
      </p:sp>
      <p:sp>
        <p:nvSpPr>
          <p:cNvPr id="3" name="CaixaDeTexto 2">
            <a:extLst>
              <a:ext uri="{FF2B5EF4-FFF2-40B4-BE49-F238E27FC236}">
                <a16:creationId xmlns:a16="http://schemas.microsoft.com/office/drawing/2014/main" id="{7BB0C90C-8D92-DF00-7EBF-18C0E11A4BE1}"/>
              </a:ext>
            </a:extLst>
          </p:cNvPr>
          <p:cNvSpPr txBox="1"/>
          <p:nvPr/>
        </p:nvSpPr>
        <p:spPr>
          <a:xfrm>
            <a:off x="93954" y="1595363"/>
            <a:ext cx="12196762" cy="2554545"/>
          </a:xfrm>
          <a:prstGeom prst="rect">
            <a:avLst/>
          </a:prstGeom>
          <a:noFill/>
        </p:spPr>
        <p:txBody>
          <a:bodyPr wrap="square">
            <a:spAutoFit/>
          </a:bodyPr>
          <a:lstStyle/>
          <a:p>
            <a:r>
              <a:rPr lang="pt-BR" sz="3200" dirty="0"/>
              <a:t>É uma estrutura de controle que repete um bloco de comandos para um certo intervalo de valores. </a:t>
            </a:r>
          </a:p>
          <a:p>
            <a:endParaRPr lang="pt-BR" sz="3200" dirty="0"/>
          </a:p>
          <a:p>
            <a:r>
              <a:rPr lang="pt-BR" sz="3200" dirty="0"/>
              <a:t>- Quando usar: quando se sabe previamente a quantidade de repetições, ou o intervalo de valores.</a:t>
            </a:r>
            <a:endParaRPr lang="pt-BR" sz="2300" dirty="0"/>
          </a:p>
        </p:txBody>
      </p:sp>
      <p:sp>
        <p:nvSpPr>
          <p:cNvPr id="5" name="CaixaDeTexto 4">
            <a:extLst>
              <a:ext uri="{FF2B5EF4-FFF2-40B4-BE49-F238E27FC236}">
                <a16:creationId xmlns:a16="http://schemas.microsoft.com/office/drawing/2014/main" id="{27E2FE7C-6467-5BC5-B0D8-1ADFF18A5E3E}"/>
              </a:ext>
            </a:extLst>
          </p:cNvPr>
          <p:cNvSpPr txBox="1"/>
          <p:nvPr/>
        </p:nvSpPr>
        <p:spPr>
          <a:xfrm>
            <a:off x="93954" y="4476565"/>
            <a:ext cx="11553549" cy="1200329"/>
          </a:xfrm>
          <a:prstGeom prst="rect">
            <a:avLst/>
          </a:prstGeom>
          <a:noFill/>
        </p:spPr>
        <p:txBody>
          <a:bodyPr wrap="square">
            <a:spAutoFit/>
          </a:bodyPr>
          <a:lstStyle/>
          <a:p>
            <a:r>
              <a:rPr lang="pt-BR" sz="2400" dirty="0"/>
              <a:t>		para(condição de início; condição de parada; incremento) {</a:t>
            </a:r>
          </a:p>
          <a:p>
            <a:r>
              <a:rPr lang="pt-BR" sz="2400" dirty="0"/>
              <a:t>			escreva(“Repete ate que alcançar a condição de parada.”)</a:t>
            </a:r>
          </a:p>
          <a:p>
            <a:r>
              <a:rPr lang="pt-BR" sz="2400" dirty="0"/>
              <a:t>		} </a:t>
            </a:r>
          </a:p>
        </p:txBody>
      </p:sp>
    </p:spTree>
    <p:extLst>
      <p:ext uri="{BB962C8B-B14F-4D97-AF65-F5344CB8AC3E}">
        <p14:creationId xmlns:p14="http://schemas.microsoft.com/office/powerpoint/2010/main" val="66176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 – Faca...Enquanto</a:t>
            </a:r>
            <a:endParaRPr lang="pt-BR" dirty="0"/>
          </a:p>
        </p:txBody>
      </p:sp>
      <p:sp>
        <p:nvSpPr>
          <p:cNvPr id="11" name="CaixaDeTexto 10">
            <a:extLst>
              <a:ext uri="{FF2B5EF4-FFF2-40B4-BE49-F238E27FC236}">
                <a16:creationId xmlns:a16="http://schemas.microsoft.com/office/drawing/2014/main" id="{A5006480-F3B2-89A0-7A63-62CEA668BE9D}"/>
              </a:ext>
            </a:extLst>
          </p:cNvPr>
          <p:cNvSpPr txBox="1"/>
          <p:nvPr/>
        </p:nvSpPr>
        <p:spPr>
          <a:xfrm>
            <a:off x="287786" y="2016062"/>
            <a:ext cx="10839450" cy="1077218"/>
          </a:xfrm>
          <a:prstGeom prst="rect">
            <a:avLst/>
          </a:prstGeom>
          <a:noFill/>
        </p:spPr>
        <p:txBody>
          <a:bodyPr wrap="square">
            <a:spAutoFit/>
          </a:bodyPr>
          <a:lstStyle/>
          <a:p>
            <a:r>
              <a:rPr lang="pt-BR" sz="3200" dirty="0"/>
              <a:t>O bloco de comandos executa pelo menos uma vez, pois a condição é verificada no final.</a:t>
            </a:r>
          </a:p>
        </p:txBody>
      </p:sp>
      <p:sp>
        <p:nvSpPr>
          <p:cNvPr id="4" name="CaixaDeTexto 3">
            <a:extLst>
              <a:ext uri="{FF2B5EF4-FFF2-40B4-BE49-F238E27FC236}">
                <a16:creationId xmlns:a16="http://schemas.microsoft.com/office/drawing/2014/main" id="{CCB83F65-2D4A-7314-7FD5-710BCA0E1BEB}"/>
              </a:ext>
            </a:extLst>
          </p:cNvPr>
          <p:cNvSpPr txBox="1"/>
          <p:nvPr/>
        </p:nvSpPr>
        <p:spPr>
          <a:xfrm>
            <a:off x="-332174" y="3764721"/>
            <a:ext cx="11553549" cy="1200329"/>
          </a:xfrm>
          <a:prstGeom prst="rect">
            <a:avLst/>
          </a:prstGeom>
          <a:noFill/>
        </p:spPr>
        <p:txBody>
          <a:bodyPr wrap="square">
            <a:spAutoFit/>
          </a:bodyPr>
          <a:lstStyle/>
          <a:p>
            <a:r>
              <a:rPr lang="pt-BR" sz="2400" dirty="0"/>
              <a:t>		faca{</a:t>
            </a:r>
          </a:p>
          <a:p>
            <a:r>
              <a:rPr lang="pt-BR" sz="2400" dirty="0"/>
              <a:t>			escreva(“Operações e Comandos a serem executados.”)</a:t>
            </a:r>
          </a:p>
          <a:p>
            <a:r>
              <a:rPr lang="pt-BR" sz="2400" dirty="0"/>
              <a:t>		} enquanto(condição desejada)</a:t>
            </a:r>
          </a:p>
        </p:txBody>
      </p:sp>
    </p:spTree>
    <p:extLst>
      <p:ext uri="{BB962C8B-B14F-4D97-AF65-F5344CB8AC3E}">
        <p14:creationId xmlns:p14="http://schemas.microsoft.com/office/powerpoint/2010/main" val="82744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489098a44_0_73"/>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pt-BR" dirty="0">
                <a:latin typeface="+mj-lt"/>
              </a:rPr>
              <a:t>Laços de Repetição – Faca...Enquanto</a:t>
            </a:r>
            <a:endParaRPr lang="pt-BR" dirty="0"/>
          </a:p>
        </p:txBody>
      </p:sp>
      <p:sp>
        <p:nvSpPr>
          <p:cNvPr id="11" name="CaixaDeTexto 10">
            <a:extLst>
              <a:ext uri="{FF2B5EF4-FFF2-40B4-BE49-F238E27FC236}">
                <a16:creationId xmlns:a16="http://schemas.microsoft.com/office/drawing/2014/main" id="{A5006480-F3B2-89A0-7A63-62CEA668BE9D}"/>
              </a:ext>
            </a:extLst>
          </p:cNvPr>
          <p:cNvSpPr txBox="1"/>
          <p:nvPr/>
        </p:nvSpPr>
        <p:spPr>
          <a:xfrm>
            <a:off x="287786" y="2016062"/>
            <a:ext cx="10839450" cy="4524315"/>
          </a:xfrm>
          <a:prstGeom prst="rect">
            <a:avLst/>
          </a:prstGeom>
          <a:noFill/>
        </p:spPr>
        <p:txBody>
          <a:bodyPr wrap="square">
            <a:spAutoFit/>
          </a:bodyPr>
          <a:lstStyle/>
          <a:p>
            <a:r>
              <a:rPr lang="pt-BR" sz="1600" dirty="0"/>
              <a:t>programa{</a:t>
            </a:r>
          </a:p>
          <a:p>
            <a:r>
              <a:rPr lang="pt-BR" sz="1600" dirty="0"/>
              <a:t>	// calcular a média de 20 notas, garantido que as notas estejam entre 0 e 10.</a:t>
            </a:r>
          </a:p>
          <a:p>
            <a:r>
              <a:rPr lang="pt-BR" sz="1600" dirty="0"/>
              <a:t>	</a:t>
            </a:r>
            <a:r>
              <a:rPr lang="pt-BR" sz="1600" dirty="0" err="1"/>
              <a:t>funcao</a:t>
            </a:r>
            <a:r>
              <a:rPr lang="pt-BR" sz="1600" dirty="0"/>
              <a:t> inicio(){</a:t>
            </a:r>
          </a:p>
          <a:p>
            <a:r>
              <a:rPr lang="pt-BR" sz="1600" dirty="0"/>
              <a:t>		real nota, media, </a:t>
            </a:r>
            <a:r>
              <a:rPr lang="pt-BR" sz="1600" dirty="0" err="1"/>
              <a:t>somaNotas</a:t>
            </a:r>
            <a:r>
              <a:rPr lang="pt-BR" sz="1600" dirty="0"/>
              <a:t> = 0.0</a:t>
            </a:r>
          </a:p>
          <a:p>
            <a:r>
              <a:rPr lang="pt-BR" sz="1600" dirty="0"/>
              <a:t>		inteiro contador</a:t>
            </a:r>
          </a:p>
          <a:p>
            <a:r>
              <a:rPr lang="pt-BR" sz="1600" dirty="0"/>
              <a:t>		para(contador = 1; contador &lt;= 20; contador += 1){</a:t>
            </a:r>
          </a:p>
          <a:p>
            <a:r>
              <a:rPr lang="pt-BR" sz="1600" dirty="0"/>
              <a:t> 			faca{</a:t>
            </a:r>
          </a:p>
          <a:p>
            <a:r>
              <a:rPr lang="pt-BR" sz="1600" dirty="0"/>
              <a:t>        				escreva("\</a:t>
            </a:r>
            <a:r>
              <a:rPr lang="pt-BR" sz="1600" dirty="0" err="1"/>
              <a:t>nDigite</a:t>
            </a:r>
            <a:r>
              <a:rPr lang="pt-BR" sz="1600" dirty="0"/>
              <a:t> a nota ", contador, ": ")</a:t>
            </a:r>
          </a:p>
          <a:p>
            <a:r>
              <a:rPr lang="pt-BR" sz="1600" dirty="0"/>
              <a:t>        				leia(nota)</a:t>
            </a:r>
          </a:p>
          <a:p>
            <a:r>
              <a:rPr lang="pt-BR" sz="1600" dirty="0"/>
              <a:t>      			}enquanto(nota &lt; 0 ou nota &gt; 10)</a:t>
            </a:r>
          </a:p>
          <a:p>
            <a:r>
              <a:rPr lang="pt-BR" sz="1600" dirty="0"/>
              <a:t>			escreva("Digite uma nota: ")</a:t>
            </a:r>
          </a:p>
          <a:p>
            <a:r>
              <a:rPr lang="pt-BR" sz="1600" dirty="0"/>
              <a:t>			leia(nota)</a:t>
            </a:r>
          </a:p>
          <a:p>
            <a:r>
              <a:rPr lang="pt-BR" sz="1600" dirty="0"/>
              <a:t>			</a:t>
            </a:r>
            <a:r>
              <a:rPr lang="pt-BR" sz="1600" dirty="0" err="1"/>
              <a:t>somaNotas</a:t>
            </a:r>
            <a:r>
              <a:rPr lang="pt-BR" sz="1600" dirty="0"/>
              <a:t> = </a:t>
            </a:r>
            <a:r>
              <a:rPr lang="pt-BR" sz="1600" dirty="0" err="1"/>
              <a:t>somaNotas</a:t>
            </a:r>
            <a:r>
              <a:rPr lang="pt-BR" sz="1600" dirty="0"/>
              <a:t> + nota</a:t>
            </a:r>
          </a:p>
          <a:p>
            <a:r>
              <a:rPr lang="pt-BR" sz="1600" dirty="0"/>
              <a:t>		}</a:t>
            </a:r>
          </a:p>
          <a:p>
            <a:r>
              <a:rPr lang="pt-BR" sz="1600" dirty="0"/>
              <a:t>		media = </a:t>
            </a:r>
            <a:r>
              <a:rPr lang="pt-BR" sz="1600" dirty="0" err="1"/>
              <a:t>somaNotas</a:t>
            </a:r>
            <a:r>
              <a:rPr lang="pt-BR" sz="1600" dirty="0"/>
              <a:t> / 20</a:t>
            </a:r>
          </a:p>
          <a:p>
            <a:r>
              <a:rPr lang="pt-BR" sz="1600" dirty="0"/>
              <a:t>		escreva("Média: ", media)</a:t>
            </a:r>
          </a:p>
          <a:p>
            <a:r>
              <a:rPr lang="pt-BR" sz="1600" dirty="0"/>
              <a:t>	}</a:t>
            </a:r>
          </a:p>
          <a:p>
            <a:r>
              <a:rPr lang="pt-BR" sz="1600" dirty="0"/>
              <a:t>}</a:t>
            </a:r>
          </a:p>
        </p:txBody>
      </p:sp>
    </p:spTree>
    <p:extLst>
      <p:ext uri="{BB962C8B-B14F-4D97-AF65-F5344CB8AC3E}">
        <p14:creationId xmlns:p14="http://schemas.microsoft.com/office/powerpoint/2010/main" val="3448094046"/>
      </p:ext>
    </p:extLst>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561</Words>
  <Application>Microsoft Office PowerPoint</Application>
  <PresentationFormat>Widescreen</PresentationFormat>
  <Paragraphs>67</Paragraphs>
  <Slides>7</Slides>
  <Notes>7</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vt:i4>
      </vt:variant>
    </vt:vector>
  </HeadingPairs>
  <TitlesOfParts>
    <vt:vector size="10" baseType="lpstr">
      <vt:lpstr>Calibri</vt:lpstr>
      <vt:lpstr>Arial</vt:lpstr>
      <vt:lpstr>Tema do Office</vt:lpstr>
      <vt:lpstr>Lógica de Programação</vt:lpstr>
      <vt:lpstr>Laços de Repetição</vt:lpstr>
      <vt:lpstr>Laços de Repetição – Enquanto</vt:lpstr>
      <vt:lpstr>Laços de Repetição – Enquanto</vt:lpstr>
      <vt:lpstr>Laços de Repetição – Para</vt:lpstr>
      <vt:lpstr>Laços de Repetição – Faca...Enquanto</vt:lpstr>
      <vt:lpstr>Laços de Repetição – Faca...Enquanto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Programação</dc:title>
  <dc:creator>Andre Luiz</dc:creator>
  <cp:lastModifiedBy>André Luiz Pimentel de Andrade Caetano</cp:lastModifiedBy>
  <cp:revision>5</cp:revision>
  <dcterms:created xsi:type="dcterms:W3CDTF">2022-06-14T19:14:16Z</dcterms:created>
  <dcterms:modified xsi:type="dcterms:W3CDTF">2022-10-14T05:06:55Z</dcterms:modified>
</cp:coreProperties>
</file>