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5" r:id="rId11"/>
    <p:sldId id="266" r:id="rId12"/>
    <p:sldId id="264" r:id="rId13"/>
    <p:sldId id="268" r:id="rId14"/>
    <p:sldId id="269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50012-3BF4-49D2-8689-843C510D4985}" v="52" dt="2021-04-26T05:29:30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2973" autoAdjust="0"/>
  </p:normalViewPr>
  <p:slideViewPr>
    <p:cSldViewPr snapToGrid="0">
      <p:cViewPr varScale="1">
        <p:scale>
          <a:sx n="72" d="100"/>
          <a:sy n="72" d="100"/>
        </p:scale>
        <p:origin x="3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Liu" userId="b87e23f6523e9f0f" providerId="LiveId" clId="{1A250012-3BF4-49D2-8689-843C510D4985}"/>
    <pc:docChg chg="custSel modSld">
      <pc:chgData name="Lucas Liu" userId="b87e23f6523e9f0f" providerId="LiveId" clId="{1A250012-3BF4-49D2-8689-843C510D4985}" dt="2021-04-26T05:29:34.630" v="307" actId="1076"/>
      <pc:docMkLst>
        <pc:docMk/>
      </pc:docMkLst>
      <pc:sldChg chg="addSp modSp mod">
        <pc:chgData name="Lucas Liu" userId="b87e23f6523e9f0f" providerId="LiveId" clId="{1A250012-3BF4-49D2-8689-843C510D4985}" dt="2021-04-26T05:27:44.398" v="280" actId="1076"/>
        <pc:sldMkLst>
          <pc:docMk/>
          <pc:sldMk cId="3632104093" sldId="260"/>
        </pc:sldMkLst>
        <pc:picChg chg="add mod">
          <ac:chgData name="Lucas Liu" userId="b87e23f6523e9f0f" providerId="LiveId" clId="{1A250012-3BF4-49D2-8689-843C510D4985}" dt="2021-04-26T05:27:44.398" v="280" actId="1076"/>
          <ac:picMkLst>
            <pc:docMk/>
            <pc:sldMk cId="3632104093" sldId="260"/>
            <ac:picMk id="4" creationId="{7E08F1AF-0715-4DA6-8DB4-CB5BB77FCC94}"/>
          </ac:picMkLst>
        </pc:picChg>
      </pc:sldChg>
      <pc:sldChg chg="addSp modSp mod">
        <pc:chgData name="Lucas Liu" userId="b87e23f6523e9f0f" providerId="LiveId" clId="{1A250012-3BF4-49D2-8689-843C510D4985}" dt="2021-04-26T05:29:00.757" v="302" actId="1076"/>
        <pc:sldMkLst>
          <pc:docMk/>
          <pc:sldMk cId="1897540752" sldId="261"/>
        </pc:sldMkLst>
        <pc:picChg chg="add mod">
          <ac:chgData name="Lucas Liu" userId="b87e23f6523e9f0f" providerId="LiveId" clId="{1A250012-3BF4-49D2-8689-843C510D4985}" dt="2021-04-26T05:29:00.757" v="302" actId="1076"/>
          <ac:picMkLst>
            <pc:docMk/>
            <pc:sldMk cId="1897540752" sldId="261"/>
            <ac:picMk id="4" creationId="{C8E507EC-AF91-4968-8889-75A23E393136}"/>
          </ac:picMkLst>
        </pc:picChg>
      </pc:sldChg>
      <pc:sldChg chg="addSp modSp mod">
        <pc:chgData name="Lucas Liu" userId="b87e23f6523e9f0f" providerId="LiveId" clId="{1A250012-3BF4-49D2-8689-843C510D4985}" dt="2021-04-26T05:29:34.630" v="307" actId="1076"/>
        <pc:sldMkLst>
          <pc:docMk/>
          <pc:sldMk cId="1551663009" sldId="262"/>
        </pc:sldMkLst>
        <pc:picChg chg="add mod">
          <ac:chgData name="Lucas Liu" userId="b87e23f6523e9f0f" providerId="LiveId" clId="{1A250012-3BF4-49D2-8689-843C510D4985}" dt="2021-04-26T05:29:34.630" v="307" actId="1076"/>
          <ac:picMkLst>
            <pc:docMk/>
            <pc:sldMk cId="1551663009" sldId="262"/>
            <ac:picMk id="5" creationId="{D87F710B-42EA-44CB-AE4A-D65F9B0E80DA}"/>
          </ac:picMkLst>
        </pc:picChg>
      </pc:sldChg>
      <pc:sldChg chg="modSp mod">
        <pc:chgData name="Lucas Liu" userId="b87e23f6523e9f0f" providerId="LiveId" clId="{1A250012-3BF4-49D2-8689-843C510D4985}" dt="2021-04-25T23:53:29.770" v="250" actId="20577"/>
        <pc:sldMkLst>
          <pc:docMk/>
          <pc:sldMk cId="567975258" sldId="271"/>
        </pc:sldMkLst>
        <pc:spChg chg="mod">
          <ac:chgData name="Lucas Liu" userId="b87e23f6523e9f0f" providerId="LiveId" clId="{1A250012-3BF4-49D2-8689-843C510D4985}" dt="2021-04-25T23:53:29.770" v="250" actId="20577"/>
          <ac:spMkLst>
            <pc:docMk/>
            <pc:sldMk cId="567975258" sldId="271"/>
            <ac:spMk id="3" creationId="{97524AAC-4DAD-4073-8333-9F82A528C804}"/>
          </ac:spMkLst>
        </pc:spChg>
      </pc:sldChg>
    </pc:docChg>
  </pc:docChgLst>
  <pc:docChgLst>
    <pc:chgData name="Lucas Liu" userId="b87e23f6523e9f0f" providerId="LiveId" clId="{400B42BF-4CCA-4ED1-8CE5-4CBFF01BDE72}"/>
    <pc:docChg chg="undo redo custSel addSld delSld modSld">
      <pc:chgData name="Lucas Liu" userId="b87e23f6523e9f0f" providerId="LiveId" clId="{400B42BF-4CCA-4ED1-8CE5-4CBFF01BDE72}" dt="2021-03-26T23:50:08.475" v="1579" actId="1076"/>
      <pc:docMkLst>
        <pc:docMk/>
      </pc:docMkLst>
      <pc:sldChg chg="addSp modSp mod">
        <pc:chgData name="Lucas Liu" userId="b87e23f6523e9f0f" providerId="LiveId" clId="{400B42BF-4CCA-4ED1-8CE5-4CBFF01BDE72}" dt="2021-03-26T23:50:08.475" v="1579" actId="1076"/>
        <pc:sldMkLst>
          <pc:docMk/>
          <pc:sldMk cId="1055600499" sldId="256"/>
        </pc:sldMkLst>
        <pc:spChg chg="add mod">
          <ac:chgData name="Lucas Liu" userId="b87e23f6523e9f0f" providerId="LiveId" clId="{400B42BF-4CCA-4ED1-8CE5-4CBFF01BDE72}" dt="2021-03-26T23:50:08.475" v="1579" actId="1076"/>
          <ac:spMkLst>
            <pc:docMk/>
            <pc:sldMk cId="1055600499" sldId="256"/>
            <ac:spMk id="2" creationId="{F6DD3D3D-FD29-4123-8123-BCCC26ABA500}"/>
          </ac:spMkLst>
        </pc:spChg>
      </pc:sldChg>
      <pc:sldChg chg="modSp mod modNotesTx">
        <pc:chgData name="Lucas Liu" userId="b87e23f6523e9f0f" providerId="LiveId" clId="{400B42BF-4CCA-4ED1-8CE5-4CBFF01BDE72}" dt="2021-03-26T06:48:54.862" v="788" actId="20577"/>
        <pc:sldMkLst>
          <pc:docMk/>
          <pc:sldMk cId="1048880767" sldId="258"/>
        </pc:sldMkLst>
        <pc:spChg chg="mod">
          <ac:chgData name="Lucas Liu" userId="b87e23f6523e9f0f" providerId="LiveId" clId="{400B42BF-4CCA-4ED1-8CE5-4CBFF01BDE72}" dt="2021-03-26T06:48:54.862" v="788" actId="20577"/>
          <ac:spMkLst>
            <pc:docMk/>
            <pc:sldMk cId="1048880767" sldId="258"/>
            <ac:spMk id="3" creationId="{C72A2220-4585-4B7C-AE40-895CFA9A87FC}"/>
          </ac:spMkLst>
        </pc:spChg>
      </pc:sldChg>
      <pc:sldChg chg="modNotesTx">
        <pc:chgData name="Lucas Liu" userId="b87e23f6523e9f0f" providerId="LiveId" clId="{400B42BF-4CCA-4ED1-8CE5-4CBFF01BDE72}" dt="2021-03-26T07:03:08.642" v="960" actId="20577"/>
        <pc:sldMkLst>
          <pc:docMk/>
          <pc:sldMk cId="1551663009" sldId="262"/>
        </pc:sldMkLst>
      </pc:sldChg>
      <pc:sldChg chg="modSp del mod">
        <pc:chgData name="Lucas Liu" userId="b87e23f6523e9f0f" providerId="LiveId" clId="{400B42BF-4CCA-4ED1-8CE5-4CBFF01BDE72}" dt="2021-03-26T06:09:54.109" v="153" actId="47"/>
        <pc:sldMkLst>
          <pc:docMk/>
          <pc:sldMk cId="854625012" sldId="263"/>
        </pc:sldMkLst>
        <pc:spChg chg="mod">
          <ac:chgData name="Lucas Liu" userId="b87e23f6523e9f0f" providerId="LiveId" clId="{400B42BF-4CCA-4ED1-8CE5-4CBFF01BDE72}" dt="2021-03-26T06:09:52.661" v="152" actId="21"/>
          <ac:spMkLst>
            <pc:docMk/>
            <pc:sldMk cId="854625012" sldId="263"/>
            <ac:spMk id="3" creationId="{EA2346A3-1DB3-45E2-B01D-556A562EB464}"/>
          </ac:spMkLst>
        </pc:spChg>
      </pc:sldChg>
      <pc:sldChg chg="modSp mod">
        <pc:chgData name="Lucas Liu" userId="b87e23f6523e9f0f" providerId="LiveId" clId="{400B42BF-4CCA-4ED1-8CE5-4CBFF01BDE72}" dt="2021-03-26T17:48:08.317" v="981" actId="20577"/>
        <pc:sldMkLst>
          <pc:docMk/>
          <pc:sldMk cId="2329088743" sldId="266"/>
        </pc:sldMkLst>
        <pc:spChg chg="mod">
          <ac:chgData name="Lucas Liu" userId="b87e23f6523e9f0f" providerId="LiveId" clId="{400B42BF-4CCA-4ED1-8CE5-4CBFF01BDE72}" dt="2021-03-26T17:48:08.317" v="981" actId="20577"/>
          <ac:spMkLst>
            <pc:docMk/>
            <pc:sldMk cId="2329088743" sldId="266"/>
            <ac:spMk id="3" creationId="{EA2346A3-1DB3-45E2-B01D-556A562EB464}"/>
          </ac:spMkLst>
        </pc:spChg>
      </pc:sldChg>
      <pc:sldChg chg="modSp mod">
        <pc:chgData name="Lucas Liu" userId="b87e23f6523e9f0f" providerId="LiveId" clId="{400B42BF-4CCA-4ED1-8CE5-4CBFF01BDE72}" dt="2021-03-26T23:46:26.725" v="1545" actId="27636"/>
        <pc:sldMkLst>
          <pc:docMk/>
          <pc:sldMk cId="3169070738" sldId="267"/>
        </pc:sldMkLst>
        <pc:spChg chg="mod">
          <ac:chgData name="Lucas Liu" userId="b87e23f6523e9f0f" providerId="LiveId" clId="{400B42BF-4CCA-4ED1-8CE5-4CBFF01BDE72}" dt="2021-03-26T23:46:02.357" v="1532" actId="20577"/>
          <ac:spMkLst>
            <pc:docMk/>
            <pc:sldMk cId="3169070738" sldId="267"/>
            <ac:spMk id="2" creationId="{697BC79C-1C7A-41F1-AF2C-8A0ED52B23E9}"/>
          </ac:spMkLst>
        </pc:spChg>
        <pc:spChg chg="mod">
          <ac:chgData name="Lucas Liu" userId="b87e23f6523e9f0f" providerId="LiveId" clId="{400B42BF-4CCA-4ED1-8CE5-4CBFF01BDE72}" dt="2021-03-26T23:46:26.725" v="1545" actId="27636"/>
          <ac:spMkLst>
            <pc:docMk/>
            <pc:sldMk cId="3169070738" sldId="267"/>
            <ac:spMk id="3" creationId="{EA2346A3-1DB3-45E2-B01D-556A562EB464}"/>
          </ac:spMkLst>
        </pc:spChg>
      </pc:sldChg>
      <pc:sldChg chg="modSp add mod modNotesTx">
        <pc:chgData name="Lucas Liu" userId="b87e23f6523e9f0f" providerId="LiveId" clId="{400B42BF-4CCA-4ED1-8CE5-4CBFF01BDE72}" dt="2021-03-26T07:00:40.580" v="855" actId="20577"/>
        <pc:sldMkLst>
          <pc:docMk/>
          <pc:sldMk cId="567975258" sldId="271"/>
        </pc:sldMkLst>
        <pc:spChg chg="mod">
          <ac:chgData name="Lucas Liu" userId="b87e23f6523e9f0f" providerId="LiveId" clId="{400B42BF-4CCA-4ED1-8CE5-4CBFF01BDE72}" dt="2021-03-26T06:23:40.079" v="587" actId="20577"/>
          <ac:spMkLst>
            <pc:docMk/>
            <pc:sldMk cId="567975258" sldId="271"/>
            <ac:spMk id="2" creationId="{BB60C683-42A3-48E0-9839-266326FB394A}"/>
          </ac:spMkLst>
        </pc:spChg>
        <pc:spChg chg="mod">
          <ac:chgData name="Lucas Liu" userId="b87e23f6523e9f0f" providerId="LiveId" clId="{400B42BF-4CCA-4ED1-8CE5-4CBFF01BDE72}" dt="2021-03-26T06:54:25.183" v="835" actId="20577"/>
          <ac:spMkLst>
            <pc:docMk/>
            <pc:sldMk cId="567975258" sldId="271"/>
            <ac:spMk id="3" creationId="{97524AAC-4DAD-4073-8333-9F82A528C804}"/>
          </ac:spMkLst>
        </pc:spChg>
      </pc:sldChg>
      <pc:sldChg chg="modSp add mod">
        <pc:chgData name="Lucas Liu" userId="b87e23f6523e9f0f" providerId="LiveId" clId="{400B42BF-4CCA-4ED1-8CE5-4CBFF01BDE72}" dt="2021-03-26T17:51:48.556" v="1474" actId="27636"/>
        <pc:sldMkLst>
          <pc:docMk/>
          <pc:sldMk cId="2970908691" sldId="272"/>
        </pc:sldMkLst>
        <pc:spChg chg="mod">
          <ac:chgData name="Lucas Liu" userId="b87e23f6523e9f0f" providerId="LiveId" clId="{400B42BF-4CCA-4ED1-8CE5-4CBFF01BDE72}" dt="2021-03-26T17:49:23.131" v="1022" actId="20577"/>
          <ac:spMkLst>
            <pc:docMk/>
            <pc:sldMk cId="2970908691" sldId="272"/>
            <ac:spMk id="2" creationId="{BB60C683-42A3-48E0-9839-266326FB394A}"/>
          </ac:spMkLst>
        </pc:spChg>
        <pc:spChg chg="mod">
          <ac:chgData name="Lucas Liu" userId="b87e23f6523e9f0f" providerId="LiveId" clId="{400B42BF-4CCA-4ED1-8CE5-4CBFF01BDE72}" dt="2021-03-26T17:51:48.556" v="1474" actId="27636"/>
          <ac:spMkLst>
            <pc:docMk/>
            <pc:sldMk cId="2970908691" sldId="272"/>
            <ac:spMk id="3" creationId="{97524AAC-4DAD-4073-8333-9F82A528C8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1A18E-42D5-4F1E-8A20-BDFE3A175E4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803B-9D8B-4DAC-BF48-675A4D3EE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TF 2: https://www.tensorflow.org/guide/effective_tf2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803B-9D8B-4DAC-BF48-675A4D3EE7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1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https://www.tensorflow.org/guide/keras/customizing_what_happens_in_fit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803B-9D8B-4DAC-BF48-675A4D3EE7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https://www.tensorflow.org/guide/keras/customizing_what_happens_in_fit</a:t>
            </a:r>
          </a:p>
          <a:p>
            <a:r>
              <a:rPr lang="en-US" b="1" dirty="0"/>
              <a:t>https://en.wikipedia.org/wiki/Automatic_differentiation</a:t>
            </a:r>
          </a:p>
          <a:p>
            <a:r>
              <a:rPr lang="en-US" b="1" dirty="0"/>
              <a:t>https://en.wikipedia.org/wiki/Abstract_syntax_tree</a:t>
            </a:r>
          </a:p>
          <a:p>
            <a:r>
              <a:rPr lang="en-US" b="1" dirty="0"/>
              <a:t>https://medium.com/analytics-vidhya/dynamic-vs-static-computation-graph-2579d1934ecf</a:t>
            </a:r>
          </a:p>
          <a:p>
            <a:endParaRPr lang="en-US" b="1" dirty="0"/>
          </a:p>
          <a:p>
            <a:r>
              <a:rPr lang="en-US" b="1" dirty="0"/>
              <a:t>https://stackoverflow.com/questions/46154189/what-is-the-difference-of-static-computational-graphs-in-tensorflow-and-dynamic</a:t>
            </a:r>
          </a:p>
          <a:p>
            <a:r>
              <a:rPr lang="en-US" b="1" dirty="0"/>
              <a:t>https://algorithmia.com/blog/exploring-the-deep-learning-framework-pytorch</a:t>
            </a:r>
          </a:p>
          <a:p>
            <a:r>
              <a:rPr lang="en-US" b="1" dirty="0"/>
              <a:t>https://thegradient.pub/state-of-ml-frameworks-2019-pytorch-dominates-research-tensorflow-dominates-industry/</a:t>
            </a:r>
          </a:p>
          <a:p>
            <a:endParaRPr lang="en-US" b="1" dirty="0"/>
          </a:p>
          <a:p>
            <a:r>
              <a:rPr lang="en-US" b="1" dirty="0" err="1"/>
              <a:t>Pytorch</a:t>
            </a:r>
            <a:r>
              <a:rPr lang="en-US" b="1" dirty="0"/>
              <a:t> mobile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803B-9D8B-4DAC-BF48-675A4D3EE7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https://www.tensorflow.org/guide/keras/customizing_what_happens_in_fit</a:t>
            </a:r>
          </a:p>
          <a:p>
            <a:r>
              <a:rPr lang="en-US" b="1" dirty="0"/>
              <a:t>https://en.wikipedia.org/wiki/Automatic_differentiation</a:t>
            </a:r>
          </a:p>
          <a:p>
            <a:r>
              <a:rPr lang="en-US" b="1" dirty="0"/>
              <a:t>https://en.wikipedia.org/wiki/Abstract_syntax_tree</a:t>
            </a:r>
          </a:p>
          <a:p>
            <a:r>
              <a:rPr lang="en-US" b="1" dirty="0"/>
              <a:t>https://medium.com/analytics-vidhya/dynamic-vs-static-computation-graph-2579d1934ecf</a:t>
            </a:r>
          </a:p>
          <a:p>
            <a:endParaRPr lang="en-US" b="1" dirty="0"/>
          </a:p>
          <a:p>
            <a:r>
              <a:rPr lang="en-US" b="1" dirty="0"/>
              <a:t>https://stackoverflow.com/questions/46154189/what-is-the-difference-of-static-computational-graphs-in-tensorflow-and-dynamic</a:t>
            </a:r>
          </a:p>
          <a:p>
            <a:r>
              <a:rPr lang="en-US" b="1" dirty="0"/>
              <a:t>https://algorithmia.com/blog/exploring-the-deep-learning-framework-pytorch</a:t>
            </a:r>
          </a:p>
          <a:p>
            <a:r>
              <a:rPr lang="en-US" b="1" dirty="0"/>
              <a:t>https://thegradient.pub/state-of-ml-frameworks-2019-pytorch-dominates-research-tensorflow-dominates-industry/</a:t>
            </a:r>
          </a:p>
          <a:p>
            <a:endParaRPr lang="en-US" b="1" dirty="0"/>
          </a:p>
          <a:p>
            <a:r>
              <a:rPr lang="en-US" b="1" dirty="0" err="1"/>
              <a:t>Pytorch</a:t>
            </a:r>
            <a:r>
              <a:rPr lang="en-US" b="1" dirty="0"/>
              <a:t> mobile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803B-9D8B-4DAC-BF48-675A4D3EE7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54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https://google.github.io/flatbuffers/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mobile 2020, not microcontroller 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better for python, worse for everything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803B-9D8B-4DAC-BF48-675A4D3EE7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5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https://www.tensorflow.org/lite/guide/ops_select</a:t>
            </a:r>
          </a:p>
          <a:p>
            <a:r>
              <a:rPr lang="en-US" dirty="0"/>
              <a:t>https://www.tensorflow.org/lite/guide/ops_custom</a:t>
            </a:r>
          </a:p>
          <a:p>
            <a:r>
              <a:rPr lang="en-US" dirty="0"/>
              <a:t>https://www.tensorflow.org/lite/guide/op_select_allowlist#tensorflow_core_operators</a:t>
            </a:r>
          </a:p>
          <a:p>
            <a:endParaRPr lang="en-US" dirty="0"/>
          </a:p>
          <a:p>
            <a:r>
              <a:rPr lang="en-US" dirty="0"/>
              <a:t>https://www.tensorflow.org/lite/guide/op_select_allowlist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803B-9D8B-4DAC-BF48-675A4D3EE7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0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https://www.tensorflow.org/lite/guide/roadmap</a:t>
            </a:r>
          </a:p>
          <a:p>
            <a:r>
              <a:rPr lang="en-US" dirty="0"/>
              <a:t>https://www.tensorflow.org/mlir/tfl_ops</a:t>
            </a:r>
          </a:p>
          <a:p>
            <a:r>
              <a:rPr lang="en-US" dirty="0"/>
              <a:t>https://www.tensorflow.org/lite/guide/ops_compatibility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803B-9D8B-4DAC-BF48-675A4D3EE7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A803B-9D8B-4DAC-BF48-675A4D3EE7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mlir/tf_o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sorflow.org/lite/guide/op_select_allowlist#tensorflow_core_operators" TargetMode="External"/><Relationship Id="rId4" Type="http://schemas.openxmlformats.org/officeDocument/2006/relationships/hyperlink" Target="https://www.tensorflow.org/mlir/tfl_op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tensorflow/blob/master/tensorflow/lite/micro/all_ops_resolver.c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utomatic_differenti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502.05767" TargetMode="External"/><Relationship Id="rId5" Type="http://schemas.openxmlformats.org/officeDocument/2006/relationships/hyperlink" Target="https://thegradient.pub/state-of-ml-frameworks-2019-pytorch-dominates-research-tensorflow-dominates-industry/" TargetMode="External"/><Relationship Id="rId4" Type="http://schemas.openxmlformats.org/officeDocument/2006/relationships/hyperlink" Target="https://www.tensorflow.org/guide/eage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BA86883-B030-47E7-A7AA-0EED55F76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866" b="24221"/>
          <a:stretch/>
        </p:blipFill>
        <p:spPr>
          <a:xfrm>
            <a:off x="4089222" y="-34"/>
            <a:ext cx="3610907" cy="2300174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4CB8F46-42C7-4712-834A-D679D06A2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76349" r="866"/>
          <a:stretch/>
        </p:blipFill>
        <p:spPr>
          <a:xfrm>
            <a:off x="3097836" y="2875176"/>
            <a:ext cx="4780703" cy="950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DD3D3D-FD29-4123-8123-BCCC26ABA500}"/>
              </a:ext>
            </a:extLst>
          </p:cNvPr>
          <p:cNvSpPr txBox="1"/>
          <p:nvPr/>
        </p:nvSpPr>
        <p:spPr>
          <a:xfrm>
            <a:off x="4693052" y="382566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Lucas Liu	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105560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C79C-1C7A-41F1-AF2C-8A0ED52B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46A3-1DB3-45E2-B01D-556A562E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42" y="2043259"/>
            <a:ext cx="9613861" cy="35993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Interpreter – runs optimized models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Converter – converts regular </a:t>
            </a:r>
            <a:r>
              <a:rPr lang="en-US" dirty="0" err="1"/>
              <a:t>tf</a:t>
            </a:r>
            <a:r>
              <a:rPr lang="en-US" dirty="0"/>
              <a:t> models into efficient (size, performance) versions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Optimizer – toolkit to reduce total size, RAM usage, or latency</a:t>
            </a:r>
          </a:p>
          <a:p>
            <a:pPr marL="457200" lvl="1" indent="0">
              <a:buNone/>
            </a:pPr>
            <a:r>
              <a:rPr lang="en-US" dirty="0"/>
              <a:t>Achieved through quantization, pruning, and clustering</a:t>
            </a:r>
          </a:p>
          <a:p>
            <a:pPr marL="457200" lvl="1" indent="0">
              <a:buNone/>
            </a:pPr>
            <a:r>
              <a:rPr lang="en-US" dirty="0"/>
              <a:t>Special supported hardware accelerations (TPU)</a:t>
            </a:r>
          </a:p>
          <a:p>
            <a:pPr marL="457200" lvl="1" indent="0">
              <a:buNone/>
            </a:pPr>
            <a:r>
              <a:rPr lang="en-US" dirty="0"/>
              <a:t>Tradeoff accuracy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– Include operations not supported in base lite version, or even make your own custom operators (increases total binary size)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2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C79C-1C7A-41F1-AF2C-8A0ED52B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46A3-1DB3-45E2-B01D-556A562E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Regular TF </a:t>
            </a:r>
            <a:r>
              <a:rPr lang="en-US" dirty="0">
                <a:hlinkClick r:id="rId3"/>
              </a:rPr>
              <a:t>Operators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Current </a:t>
            </a:r>
            <a:r>
              <a:rPr lang="en-US" dirty="0" err="1"/>
              <a:t>TFLite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Limited Operations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Customizable </a:t>
            </a:r>
            <a:r>
              <a:rPr lang="en-US" dirty="0">
                <a:hlinkClick r:id="rId5"/>
              </a:rPr>
              <a:t>Select Operators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future, </a:t>
            </a:r>
            <a:r>
              <a:rPr lang="en-US" dirty="0" err="1"/>
              <a:t>TFLite</a:t>
            </a:r>
            <a:r>
              <a:rPr lang="en-US" dirty="0"/>
              <a:t> wishes to support all regular TF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8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C79C-1C7A-41F1-AF2C-8A0ED52B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Lite Micro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46A3-1DB3-45E2-B01D-556A562E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Merged with ARM’s </a:t>
            </a:r>
            <a:r>
              <a:rPr lang="en-US" dirty="0" err="1"/>
              <a:t>uTensor</a:t>
            </a:r>
            <a:r>
              <a:rPr lang="en-US" dirty="0"/>
              <a:t> in 2019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Designed for microcontrollers with only a few KB of memory (Targeted for ARM Cortex-M Series)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Core runtime (16 KB) requires no OS support, standard C libraries, or dynamic memory allocation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Written in C++ 11 for 32-bit platforms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3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C79C-1C7A-41F1-AF2C-8A0ED52B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Lite Micro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46A3-1DB3-45E2-B01D-556A562E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Train (smaller) models (supported operations only)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Convert to </a:t>
            </a:r>
            <a:r>
              <a:rPr lang="en-US" dirty="0" err="1"/>
              <a:t>TFLite</a:t>
            </a:r>
            <a:r>
              <a:rPr lang="en-US" dirty="0"/>
              <a:t>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Convert to C byte array (read-only program memory)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inference using C++ library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5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C79C-1C7A-41F1-AF2C-8A0ED52B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Lite Micro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46A3-1DB3-45E2-B01D-556A562E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Raspberry Pi is considered “too strong” in this context (just use regular </a:t>
            </a:r>
            <a:r>
              <a:rPr lang="en-US" dirty="0" err="1"/>
              <a:t>TFLite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on device training (and no plans to support)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Very Limited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C79C-1C7A-41F1-AF2C-8A0ED52B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Lite Micro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46A3-1DB3-45E2-B01D-556A562E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Upcoming Future Features: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Support all </a:t>
            </a:r>
            <a:r>
              <a:rPr lang="en-US" dirty="0" err="1"/>
              <a:t>TFLite</a:t>
            </a:r>
            <a:r>
              <a:rPr lang="en-US" dirty="0"/>
              <a:t>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platform support</a:t>
            </a:r>
          </a:p>
        </p:txBody>
      </p:sp>
    </p:spTree>
    <p:extLst>
      <p:ext uri="{BB962C8B-B14F-4D97-AF65-F5344CB8AC3E}">
        <p14:creationId xmlns:p14="http://schemas.microsoft.com/office/powerpoint/2010/main" val="428881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C79C-1C7A-41F1-AF2C-8A0ED52B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 &amp; 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46A3-1DB3-45E2-B01D-556A562E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Tensorflow.org</a:t>
            </a:r>
          </a:p>
          <a:p>
            <a:pPr marL="0" indent="0">
              <a:buNone/>
            </a:pPr>
            <a:r>
              <a:rPr lang="en-US" dirty="0"/>
              <a:t>Pytorch.org</a:t>
            </a:r>
          </a:p>
          <a:p>
            <a:pPr marL="0" indent="0">
              <a:buNone/>
            </a:pPr>
            <a:r>
              <a:rPr lang="en-US" dirty="0"/>
              <a:t>wikipedia.org/wiki/TensorFlow</a:t>
            </a:r>
          </a:p>
          <a:p>
            <a:pPr marL="0" indent="0">
              <a:buNone/>
            </a:pPr>
            <a:r>
              <a:rPr lang="en-US" dirty="0"/>
              <a:t>wikipedia.org/wiki/PyTorch</a:t>
            </a:r>
          </a:p>
          <a:p>
            <a:pPr marL="0" indent="0">
              <a:buNone/>
            </a:pPr>
            <a:r>
              <a:rPr lang="en-US" dirty="0"/>
              <a:t>github.com/</a:t>
            </a:r>
            <a:r>
              <a:rPr lang="en-US" dirty="0" err="1"/>
              <a:t>tensorflow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https://algorithmia.com/blog/exploring-the-deep-learning-framework-pytorch</a:t>
            </a:r>
          </a:p>
          <a:p>
            <a:pPr marL="0" indent="0">
              <a:buNone/>
            </a:pPr>
            <a:r>
              <a:rPr lang="en-US" dirty="0"/>
              <a:t>https://thegradient.pub/state-of-ml-frameworks-2019-pytorch-dominates-research-tensorflow-dominates-industry/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7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554D-FBCB-41A8-8027-184B3EF7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F20C-184E-4B23-B886-4DA67021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Open-source software library for 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Developed by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on most 64-bit devices – Linux, macOS Windows, Android, iOS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make use of varied hardware – CPU, GPU, TPU</a:t>
            </a:r>
          </a:p>
        </p:txBody>
      </p:sp>
    </p:spTree>
    <p:extLst>
      <p:ext uri="{BB962C8B-B14F-4D97-AF65-F5344CB8AC3E}">
        <p14:creationId xmlns:p14="http://schemas.microsoft.com/office/powerpoint/2010/main" val="61531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3658-CB83-496E-8F8B-D40E488E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A2220-4585-4B7C-AE40-895CFA9A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Developed from Google Brain internal project </a:t>
            </a:r>
            <a:r>
              <a:rPr lang="en-US" dirty="0" err="1"/>
              <a:t>DistBelief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Initial release 2015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1.0.0 released in 2017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2.0.0 released in 2019</a:t>
            </a:r>
          </a:p>
        </p:txBody>
      </p:sp>
    </p:spTree>
    <p:extLst>
      <p:ext uri="{BB962C8B-B14F-4D97-AF65-F5344CB8AC3E}">
        <p14:creationId xmlns:p14="http://schemas.microsoft.com/office/powerpoint/2010/main" val="104888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C683-42A3-48E0-9839-266326FB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+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4AAC-4DAD-4073-8333-9F82A528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Neural networks perform operations on multidimensional data arrays (</a:t>
            </a:r>
            <a:r>
              <a:rPr lang="en-US" b="1" dirty="0">
                <a:solidFill>
                  <a:schemeClr val="bg1"/>
                </a:solidFill>
              </a:rPr>
              <a:t>tensor</a:t>
            </a:r>
            <a:r>
              <a:rPr lang="en-US" dirty="0"/>
              <a:t>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Expressed as stateful data</a:t>
            </a:r>
            <a:r>
              <a:rPr lang="en-US" b="1" dirty="0">
                <a:solidFill>
                  <a:schemeClr val="bg1"/>
                </a:solidFill>
              </a:rPr>
              <a:t>flow</a:t>
            </a:r>
            <a:r>
              <a:rPr lang="en-US" dirty="0"/>
              <a:t> graphs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Parallelism, distributed execution, compilation, portability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Keras</a:t>
            </a:r>
            <a:r>
              <a:rPr lang="en-US" dirty="0"/>
              <a:t> provides high level API</a:t>
            </a:r>
          </a:p>
        </p:txBody>
      </p:sp>
    </p:spTree>
    <p:extLst>
      <p:ext uri="{BB962C8B-B14F-4D97-AF65-F5344CB8AC3E}">
        <p14:creationId xmlns:p14="http://schemas.microsoft.com/office/powerpoint/2010/main" val="128653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C683-42A3-48E0-9839-266326FB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4AAC-4DAD-4073-8333-9F82A528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hlinkClick r:id="rId3"/>
              </a:rPr>
              <a:t>AutoDiff</a:t>
            </a:r>
            <a:r>
              <a:rPr lang="en-US" dirty="0"/>
              <a:t>: exploit the fact that computers find gradients through a sequence of basic arithmetic and elementary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TF1: Forces user to stitch abstract syntax tree (full static computational graph)</a:t>
            </a:r>
          </a:p>
          <a:p>
            <a:pPr marL="0" indent="0">
              <a:buNone/>
            </a:pPr>
            <a:r>
              <a:rPr lang="en-US" dirty="0"/>
              <a:t>TF2: “</a:t>
            </a:r>
            <a:r>
              <a:rPr lang="en-US" dirty="0">
                <a:hlinkClick r:id="rId4"/>
              </a:rPr>
              <a:t>Eager Execution</a:t>
            </a:r>
            <a:r>
              <a:rPr lang="en-US" dirty="0"/>
              <a:t>” evaluates operations immediately and returns concrete values (dynamic graph)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Idea adopted from </a:t>
            </a:r>
            <a:r>
              <a:rPr lang="en-US" dirty="0">
                <a:hlinkClick r:id="rId5"/>
              </a:rPr>
              <a:t>PyTorch</a:t>
            </a:r>
            <a:r>
              <a:rPr lang="en-US" dirty="0"/>
              <a:t> - TensorFlow Competitor Developed by Facebook AI Research Lab (FAIR) in 2016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hlinkClick r:id="rId6"/>
              </a:rPr>
              <a:t>this paper </a:t>
            </a:r>
            <a:r>
              <a:rPr lang="en-US" dirty="0"/>
              <a:t>to understand more about Automatic Differentiation, and how it is different from Symbolic or Numeric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56797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C683-42A3-48E0-9839-266326FB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PyTorch vs.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4AAC-4DAD-4073-8333-9F82A528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TensorFlow is 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Used to use different </a:t>
            </a:r>
            <a:r>
              <a:rPr lang="en-US" dirty="0" err="1"/>
              <a:t>AutoDiff</a:t>
            </a:r>
            <a:r>
              <a:rPr lang="en-US" dirty="0"/>
              <a:t> approaches – they have since copied each other’s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TensorFlow used in industry more, PyTorch popular in research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TensorFlow is better for various platforms &amp; devices, PyTorch Python targeted</a:t>
            </a:r>
          </a:p>
        </p:txBody>
      </p:sp>
    </p:spTree>
    <p:extLst>
      <p:ext uri="{BB962C8B-B14F-4D97-AF65-F5344CB8AC3E}">
        <p14:creationId xmlns:p14="http://schemas.microsoft.com/office/powerpoint/2010/main" val="297090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C79C-1C7A-41F1-AF2C-8A0ED52B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Processing Unit (TPU)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46A3-1DB3-45E2-B01D-556A562E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Google announces first TPU in 2016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AI / ML ASIC for TensorFlow (order of magnitude better performance per watt)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Focused on inference, not training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 3 released in 2018, 420 teraflops</a:t>
            </a:r>
          </a:p>
          <a:p>
            <a:pPr marL="0" indent="0">
              <a:buNone/>
            </a:pPr>
            <a:r>
              <a:rPr lang="en-US" dirty="0"/>
              <a:t>v3 Pods offer 100+ petaflops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8F1AF-0715-4DA6-8DB4-CB5BB77FC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94141" l="0" r="98600">
                        <a14:foregroundMark x1="14000" y1="37109" x2="17000" y2="57031"/>
                        <a14:foregroundMark x1="17000" y1="57031" x2="26400" y2="64063"/>
                        <a14:foregroundMark x1="26400" y1="64063" x2="37000" y2="62109"/>
                        <a14:foregroundMark x1="37000" y1="62109" x2="45400" y2="50000"/>
                        <a14:foregroundMark x1="45400" y1="50000" x2="45200" y2="29297"/>
                        <a14:foregroundMark x1="45200" y1="29297" x2="55600" y2="32422"/>
                        <a14:foregroundMark x1="55600" y1="32422" x2="58800" y2="51563"/>
                        <a14:foregroundMark x1="58800" y1="51563" x2="58000" y2="72656"/>
                        <a14:foregroundMark x1="58000" y1="72656" x2="65800" y2="59766"/>
                        <a14:foregroundMark x1="65800" y1="59766" x2="75600" y2="53516"/>
                        <a14:foregroundMark x1="75600" y1="53516" x2="79000" y2="33203"/>
                        <a14:foregroundMark x1="79000" y1="33203" x2="86000" y2="47266"/>
                        <a14:foregroundMark x1="86000" y1="47266" x2="86000" y2="70703"/>
                        <a14:foregroundMark x1="86000" y1="70703" x2="74800" y2="68750"/>
                        <a14:foregroundMark x1="74800" y1="68750" x2="53000" y2="48828"/>
                        <a14:foregroundMark x1="53000" y1="48828" x2="32800" y2="21875"/>
                        <a14:foregroundMark x1="32800" y1="21875" x2="22400" y2="17969"/>
                        <a14:foregroundMark x1="22400" y1="17969" x2="13800" y2="28125"/>
                        <a14:foregroundMark x1="13800" y1="28125" x2="18000" y2="45703"/>
                        <a14:foregroundMark x1="18000" y1="45703" x2="28200" y2="58594"/>
                        <a14:foregroundMark x1="28200" y1="58594" x2="53200" y2="65625"/>
                        <a14:foregroundMark x1="53200" y1="65625" x2="64000" y2="63672"/>
                        <a14:foregroundMark x1="64000" y1="63672" x2="66600" y2="57813"/>
                        <a14:foregroundMark x1="79000" y1="30078" x2="68800" y2="26172"/>
                        <a14:foregroundMark x1="68800" y1="26172" x2="80600" y2="30078"/>
                        <a14:foregroundMark x1="80600" y1="30078" x2="89600" y2="40234"/>
                        <a14:foregroundMark x1="89600" y1="40234" x2="93200" y2="60547"/>
                        <a14:foregroundMark x1="93200" y1="60547" x2="92200" y2="65625"/>
                        <a14:foregroundMark x1="82800" y1="18750" x2="93000" y2="21484"/>
                        <a14:foregroundMark x1="93000" y1="21484" x2="95000" y2="41797"/>
                        <a14:foregroundMark x1="95000" y1="41797" x2="94000" y2="47656"/>
                        <a14:foregroundMark x1="62600" y1="17578" x2="17600" y2="16797"/>
                        <a14:foregroundMark x1="12200" y1="14063" x2="2000" y2="19141"/>
                        <a14:foregroundMark x1="2000" y1="19141" x2="0" y2="40625"/>
                        <a14:foregroundMark x1="0" y1="40625" x2="12800" y2="75000"/>
                        <a14:foregroundMark x1="12800" y1="75000" x2="22400" y2="82031"/>
                        <a14:foregroundMark x1="22400" y1="82031" x2="42400" y2="78906"/>
                        <a14:foregroundMark x1="42400" y1="78906" x2="64400" y2="78906"/>
                        <a14:foregroundMark x1="64400" y1="78906" x2="68400" y2="76563"/>
                        <a14:foregroundMark x1="29400" y1="84766" x2="19200" y2="81250"/>
                        <a14:foregroundMark x1="19200" y1="81250" x2="11200" y2="66797"/>
                        <a14:foregroundMark x1="11200" y1="66797" x2="10400" y2="46875"/>
                        <a14:foregroundMark x1="10400" y1="46875" x2="10800" y2="43750"/>
                        <a14:foregroundMark x1="9600" y1="20313" x2="9800" y2="62109"/>
                        <a14:foregroundMark x1="9800" y1="62109" x2="12400" y2="79297"/>
                        <a14:foregroundMark x1="5400" y1="74219" x2="36400" y2="86719"/>
                        <a14:foregroundMark x1="23600" y1="90625" x2="31000" y2="89063"/>
                        <a14:foregroundMark x1="72600" y1="94531" x2="75200" y2="94531"/>
                        <a14:foregroundMark x1="79600" y1="94141" x2="79600" y2="94141"/>
                        <a14:foregroundMark x1="92400" y1="59766" x2="96000" y2="51172"/>
                        <a14:foregroundMark x1="96000" y1="66406" x2="96000" y2="74219"/>
                        <a14:foregroundMark x1="92200" y1="84766" x2="94800" y2="84766"/>
                        <a14:foregroundMark x1="91600" y1="26953" x2="93200" y2="28516"/>
                        <a14:foregroundMark x1="93400" y1="15625" x2="96200" y2="15234"/>
                        <a14:foregroundMark x1="97200" y1="30078" x2="97400" y2="30859"/>
                        <a14:foregroundMark x1="8200" y1="32031" x2="4200" y2="30469"/>
                        <a14:foregroundMark x1="8600" y1="81250" x2="5400" y2="83984"/>
                        <a14:foregroundMark x1="92600" y1="48828" x2="96800" y2="49219"/>
                        <a14:foregroundMark x1="79200" y1="10938" x2="72400" y2="8203"/>
                        <a14:foregroundMark x1="98400" y1="87891" x2="98600" y2="83203"/>
                        <a14:foregroundMark x1="98400" y1="70703" x2="98400" y2="67188"/>
                        <a14:foregroundMark x1="98600" y1="33203" x2="98400" y2="30469"/>
                        <a14:foregroundMark x1="2800" y1="69922" x2="3000" y2="65234"/>
                        <a14:foregroundMark x1="3800" y1="84766" x2="2400" y2="77344"/>
                        <a14:foregroundMark x1="7200" y1="86328" x2="7000" y2="886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3522" y="3804635"/>
            <a:ext cx="4762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0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C79C-1C7A-41F1-AF2C-8A0ED52B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TPU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46A3-1DB3-45E2-B01D-556A562E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Edge TPU released in 2018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ASIC designed for TensorFlow Lite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Edge Computing Targeted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507EC-AF91-4968-8889-75A23E393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95" b="98023" l="6250" r="91875">
                        <a14:foregroundMark x1="15781" y1="38701" x2="17656" y2="24294"/>
                        <a14:foregroundMark x1="17656" y1="24294" x2="31250" y2="1977"/>
                        <a14:foregroundMark x1="10313" y1="45480" x2="13906" y2="58757"/>
                        <a14:foregroundMark x1="13906" y1="58757" x2="15781" y2="59322"/>
                        <a14:foregroundMark x1="8750" y1="53107" x2="9531" y2="55932"/>
                        <a14:foregroundMark x1="9844" y1="52260" x2="8594" y2="51130"/>
                        <a14:foregroundMark x1="71094" y1="80791" x2="65781" y2="91243"/>
                        <a14:foregroundMark x1="65781" y1="91243" x2="57813" y2="90960"/>
                        <a14:foregroundMark x1="57813" y1="90960" x2="57656" y2="90960"/>
                        <a14:foregroundMark x1="62031" y1="94633" x2="65469" y2="92938"/>
                        <a14:foregroundMark x1="61875" y1="95763" x2="69688" y2="92373"/>
                        <a14:foregroundMark x1="69688" y1="92373" x2="70156" y2="89831"/>
                        <a14:foregroundMark x1="90781" y1="59040" x2="91406" y2="48023"/>
                        <a14:foregroundMark x1="85000" y1="46045" x2="81406" y2="40395"/>
                        <a14:foregroundMark x1="22188" y1="12994" x2="18594" y2="18644"/>
                        <a14:foregroundMark x1="16563" y1="18644" x2="23750" y2="11299"/>
                        <a14:foregroundMark x1="23750" y1="11299" x2="27031" y2="3672"/>
                        <a14:foregroundMark x1="8594" y1="40960" x2="10156" y2="42373"/>
                        <a14:foregroundMark x1="6875" y1="51695" x2="10156" y2="58475"/>
                        <a14:foregroundMark x1="6406" y1="55650" x2="7500" y2="47458"/>
                        <a14:foregroundMark x1="14063" y1="27401" x2="18594" y2="14972"/>
                        <a14:foregroundMark x1="18594" y1="14972" x2="25938" y2="3672"/>
                        <a14:foregroundMark x1="65625" y1="96610" x2="75000" y2="83051"/>
                        <a14:foregroundMark x1="68438" y1="95198" x2="65625" y2="98023"/>
                        <a14:foregroundMark x1="90000" y1="62429" x2="91875" y2="56780"/>
                        <a14:foregroundMark x1="39844" y1="45763" x2="31250" y2="409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67647" y="2732922"/>
            <a:ext cx="6096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4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C79C-1C7A-41F1-AF2C-8A0ED52B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46A3-1DB3-45E2-B01D-556A562E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Released in 2017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Targets mobile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 </a:t>
            </a:r>
            <a:r>
              <a:rPr lang="en-US" dirty="0" err="1"/>
              <a:t>FlatBuffers</a:t>
            </a:r>
            <a:r>
              <a:rPr lang="en-US" dirty="0"/>
              <a:t> instead of Protocol Buffers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“TensorFlow Lite is an open source deep learning framework for </a:t>
            </a:r>
            <a:r>
              <a:rPr lang="en-US" b="1" dirty="0">
                <a:solidFill>
                  <a:schemeClr val="bg1"/>
                </a:solidFill>
              </a:rPr>
              <a:t>on-device inference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87F710B-42EA-44CB-AE4A-D65F9B0E8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608" y="2175687"/>
            <a:ext cx="4899837" cy="27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630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1435</TotalTime>
  <Words>953</Words>
  <Application>Microsoft Office PowerPoint</Application>
  <PresentationFormat>Widescreen</PresentationFormat>
  <Paragraphs>163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Berlin</vt:lpstr>
      <vt:lpstr>PowerPoint Presentation</vt:lpstr>
      <vt:lpstr>Overview</vt:lpstr>
      <vt:lpstr>History</vt:lpstr>
      <vt:lpstr>Tensor + Flow</vt:lpstr>
      <vt:lpstr>Automatic Differentiation</vt:lpstr>
      <vt:lpstr>PyTorch vs. TensorFlow</vt:lpstr>
      <vt:lpstr>Tensor Processing Unit (TPU)</vt:lpstr>
      <vt:lpstr>Edge TPU</vt:lpstr>
      <vt:lpstr>TensorFlow Lite</vt:lpstr>
      <vt:lpstr>TensorFlow Lite</vt:lpstr>
      <vt:lpstr>TensorFlow Lite</vt:lpstr>
      <vt:lpstr>TensorFlow Lite Micro</vt:lpstr>
      <vt:lpstr>TensorFlow Lite Micro</vt:lpstr>
      <vt:lpstr>TensorFlow Lite Micro</vt:lpstr>
      <vt:lpstr>TensorFlow Lite Micro</vt:lpstr>
      <vt:lpstr>References  &amp; 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Liu</dc:creator>
  <cp:lastModifiedBy>Lucas Liu</cp:lastModifiedBy>
  <cp:revision>10</cp:revision>
  <dcterms:created xsi:type="dcterms:W3CDTF">2021-03-25T23:50:17Z</dcterms:created>
  <dcterms:modified xsi:type="dcterms:W3CDTF">2021-04-26T05:29:45Z</dcterms:modified>
</cp:coreProperties>
</file>