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234" r:id="rId3"/>
    <p:sldId id="1235" r:id="rId4"/>
    <p:sldId id="1236" r:id="rId5"/>
    <p:sldId id="1237" r:id="rId6"/>
    <p:sldId id="1239" r:id="rId7"/>
    <p:sldId id="1240" r:id="rId8"/>
    <p:sldId id="1241" r:id="rId9"/>
    <p:sldId id="1242" r:id="rId10"/>
    <p:sldId id="1243" r:id="rId11"/>
    <p:sldId id="1244" r:id="rId12"/>
    <p:sldId id="1245" r:id="rId13"/>
    <p:sldId id="1246" r:id="rId14"/>
    <p:sldId id="1247" r:id="rId15"/>
    <p:sldId id="12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2107D-5130-851B-678D-5E144BC6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848DAF-4253-DA6F-D4B2-542BD94FD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AFCA1E-16D3-F004-1829-1779AA32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7007B8-88C2-8F32-2B39-517DB339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D094A9-597C-8D7D-1652-C0299D8B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1D320-DDB8-C239-8D4E-A14DB381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D372F1-70D8-FC9B-458C-B20FAF346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D88D24-5317-F743-7E8D-CDB796B0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72CC70-5B1D-DF04-B9D3-1BF72096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52B389-B076-74D8-EF9C-25DDB0ED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F183C7-8DF0-C6A8-D18B-332C7C7E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B02868-5ECA-0234-0EF9-A2F0D1906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1675A3-AA7B-744E-5764-CA3E3304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B9066-C30E-3875-25B8-A6FE4243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D9E133-3FA8-ECD3-0B8C-DA1FA61A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3C0F4D38-855B-1D4A-B111-5531291A72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4127958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7772400" imgH="10058400" progId="TCLayout.ActiveDocument.1">
                  <p:embed/>
                </p:oleObj>
              </mc:Choice>
              <mc:Fallback>
                <p:oleObj name="Diapositiva think-cell" r:id="rId3" imgW="7772400" imgH="10058400" progId="TCLayout.ActiveDocument.1">
                  <p:embed/>
                  <p:pic>
                    <p:nvPicPr>
                      <p:cNvPr id="4" name="Oggetto 3" hidden="1">
                        <a:extLst>
                          <a:ext uri="{FF2B5EF4-FFF2-40B4-BE49-F238E27FC236}">
                            <a16:creationId xmlns:a16="http://schemas.microsoft.com/office/drawing/2014/main" id="{3C0F4D38-855B-1D4A-B111-5531291A72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06784294-7BB9-9848-8DC0-5B5A4882F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350" y="452969"/>
            <a:ext cx="7879951" cy="2391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133" b="1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8FD5E2-33AC-8847-91BB-E3A137D0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4418" y="6405034"/>
            <a:ext cx="2551173" cy="18715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933">
                <a:solidFill>
                  <a:schemeClr val="tx1"/>
                </a:solidFill>
              </a:defRPr>
            </a:lvl1pPr>
          </a:lstStyle>
          <a:p>
            <a:fld id="{ABA2C2F3-668E-8445-AF97-0721AE8CBE4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C9F86D3-1686-3646-A552-008114A04729}"/>
              </a:ext>
            </a:extLst>
          </p:cNvPr>
          <p:cNvSpPr/>
          <p:nvPr userDrawn="1"/>
        </p:nvSpPr>
        <p:spPr>
          <a:xfrm>
            <a:off x="8879418" y="-15680"/>
            <a:ext cx="3361265" cy="691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333BF6E0-891A-CD42-8242-A1B1C34D06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4651" y="4232937"/>
            <a:ext cx="2302933" cy="1804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aliquip</a:t>
            </a:r>
            <a:r>
              <a:rPr lang="it-IT" dirty="0"/>
              <a:t> ex ea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aute</a:t>
            </a:r>
            <a:r>
              <a:rPr lang="it-IT" dirty="0"/>
              <a:t> </a:t>
            </a:r>
            <a:r>
              <a:rPr lang="it-IT" dirty="0" err="1"/>
              <a:t>irure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in </a:t>
            </a:r>
            <a:r>
              <a:rPr lang="it-IT" dirty="0" err="1"/>
              <a:t>reprehenderit</a:t>
            </a:r>
            <a:r>
              <a:rPr lang="it-IT" dirty="0"/>
              <a:t> in </a:t>
            </a:r>
            <a:r>
              <a:rPr lang="it-IT" dirty="0" err="1"/>
              <a:t>voluptate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esse </a:t>
            </a:r>
            <a:r>
              <a:rPr lang="it-IT" dirty="0" err="1"/>
              <a:t>cillum</a:t>
            </a:r>
            <a:r>
              <a:rPr lang="it-IT" dirty="0"/>
              <a:t> dolore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fugiat</a:t>
            </a:r>
            <a:r>
              <a:rPr lang="it-IT" dirty="0"/>
              <a:t> nulla </a:t>
            </a:r>
            <a:r>
              <a:rPr lang="it-IT" dirty="0" err="1"/>
              <a:t>pariatur</a:t>
            </a:r>
            <a:r>
              <a:rPr lang="it-IT" dirty="0"/>
              <a:t>. </a:t>
            </a:r>
            <a:r>
              <a:rPr lang="it-IT" dirty="0" err="1"/>
              <a:t>Excepteur</a:t>
            </a:r>
            <a:r>
              <a:rPr lang="it-IT" dirty="0"/>
              <a:t> </a:t>
            </a:r>
            <a:r>
              <a:rPr lang="it-IT" dirty="0" err="1"/>
              <a:t>sint</a:t>
            </a:r>
            <a:r>
              <a:rPr lang="it-IT" dirty="0"/>
              <a:t> </a:t>
            </a:r>
            <a:r>
              <a:rPr lang="it-IT" dirty="0" err="1"/>
              <a:t>occaecat</a:t>
            </a:r>
            <a:r>
              <a:rPr lang="it-IT" dirty="0"/>
              <a:t> </a:t>
            </a:r>
            <a:r>
              <a:rPr lang="it-IT" dirty="0" err="1"/>
              <a:t>cupidatat</a:t>
            </a:r>
            <a:r>
              <a:rPr lang="it-IT" dirty="0"/>
              <a:t> non </a:t>
            </a:r>
            <a:r>
              <a:rPr lang="it-IT" dirty="0" err="1"/>
              <a:t>proident</a:t>
            </a:r>
            <a:r>
              <a:rPr lang="it-IT" dirty="0"/>
              <a:t>, </a:t>
            </a:r>
            <a:r>
              <a:rPr lang="it-IT" dirty="0" err="1"/>
              <a:t>sunt</a:t>
            </a:r>
            <a:r>
              <a:rPr lang="it-IT" dirty="0"/>
              <a:t> in culpa qui officia </a:t>
            </a:r>
            <a:r>
              <a:rPr lang="it-IT" dirty="0" err="1"/>
              <a:t>deserunt</a:t>
            </a:r>
            <a:r>
              <a:rPr lang="it-IT" dirty="0"/>
              <a:t> </a:t>
            </a:r>
            <a:r>
              <a:rPr lang="it-IT" dirty="0" err="1"/>
              <a:t>mollit</a:t>
            </a:r>
            <a:r>
              <a:rPr lang="it-IT" dirty="0"/>
              <a:t> </a:t>
            </a:r>
            <a:r>
              <a:rPr lang="it-IT" dirty="0" err="1"/>
              <a:t>anim</a:t>
            </a:r>
            <a:r>
              <a:rPr lang="it-IT" dirty="0"/>
              <a:t> id est </a:t>
            </a:r>
            <a:r>
              <a:rPr lang="it-IT" dirty="0" err="1"/>
              <a:t>laborum</a:t>
            </a:r>
            <a:endParaRPr lang="it-IT" dirty="0"/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EB77F90F-C9F3-724A-8893-300BC069D3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64651" y="3888529"/>
            <a:ext cx="2302933" cy="1677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67" b="1" i="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NOTE</a:t>
            </a:r>
          </a:p>
        </p:txBody>
      </p:sp>
      <p:pic>
        <p:nvPicPr>
          <p:cNvPr id="9" name="Spark Reply - RUNNING MAN_Black RGB copy.png" descr="Spark Reply - RUNNING MAN_Black RGB copy.png">
            <a:extLst>
              <a:ext uri="{FF2B5EF4-FFF2-40B4-BE49-F238E27FC236}">
                <a16:creationId xmlns:a16="http://schemas.microsoft.com/office/drawing/2014/main" id="{B68A7A11-41D0-D441-A7F5-DC0D27C303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8164" y="6359184"/>
            <a:ext cx="3175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B344E06A-07E1-A842-9763-1FAE92D4661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7852" y="6435729"/>
            <a:ext cx="4725305" cy="886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667"/>
            </a:lvl1pPr>
          </a:lstStyle>
          <a:p>
            <a:r>
              <a:rPr lang="it-IT" dirty="0" err="1"/>
              <a:t>Proprietary</a:t>
            </a:r>
            <a:r>
              <a:rPr lang="it-IT" dirty="0"/>
              <a:t> &amp; </a:t>
            </a:r>
            <a:r>
              <a:rPr lang="it-IT" dirty="0" err="1"/>
              <a:t>Confidential</a:t>
            </a:r>
            <a:endParaRPr lang="it-IT" dirty="0"/>
          </a:p>
        </p:txBody>
      </p: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932AF83B-3567-8E4B-9CE5-F476A08D2C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820565"/>
            <a:ext cx="7871883" cy="1723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67">
                <a:solidFill>
                  <a:schemeClr val="bg2"/>
                </a:solidFill>
              </a:defRPr>
            </a:lvl1pPr>
          </a:lstStyle>
          <a:p>
            <a:r>
              <a:rPr lang="it-IT" dirty="0" err="1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9507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18950-E2E1-2997-F087-4C1D7940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3E948D-DE52-544A-D52C-B08A35E3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03F1F-91F9-A2AE-6C42-B31B87B8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62FB37-9DEA-EEF4-2F74-6E1CA511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3285D7-847F-1AB0-03FC-AF6D4C2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13E58-259F-07E7-2439-70E3ABC1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2C47DD-64BE-7E5A-B767-B9EB662F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F7B4C1-441A-EC22-68F3-1C142999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02DAAB-E1C4-1BF2-98EC-8CE895C7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BEF8A9-2BBA-966E-27C9-9627918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F1736-AAAF-2DD6-CF7F-9EBE6D54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F06D23-184C-2F64-97A1-272EC5A2B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31DAE1-B90D-23EE-B51A-F7BA96A1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399866-4689-D881-E6FD-849BBC06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253CE7-A8A0-4368-2E5C-18AFEF2C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E3EED9-3191-46FF-24A2-EA37F634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A3E1F-D87E-1752-ACE4-E1E9F216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BEAE4E-A92E-39DC-1A4C-EBCAFF13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72479-F6A9-C450-D4FB-2B64C506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83804B-B7CD-35D6-AEBF-02D71E39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ECCC231-1478-C83D-0517-4F498FF0E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B17D536-5FB0-720B-4A49-7CC777F7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E607F37-C589-2DE3-C681-17B3AEC4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659134-DE0F-E58F-50B0-C2351763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CEAAC-9650-CAC6-089C-33F09AF4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FED0083-49A1-F20A-43FF-71EA4709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AD5F8-BD68-F075-35C7-7CB2C2D9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CF43A3-B30A-70B8-F666-E18D641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5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F05A5E6-0565-BAB3-3A56-7440AAF3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AE268C-8BCC-147C-9088-6FB477D0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E147F9-771D-D923-D315-84E12CEB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75D19-661A-D5D0-9043-1C967F15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8B1F7-0C1B-4A3D-3DBE-C4F0FE578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989020-BF2A-EC4B-8F0E-67B9BC5A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96BD1A-1549-BF7B-467E-AEA71703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37204E-FD89-5E5B-B6DC-A3DAA3F2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A188CF-BD4B-8C51-4F9B-670739CA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66DCD-36EB-3D68-2BA8-F5ACA5CE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B52ADA-BC51-BDC6-C53D-EE0A95D9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B9FEDD-2E0C-99CA-6E2E-B2728F876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9EDB19-5DF9-4FED-C641-D054C4F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E9D7D3-6F0A-ED42-78AB-E00DC879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BE5AD5-5918-C754-858E-EEB812C4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917F79-8B58-8FE9-2B0C-6D815ADF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3F4F26-60AE-FFE6-F212-F5E6CEDF3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0515E8-4F75-F74A-9301-001860A65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530D-5A9A-4257-A34D-8935CD8FCE2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2019F4-9278-AEB0-F1BF-71AF411AE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35042D-8B3B-2133-19B2-C0C0F9F18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817A2-649F-A312-5E7A-A84BB7E0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VotoFacile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AA0F6C-6C81-5C20-E1E6-033E4BDD9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DA532B3-6F42-3E5C-C592-A3A5CD91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" y="770709"/>
            <a:ext cx="8643307" cy="54472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5EA60E-7851-1A64-393C-0C443EBD23B2}"/>
              </a:ext>
            </a:extLst>
          </p:cNvPr>
          <p:cNvSpPr txBox="1"/>
          <p:nvPr/>
        </p:nvSpPr>
        <p:spPr>
          <a:xfrm>
            <a:off x="9108831" y="770709"/>
            <a:ext cx="2994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si sceglie «Referendum» come tipologia di votazione, tab candidati non sarà disponibile</a:t>
            </a:r>
          </a:p>
          <a:p>
            <a:r>
              <a:rPr lang="it-IT" dirty="0"/>
              <a:t>Ci sarà invece tab «Domanda» dove sarà possibile inserire la domanda per il referendum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5EA60E-7851-1A64-393C-0C443EBD23B2}"/>
              </a:ext>
            </a:extLst>
          </p:cNvPr>
          <p:cNvSpPr txBox="1"/>
          <p:nvPr/>
        </p:nvSpPr>
        <p:spPr>
          <a:xfrm>
            <a:off x="9108831" y="770709"/>
            <a:ext cx="299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Dentro la schermata «Domanda» sarà possibile inserire e salvare la domanda per il referendum.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FEAC38-087C-4FE6-2C3A-EBAC991B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4" y="818081"/>
            <a:ext cx="8717465" cy="55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0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304A05B-5025-FFA6-4A7E-1F0DAB18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" y="700504"/>
            <a:ext cx="8657592" cy="54569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inserita una domanda(in caso di referendum) oppure una volta aggiunti almeno 2 candidati( in caso di votazione ordinale o categorica) sarà possibile cliccare su «Conferma»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(1) Una volta fatto click su «Conferma» la votazione passerà dallo status «Draft» allo status «Approvata»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EE8C88-CF02-5323-31C5-1161FF155C08}"/>
              </a:ext>
            </a:extLst>
          </p:cNvPr>
          <p:cNvSpPr/>
          <p:nvPr/>
        </p:nvSpPr>
        <p:spPr>
          <a:xfrm>
            <a:off x="1814948" y="492733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121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A7D2D84-DD79-6C5F-C1E9-A8CBF402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1" y="903269"/>
            <a:ext cx="8493369" cy="529723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Se lo status della votazione è «Approvata» oppure «Terminata» il tasto «Conferma» non sarà visualizzato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Sarà invece visibile il tasto «Termina Subito la votazione», premendo questo tasto la votazione passerà subito nello status «Terminata»</a:t>
            </a:r>
          </a:p>
          <a:p>
            <a:r>
              <a:rPr lang="it-IT" sz="1333" dirty="0">
                <a:solidFill>
                  <a:schemeClr val="tx1"/>
                </a:solidFill>
              </a:rPr>
              <a:t>Lo stesso risultato lo si può ottenere modificando la «data di fine» e cliccando su «Salva»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EE8C88-CF02-5323-31C5-1161FF155C08}"/>
              </a:ext>
            </a:extLst>
          </p:cNvPr>
          <p:cNvSpPr/>
          <p:nvPr/>
        </p:nvSpPr>
        <p:spPr>
          <a:xfrm>
            <a:off x="5947333" y="5954731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662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Se lo status della votazione è «Approvata» oppure «Terminata» il tasto «Conferma» non sarà visualizzato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Sarà invece visibile il tasto «Termina Subito la votazione», premendo questo tasto la votazione passerà subito nello status «Terminata»</a:t>
            </a:r>
          </a:p>
          <a:p>
            <a:pPr marL="342900" indent="-342900">
              <a:buAutoNum type="arabicParenBoth"/>
            </a:pPr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Lo stesso risultato lo si può ottenere modificando la «data di fine» e cliccando su «Salva»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EE8C88-CF02-5323-31C5-1161FF155C08}"/>
              </a:ext>
            </a:extLst>
          </p:cNvPr>
          <p:cNvSpPr/>
          <p:nvPr/>
        </p:nvSpPr>
        <p:spPr>
          <a:xfrm>
            <a:off x="5947333" y="5954731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97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E510C15-494B-3D5C-5A51-695136B9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" y="720433"/>
            <a:ext cx="8468847" cy="531271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VOTAZIONE 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Questa è la schermata in cui si potrà votare per un referendum.</a:t>
            </a:r>
          </a:p>
          <a:p>
            <a:r>
              <a:rPr lang="it-IT" sz="1333" dirty="0">
                <a:solidFill>
                  <a:schemeClr val="tx1"/>
                </a:solidFill>
              </a:rPr>
              <a:t>Viene mostrato il nome del referendum e la domanda.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Sarà possibile selezionare «Si» o «No»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«conferma» la preferenza di voto sarà registrata</a:t>
            </a:r>
          </a:p>
          <a:p>
            <a:pPr marL="342900" indent="-342900">
              <a:buAutoNum type="arabicParenBoth"/>
            </a:pPr>
            <a:endParaRPr lang="it-IT" sz="1333" dirty="0">
              <a:solidFill>
                <a:schemeClr val="tx1"/>
              </a:solidFill>
            </a:endParaRPr>
          </a:p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EE8C88-CF02-5323-31C5-1161FF155C08}"/>
              </a:ext>
            </a:extLst>
          </p:cNvPr>
          <p:cNvSpPr/>
          <p:nvPr/>
        </p:nvSpPr>
        <p:spPr>
          <a:xfrm>
            <a:off x="2898535" y="516342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46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01C7B84-7725-E215-EF42-A97290D1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9" y="1001767"/>
            <a:ext cx="8486346" cy="530481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Log-in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Home page –Menù di log-in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rgbClr val="000000"/>
                </a:solidFill>
              </a:rPr>
              <a:t>L’home page (HP) viene strutturata con una interfaccia composta da due sezioni.</a:t>
            </a:r>
          </a:p>
          <a:p>
            <a:r>
              <a:rPr lang="it-IT" sz="1333" dirty="0">
                <a:solidFill>
                  <a:srgbClr val="000000"/>
                </a:solidFill>
              </a:rPr>
              <a:t>Nella sezione a sinistra si può fare il log-in e si può procedere alla votazione.</a:t>
            </a:r>
          </a:p>
          <a:p>
            <a:r>
              <a:rPr lang="it-IT" sz="1333" dirty="0">
                <a:solidFill>
                  <a:srgbClr val="000000"/>
                </a:solidFill>
              </a:rPr>
              <a:t>Nella sezione a destra si può votare per votazioni già create</a:t>
            </a:r>
          </a:p>
          <a:p>
            <a:endParaRPr lang="it-IT" sz="1333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compilando i campi «Indirizzo email» e «password» e </a:t>
            </a:r>
            <a:r>
              <a:rPr lang="it-IT" sz="1333" dirty="0" err="1">
                <a:solidFill>
                  <a:schemeClr val="tx1"/>
                </a:solidFill>
              </a:rPr>
              <a:t>sucessivamente</a:t>
            </a:r>
            <a:r>
              <a:rPr lang="it-IT" sz="1333" dirty="0">
                <a:solidFill>
                  <a:schemeClr val="tx1"/>
                </a:solidFill>
              </a:rPr>
              <a:t> cliccando su «LOGIN» l’utente verrà portato nella schermata di creazione delle votazioni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Cliccando su «</a:t>
            </a:r>
            <a:r>
              <a:rPr lang="it-IT" sz="1333" dirty="0" err="1">
                <a:solidFill>
                  <a:schemeClr val="tx1"/>
                </a:solidFill>
              </a:rPr>
              <a:t>Register</a:t>
            </a:r>
            <a:r>
              <a:rPr lang="it-IT" sz="1333" dirty="0">
                <a:solidFill>
                  <a:schemeClr val="tx1"/>
                </a:solidFill>
              </a:rPr>
              <a:t>» l’utente atterrerà su una nuova schermata dove potrà completare la registrazione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(3) Una volta inseriti i propri dati e l’id della votazione per la quale si desidera votare cliccando su «Vota» si verrà portati in una pagina dedicata al voto  </a:t>
            </a:r>
            <a:br>
              <a:rPr lang="it-IT" sz="1333" dirty="0">
                <a:solidFill>
                  <a:schemeClr val="tx1"/>
                </a:solidFill>
              </a:rPr>
            </a:br>
            <a:r>
              <a:rPr lang="it-IT" sz="1000" b="1" dirty="0">
                <a:solidFill>
                  <a:schemeClr val="tx1"/>
                </a:solidFill>
              </a:rPr>
              <a:t>SI POTRA’ VOTARE SOLO SE SI E’ Già REGISTRATI</a:t>
            </a:r>
          </a:p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1087414" y="5054022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1183414" y="5482983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AABF333-DE29-3D66-3BE7-66041E7789BC}"/>
              </a:ext>
            </a:extLst>
          </p:cNvPr>
          <p:cNvSpPr/>
          <p:nvPr/>
        </p:nvSpPr>
        <p:spPr>
          <a:xfrm>
            <a:off x="4479452" y="5050605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218884" y="6314873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2B417D4C-2963-1F2B-5E3F-BCECDACC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1" y="820953"/>
            <a:ext cx="7973471" cy="499781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 err="1"/>
              <a:t>rEGISTRAZIONE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Schermata di registrazione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rgbClr val="000000"/>
                </a:solidFill>
              </a:rPr>
              <a:t>Una volta fatto click su «Log-in» nella slide precedente, si arriva sulla schermata di registrazione.</a:t>
            </a:r>
          </a:p>
          <a:p>
            <a:endParaRPr lang="it-IT" sz="1333" dirty="0">
              <a:solidFill>
                <a:srgbClr val="000000"/>
              </a:solidFill>
            </a:endParaRPr>
          </a:p>
          <a:p>
            <a:r>
              <a:rPr lang="it-IT" sz="1333" dirty="0">
                <a:solidFill>
                  <a:srgbClr val="000000"/>
                </a:solidFill>
              </a:rPr>
              <a:t>In questa schermata si potrà procedere con la registrazione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Una volta compilati tutti i campi, cliccando su «REGISTRATI» l’utente verrà portato sulla schermata di «creazione votazione».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Facendo click su Log-in si verrà portati sulla schermata di Log-in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2898535" y="4974193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2391290" y="5311895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0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3EAEDAA-F676-2281-1DE3-371A2EAC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1" y="1001767"/>
            <a:ext cx="8092373" cy="507078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Lista delle votazioni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Lista delle votazioni create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completato il log-in o completata la registrazione si arriva su questa schermata.</a:t>
            </a:r>
          </a:p>
          <a:p>
            <a:r>
              <a:rPr lang="it-IT" sz="1333" dirty="0">
                <a:solidFill>
                  <a:schemeClr val="tx1"/>
                </a:solidFill>
              </a:rPr>
              <a:t>Qui sarà possibile visualizzare tutte le votazioni create con questo account, sarà inoltre possibile creare una nuova votazione oppure eliminare una votazione.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Nella tabella vengono visualizzate: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Nome elezione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Id elezione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Tipologia elezione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Data di inizio della votazione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Data di fine della votazione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Status attuale dell’elezione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6263058" y="152174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962507" y="152751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8608661" y="247122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084FE3D-0D39-E742-7D16-C284BFA5ACB8}"/>
              </a:ext>
            </a:extLst>
          </p:cNvPr>
          <p:cNvSpPr/>
          <p:nvPr/>
        </p:nvSpPr>
        <p:spPr>
          <a:xfrm>
            <a:off x="8608661" y="296171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4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5A922BF-A76B-31CE-92D2-F64BE1EF52AD}"/>
              </a:ext>
            </a:extLst>
          </p:cNvPr>
          <p:cNvSpPr/>
          <p:nvPr/>
        </p:nvSpPr>
        <p:spPr>
          <a:xfrm>
            <a:off x="8620198" y="345220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4027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3EAEDAA-F676-2281-1DE3-371A2EAC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1" y="1001767"/>
            <a:ext cx="8092373" cy="507078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LISTA DELLE VOTAZIONI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Lista delle votazioni create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Viene visualizzato il nome dell’account loggato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Facendo click su log-out si verrà riportati sulla pagina di log-in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(3) Facendo click su «Nuova elezione» si verrà portati su una nuova schermata dove sarà possibile creare una nuova elezione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(4) cliccando su «Scegli elezione» si verrà portati sulla schermata di gestione della votazione selezionata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(5) cliccando su «cancella elezione» sarà possibile eliminare la votazione selezionata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6263058" y="152174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962507" y="152751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8608661" y="247122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084FE3D-0D39-E742-7D16-C284BFA5ACB8}"/>
              </a:ext>
            </a:extLst>
          </p:cNvPr>
          <p:cNvSpPr/>
          <p:nvPr/>
        </p:nvSpPr>
        <p:spPr>
          <a:xfrm>
            <a:off x="8608661" y="296171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4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5A922BF-A76B-31CE-92D2-F64BE1EF52AD}"/>
              </a:ext>
            </a:extLst>
          </p:cNvPr>
          <p:cNvSpPr/>
          <p:nvPr/>
        </p:nvSpPr>
        <p:spPr>
          <a:xfrm>
            <a:off x="8620198" y="345220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767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1668E477-A140-1E6C-225F-62FFBE28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0" y="1001767"/>
            <a:ext cx="7778870" cy="49285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fatto click su «Nuova Elezione» nella schermata precedente, si atterrerà su questa interfaccia.</a:t>
            </a:r>
          </a:p>
          <a:p>
            <a:r>
              <a:rPr lang="it-IT" sz="1333" dirty="0">
                <a:solidFill>
                  <a:schemeClr val="tx1"/>
                </a:solidFill>
              </a:rPr>
              <a:t>Qui sarà possibile creare una nuova elezione dandogli un nome, una data di inizio, una data di fine e selezionando la tipologia della votazione.</a:t>
            </a:r>
          </a:p>
          <a:p>
            <a:r>
              <a:rPr lang="it-IT" sz="1333" dirty="0">
                <a:solidFill>
                  <a:schemeClr val="tx1"/>
                </a:solidFill>
              </a:rPr>
              <a:t>Attualmente esistono 3 tipi di votazione:</a:t>
            </a:r>
          </a:p>
          <a:p>
            <a:r>
              <a:rPr lang="it-IT" sz="1333" dirty="0">
                <a:solidFill>
                  <a:schemeClr val="tx1"/>
                </a:solidFill>
              </a:rPr>
              <a:t>-Votazione Ordinale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-Votazione Categorica</a:t>
            </a:r>
          </a:p>
          <a:p>
            <a:r>
              <a:rPr lang="it-IT" sz="1333" dirty="0">
                <a:solidFill>
                  <a:schemeClr val="tx1"/>
                </a:solidFill>
              </a:rPr>
              <a:t>-Referendum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Cliccando su «Indietro» si viene portati nella schermata precedente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Cliccando su «Logout» si viene portati nella schermata di «Login»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(3) cliccando su «Crea» si viene portati nella schermata di gestione della votazione</a:t>
            </a:r>
          </a:p>
          <a:p>
            <a:endParaRPr lang="it-IT" sz="1333" dirty="0">
              <a:solidFill>
                <a:schemeClr val="tx1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480400" y="1486003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517030" y="1529249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3467303" y="474723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580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304A05B-5025-FFA6-4A7E-1F0DAB18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" y="850024"/>
            <a:ext cx="8657592" cy="54569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creata la votazione si arriverà su questa schermata di gestione.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Verranno visualizzati i seguenti campi:</a:t>
            </a:r>
          </a:p>
          <a:p>
            <a:r>
              <a:rPr lang="it-IT" sz="1333" dirty="0">
                <a:solidFill>
                  <a:schemeClr val="tx1"/>
                </a:solidFill>
              </a:rPr>
              <a:t>Nome elezione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Data e ora di inizio della votazione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Data e ora di fine della votazione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«Salva» si potranno modificare i parametri dell’elezione</a:t>
            </a: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«Logout» si potrà tornare nella schermata di log-in</a:t>
            </a: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«Indietro» si potrà tornare nella schermata di selezione della votazione</a:t>
            </a: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In questa posizione vengono mostrate alcune informazioni fondamentali:</a:t>
            </a:r>
          </a:p>
          <a:p>
            <a:r>
              <a:rPr lang="it-IT" sz="1333" dirty="0">
                <a:solidFill>
                  <a:schemeClr val="tx1"/>
                </a:solidFill>
              </a:rPr>
              <a:t>-L’id della votazione che serve per poter votare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-La tipologia della votazione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-L’attuale status della votazione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-Se la votazione prevede l’esistenza di Candidati, verrà visualizzato anche il campo «Candidati iscritti»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4773699" y="474723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866507" y="142474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2788035" y="142474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DC439CA0-27C2-DAD8-7A6D-03FD49E56CB1}"/>
              </a:ext>
            </a:extLst>
          </p:cNvPr>
          <p:cNvSpPr/>
          <p:nvPr/>
        </p:nvSpPr>
        <p:spPr>
          <a:xfrm>
            <a:off x="3496351" y="5506415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1651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A3A457-BB9E-253A-6A85-C48A34A8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1" y="1096968"/>
            <a:ext cx="8085419" cy="50809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In questa pagina si potranno aggiungere candidati.</a:t>
            </a:r>
          </a:p>
          <a:p>
            <a:r>
              <a:rPr lang="it-IT" sz="1333" dirty="0">
                <a:solidFill>
                  <a:schemeClr val="tx1"/>
                </a:solidFill>
              </a:rPr>
              <a:t>Per aggiungere un candidato sarà sufficiente inserirne il codice fiscale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«Aggiungi» verrà aggiunto il candidato in base al codice fiscale inserito.</a:t>
            </a:r>
          </a:p>
          <a:p>
            <a:r>
              <a:rPr lang="it-IT" sz="1333" dirty="0" err="1">
                <a:solidFill>
                  <a:schemeClr val="tx1"/>
                </a:solidFill>
              </a:rPr>
              <a:t>Affinchè</a:t>
            </a:r>
            <a:r>
              <a:rPr lang="it-IT" sz="1333" dirty="0">
                <a:solidFill>
                  <a:schemeClr val="tx1"/>
                </a:solidFill>
              </a:rPr>
              <a:t> possa essere aggiunto, il candidato deve essere già registrato nella piattaforma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(2) Nella seguente tabella vengono mostrati tutti i candidati aggiunti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2492080" y="3333000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4409876" y="277457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9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A3A457-BB9E-253A-6A85-C48A34A8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1" y="1096968"/>
            <a:ext cx="8085419" cy="50809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In questa pagina si potranno aggiungere candidati.</a:t>
            </a:r>
          </a:p>
          <a:p>
            <a:r>
              <a:rPr lang="it-IT" sz="1333" dirty="0">
                <a:solidFill>
                  <a:schemeClr val="tx1"/>
                </a:solidFill>
              </a:rPr>
              <a:t>Per aggiungere un candidato sarà sufficiente inserirne il codice fiscale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«Aggiungi» verrà aggiunto il candidato in base al codice fiscale inserito.</a:t>
            </a:r>
          </a:p>
          <a:p>
            <a:r>
              <a:rPr lang="it-IT" sz="1333" dirty="0" err="1">
                <a:solidFill>
                  <a:schemeClr val="tx1"/>
                </a:solidFill>
              </a:rPr>
              <a:t>Affinchè</a:t>
            </a:r>
            <a:r>
              <a:rPr lang="it-IT" sz="1333" dirty="0">
                <a:solidFill>
                  <a:schemeClr val="tx1"/>
                </a:solidFill>
              </a:rPr>
              <a:t> possa essere aggiunto, il candidato deve essere già registrato nella piattaforma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(2) Nella seguente tabella vengono mostrati tutti i candidati aggiunti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2492080" y="3333000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4409876" y="277457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5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1134</Words>
  <Application>Microsoft Office PowerPoint</Application>
  <PresentationFormat>Widescreen</PresentationFormat>
  <Paragraphs>176</Paragraphs>
  <Slides>15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Tema di Office</vt:lpstr>
      <vt:lpstr>Diapositiva think-cell</vt:lpstr>
      <vt:lpstr>Presentazione  VotoFacile</vt:lpstr>
      <vt:lpstr>Log-in </vt:lpstr>
      <vt:lpstr>rEGISTRAZIONE </vt:lpstr>
      <vt:lpstr>Lista delle votazioni  </vt:lpstr>
      <vt:lpstr>LISTA DELLE VOTAZIONI </vt:lpstr>
      <vt:lpstr>CREAZIONE VOTAZIONE </vt:lpstr>
      <vt:lpstr>REFERENDUM </vt:lpstr>
      <vt:lpstr>CREAZIONE VOTAZIONE </vt:lpstr>
      <vt:lpstr>CREAZIONE VOTAZIONE </vt:lpstr>
      <vt:lpstr>CREAZIONE VOTAZIONE </vt:lpstr>
      <vt:lpstr>CREAZIONE VOTAZIONE </vt:lpstr>
      <vt:lpstr>REFERENDUM </vt:lpstr>
      <vt:lpstr>REFERENDUM </vt:lpstr>
      <vt:lpstr>REFERENDUM </vt:lpstr>
      <vt:lpstr>VOTAZIONE REFERENDUM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VotoElettronico.it</dc:title>
  <dc:creator>Luca Stoian</dc:creator>
  <cp:lastModifiedBy>Luca Stoian</cp:lastModifiedBy>
  <cp:revision>15</cp:revision>
  <dcterms:created xsi:type="dcterms:W3CDTF">2022-06-17T09:16:53Z</dcterms:created>
  <dcterms:modified xsi:type="dcterms:W3CDTF">2022-06-22T14:25:02Z</dcterms:modified>
</cp:coreProperties>
</file>