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30" r:id="rId3"/>
    <p:sldId id="334" r:id="rId4"/>
    <p:sldId id="331" r:id="rId5"/>
    <p:sldId id="346" r:id="rId6"/>
    <p:sldId id="349" r:id="rId7"/>
    <p:sldId id="332" r:id="rId8"/>
    <p:sldId id="347" r:id="rId9"/>
    <p:sldId id="348" r:id="rId10"/>
    <p:sldId id="339" r:id="rId11"/>
    <p:sldId id="340" r:id="rId12"/>
    <p:sldId id="342" r:id="rId13"/>
    <p:sldId id="341" r:id="rId14"/>
    <p:sldId id="343" r:id="rId15"/>
    <p:sldId id="345" r:id="rId16"/>
    <p:sldId id="34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37C7D-7C17-4DA0-9CFC-063C0722F6B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F6744-E177-4DB4-842B-67C2C1DF2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F6744-E177-4DB4-842B-67C2C1DF2F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47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0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2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8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16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8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2C0B-5EBD-4795-9D57-3D5A4CB908E1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7921-E26F-473D-A289-94DB627455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4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61673" y="2286000"/>
            <a:ext cx="11087100" cy="3408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</a:rPr>
              <a:t>A visão tradicional de médias móveis não considera o processo estocástico, sendo ajustados apenas por fatores determinísticos.</a:t>
            </a:r>
          </a:p>
          <a:p>
            <a:endParaRPr lang="pt-BR" sz="3200" b="1" dirty="0">
              <a:solidFill>
                <a:srgbClr val="002060"/>
              </a:solidFill>
            </a:endParaRPr>
          </a:p>
          <a:p>
            <a:r>
              <a:rPr lang="pt-BR" sz="3200" b="1" dirty="0" smtClean="0">
                <a:solidFill>
                  <a:srgbClr val="002060"/>
                </a:solidFill>
              </a:rPr>
              <a:t>Alisamento (remoção da tendência) e </a:t>
            </a:r>
            <a:r>
              <a:rPr lang="pt-BR" sz="3200" b="1" dirty="0" err="1" smtClean="0">
                <a:solidFill>
                  <a:srgbClr val="002060"/>
                </a:solidFill>
              </a:rPr>
              <a:t>dessazonalização</a:t>
            </a:r>
            <a:r>
              <a:rPr lang="pt-BR" sz="3200" b="1" dirty="0" smtClean="0">
                <a:solidFill>
                  <a:srgbClr val="002060"/>
                </a:solidFill>
              </a:rPr>
              <a:t> procuram expurgar fatores que geram perturbações nas séries, permitindo assim ter uma noção mais precisa da tendência da série.</a:t>
            </a:r>
          </a:p>
          <a:p>
            <a:endParaRPr lang="pt-BR" sz="3200" b="1" dirty="0">
              <a:solidFill>
                <a:srgbClr val="00206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59974" y="591442"/>
            <a:ext cx="8003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cap="all" dirty="0" smtClean="0">
                <a:solidFill>
                  <a:srgbClr val="AAC100"/>
                </a:solidFill>
              </a:rPr>
              <a:t>Sazonalidade e suavização</a:t>
            </a:r>
            <a:endParaRPr lang="pt-BR" sz="4000" b="1" cap="all" dirty="0">
              <a:solidFill>
                <a:srgbClr val="AAC1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641557" y="1516884"/>
            <a:ext cx="3216443" cy="581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 smtClean="0">
                <a:solidFill>
                  <a:srgbClr val="AAC100"/>
                </a:solidFill>
              </a:rPr>
              <a:t>Visão Tradicional</a:t>
            </a:r>
            <a:endParaRPr lang="pt-BR" sz="3000" b="1" dirty="0">
              <a:solidFill>
                <a:srgbClr val="AAC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4224" t="31375" r="60542" b="57292"/>
          <a:stretch/>
        </p:blipFill>
        <p:spPr>
          <a:xfrm>
            <a:off x="1287607" y="1782041"/>
            <a:ext cx="8762667" cy="15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638" t="3409" r="1231" b="7575"/>
          <a:stretch/>
        </p:blipFill>
        <p:spPr>
          <a:xfrm>
            <a:off x="415636" y="900230"/>
            <a:ext cx="11111346" cy="56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806" t="6013" r="1658" b="6297"/>
          <a:stretch/>
        </p:blipFill>
        <p:spPr>
          <a:xfrm>
            <a:off x="1039093" y="1143001"/>
            <a:ext cx="10016836" cy="50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4299" t="32860" r="68588" b="46632"/>
          <a:stretch/>
        </p:blipFill>
        <p:spPr>
          <a:xfrm>
            <a:off x="1457326" y="1314450"/>
            <a:ext cx="8466538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805" t="11458" r="2190" b="5445"/>
          <a:stretch/>
        </p:blipFill>
        <p:spPr>
          <a:xfrm>
            <a:off x="928254" y="1143001"/>
            <a:ext cx="10446327" cy="503109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4311" t="38732" r="78171" b="56718"/>
          <a:stretch/>
        </p:blipFill>
        <p:spPr>
          <a:xfrm>
            <a:off x="1698914" y="351556"/>
            <a:ext cx="3694386" cy="5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4316" t="43087" r="57240" b="51385"/>
          <a:stretch/>
        </p:blipFill>
        <p:spPr>
          <a:xfrm>
            <a:off x="709614" y="879764"/>
            <a:ext cx="10882124" cy="87976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l="1043" t="10891" r="1125" b="6629"/>
          <a:stretch/>
        </p:blipFill>
        <p:spPr>
          <a:xfrm>
            <a:off x="709614" y="1900103"/>
            <a:ext cx="9670474" cy="45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4316" t="49423" r="57240" b="44333"/>
          <a:stretch/>
        </p:blipFill>
        <p:spPr>
          <a:xfrm>
            <a:off x="723468" y="1143001"/>
            <a:ext cx="10882124" cy="99363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912" t="13444" b="7197"/>
          <a:stretch/>
        </p:blipFill>
        <p:spPr>
          <a:xfrm>
            <a:off x="1169843" y="2530724"/>
            <a:ext cx="8902412" cy="40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484533" y="1143001"/>
                <a:ext cx="11087100" cy="46823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3200" b="1" dirty="0" smtClean="0">
                    <a:solidFill>
                      <a:srgbClr val="002060"/>
                    </a:solidFill>
                  </a:rPr>
                  <a:t>O modelo de média móvel tradicional assume que o processo é produto de quatro fatores:</a:t>
                </a: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de ciclo a longo prazo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sazonal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de tendência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pt-BR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200" b="1" dirty="0" smtClean="0">
                    <a:solidFill>
                      <a:srgbClr val="002060"/>
                    </a:solidFill>
                  </a:rPr>
                  <a:t> é um componente irregular</a:t>
                </a:r>
                <a:endParaRPr lang="pt-BR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3" y="1143001"/>
                <a:ext cx="11087100" cy="4682387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 txBox="1">
            <a:spLocks/>
          </p:cNvSpPr>
          <p:nvPr/>
        </p:nvSpPr>
        <p:spPr>
          <a:xfrm>
            <a:off x="3586139" y="450084"/>
            <a:ext cx="4089279" cy="581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 smtClean="0">
                <a:solidFill>
                  <a:srgbClr val="AAC100"/>
                </a:solidFill>
              </a:rPr>
              <a:t>Média Móvel Tradicional</a:t>
            </a:r>
            <a:endParaRPr lang="pt-BR" sz="3000" b="1" dirty="0">
              <a:solidFill>
                <a:srgbClr val="AAC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415260" y="990600"/>
                <a:ext cx="11087100" cy="5562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sz="3200" b="1" dirty="0" smtClean="0">
                    <a:solidFill>
                      <a:srgbClr val="002060"/>
                    </a:solidFill>
                  </a:rPr>
                  <a:t>Assim, calcula-se média móvel tradicional, por exemplo suavizando uma sazonalidade para mês de janeiro:</a:t>
                </a: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sz="3200" b="1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pt-BR" sz="3200" b="1" dirty="0">
                  <a:solidFill>
                    <a:srgbClr val="002060"/>
                  </a:solidFill>
                </a:endParaRPr>
              </a:p>
              <a:p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  <a:p>
                <a:r>
                  <a:rPr lang="pt-BR" sz="3200" b="1" dirty="0" smtClean="0">
                    <a:solidFill>
                      <a:srgbClr val="002060"/>
                    </a:solidFill>
                  </a:rPr>
                  <a:t>Esse filtro elimina a sazonalidade da série e a componente irregular, de modo que poderia dizer que:</a:t>
                </a:r>
              </a:p>
              <a:p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  <m:r>
                        <a:rPr lang="pt-B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pt-BR" sz="3200" b="1" dirty="0" smtClean="0">
                  <a:solidFill>
                    <a:srgbClr val="002060"/>
                  </a:solidFill>
                </a:endParaRPr>
              </a:p>
              <a:p>
                <a:endParaRPr lang="pt-BR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60" y="990600"/>
                <a:ext cx="11087100" cy="5562600"/>
              </a:xfrm>
              <a:prstGeom prst="rect">
                <a:avLst/>
              </a:prstGeom>
              <a:blipFill>
                <a:blip r:embed="rId3"/>
                <a:stretch>
                  <a:fillRect l="-1264" t="-4386" r="-7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4443631" y="3950917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3200" b="1" i="1" dirty="0">
              <a:solidFill>
                <a:srgbClr val="002060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67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84533" y="1143001"/>
            <a:ext cx="11087100" cy="468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9" y="571500"/>
            <a:ext cx="8141032" cy="489813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0459" y="5640722"/>
            <a:ext cx="226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Fonte: Bueno, pag. 95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2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15260" y="990601"/>
            <a:ext cx="11087100" cy="5119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rgbClr val="002060"/>
                </a:solidFill>
              </a:rPr>
              <a:t>O objetivo da técnica é estimar a componente sazonal e em seguida excluí-la.</a:t>
            </a:r>
          </a:p>
          <a:p>
            <a:endParaRPr lang="pt-BR" sz="3200" b="1" dirty="0" smtClean="0">
              <a:solidFill>
                <a:srgbClr val="002060"/>
              </a:solidFill>
            </a:endParaRPr>
          </a:p>
          <a:p>
            <a:endParaRPr lang="pt-BR" sz="3200" b="1" dirty="0">
              <a:solidFill>
                <a:srgbClr val="002060"/>
              </a:solidFill>
            </a:endParaRPr>
          </a:p>
          <a:p>
            <a:endParaRPr lang="pt-BR" sz="3200" b="1" dirty="0">
              <a:solidFill>
                <a:srgbClr val="002060"/>
              </a:solidFill>
            </a:endParaRPr>
          </a:p>
          <a:p>
            <a:r>
              <a:rPr lang="pt-BR" sz="3200" b="1" dirty="0" smtClean="0">
                <a:solidFill>
                  <a:srgbClr val="002060"/>
                </a:solidFill>
              </a:rPr>
              <a:t>Considera-se a hipótese que a sazonalidade ocorre com a mesma periodicidade. Ex.: ocorre a cada 4 anos, anualmente em dezembro, etc.</a:t>
            </a:r>
          </a:p>
          <a:p>
            <a:endParaRPr lang="pt-B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4224" t="18908" r="60542" b="68012"/>
          <a:stretch/>
        </p:blipFill>
        <p:spPr>
          <a:xfrm>
            <a:off x="1052079" y="2580410"/>
            <a:ext cx="8762667" cy="1828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4399" t="17708" r="55537" b="71213"/>
          <a:stretch/>
        </p:blipFill>
        <p:spPr>
          <a:xfrm>
            <a:off x="868996" y="613064"/>
            <a:ext cx="8710223" cy="13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10322" r="1930" b="7197"/>
          <a:stretch/>
        </p:blipFill>
        <p:spPr>
          <a:xfrm>
            <a:off x="156695" y="1143002"/>
            <a:ext cx="10677560" cy="504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4316" t="26039" r="56755" b="71708"/>
          <a:stretch/>
        </p:blipFill>
        <p:spPr>
          <a:xfrm>
            <a:off x="517814" y="1044289"/>
            <a:ext cx="10870190" cy="3537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4316" t="29589" r="68950" b="68172"/>
          <a:stretch/>
        </p:blipFill>
        <p:spPr>
          <a:xfrm>
            <a:off x="517814" y="1477244"/>
            <a:ext cx="7465002" cy="3515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4316" t="31614" r="68950" b="66439"/>
          <a:stretch/>
        </p:blipFill>
        <p:spPr>
          <a:xfrm>
            <a:off x="517814" y="1982934"/>
            <a:ext cx="7465002" cy="3056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4316" t="33605" r="68950" b="64222"/>
          <a:stretch/>
        </p:blipFill>
        <p:spPr>
          <a:xfrm>
            <a:off x="517814" y="2537980"/>
            <a:ext cx="7465002" cy="3411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4218" t="35480" r="68588" b="59914"/>
          <a:stretch/>
        </p:blipFill>
        <p:spPr>
          <a:xfrm>
            <a:off x="517814" y="3128530"/>
            <a:ext cx="7337281" cy="6988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/>
          <a:srcRect t="15098" r="85761" b="46035"/>
          <a:stretch/>
        </p:blipFill>
        <p:spPr>
          <a:xfrm>
            <a:off x="8615910" y="1649773"/>
            <a:ext cx="3086419" cy="47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usj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4162" t="41016" r="59957" b="53806"/>
          <a:stretch/>
        </p:blipFill>
        <p:spPr>
          <a:xfrm>
            <a:off x="498762" y="523010"/>
            <a:ext cx="8837578" cy="7169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t="11411" b="7150"/>
          <a:stretch/>
        </p:blipFill>
        <p:spPr>
          <a:xfrm>
            <a:off x="498762" y="1536016"/>
            <a:ext cx="10953697" cy="50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137</Words>
  <Application>Microsoft Office PowerPoint</Application>
  <PresentationFormat>Widescreen</PresentationFormat>
  <Paragraphs>31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Econometria Avançada</dc:title>
  <dc:creator>Gerson Nassor</dc:creator>
  <cp:lastModifiedBy>Gerson Nassor Cardoso</cp:lastModifiedBy>
  <cp:revision>247</cp:revision>
  <dcterms:created xsi:type="dcterms:W3CDTF">2018-08-16T01:00:56Z</dcterms:created>
  <dcterms:modified xsi:type="dcterms:W3CDTF">2018-10-01T17:28:55Z</dcterms:modified>
</cp:coreProperties>
</file>