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30279975" cy="42808525"/>
  <p:notesSz cx="6669088" cy="9926638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8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009900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1"/>
    <p:restoredTop sz="94643"/>
  </p:normalViewPr>
  <p:slideViewPr>
    <p:cSldViewPr>
      <p:cViewPr>
        <p:scale>
          <a:sx n="40" d="100"/>
          <a:sy n="40" d="100"/>
        </p:scale>
        <p:origin x="624" y="-1632"/>
      </p:cViewPr>
      <p:guideLst>
        <p:guide orient="horz" pos="13483"/>
        <p:guide pos="953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7376941-80B0-7F44-B114-83867F31514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2212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017713" y="744538"/>
            <a:ext cx="263366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4875"/>
            <a:ext cx="5335588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8163"/>
            <a:ext cx="2889250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D3B02C1-F399-BE48-9179-7A68603EA306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5543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1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EA3235E-9447-0C40-B1FF-9D5AF93FD6EA}" type="slidenum">
              <a:rPr lang="pt-BR" sz="1200"/>
              <a:pPr eaLnBrk="1" hangingPunct="1"/>
              <a:t>2</a:t>
            </a:fld>
            <a:endParaRPr lang="pt-BR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296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271713" y="13298488"/>
            <a:ext cx="25736550" cy="9175750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541838" y="24258588"/>
            <a:ext cx="21196300" cy="109394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326EF-61F1-7E41-939D-039E6471F70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316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BCCDA-1FA5-FE4C-B2C6-72FF68D45D8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498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1953538" y="1714500"/>
            <a:ext cx="6813550" cy="36526788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512888" y="1714500"/>
            <a:ext cx="20288250" cy="36526788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89D77B-FBB9-D548-9A4B-02F4C4A9556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7797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5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92363" y="27508200"/>
            <a:ext cx="25738137" cy="85026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2392363" y="18143538"/>
            <a:ext cx="25738137" cy="9364662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FAF50C-1945-4243-9B5B-0BD88B03C06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519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15128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216188" y="9988550"/>
            <a:ext cx="13550900" cy="28252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DF9322C-EB92-9940-ABE5-F48EAEE7649A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7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14500"/>
            <a:ext cx="27251025" cy="7134225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514475" y="9582150"/>
            <a:ext cx="13377863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514475" y="13576300"/>
            <a:ext cx="13377863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15381288" y="9582150"/>
            <a:ext cx="13384212" cy="39941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15381288" y="13576300"/>
            <a:ext cx="13384212" cy="24663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A53DFF-2CB2-0A41-9934-C9C68E46BE58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8424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694E7-4B4F-4843-AAE4-FD2905E095A9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8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B39664-888C-BB48-91B2-D9818A8F1F3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93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14475" y="1704975"/>
            <a:ext cx="9961563" cy="72532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837988" y="1704975"/>
            <a:ext cx="16927512" cy="365347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514475" y="8958263"/>
            <a:ext cx="9961563" cy="2928143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1D4C05-0D81-7444-BBA5-1DBCF8AE6C6C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276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935663" y="29965650"/>
            <a:ext cx="18167350" cy="3538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935663" y="3824288"/>
            <a:ext cx="18167350" cy="25685750"/>
          </a:xfrm>
        </p:spPr>
        <p:txBody>
          <a:bodyPr lIns="417623" tIns="208812" rIns="417623" bIns="208812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935663" y="33504188"/>
            <a:ext cx="18167350" cy="50228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5205A7-AC8F-FB4B-9AFF-64210E57A72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085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4475" y="1714500"/>
            <a:ext cx="27251025" cy="7134225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4475" y="9988550"/>
            <a:ext cx="27251025" cy="2825115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447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5738" y="38984238"/>
            <a:ext cx="95885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ctr">
              <a:defRPr sz="6400">
                <a:latin typeface="Arial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1125" y="38984238"/>
            <a:ext cx="7064375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96" tIns="208648" rIns="417296" bIns="208648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8AF5A882-7113-CC4D-8179-DF0C8278B9AE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  <p:sp>
        <p:nvSpPr>
          <p:cNvPr id="3" name="TextBox 2"/>
          <p:cNvSpPr txBox="1"/>
          <p:nvPr userDrawn="1"/>
        </p:nvSpPr>
        <p:spPr>
          <a:xfrm>
            <a:off x="26167488" y="49395673"/>
            <a:ext cx="184666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5FA198-4565-1844-BCE8-D1806DBD2E5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4" y="38693725"/>
            <a:ext cx="30276800" cy="4114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defTabSz="4176713" rtl="0" eaLnBrk="0" fontAlgn="base" hangingPunct="0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6pPr>
      <a:lvl7pPr marL="9144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7pPr>
      <a:lvl8pPr marL="13716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8pPr>
      <a:lvl9pPr marL="1828800" algn="ctr" defTabSz="4176713" rtl="0" fontAlgn="base">
        <a:spcBef>
          <a:spcPct val="0"/>
        </a:spcBef>
        <a:spcAft>
          <a:spcPct val="0"/>
        </a:spcAft>
        <a:defRPr sz="201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1566863" indent="-1566863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3394075" indent="-1306513" algn="l" defTabSz="4176713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Arial" charset="0"/>
          <a:cs typeface="+mn-cs"/>
        </a:defRPr>
      </a:lvl2pPr>
      <a:lvl3pPr marL="5221288" indent="-1044575" algn="l" defTabSz="4176713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Arial" charset="0"/>
          <a:cs typeface="+mn-cs"/>
        </a:defRPr>
      </a:lvl3pPr>
      <a:lvl4pPr marL="7308850" indent="-1044575" algn="l" defTabSz="4176713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Arial" charset="0"/>
          <a:cs typeface="+mn-cs"/>
        </a:defRPr>
      </a:lvl4pPr>
      <a:lvl5pPr marL="9396413" indent="-1042988" algn="l" defTabSz="4176713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Arial" charset="0"/>
          <a:cs typeface="+mn-cs"/>
        </a:defRPr>
      </a:lvl5pPr>
      <a:lvl6pPr marL="98536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6pPr>
      <a:lvl7pPr marL="103108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7pPr>
      <a:lvl8pPr marL="107680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8pPr>
      <a:lvl9pPr marL="11225213" indent="-1042988" algn="l" defTabSz="4176713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146678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 dirty="0">
                <a:solidFill>
                  <a:srgbClr val="000000"/>
                </a:solidFill>
                <a:latin typeface="Verdana" charset="0"/>
              </a:rPr>
              <a:t>Araújo, Lucas Pereira Torres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CENTRO UNIVERSITÁRIO 7 DE SETEMBRO - UNI7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dirty="0">
                <a:solidFill>
                  <a:srgbClr val="000000"/>
                </a:solidFill>
                <a:latin typeface="Verdana" charset="0"/>
              </a:rPr>
              <a:t>SISTEMAS DE INFORMAÇÃO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522363" y="10677628"/>
            <a:ext cx="13627100" cy="6506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Scape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é um jogo de labirinto, com objetivo lúdico, que desenvolve-se no seguinte cenário: 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A base para inspiração deu-se através de jogos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Arcade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 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Pacman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 uma temática adaptada, em que há como obstáculo um labirinto e objetivos definidos que devem ser concluídos até que o tempo definido se esgote.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522363" y="31599648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00778" y="32965178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estado atual do jogo já está bem avançado, todas as funcionalidades estão operantes para uma boa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jogabilidade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como: telas de menu e fim de jogo; representação do labirinto e controles; sons e animações; desafios dentro do jogo (temporizador e interações com o labirinto). Algumas mudanças futuras podem ser aplicadas, como adição de novas fases, melhorias na 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interface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no controle do jogador.</a:t>
            </a:r>
            <a:endParaRPr lang="pt-BR" sz="2800" i="1" dirty="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8110454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39876" y="28069328"/>
            <a:ext cx="113934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Áudio: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YouTube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Audio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Library,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Soundsnap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Imagens: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Shutterstock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PinClipart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Pixel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Art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Maker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DepositPhotos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Geradores de labirinto: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Digitalwizardry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Xefer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MazeGenerator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Codepen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GabbeV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NuclearSandwich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SpeedMaze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5"/>
            <a:ext cx="13627100" cy="1408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principal desafio de desenvolvimento foi na maneira de representar o labirinto dentro do código. A primeira versão deu-se através de obstáculos com aplicação de um corpo físico em cada parede do labirinto, porém não provou-se escalável para adição de novas fases. A modelagem, então, escolhida para representação, foi através de matrizes, utilizando-se de valores binários (0 ou 1) para definir “pontos de obstáculo” e “pontos de caminho”. Mediante simples cálculos matemáticos, calcula-se a posição do jogador e verifica-se a instrução dada para saber se é possível movimentar-se para o ponto desejado.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Todo acompanhamento da evolução do jogo foi feita através da ferramenta web de gerenciamento de projeto,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Trello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utilizando-se de cartões para controle do fluxo de desenvolvimento, baseado no modelo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Kanban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(“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to</a:t>
            </a:r>
            <a:r>
              <a:rPr lang="pt-BR" sz="2800" i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 do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doing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”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review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”, “</a:t>
            </a:r>
            <a:r>
              <a:rPr lang="pt-BR" sz="2800" i="1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done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”).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O projeto foi desenvolvido utilizando-se do kit de desenvolvimento, Corona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Labs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, escrevendo o código na linguagem de programação Lua. Foi-se utilizado para controle de versão, a ferramenta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 Como ferramentas de auxílio no design, foram utilizadas: o Adobe Photoshop e o Adobe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Illustrator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6D926CF-C19C-2B44-9DFD-7504F0400F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1278" y="19061150"/>
            <a:ext cx="3837788" cy="600672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B1EAABD3-AB72-1843-AFD0-0C07F431ED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229" y="19061150"/>
            <a:ext cx="6827482" cy="1199218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6E817B-29F6-A94F-90E3-68FF90AB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01278" y="25067879"/>
            <a:ext cx="3837788" cy="598545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C654790-FD28-0E42-9A9A-CB8176CC37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696" y="791338"/>
            <a:ext cx="19446582" cy="611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707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3"/>
          <p:cNvSpPr txBox="1">
            <a:spLocks noChangeArrowheads="1"/>
          </p:cNvSpPr>
          <p:nvPr/>
        </p:nvSpPr>
        <p:spPr bwMode="auto">
          <a:xfrm>
            <a:off x="2971800" y="7578726"/>
            <a:ext cx="23187025" cy="173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  <a:tab pos="11491913" algn="l"/>
                <a:tab pos="12314238" algn="l"/>
                <a:tab pos="13134975" algn="l"/>
                <a:tab pos="13955713" algn="l"/>
                <a:tab pos="14776450" algn="l"/>
                <a:tab pos="15597188" algn="l"/>
                <a:tab pos="16417925" algn="l"/>
                <a:tab pos="17238663" algn="l"/>
                <a:tab pos="18059400" algn="l"/>
                <a:tab pos="18880138" algn="l"/>
                <a:tab pos="19700875" algn="l"/>
                <a:tab pos="20523200" algn="l"/>
                <a:tab pos="21343938" algn="l"/>
                <a:tab pos="22164675" algn="l"/>
                <a:tab pos="22985413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 b="1" i="1">
                <a:solidFill>
                  <a:srgbClr val="000000"/>
                </a:solidFill>
                <a:latin typeface="Verdana" charset="0"/>
              </a:rPr>
              <a:t>SOBRENOME, Autor 1., SOBRENOME, Autor 2…., Verdana, 32, negrito,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INSTITUIÇÃO DE ORIGEM, VERDANA, 32, CAIXA ALTA, centralizado</a:t>
            </a:r>
          </a:p>
          <a:p>
            <a:pPr algn="ctr">
              <a:lnSpc>
                <a:spcPct val="11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3200">
                <a:solidFill>
                  <a:srgbClr val="000000"/>
                </a:solidFill>
                <a:latin typeface="Verdana" charset="0"/>
              </a:rPr>
              <a:t>CURSO DE ORÍGEM, VERDANA, 32, CAIXA ALTA, centralizado</a:t>
            </a:r>
          </a:p>
        </p:txBody>
      </p:sp>
      <p:sp>
        <p:nvSpPr>
          <p:cNvPr id="15362" name="Text Box 7"/>
          <p:cNvSpPr txBox="1">
            <a:spLocks noChangeArrowheads="1"/>
          </p:cNvSpPr>
          <p:nvPr/>
        </p:nvSpPr>
        <p:spPr bwMode="auto">
          <a:xfrm>
            <a:off x="848556" y="10748171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Mr. Mouse é um singelo ratinho que está em busca de encontrar o seu queijo na imensidão de uma cozinha, que parece mais um labirinto. Para isso, ele deverá contar com a sua agilidade e destreza para encontrar as chaves e abrir os cadeados das despensas, fazendo tudo no menor tempo possível para não ser pego.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pt-BR" sz="2800" dirty="0">
              <a:solidFill>
                <a:srgbClr val="000000"/>
              </a:solidFill>
              <a:latin typeface="Helvetica" charset="0"/>
              <a:cs typeface="Helvetica" charset="0"/>
            </a:endParaRPr>
          </a:p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apresente seu jogo/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/sistema, enredo/problemática e justificativa.</a:t>
            </a:r>
          </a:p>
        </p:txBody>
      </p:sp>
      <p:sp>
        <p:nvSpPr>
          <p:cNvPr id="15363" name="Text Box 4"/>
          <p:cNvSpPr txBox="1">
            <a:spLocks noChangeArrowheads="1"/>
          </p:cNvSpPr>
          <p:nvPr/>
        </p:nvSpPr>
        <p:spPr bwMode="auto">
          <a:xfrm>
            <a:off x="16076613" y="9738419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METODOLOGIA</a:t>
            </a: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520091" y="18091894"/>
            <a:ext cx="28589448" cy="755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Destaque a tela principal e apresente as demais telas relevantes.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Se o seu trabalho é um jogo, considere apresentar as artes conceituais das fases iniciais.</a:t>
            </a:r>
          </a:p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Caso seja um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app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sistema, considere apresentar os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mockups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ou </a:t>
            </a:r>
            <a:r>
              <a:rPr lang="pt-BR" sz="2800" dirty="0" err="1">
                <a:solidFill>
                  <a:srgbClr val="000000"/>
                </a:solidFill>
                <a:latin typeface="Helvetica" charset="0"/>
                <a:cs typeface="Helvetica" charset="0"/>
              </a:rPr>
              <a:t>wireframes</a:t>
            </a: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 iniciais.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664553" y="27018255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RESULTADOS</a:t>
            </a:r>
          </a:p>
        </p:txBody>
      </p:sp>
      <p:sp>
        <p:nvSpPr>
          <p:cNvPr id="15366" name="Text Box 7"/>
          <p:cNvSpPr txBox="1">
            <a:spLocks noChangeArrowheads="1"/>
          </p:cNvSpPr>
          <p:nvPr/>
        </p:nvSpPr>
        <p:spPr bwMode="auto">
          <a:xfrm>
            <a:off x="679194" y="28017866"/>
            <a:ext cx="14122656" cy="844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Descreva qual o estado atual do seu software, quais os resultados obtidos, e o que fica pra trabalhos futuros.</a:t>
            </a:r>
          </a:p>
        </p:txBody>
      </p:sp>
      <p:sp>
        <p:nvSpPr>
          <p:cNvPr id="15367" name="Text Box 4"/>
          <p:cNvSpPr txBox="1">
            <a:spLocks noChangeArrowheads="1"/>
          </p:cNvSpPr>
          <p:nvPr/>
        </p:nvSpPr>
        <p:spPr bwMode="auto">
          <a:xfrm>
            <a:off x="522363" y="9666289"/>
            <a:ext cx="14279487" cy="785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APRESENTAÇÃO</a:t>
            </a:r>
          </a:p>
        </p:txBody>
      </p:sp>
      <p:sp>
        <p:nvSpPr>
          <p:cNvPr id="15369" name="Text Box 4"/>
          <p:cNvSpPr txBox="1">
            <a:spLocks noChangeArrowheads="1"/>
          </p:cNvSpPr>
          <p:nvPr/>
        </p:nvSpPr>
        <p:spPr bwMode="auto">
          <a:xfrm>
            <a:off x="664553" y="17155742"/>
            <a:ext cx="11974513" cy="648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 dirty="0">
                <a:solidFill>
                  <a:srgbClr val="000000"/>
                </a:solidFill>
                <a:latin typeface="Helvetica" charset="0"/>
                <a:cs typeface="Helvetica" charset="0"/>
              </a:rPr>
              <a:t>TELAS E NAVEGAÇÃO</a:t>
            </a:r>
          </a:p>
        </p:txBody>
      </p:sp>
      <p:sp>
        <p:nvSpPr>
          <p:cNvPr id="15370" name="Text Box 4"/>
          <p:cNvSpPr txBox="1">
            <a:spLocks noChangeArrowheads="1"/>
          </p:cNvSpPr>
          <p:nvPr/>
        </p:nvSpPr>
        <p:spPr bwMode="auto">
          <a:xfrm>
            <a:off x="15860713" y="27028851"/>
            <a:ext cx="11974512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>
            <a:spAutoFit/>
          </a:bodyPr>
          <a:lstStyle>
            <a:lvl1pPr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1036638" algn="l"/>
                <a:tab pos="2073275" algn="l"/>
                <a:tab pos="3111500" algn="l"/>
                <a:tab pos="4148138" algn="l"/>
                <a:tab pos="5184775" algn="l"/>
                <a:tab pos="6221413" algn="l"/>
                <a:tab pos="7258050" algn="l"/>
                <a:tab pos="8294688" algn="l"/>
                <a:tab pos="9332913" algn="l"/>
                <a:tab pos="10369550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2263"/>
              </a:spcBef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en-GB" sz="4400" b="1">
                <a:solidFill>
                  <a:srgbClr val="000000"/>
                </a:solidFill>
                <a:latin typeface="Helvetica" charset="0"/>
                <a:cs typeface="Helvetica" charset="0"/>
              </a:rPr>
              <a:t>REFERÊNCIAS</a:t>
            </a:r>
          </a:p>
        </p:txBody>
      </p:sp>
      <p:sp>
        <p:nvSpPr>
          <p:cNvPr id="15371" name="Text Box 7"/>
          <p:cNvSpPr txBox="1">
            <a:spLocks noChangeArrowheads="1"/>
          </p:cNvSpPr>
          <p:nvPr/>
        </p:nvSpPr>
        <p:spPr bwMode="auto">
          <a:xfrm>
            <a:off x="15860713" y="28069328"/>
            <a:ext cx="11609387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>
                <a:solidFill>
                  <a:srgbClr val="000000"/>
                </a:solidFill>
                <a:latin typeface="Helvetica" charset="0"/>
                <a:cs typeface="Helvetica" charset="0"/>
              </a:rPr>
              <a:t>	Referenciar os trabalhos de terceiros utilizados</a:t>
            </a:r>
          </a:p>
        </p:txBody>
      </p:sp>
      <p:sp>
        <p:nvSpPr>
          <p:cNvPr id="15373" name="Text Box 7"/>
          <p:cNvSpPr txBox="1">
            <a:spLocks noChangeArrowheads="1"/>
          </p:cNvSpPr>
          <p:nvPr/>
        </p:nvSpPr>
        <p:spPr bwMode="auto">
          <a:xfrm>
            <a:off x="16076613" y="37822188"/>
            <a:ext cx="123840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just"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endParaRPr lang="en-US" sz="2800">
              <a:solidFill>
                <a:srgbClr val="000000"/>
              </a:solidFill>
              <a:latin typeface="Helvetica" charset="0"/>
              <a:cs typeface="Helvetica" charset="0"/>
            </a:endParaRPr>
          </a:p>
        </p:txBody>
      </p:sp>
      <p:sp>
        <p:nvSpPr>
          <p:cNvPr id="15374" name="Rectangle 3"/>
          <p:cNvSpPr>
            <a:spLocks noChangeArrowheads="1"/>
          </p:cNvSpPr>
          <p:nvPr/>
        </p:nvSpPr>
        <p:spPr bwMode="auto">
          <a:xfrm>
            <a:off x="522363" y="449263"/>
            <a:ext cx="29092525" cy="662540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defTabSz="4176713"/>
            <a:r>
              <a:rPr lang="en-US" dirty="0" err="1"/>
              <a:t>Substituir</a:t>
            </a:r>
            <a:r>
              <a:rPr lang="en-US" dirty="0"/>
              <a:t> pela LOGO/BANNER do SOFTWARE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6048269" y="10937716"/>
            <a:ext cx="13627100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102060" tIns="53071" rIns="102060" bIns="53071"/>
          <a:lstStyle>
            <a:lvl1pPr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509588" eaLnBrk="0" hangingPunct="0"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509588" eaLnBrk="0" fontAlgn="base" hangingPunct="0">
              <a:spcBef>
                <a:spcPct val="0"/>
              </a:spcBef>
              <a:spcAft>
                <a:spcPct val="0"/>
              </a:spcAft>
              <a:tabLst>
                <a:tab pos="1171575" algn="l"/>
                <a:tab pos="11406188" algn="l"/>
              </a:tabLst>
              <a:defRPr sz="82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150000"/>
              </a:lnSpc>
              <a:buClr>
                <a:srgbClr val="000000"/>
              </a:buClr>
              <a:buSzPct val="100000"/>
              <a:buFont typeface="Verdana" charset="0"/>
              <a:buNone/>
            </a:pPr>
            <a:r>
              <a:rPr lang="pt-BR" sz="2800" dirty="0">
                <a:solidFill>
                  <a:srgbClr val="000000"/>
                </a:solidFill>
                <a:latin typeface="Helvetica" charset="0"/>
                <a:cs typeface="Helvetica" charset="0"/>
              </a:rPr>
              <a:t>Nesta seção descreva e apresente quais as tecnologias utilizadas, tecnicamente como foi o processo desenvolvimento e os principais desafios técnicos.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1460467-6D33-4B46-B769-DC6E79F42F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553" y="20625806"/>
            <a:ext cx="11974512" cy="6096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514106"/>
      </p:ext>
    </p:extLst>
  </p:cSld>
  <p:clrMapOvr>
    <a:masterClrMapping/>
  </p:clrMapOvr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sign padrã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1767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8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1920</TotalTime>
  <Words>678</Words>
  <Application>Microsoft Macintosh PowerPoint</Application>
  <PresentationFormat>Personalizar</PresentationFormat>
  <Paragraphs>40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Helvetica</vt:lpstr>
      <vt:lpstr>Verdana</vt:lpstr>
      <vt:lpstr>Design padrão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MET1</dc:creator>
  <cp:lastModifiedBy>Microsoft Office User</cp:lastModifiedBy>
  <cp:revision>95</cp:revision>
  <dcterms:created xsi:type="dcterms:W3CDTF">2010-05-03T11:44:14Z</dcterms:created>
  <dcterms:modified xsi:type="dcterms:W3CDTF">2019-11-11T23:00:32Z</dcterms:modified>
</cp:coreProperties>
</file>