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4" roundtripDataSignature="AMtx7miLZi/V7Po0GwcNRh43J3jV3UsKc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12" Type="http://schemas.openxmlformats.org/officeDocument/2006/relationships/slide" Target="slides/slide8.xml"/><Relationship Id="rId34" Type="http://customschemas.google.com/relationships/presentationmetadata" Target="meta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fb4981ce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fb4981ce3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fb4981ce3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fb4981ce31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fb4981ce3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fb4981ce31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fb4981ce3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fb4981ce31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f99d0a57db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f99d0a57d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f99d0a57db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f99d0a57d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f9fdcdafb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gf9fdcdafb7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f99d0a57db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f99d0a57db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f99d0a57d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f99d0a57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f99d0a57db_0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f99d0a57d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f7424d6a3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f7424d6a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fb4981ce31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fb4981ce3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f6460e4182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f6460e418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f6460e4182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f6460e418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f6460e4182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f6460e418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f6460e4182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f6460e418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f9fdcdafb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f9fdcdafb7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11" name="Shape 11"/>
        <p:cNvGrpSpPr/>
        <p:nvPr/>
      </p:nvGrpSpPr>
      <p:grpSpPr>
        <a:xfrm>
          <a:off x="0" y="0"/>
          <a:ext cx="0" cy="0"/>
          <a:chOff x="0" y="0"/>
          <a:chExt cx="0" cy="0"/>
        </a:xfrm>
      </p:grpSpPr>
      <p:sp>
        <p:nvSpPr>
          <p:cNvPr id="12" name="Google Shape;12;p1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68" name="Shape 68"/>
        <p:cNvGrpSpPr/>
        <p:nvPr/>
      </p:nvGrpSpPr>
      <p:grpSpPr>
        <a:xfrm>
          <a:off x="0" y="0"/>
          <a:ext cx="0" cy="0"/>
          <a:chOff x="0" y="0"/>
          <a:chExt cx="0" cy="0"/>
        </a:xfrm>
      </p:grpSpPr>
      <p:sp>
        <p:nvSpPr>
          <p:cNvPr id="69" name="Google Shape;69;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o e Título Vertical" type="vertTitleAndTx">
  <p:cSld name="VERTICAL_TITLE_AND_VERTICAL_TEXT">
    <p:spTree>
      <p:nvGrpSpPr>
        <p:cNvPr id="74" name="Shape 74"/>
        <p:cNvGrpSpPr/>
        <p:nvPr/>
      </p:nvGrpSpPr>
      <p:grpSpPr>
        <a:xfrm>
          <a:off x="0" y="0"/>
          <a:ext cx="0" cy="0"/>
          <a:chOff x="0" y="0"/>
          <a:chExt cx="0" cy="0"/>
        </a:xfrm>
      </p:grpSpPr>
      <p:sp>
        <p:nvSpPr>
          <p:cNvPr id="75" name="Google Shape;75;p2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17" name="Shape 17"/>
        <p:cNvGrpSpPr/>
        <p:nvPr/>
      </p:nvGrpSpPr>
      <p:grpSpPr>
        <a:xfrm>
          <a:off x="0" y="0"/>
          <a:ext cx="0" cy="0"/>
          <a:chOff x="0" y="0"/>
          <a:chExt cx="0" cy="0"/>
        </a:xfrm>
      </p:grpSpPr>
      <p:sp>
        <p:nvSpPr>
          <p:cNvPr id="18" name="Google Shape;18;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23" name="Shape 23"/>
        <p:cNvGrpSpPr/>
        <p:nvPr/>
      </p:nvGrpSpPr>
      <p:grpSpPr>
        <a:xfrm>
          <a:off x="0" y="0"/>
          <a:ext cx="0" cy="0"/>
          <a:chOff x="0" y="0"/>
          <a:chExt cx="0" cy="0"/>
        </a:xfrm>
      </p:grpSpPr>
      <p:sp>
        <p:nvSpPr>
          <p:cNvPr id="24" name="Google Shape;24;p1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29" name="Shape 29"/>
        <p:cNvGrpSpPr/>
        <p:nvPr/>
      </p:nvGrpSpPr>
      <p:grpSpPr>
        <a:xfrm>
          <a:off x="0" y="0"/>
          <a:ext cx="0" cy="0"/>
          <a:chOff x="0" y="0"/>
          <a:chExt cx="0" cy="0"/>
        </a:xfrm>
      </p:grpSpPr>
      <p:sp>
        <p:nvSpPr>
          <p:cNvPr id="30" name="Google Shape;3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36" name="Shape 36"/>
        <p:cNvGrpSpPr/>
        <p:nvPr/>
      </p:nvGrpSpPr>
      <p:grpSpPr>
        <a:xfrm>
          <a:off x="0" y="0"/>
          <a:ext cx="0" cy="0"/>
          <a:chOff x="0" y="0"/>
          <a:chExt cx="0" cy="0"/>
        </a:xfrm>
      </p:grpSpPr>
      <p:sp>
        <p:nvSpPr>
          <p:cNvPr id="37" name="Google Shape;37;p1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45" name="Shape 45"/>
        <p:cNvGrpSpPr/>
        <p:nvPr/>
      </p:nvGrpSpPr>
      <p:grpSpPr>
        <a:xfrm>
          <a:off x="0" y="0"/>
          <a:ext cx="0" cy="0"/>
          <a:chOff x="0" y="0"/>
          <a:chExt cx="0" cy="0"/>
        </a:xfrm>
      </p:grpSpPr>
      <p:sp>
        <p:nvSpPr>
          <p:cNvPr id="46" name="Google Shape;46;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50" name="Shape 50"/>
        <p:cNvGrpSpPr/>
        <p:nvPr/>
      </p:nvGrpSpPr>
      <p:grpSpPr>
        <a:xfrm>
          <a:off x="0" y="0"/>
          <a:ext cx="0" cy="0"/>
          <a:chOff x="0" y="0"/>
          <a:chExt cx="0" cy="0"/>
        </a:xfrm>
      </p:grpSpPr>
      <p:sp>
        <p:nvSpPr>
          <p:cNvPr id="51" name="Google Shape;51;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54" name="Shape 54"/>
        <p:cNvGrpSpPr/>
        <p:nvPr/>
      </p:nvGrpSpPr>
      <p:grpSpPr>
        <a:xfrm>
          <a:off x="0" y="0"/>
          <a:ext cx="0" cy="0"/>
          <a:chOff x="0" y="0"/>
          <a:chExt cx="0" cy="0"/>
        </a:xfrm>
      </p:grpSpPr>
      <p:sp>
        <p:nvSpPr>
          <p:cNvPr id="55" name="Google Shape;55;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61" name="Shape 61"/>
        <p:cNvGrpSpPr/>
        <p:nvPr/>
      </p:nvGrpSpPr>
      <p:grpSpPr>
        <a:xfrm>
          <a:off x="0" y="0"/>
          <a:ext cx="0" cy="0"/>
          <a:chOff x="0" y="0"/>
          <a:chExt cx="0" cy="0"/>
        </a:xfrm>
      </p:grpSpPr>
      <p:sp>
        <p:nvSpPr>
          <p:cNvPr id="62" name="Google Shape;62;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2"/>
          <p:cNvSpPr/>
          <p:nvPr>
            <p:ph idx="2" type="pic"/>
          </p:nvPr>
        </p:nvSpPr>
        <p:spPr>
          <a:xfrm>
            <a:off x="5183188" y="987425"/>
            <a:ext cx="6172200" cy="4873625"/>
          </a:xfrm>
          <a:prstGeom prst="rect">
            <a:avLst/>
          </a:prstGeom>
          <a:noFill/>
          <a:ln>
            <a:noFill/>
          </a:ln>
        </p:spPr>
      </p:sp>
      <p:sp>
        <p:nvSpPr>
          <p:cNvPr id="64" name="Google Shape;64;p2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s://sites.google.com/site/proffdesiqsistemasdistribuidos/aulas/10-seguranca-em-sistemas-distribu%C3%ADdos" TargetMode="External"/><Relationship Id="rId4" Type="http://schemas.openxmlformats.org/officeDocument/2006/relationships/hyperlink" Target="http://www.inf.puc-rio.br/~noemi/sd-10/seguranca.pdf" TargetMode="External"/><Relationship Id="rId5" Type="http://schemas.openxmlformats.org/officeDocument/2006/relationships/hyperlink" Target="http://wiki.inf.ufpr.br/maziero/lib/exe/fetch.php?media=socm:socm-26.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340527" y="228600"/>
            <a:ext cx="9419209" cy="1973062"/>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b="1" lang="pt-BR" sz="4400"/>
              <a:t>UNIVERSIDADE</a:t>
            </a:r>
            <a:r>
              <a:rPr b="1" lang="pt-BR" sz="4400"/>
              <a:t> FEDERAL DE UBERLÂNDIA</a:t>
            </a:r>
            <a:br>
              <a:rPr b="1" lang="pt-BR" sz="4400"/>
            </a:br>
            <a:r>
              <a:rPr b="1" lang="pt-BR" sz="4400"/>
              <a:t>SISTEMAS OPERACIONAIS</a:t>
            </a:r>
            <a:endParaRPr/>
          </a:p>
        </p:txBody>
      </p:sp>
      <p:sp>
        <p:nvSpPr>
          <p:cNvPr id="85" name="Google Shape;85;p1"/>
          <p:cNvSpPr txBox="1"/>
          <p:nvPr>
            <p:ph idx="1" type="subTitle"/>
          </p:nvPr>
        </p:nvSpPr>
        <p:spPr>
          <a:xfrm>
            <a:off x="1523999" y="3000577"/>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None/>
            </a:pPr>
            <a:r>
              <a:rPr b="1" lang="pt-BR" sz="4000"/>
              <a:t>Segurança em Sistemas Operacionais</a:t>
            </a:r>
            <a:endParaRPr/>
          </a:p>
        </p:txBody>
      </p:sp>
      <p:pic>
        <p:nvPicPr>
          <p:cNvPr descr="Descrição: brasão UFU" id="86" name="Google Shape;86;p1"/>
          <p:cNvPicPr preferRelativeResize="0"/>
          <p:nvPr/>
        </p:nvPicPr>
        <p:blipFill rotWithShape="1">
          <a:blip r:embed="rId3">
            <a:alphaModFix/>
          </a:blip>
          <a:srcRect b="0" l="0" r="0" t="0"/>
          <a:stretch/>
        </p:blipFill>
        <p:spPr>
          <a:xfrm>
            <a:off x="0" y="509574"/>
            <a:ext cx="1134153" cy="1108950"/>
          </a:xfrm>
          <a:prstGeom prst="rect">
            <a:avLst/>
          </a:prstGeom>
          <a:noFill/>
          <a:ln>
            <a:noFill/>
          </a:ln>
        </p:spPr>
      </p:pic>
      <p:sp>
        <p:nvSpPr>
          <p:cNvPr id="87" name="Google Shape;87;p1"/>
          <p:cNvSpPr/>
          <p:nvPr/>
        </p:nvSpPr>
        <p:spPr>
          <a:xfrm>
            <a:off x="0" y="0"/>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 name="Google Shape;88;p1"/>
          <p:cNvSpPr txBox="1"/>
          <p:nvPr/>
        </p:nvSpPr>
        <p:spPr>
          <a:xfrm>
            <a:off x="1583184" y="5007005"/>
            <a:ext cx="9025631"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chemeClr val="dk1"/>
                </a:solidFill>
                <a:latin typeface="Calibri"/>
                <a:ea typeface="Calibri"/>
                <a:cs typeface="Calibri"/>
                <a:sym typeface="Calibri"/>
              </a:rPr>
              <a:t>Igor Augusto Costa e Souza 11221EMT008</a:t>
            </a:r>
            <a:endParaRPr/>
          </a:p>
          <a:p>
            <a:pPr indent="0" lvl="0" marL="0" marR="0" rtl="0" algn="l">
              <a:spcBef>
                <a:spcPts val="0"/>
              </a:spcBef>
              <a:spcAft>
                <a:spcPts val="0"/>
              </a:spcAft>
              <a:buNone/>
            </a:pPr>
            <a:r>
              <a:rPr lang="pt-BR" sz="1800">
                <a:solidFill>
                  <a:schemeClr val="dk1"/>
                </a:solidFill>
                <a:latin typeface="Calibri"/>
                <a:ea typeface="Calibri"/>
                <a:cs typeface="Calibri"/>
                <a:sym typeface="Calibri"/>
              </a:rPr>
              <a:t>João Victor de Oliveira 11611BSI215</a:t>
            </a:r>
            <a:endParaRPr/>
          </a:p>
          <a:p>
            <a:pPr indent="0" lvl="0" marL="0" marR="0" rtl="0" algn="l">
              <a:spcBef>
                <a:spcPts val="0"/>
              </a:spcBef>
              <a:spcAft>
                <a:spcPts val="0"/>
              </a:spcAft>
              <a:buNone/>
            </a:pPr>
            <a:r>
              <a:rPr lang="pt-BR" sz="1800">
                <a:solidFill>
                  <a:schemeClr val="dk1"/>
                </a:solidFill>
                <a:latin typeface="Calibri"/>
                <a:ea typeface="Calibri"/>
                <a:cs typeface="Calibri"/>
                <a:sym typeface="Calibri"/>
              </a:rPr>
              <a:t>Nicolas Fischmann 12011EMT032</a:t>
            </a:r>
            <a:endParaRPr/>
          </a:p>
          <a:p>
            <a:pPr indent="0" lvl="0" marL="0" marR="0" rtl="0" algn="l">
              <a:spcBef>
                <a:spcPts val="0"/>
              </a:spcBef>
              <a:spcAft>
                <a:spcPts val="0"/>
              </a:spcAft>
              <a:buNone/>
            </a:pPr>
            <a:r>
              <a:rPr lang="pt-BR" sz="1800">
                <a:solidFill>
                  <a:schemeClr val="dk1"/>
                </a:solidFill>
                <a:latin typeface="Calibri"/>
                <a:ea typeface="Calibri"/>
                <a:cs typeface="Calibri"/>
                <a:sym typeface="Calibri"/>
              </a:rPr>
              <a:t>Lucas Albino Martins 12011ECP022</a:t>
            </a:r>
            <a:endParaRPr/>
          </a:p>
        </p:txBody>
      </p:sp>
      <p:pic>
        <p:nvPicPr>
          <p:cNvPr id="89" name="Google Shape;89;p1"/>
          <p:cNvPicPr preferRelativeResize="0"/>
          <p:nvPr/>
        </p:nvPicPr>
        <p:blipFill>
          <a:blip r:embed="rId4">
            <a:alphaModFix/>
          </a:blip>
          <a:stretch>
            <a:fillRect/>
          </a:stretch>
        </p:blipFill>
        <p:spPr>
          <a:xfrm>
            <a:off x="10425150" y="560024"/>
            <a:ext cx="1766850" cy="1008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pt-BR"/>
              <a:t>Ataques e Invasões</a:t>
            </a:r>
            <a:endParaRPr/>
          </a:p>
        </p:txBody>
      </p:sp>
      <p:sp>
        <p:nvSpPr>
          <p:cNvPr id="143" name="Google Shape;143;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1000"/>
              </a:spcBef>
              <a:spcAft>
                <a:spcPts val="0"/>
              </a:spcAft>
              <a:buClr>
                <a:schemeClr val="dk1"/>
              </a:buClr>
              <a:buSzPts val="2800"/>
              <a:buChar char="•"/>
            </a:pPr>
            <a:r>
              <a:rPr lang="pt-BR"/>
              <a:t>Um ataque é o ato de utilizar (ou explorar) uma vulnerabilidade para violar uma propriedade de segurança do sistema.</a:t>
            </a:r>
            <a:endParaRPr/>
          </a:p>
          <a:p>
            <a:pPr indent="-165100" lvl="0" marL="228600" rtl="0" algn="l">
              <a:lnSpc>
                <a:spcPct val="90000"/>
              </a:lnSpc>
              <a:spcBef>
                <a:spcPts val="1000"/>
              </a:spcBef>
              <a:spcAft>
                <a:spcPts val="0"/>
              </a:spcAft>
              <a:buSzPts val="1800"/>
              <a:buChar char="•"/>
            </a:pPr>
            <a:r>
              <a:rPr lang="pt-BR"/>
              <a:t>Existem basicamente 4 tipos de ataques:</a:t>
            </a:r>
            <a:endParaRPr/>
          </a:p>
          <a:p>
            <a:pPr indent="-342900" lvl="0" marL="914400" rtl="0" algn="l">
              <a:lnSpc>
                <a:spcPct val="90000"/>
              </a:lnSpc>
              <a:spcBef>
                <a:spcPts val="0"/>
              </a:spcBef>
              <a:spcAft>
                <a:spcPts val="0"/>
              </a:spcAft>
              <a:buSzPts val="1800"/>
              <a:buChar char="❖"/>
            </a:pPr>
            <a:r>
              <a:rPr lang="pt-BR"/>
              <a:t>Interrupção</a:t>
            </a:r>
            <a:endParaRPr/>
          </a:p>
          <a:p>
            <a:pPr indent="-342900" lvl="0" marL="914400" rtl="0" algn="l">
              <a:lnSpc>
                <a:spcPct val="90000"/>
              </a:lnSpc>
              <a:spcBef>
                <a:spcPts val="0"/>
              </a:spcBef>
              <a:spcAft>
                <a:spcPts val="0"/>
              </a:spcAft>
              <a:buSzPts val="1800"/>
              <a:buChar char="❖"/>
            </a:pPr>
            <a:r>
              <a:rPr lang="pt-BR"/>
              <a:t>Interceptação</a:t>
            </a:r>
            <a:endParaRPr/>
          </a:p>
          <a:p>
            <a:pPr indent="-342900" lvl="0" marL="914400" rtl="0" algn="l">
              <a:lnSpc>
                <a:spcPct val="90000"/>
              </a:lnSpc>
              <a:spcBef>
                <a:spcPts val="0"/>
              </a:spcBef>
              <a:spcAft>
                <a:spcPts val="0"/>
              </a:spcAft>
              <a:buSzPts val="1800"/>
              <a:buChar char="❖"/>
            </a:pPr>
            <a:r>
              <a:rPr lang="pt-BR"/>
              <a:t>Modificação </a:t>
            </a:r>
            <a:endParaRPr/>
          </a:p>
          <a:p>
            <a:pPr indent="-342900" lvl="0" marL="914400" rtl="0" algn="l">
              <a:lnSpc>
                <a:spcPct val="90000"/>
              </a:lnSpc>
              <a:spcBef>
                <a:spcPts val="0"/>
              </a:spcBef>
              <a:spcAft>
                <a:spcPts val="0"/>
              </a:spcAft>
              <a:buSzPts val="1800"/>
              <a:buChar char="❖"/>
            </a:pPr>
            <a:r>
              <a:rPr lang="pt-BR"/>
              <a:t>Fabricação</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pt-BR"/>
              <a:t>Ataques e Invasões</a:t>
            </a:r>
            <a:endParaRPr/>
          </a:p>
        </p:txBody>
      </p:sp>
      <p:pic>
        <p:nvPicPr>
          <p:cNvPr id="149" name="Google Shape;149;p9"/>
          <p:cNvPicPr preferRelativeResize="0"/>
          <p:nvPr/>
        </p:nvPicPr>
        <p:blipFill>
          <a:blip r:embed="rId3">
            <a:alphaModFix/>
          </a:blip>
          <a:stretch>
            <a:fillRect/>
          </a:stretch>
        </p:blipFill>
        <p:spPr>
          <a:xfrm>
            <a:off x="1926625" y="1690704"/>
            <a:ext cx="7230274" cy="4586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fb4981ce31_0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pt-BR"/>
              <a:t>Ataques e Invasões</a:t>
            </a:r>
            <a:endParaRPr/>
          </a:p>
        </p:txBody>
      </p:sp>
      <p:sp>
        <p:nvSpPr>
          <p:cNvPr id="155" name="Google Shape;155;gfb4981ce31_0_0"/>
          <p:cNvSpPr txBox="1"/>
          <p:nvPr>
            <p:ph idx="1" type="body"/>
          </p:nvPr>
        </p:nvSpPr>
        <p:spPr>
          <a:xfrm>
            <a:off x="838200" y="2738025"/>
            <a:ext cx="4444200" cy="34389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SzPts val="1800"/>
              <a:buChar char="•"/>
            </a:pPr>
            <a:r>
              <a:rPr lang="pt-BR"/>
              <a:t>Passivo</a:t>
            </a:r>
            <a:endParaRPr/>
          </a:p>
          <a:p>
            <a:pPr indent="-342900" lvl="0" marL="457200" rtl="0" algn="l">
              <a:lnSpc>
                <a:spcPct val="90000"/>
              </a:lnSpc>
              <a:spcBef>
                <a:spcPts val="0"/>
              </a:spcBef>
              <a:spcAft>
                <a:spcPts val="0"/>
              </a:spcAft>
              <a:buSzPts val="1800"/>
              <a:buChar char="•"/>
            </a:pPr>
            <a:r>
              <a:rPr lang="pt-BR"/>
              <a:t>Ativo</a:t>
            </a:r>
            <a:endParaRPr/>
          </a:p>
        </p:txBody>
      </p:sp>
      <p:sp>
        <p:nvSpPr>
          <p:cNvPr id="156" name="Google Shape;156;gfb4981ce31_0_0"/>
          <p:cNvSpPr txBox="1"/>
          <p:nvPr>
            <p:ph idx="1" type="body"/>
          </p:nvPr>
        </p:nvSpPr>
        <p:spPr>
          <a:xfrm>
            <a:off x="6983300" y="2737925"/>
            <a:ext cx="4444200" cy="34389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SzPts val="1800"/>
              <a:buChar char="•"/>
            </a:pPr>
            <a:r>
              <a:rPr lang="pt-BR"/>
              <a:t>Local </a:t>
            </a:r>
            <a:endParaRPr/>
          </a:p>
          <a:p>
            <a:pPr indent="-342900" lvl="0" marL="457200" rtl="0" algn="l">
              <a:lnSpc>
                <a:spcPct val="90000"/>
              </a:lnSpc>
              <a:spcBef>
                <a:spcPts val="0"/>
              </a:spcBef>
              <a:spcAft>
                <a:spcPts val="0"/>
              </a:spcAft>
              <a:buSzPts val="1800"/>
              <a:buChar char="•"/>
            </a:pPr>
            <a:r>
              <a:rPr lang="pt-BR"/>
              <a:t>Remoto</a:t>
            </a:r>
            <a:endParaRPr/>
          </a:p>
        </p:txBody>
      </p:sp>
      <p:sp>
        <p:nvSpPr>
          <p:cNvPr id="157" name="Google Shape;157;gfb4981ce31_0_0"/>
          <p:cNvSpPr txBox="1"/>
          <p:nvPr/>
        </p:nvSpPr>
        <p:spPr>
          <a:xfrm>
            <a:off x="968700" y="1690825"/>
            <a:ext cx="4313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2000">
                <a:latin typeface="Calibri"/>
                <a:ea typeface="Calibri"/>
                <a:cs typeface="Calibri"/>
                <a:sym typeface="Calibri"/>
              </a:rPr>
              <a:t>Outras características</a:t>
            </a:r>
            <a:endParaRPr sz="20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fb4981ce31_0_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pt-BR"/>
              <a:t>Ataques e Invasões</a:t>
            </a:r>
            <a:endParaRPr/>
          </a:p>
        </p:txBody>
      </p:sp>
      <p:sp>
        <p:nvSpPr>
          <p:cNvPr id="163" name="Google Shape;163;gfb4981ce31_0_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SzPts val="1800"/>
              <a:buChar char="•"/>
            </a:pPr>
            <a:r>
              <a:rPr lang="pt-BR"/>
              <a:t>Quando o ataque é bem sucedido, frequentemente o intruso efetua novos ataques para aumentar seu nível de acesso no sistema, o que é denominado </a:t>
            </a:r>
            <a:r>
              <a:rPr i="1" lang="pt-BR"/>
              <a:t>elevação de privilégio</a:t>
            </a:r>
            <a:r>
              <a:rPr lang="pt-BR"/>
              <a:t>.</a:t>
            </a:r>
            <a:endParaRPr/>
          </a:p>
          <a:p>
            <a:pPr indent="-342900" lvl="0" marL="457200" rtl="0" algn="l">
              <a:lnSpc>
                <a:spcPct val="90000"/>
              </a:lnSpc>
              <a:spcBef>
                <a:spcPts val="0"/>
              </a:spcBef>
              <a:spcAft>
                <a:spcPts val="0"/>
              </a:spcAft>
              <a:buSzPts val="1800"/>
              <a:buChar char="•"/>
            </a:pPr>
            <a:r>
              <a:rPr lang="pt-BR"/>
              <a:t>Mas por outro lado, os ataques de negação de serviços visam prejudicar a disponibilidade do sistema, impedindo que os usuários válidos do sistema possam utilizá-lo, ou seja, que o sistema execute suas funções.</a:t>
            </a:r>
            <a:endParaRPr/>
          </a:p>
          <a:p>
            <a:pPr indent="-342900" lvl="0" marL="914400" rtl="0" algn="l">
              <a:lnSpc>
                <a:spcPct val="90000"/>
              </a:lnSpc>
              <a:spcBef>
                <a:spcPts val="0"/>
              </a:spcBef>
              <a:spcAft>
                <a:spcPts val="0"/>
              </a:spcAft>
              <a:buSzPts val="1800"/>
              <a:buChar char="❖"/>
            </a:pPr>
            <a:r>
              <a:rPr lang="pt-BR"/>
              <a:t>Qual a diferença entre DoS e DDoS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fb4981ce31_0_2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pt-BR"/>
              <a:t>Ataques e Invasões</a:t>
            </a:r>
            <a:endParaRPr/>
          </a:p>
        </p:txBody>
      </p:sp>
      <p:sp>
        <p:nvSpPr>
          <p:cNvPr id="169" name="Google Shape;169;gfb4981ce31_0_2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SzPts val="1800"/>
              <a:buChar char="•"/>
            </a:pPr>
            <a:r>
              <a:rPr lang="pt-BR"/>
              <a:t>Antes…</a:t>
            </a:r>
            <a:endParaRPr/>
          </a:p>
          <a:p>
            <a:pPr indent="0" lvl="0" marL="0" rtl="0" algn="l">
              <a:lnSpc>
                <a:spcPct val="90000"/>
              </a:lnSpc>
              <a:spcBef>
                <a:spcPts val="1000"/>
              </a:spcBef>
              <a:spcAft>
                <a:spcPts val="0"/>
              </a:spcAft>
              <a:buNone/>
            </a:pPr>
            <a:r>
              <a:t/>
            </a:r>
            <a:endParaRPr/>
          </a:p>
          <a:p>
            <a:pPr indent="-342900" lvl="0" marL="914400" rtl="0" algn="l">
              <a:lnSpc>
                <a:spcPct val="90000"/>
              </a:lnSpc>
              <a:spcBef>
                <a:spcPts val="1000"/>
              </a:spcBef>
              <a:spcAft>
                <a:spcPts val="0"/>
              </a:spcAft>
              <a:buSzPts val="1800"/>
              <a:buChar char="❖"/>
            </a:pPr>
            <a:r>
              <a:rPr lang="pt-BR"/>
              <a:t> Ataque fork bomb</a:t>
            </a:r>
            <a:endParaRPr/>
          </a:p>
          <a:p>
            <a:pPr indent="0" lvl="0" marL="0" rtl="0" algn="l">
              <a:lnSpc>
                <a:spcPct val="90000"/>
              </a:lnSpc>
              <a:spcBef>
                <a:spcPts val="1000"/>
              </a:spcBef>
              <a:spcAft>
                <a:spcPts val="0"/>
              </a:spcAft>
              <a:buNone/>
            </a:pPr>
            <a:r>
              <a:t/>
            </a:r>
            <a:endParaRPr/>
          </a:p>
          <a:p>
            <a:pPr indent="0" lvl="0" marL="0" rtl="0" algn="l">
              <a:lnSpc>
                <a:spcPct val="90000"/>
              </a:lnSpc>
              <a:spcBef>
                <a:spcPts val="1000"/>
              </a:spcBef>
              <a:spcAft>
                <a:spcPts val="0"/>
              </a:spcAft>
              <a:buNone/>
            </a:pPr>
            <a:r>
              <a:t/>
            </a:r>
            <a:endParaRPr/>
          </a:p>
          <a:p>
            <a:pPr indent="0" lvl="0" marL="0" rtl="0" algn="l">
              <a:lnSpc>
                <a:spcPct val="90000"/>
              </a:lnSpc>
              <a:spcBef>
                <a:spcPts val="1000"/>
              </a:spcBef>
              <a:spcAft>
                <a:spcPts val="0"/>
              </a:spcAft>
              <a:buNone/>
            </a:pPr>
            <a:r>
              <a:t/>
            </a:r>
            <a:endParaRPr/>
          </a:p>
          <a:p>
            <a:pPr indent="-342900" lvl="0" marL="914400" rtl="0" algn="l">
              <a:lnSpc>
                <a:spcPct val="90000"/>
              </a:lnSpc>
              <a:spcBef>
                <a:spcPts val="1000"/>
              </a:spcBef>
              <a:spcAft>
                <a:spcPts val="0"/>
              </a:spcAft>
              <a:buSzPts val="1800"/>
              <a:buChar char="❖"/>
            </a:pPr>
            <a:r>
              <a:rPr lang="pt-BR"/>
              <a:t>Resposta: </a:t>
            </a:r>
            <a:r>
              <a:rPr lang="pt-BR" sz="1800">
                <a:solidFill>
                  <a:srgbClr val="333333"/>
                </a:solidFill>
                <a:highlight>
                  <a:srgbClr val="FFFFFF"/>
                </a:highlight>
                <a:latin typeface="Arial"/>
                <a:ea typeface="Arial"/>
                <a:cs typeface="Arial"/>
                <a:sym typeface="Arial"/>
              </a:rPr>
              <a:t>A principal diferença entre os dois é na forma com que eles são feitos. Enquanto o ataque DDoS é distribuído entre várias máquinas, o </a:t>
            </a:r>
            <a:r>
              <a:rPr b="1" lang="pt-BR" sz="1800">
                <a:solidFill>
                  <a:srgbClr val="333333"/>
                </a:solidFill>
                <a:highlight>
                  <a:srgbClr val="FFFFFF"/>
                </a:highlight>
                <a:latin typeface="Arial"/>
                <a:ea typeface="Arial"/>
                <a:cs typeface="Arial"/>
                <a:sym typeface="Arial"/>
              </a:rPr>
              <a:t>ataque DoS</a:t>
            </a:r>
            <a:r>
              <a:rPr lang="pt-BR" sz="1800">
                <a:solidFill>
                  <a:srgbClr val="333333"/>
                </a:solidFill>
                <a:highlight>
                  <a:srgbClr val="FFFFFF"/>
                </a:highlight>
                <a:latin typeface="Arial"/>
                <a:ea typeface="Arial"/>
                <a:cs typeface="Arial"/>
                <a:sym typeface="Arial"/>
              </a:rPr>
              <a:t> é feito por apenas um invasor que envia vários pacotes</a:t>
            </a:r>
            <a:endParaRPr sz="3100"/>
          </a:p>
        </p:txBody>
      </p:sp>
      <p:pic>
        <p:nvPicPr>
          <p:cNvPr id="170" name="Google Shape;170;gfb4981ce31_0_23"/>
          <p:cNvPicPr preferRelativeResize="0"/>
          <p:nvPr/>
        </p:nvPicPr>
        <p:blipFill>
          <a:blip r:embed="rId3">
            <a:alphaModFix/>
          </a:blip>
          <a:stretch>
            <a:fillRect/>
          </a:stretch>
        </p:blipFill>
        <p:spPr>
          <a:xfrm>
            <a:off x="2592663" y="3334475"/>
            <a:ext cx="5895975" cy="133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fb4981ce31_0_3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pt-BR"/>
              <a:t>Malwares</a:t>
            </a:r>
            <a:endParaRPr/>
          </a:p>
        </p:txBody>
      </p:sp>
      <p:sp>
        <p:nvSpPr>
          <p:cNvPr id="176" name="Google Shape;176;gfb4981ce31_0_3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SzPts val="1800"/>
              <a:buChar char="•"/>
            </a:pPr>
            <a:r>
              <a:rPr lang="pt-BR"/>
              <a:t>Denomina-se genericamente malware todo programa cuja intenção é realizar atividades ilícitas, como realizar ataques, roubar informações ou dissimular a presença de intrusos em um sistema. </a:t>
            </a:r>
            <a:endParaRPr/>
          </a:p>
          <a:p>
            <a:pPr indent="-342900" lvl="0" marL="457200" rtl="0" algn="l">
              <a:lnSpc>
                <a:spcPct val="90000"/>
              </a:lnSpc>
              <a:spcBef>
                <a:spcPts val="0"/>
              </a:spcBef>
              <a:spcAft>
                <a:spcPts val="0"/>
              </a:spcAft>
              <a:buSzPts val="1800"/>
              <a:buChar char="•"/>
            </a:pPr>
            <a:r>
              <a:rPr lang="pt-BR"/>
              <a:t>As funcionalidades mais comuns dos malwares são:</a:t>
            </a:r>
            <a:r>
              <a:rPr lang="pt-BR"/>
              <a:t> </a:t>
            </a:r>
            <a:endParaRPr/>
          </a:p>
          <a:p>
            <a:pPr indent="0" lvl="0" marL="0" rtl="0" algn="l">
              <a:lnSpc>
                <a:spcPct val="90000"/>
              </a:lnSpc>
              <a:spcBef>
                <a:spcPts val="1000"/>
              </a:spcBef>
              <a:spcAft>
                <a:spcPts val="0"/>
              </a:spcAft>
              <a:buNone/>
            </a:pPr>
            <a:r>
              <a:t/>
            </a:r>
            <a:endParaRPr/>
          </a:p>
          <a:p>
            <a:pPr indent="-342900" lvl="0" marL="914400" rtl="0" algn="l">
              <a:lnSpc>
                <a:spcPct val="90000"/>
              </a:lnSpc>
              <a:spcBef>
                <a:spcPts val="1000"/>
              </a:spcBef>
              <a:spcAft>
                <a:spcPts val="0"/>
              </a:spcAft>
              <a:buSzPts val="1800"/>
              <a:buChar char="❖"/>
            </a:pPr>
            <a:r>
              <a:rPr lang="pt-BR"/>
              <a:t>Vírus</a:t>
            </a:r>
            <a:endParaRPr/>
          </a:p>
          <a:p>
            <a:pPr indent="-342900" lvl="0" marL="914400" rtl="0" algn="l">
              <a:lnSpc>
                <a:spcPct val="90000"/>
              </a:lnSpc>
              <a:spcBef>
                <a:spcPts val="0"/>
              </a:spcBef>
              <a:spcAft>
                <a:spcPts val="0"/>
              </a:spcAft>
              <a:buSzPts val="1800"/>
              <a:buChar char="❖"/>
            </a:pPr>
            <a:r>
              <a:rPr lang="pt-BR"/>
              <a:t>Worm</a:t>
            </a:r>
            <a:endParaRPr/>
          </a:p>
          <a:p>
            <a:pPr indent="-342900" lvl="0" marL="914400" rtl="0" algn="l">
              <a:lnSpc>
                <a:spcPct val="90000"/>
              </a:lnSpc>
              <a:spcBef>
                <a:spcPts val="0"/>
              </a:spcBef>
              <a:spcAft>
                <a:spcPts val="0"/>
              </a:spcAft>
              <a:buSzPts val="1800"/>
              <a:buChar char="❖"/>
            </a:pPr>
            <a:r>
              <a:rPr lang="pt-BR"/>
              <a:t>Trojan horse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pt-BR"/>
              <a:t>Interceptação de dados</a:t>
            </a:r>
            <a:endParaRPr/>
          </a:p>
        </p:txBody>
      </p:sp>
      <p:sp>
        <p:nvSpPr>
          <p:cNvPr id="182" name="Google Shape;182;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pt-BR"/>
              <a:t>Uma preocupação na transferência de dados entre sistemas, é a garantia da confidencialidade dos dados.</a:t>
            </a:r>
            <a:endParaRPr/>
          </a:p>
          <a:p>
            <a:pPr indent="-228600" lvl="0" marL="228600" rtl="0" algn="l">
              <a:lnSpc>
                <a:spcPct val="90000"/>
              </a:lnSpc>
              <a:spcBef>
                <a:spcPts val="1000"/>
              </a:spcBef>
              <a:spcAft>
                <a:spcPts val="0"/>
              </a:spcAft>
              <a:buClr>
                <a:schemeClr val="dk1"/>
              </a:buClr>
              <a:buSzPts val="2800"/>
              <a:buChar char="•"/>
            </a:pPr>
            <a:r>
              <a:rPr lang="pt-BR"/>
              <a:t>Atualmente, os dados trafegam em rede, de maneira “exposta”.</a:t>
            </a:r>
            <a:endParaRPr/>
          </a:p>
          <a:p>
            <a:pPr indent="-228600" lvl="0" marL="228600" rtl="0" algn="l">
              <a:lnSpc>
                <a:spcPct val="90000"/>
              </a:lnSpc>
              <a:spcBef>
                <a:spcPts val="1000"/>
              </a:spcBef>
              <a:spcAft>
                <a:spcPts val="0"/>
              </a:spcAft>
              <a:buClr>
                <a:schemeClr val="dk1"/>
              </a:buClr>
              <a:buSzPts val="2800"/>
              <a:buChar char="•"/>
            </a:pPr>
            <a:r>
              <a:rPr lang="pt-BR"/>
              <a:t>A melhor forma de proteger esses dados é por meio de criptografia</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pt-BR"/>
              <a:t>Proteção contra acessos indevidos</a:t>
            </a:r>
            <a:endParaRPr/>
          </a:p>
        </p:txBody>
      </p:sp>
      <p:sp>
        <p:nvSpPr>
          <p:cNvPr id="188" name="Google Shape;188;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pt-BR"/>
              <a:t>Para proteger um sistema de acessos indevidos, diversas medidas podem ser tomadas, como:</a:t>
            </a:r>
            <a:endParaRPr/>
          </a:p>
          <a:p>
            <a:pPr indent="-228600" lvl="0" marL="228600" rtl="0" algn="l">
              <a:lnSpc>
                <a:spcPct val="90000"/>
              </a:lnSpc>
              <a:spcBef>
                <a:spcPts val="1000"/>
              </a:spcBef>
              <a:spcAft>
                <a:spcPts val="0"/>
              </a:spcAft>
              <a:buClr>
                <a:schemeClr val="dk1"/>
              </a:buClr>
              <a:buSzPts val="2800"/>
              <a:buChar char="•"/>
            </a:pPr>
            <a:r>
              <a:rPr lang="pt-BR"/>
              <a:t>Utilização de senhas seguras e política de troca regular.</a:t>
            </a:r>
            <a:endParaRPr/>
          </a:p>
          <a:p>
            <a:pPr indent="-228600" lvl="0" marL="228600" rtl="0" algn="l">
              <a:lnSpc>
                <a:spcPct val="90000"/>
              </a:lnSpc>
              <a:spcBef>
                <a:spcPts val="1000"/>
              </a:spcBef>
              <a:spcAft>
                <a:spcPts val="0"/>
              </a:spcAft>
              <a:buClr>
                <a:schemeClr val="dk1"/>
              </a:buClr>
              <a:buSzPts val="2800"/>
              <a:buChar char="•"/>
            </a:pPr>
            <a:r>
              <a:rPr lang="pt-BR"/>
              <a:t>Autenticação em duas etapas.</a:t>
            </a:r>
            <a:endParaRPr/>
          </a:p>
          <a:p>
            <a:pPr indent="-228600" lvl="0" marL="228600" rtl="0" algn="l">
              <a:lnSpc>
                <a:spcPct val="90000"/>
              </a:lnSpc>
              <a:spcBef>
                <a:spcPts val="1000"/>
              </a:spcBef>
              <a:spcAft>
                <a:spcPts val="0"/>
              </a:spcAft>
              <a:buClr>
                <a:schemeClr val="dk1"/>
              </a:buClr>
              <a:buSzPts val="2800"/>
              <a:buChar char="•"/>
            </a:pPr>
            <a:r>
              <a:rPr lang="pt-BR"/>
              <a:t>Controle de acesso por IP</a:t>
            </a:r>
            <a:endParaRPr/>
          </a:p>
          <a:p>
            <a:pPr indent="-228600" lvl="0" marL="228600" rtl="0" algn="l">
              <a:lnSpc>
                <a:spcPct val="90000"/>
              </a:lnSpc>
              <a:spcBef>
                <a:spcPts val="1000"/>
              </a:spcBef>
              <a:spcAft>
                <a:spcPts val="0"/>
              </a:spcAft>
              <a:buClr>
                <a:schemeClr val="dk1"/>
              </a:buClr>
              <a:buSzPts val="2800"/>
              <a:buChar char="•"/>
            </a:pPr>
            <a:r>
              <a:rPr lang="pt-BR"/>
              <a:t>Negação de acesso por natureza.</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f99d0a57db_0_5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b="1" lang="pt-BR"/>
              <a:t>Criptografia.</a:t>
            </a:r>
            <a:endParaRPr/>
          </a:p>
        </p:txBody>
      </p:sp>
      <p:pic>
        <p:nvPicPr>
          <p:cNvPr id="194" name="Google Shape;194;gf99d0a57db_0_54"/>
          <p:cNvPicPr preferRelativeResize="0"/>
          <p:nvPr/>
        </p:nvPicPr>
        <p:blipFill>
          <a:blip r:embed="rId3">
            <a:alphaModFix/>
          </a:blip>
          <a:stretch>
            <a:fillRect/>
          </a:stretch>
        </p:blipFill>
        <p:spPr>
          <a:xfrm>
            <a:off x="1290776" y="1310075"/>
            <a:ext cx="9290151" cy="5414850"/>
          </a:xfrm>
          <a:prstGeom prst="rect">
            <a:avLst/>
          </a:prstGeom>
          <a:noFill/>
          <a:ln>
            <a:noFill/>
          </a:ln>
        </p:spPr>
      </p:pic>
      <p:sp>
        <p:nvSpPr>
          <p:cNvPr id="195" name="Google Shape;195;gf99d0a57db_0_54"/>
          <p:cNvSpPr txBox="1"/>
          <p:nvPr>
            <p:ph type="title"/>
          </p:nvPr>
        </p:nvSpPr>
        <p:spPr>
          <a:xfrm>
            <a:off x="113200" y="1416500"/>
            <a:ext cx="29238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pt-BR" sz="3200"/>
              <a:t>Questão:</a:t>
            </a:r>
            <a:endParaRPr b="1" sz="3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f99d0a57db_0_3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pt-BR"/>
              <a:t>Criptografia.</a:t>
            </a:r>
            <a:endParaRPr b="1"/>
          </a:p>
        </p:txBody>
      </p:sp>
      <p:sp>
        <p:nvSpPr>
          <p:cNvPr id="201" name="Google Shape;201;gf99d0a57db_0_33"/>
          <p:cNvSpPr txBox="1"/>
          <p:nvPr>
            <p:ph idx="1" type="body"/>
          </p:nvPr>
        </p:nvSpPr>
        <p:spPr>
          <a:xfrm>
            <a:off x="720650" y="1332400"/>
            <a:ext cx="10515600" cy="6035100"/>
          </a:xfrm>
          <a:prstGeom prst="rect">
            <a:avLst/>
          </a:prstGeom>
        </p:spPr>
        <p:txBody>
          <a:bodyPr anchorCtr="0" anchor="t" bIns="45700" lIns="91425" spcFirstLastPara="1" rIns="91425" wrap="square" tIns="45700">
            <a:normAutofit fontScale="55000" lnSpcReduction="10000"/>
          </a:bodyPr>
          <a:lstStyle/>
          <a:p>
            <a:pPr indent="0" lvl="0" marL="457200" rtl="0" algn="l">
              <a:spcBef>
                <a:spcPts val="1000"/>
              </a:spcBef>
              <a:spcAft>
                <a:spcPts val="0"/>
              </a:spcAft>
              <a:buNone/>
            </a:pPr>
            <a:r>
              <a:t/>
            </a:r>
            <a:endParaRPr/>
          </a:p>
          <a:p>
            <a:pPr indent="-394915" lvl="0" marL="457200" rtl="0" algn="just">
              <a:spcBef>
                <a:spcPts val="1000"/>
              </a:spcBef>
              <a:spcAft>
                <a:spcPts val="0"/>
              </a:spcAft>
              <a:buSzPct val="82645"/>
              <a:buChar char="•"/>
            </a:pPr>
            <a:r>
              <a:rPr b="1" lang="pt-BR" sz="5762"/>
              <a:t>Questão:</a:t>
            </a:r>
            <a:endParaRPr b="1" sz="5762"/>
          </a:p>
          <a:p>
            <a:pPr indent="457200" lvl="0" marL="2286000" rtl="0" algn="just">
              <a:spcBef>
                <a:spcPts val="1000"/>
              </a:spcBef>
              <a:spcAft>
                <a:spcPts val="0"/>
              </a:spcAft>
              <a:buNone/>
            </a:pPr>
            <a:r>
              <a:rPr b="1" lang="pt-BR" sz="6437"/>
              <a:t>texto cifrado: nkn. s gktc wky. mgsbc.</a:t>
            </a:r>
            <a:endParaRPr b="1" sz="8999"/>
          </a:p>
          <a:p>
            <a:pPr indent="0" lvl="0" marL="457200" rtl="0" algn="just">
              <a:spcBef>
                <a:spcPts val="1000"/>
              </a:spcBef>
              <a:spcAft>
                <a:spcPts val="0"/>
              </a:spcAft>
              <a:buNone/>
            </a:pPr>
            <a:r>
              <a:t/>
            </a:r>
            <a:endParaRPr sz="5762"/>
          </a:p>
          <a:p>
            <a:pPr indent="-394915" lvl="0" marL="457200" rtl="0" algn="just">
              <a:spcBef>
                <a:spcPts val="1000"/>
              </a:spcBef>
              <a:spcAft>
                <a:spcPts val="0"/>
              </a:spcAft>
              <a:buSzPct val="82645"/>
              <a:buChar char="•"/>
            </a:pPr>
            <a:r>
              <a:rPr lang="pt-BR" sz="5762"/>
              <a:t>Esquema de criptografia simples</a:t>
            </a:r>
            <a:endParaRPr sz="5762"/>
          </a:p>
          <a:p>
            <a:pPr indent="0" lvl="0" marL="1371600" rtl="0" algn="just">
              <a:spcBef>
                <a:spcPts val="1000"/>
              </a:spcBef>
              <a:spcAft>
                <a:spcPts val="0"/>
              </a:spcAft>
              <a:buNone/>
            </a:pPr>
            <a:r>
              <a:rPr lang="pt-BR" sz="5762"/>
              <a:t>- </a:t>
            </a:r>
            <a:r>
              <a:rPr lang="pt-BR" sz="5762"/>
              <a:t>cifra de substituição: substituir uma coisa por outra.</a:t>
            </a:r>
            <a:endParaRPr sz="5762"/>
          </a:p>
          <a:p>
            <a:pPr indent="457200" lvl="0" marL="914400" rtl="0" algn="just">
              <a:spcBef>
                <a:spcPts val="1000"/>
              </a:spcBef>
              <a:spcAft>
                <a:spcPts val="0"/>
              </a:spcAft>
              <a:buClr>
                <a:schemeClr val="dk1"/>
              </a:buClr>
              <a:buSzPts val="605"/>
              <a:buFont typeface="Arial"/>
              <a:buNone/>
            </a:pPr>
            <a:r>
              <a:rPr lang="pt-BR" sz="5762"/>
              <a:t>- cifra monoalfabética: substituir uma letra por outra.</a:t>
            </a:r>
            <a:endParaRPr sz="5762"/>
          </a:p>
          <a:p>
            <a:pPr indent="457200" lvl="0" marL="914400" rtl="0" algn="just">
              <a:spcBef>
                <a:spcPts val="1000"/>
              </a:spcBef>
              <a:spcAft>
                <a:spcPts val="0"/>
              </a:spcAft>
              <a:buClr>
                <a:schemeClr val="dk1"/>
              </a:buClr>
              <a:buSzPts val="605"/>
              <a:buFont typeface="Arial"/>
              <a:buNone/>
            </a:pPr>
            <a:r>
              <a:rPr lang="pt-BR" sz="5762"/>
              <a:t>- </a:t>
            </a:r>
            <a:r>
              <a:rPr b="1" lang="pt-BR" sz="5762"/>
              <a:t>texto aberto</a:t>
            </a:r>
            <a:r>
              <a:rPr lang="pt-BR" sz="5762"/>
              <a:t>: abcdefghijklmnopqrstuvwxyz</a:t>
            </a:r>
            <a:endParaRPr sz="5762"/>
          </a:p>
          <a:p>
            <a:pPr indent="457200" lvl="0" marL="914400" rtl="0" algn="just">
              <a:spcBef>
                <a:spcPts val="1000"/>
              </a:spcBef>
              <a:spcAft>
                <a:spcPts val="0"/>
              </a:spcAft>
              <a:buNone/>
            </a:pPr>
            <a:r>
              <a:rPr lang="pt-BR" sz="5762"/>
              <a:t>- </a:t>
            </a:r>
            <a:r>
              <a:rPr b="1" lang="pt-BR" sz="5762"/>
              <a:t>texto cifrado</a:t>
            </a:r>
            <a:r>
              <a:rPr lang="pt-BR" sz="5762"/>
              <a:t>: mnbvcxzasdfghjklpoiuytrewq</a:t>
            </a:r>
            <a:endParaRPr sz="5762"/>
          </a:p>
          <a:p>
            <a:pPr indent="0" lvl="0" marL="0" rtl="0" algn="just">
              <a:spcBef>
                <a:spcPts val="1000"/>
              </a:spcBef>
              <a:spcAft>
                <a:spcPts val="0"/>
              </a:spcAft>
              <a:buNone/>
            </a:pPr>
            <a:r>
              <a:t/>
            </a:r>
            <a:endParaRPr sz="3200"/>
          </a:p>
          <a:p>
            <a:pPr indent="457200" lvl="0" marL="914400" rtl="0" algn="just">
              <a:spcBef>
                <a:spcPts val="1000"/>
              </a:spcBef>
              <a:spcAft>
                <a:spcPts val="0"/>
              </a:spcAft>
              <a:buNone/>
            </a:pPr>
            <a:r>
              <a:t/>
            </a:r>
            <a:endParaRPr sz="3200"/>
          </a:p>
          <a:p>
            <a:pPr indent="0" lvl="0" marL="914400" rtl="0" algn="just">
              <a:spcBef>
                <a:spcPts val="1000"/>
              </a:spcBef>
              <a:spcAft>
                <a:spcPts val="0"/>
              </a:spcAft>
              <a:buClr>
                <a:schemeClr val="dk1"/>
              </a:buClr>
              <a:buSzPct val="34375"/>
              <a:buFont typeface="Arial"/>
              <a:buNone/>
            </a:pPr>
            <a:r>
              <a:t/>
            </a:r>
            <a:endParaRPr sz="3200"/>
          </a:p>
          <a:p>
            <a:pPr indent="0" lvl="0" marL="0" rtl="0" algn="l">
              <a:spcBef>
                <a:spcPts val="1000"/>
              </a:spcBef>
              <a:spcAft>
                <a:spcPts val="0"/>
              </a:spcAft>
              <a:buClr>
                <a:schemeClr val="dk1"/>
              </a:buClr>
              <a:buSzPct val="39285"/>
              <a:buFont typeface="Arial"/>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f9fdcdafb7_0_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pt-BR"/>
              <a:t>Perguntas</a:t>
            </a:r>
            <a:endParaRPr/>
          </a:p>
        </p:txBody>
      </p:sp>
      <p:sp>
        <p:nvSpPr>
          <p:cNvPr id="95" name="Google Shape;95;gf9fdcdafb7_0_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1000"/>
              </a:spcBef>
              <a:spcAft>
                <a:spcPts val="0"/>
              </a:spcAft>
              <a:buClr>
                <a:schemeClr val="dk1"/>
              </a:buClr>
              <a:buSzPts val="2800"/>
              <a:buChar char="•"/>
            </a:pPr>
            <a:r>
              <a:rPr lang="pt-BR"/>
              <a:t>O que é segurança em s.o e como </a:t>
            </a:r>
            <a:r>
              <a:rPr lang="pt-BR"/>
              <a:t>garanti</a:t>
            </a:r>
            <a:r>
              <a:rPr lang="pt-BR"/>
              <a:t>-la?</a:t>
            </a:r>
            <a:endParaRPr/>
          </a:p>
          <a:p>
            <a:pPr indent="-165100" lvl="0" marL="228600" rtl="0" algn="l">
              <a:lnSpc>
                <a:spcPct val="90000"/>
              </a:lnSpc>
              <a:spcBef>
                <a:spcPts val="1000"/>
              </a:spcBef>
              <a:spcAft>
                <a:spcPts val="0"/>
              </a:spcAft>
              <a:buSzPts val="1800"/>
              <a:buChar char="•"/>
            </a:pPr>
            <a:r>
              <a:rPr lang="pt-BR"/>
              <a:t>Quais são os diferentes </a:t>
            </a:r>
            <a:r>
              <a:rPr lang="pt-BR"/>
              <a:t>métodos de proteção dos usuários do sistema operacional ?</a:t>
            </a:r>
            <a:endParaRPr/>
          </a:p>
          <a:p>
            <a:pPr indent="-165100" lvl="0" marL="228600" rtl="0" algn="l">
              <a:lnSpc>
                <a:spcPct val="90000"/>
              </a:lnSpc>
              <a:spcBef>
                <a:spcPts val="1000"/>
              </a:spcBef>
              <a:spcAft>
                <a:spcPts val="0"/>
              </a:spcAft>
              <a:buSzPts val="1800"/>
              <a:buChar char="•"/>
            </a:pPr>
            <a:r>
              <a:rPr lang="pt-BR"/>
              <a:t>Traduzir a seguinte criptografia:</a:t>
            </a:r>
            <a:endParaRPr sz="2256"/>
          </a:p>
          <a:p>
            <a:pPr indent="457200" lvl="0" marL="2286000" rtl="0" algn="just">
              <a:spcBef>
                <a:spcPts val="1000"/>
              </a:spcBef>
              <a:spcAft>
                <a:spcPts val="0"/>
              </a:spcAft>
              <a:buNone/>
            </a:pPr>
            <a:r>
              <a:rPr lang="pt-BR" sz="2932"/>
              <a:t>texto cifrado: nkn. s gktc wky. mgsbc.</a:t>
            </a:r>
            <a:endParaRPr sz="5494"/>
          </a:p>
          <a:p>
            <a:pPr indent="-165100" lvl="0" marL="228600" rtl="0" algn="l">
              <a:lnSpc>
                <a:spcPct val="90000"/>
              </a:lnSpc>
              <a:spcBef>
                <a:spcPts val="1000"/>
              </a:spcBef>
              <a:spcAft>
                <a:spcPts val="0"/>
              </a:spcAft>
              <a:buSzPts val="1800"/>
              <a:buChar char="•"/>
            </a:pPr>
            <a:r>
              <a:t/>
            </a:r>
            <a:endParaRPr/>
          </a:p>
          <a:p>
            <a:pPr indent="0" lvl="0" marL="228600" rtl="0" algn="l">
              <a:lnSpc>
                <a:spcPct val="90000"/>
              </a:lnSpc>
              <a:spcBef>
                <a:spcPts val="100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f99d0a57db_0_4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b="1" lang="pt-BR" sz="5300"/>
              <a:t>C</a:t>
            </a:r>
            <a:r>
              <a:rPr b="1" lang="pt-BR" sz="5300"/>
              <a:t>riptografia.</a:t>
            </a:r>
            <a:endParaRPr sz="5300"/>
          </a:p>
        </p:txBody>
      </p:sp>
      <p:sp>
        <p:nvSpPr>
          <p:cNvPr id="207" name="Google Shape;207;gf99d0a57db_0_43"/>
          <p:cNvSpPr txBox="1"/>
          <p:nvPr>
            <p:ph idx="1" type="body"/>
          </p:nvPr>
        </p:nvSpPr>
        <p:spPr>
          <a:xfrm>
            <a:off x="936175" y="2276275"/>
            <a:ext cx="10515600" cy="4351200"/>
          </a:xfrm>
          <a:prstGeom prst="rect">
            <a:avLst/>
          </a:prstGeom>
        </p:spPr>
        <p:txBody>
          <a:bodyPr anchorCtr="0" anchor="t" bIns="45700" lIns="91425" spcFirstLastPara="1" rIns="91425" wrap="square" tIns="45700">
            <a:normAutofit/>
          </a:bodyPr>
          <a:lstStyle/>
          <a:p>
            <a:pPr indent="-488950" lvl="0" marL="457200" rtl="0" algn="just">
              <a:spcBef>
                <a:spcPts val="1000"/>
              </a:spcBef>
              <a:spcAft>
                <a:spcPts val="0"/>
              </a:spcAft>
              <a:buSzPts val="4100"/>
              <a:buChar char="•"/>
            </a:pPr>
            <a:r>
              <a:rPr lang="pt-BR" sz="4100"/>
              <a:t>M</a:t>
            </a:r>
            <a:r>
              <a:rPr lang="pt-BR" sz="4100"/>
              <a:t>aneira de encriptar(disfarçar) o conteúdo de uma mensagem ou informação enviada por um emissor de modo que apenas o receptor na qual foi direcionada a mensagem consiga desencriptar(ler).</a:t>
            </a:r>
            <a:endParaRPr sz="4100"/>
          </a:p>
          <a:p>
            <a:pPr indent="0" lvl="0" marL="0" rtl="0" algn="l">
              <a:spcBef>
                <a:spcPts val="100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f99d0a57db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pt-BR"/>
              <a:t>Princípios fundamentais da criptografia.</a:t>
            </a:r>
            <a:endParaRPr b="1"/>
          </a:p>
        </p:txBody>
      </p:sp>
      <p:sp>
        <p:nvSpPr>
          <p:cNvPr id="213" name="Google Shape;213;gf99d0a57db_0_0"/>
          <p:cNvSpPr txBox="1"/>
          <p:nvPr>
            <p:ph idx="1" type="body"/>
          </p:nvPr>
        </p:nvSpPr>
        <p:spPr>
          <a:xfrm>
            <a:off x="838200" y="2023900"/>
            <a:ext cx="10515600" cy="4351200"/>
          </a:xfrm>
          <a:prstGeom prst="rect">
            <a:avLst/>
          </a:prstGeom>
        </p:spPr>
        <p:txBody>
          <a:bodyPr anchorCtr="0" anchor="t" bIns="45700" lIns="91425" spcFirstLastPara="1" rIns="91425" wrap="square" tIns="45700">
            <a:normAutofit/>
          </a:bodyPr>
          <a:lstStyle/>
          <a:p>
            <a:pPr indent="0" lvl="0" marL="0" rtl="0" algn="just">
              <a:spcBef>
                <a:spcPts val="1000"/>
              </a:spcBef>
              <a:spcAft>
                <a:spcPts val="0"/>
              </a:spcAft>
              <a:buNone/>
            </a:pPr>
            <a:r>
              <a:rPr lang="pt-BR" sz="4100"/>
              <a:t>Segundo tanenbaum existem dois princípios fundamentais de criptografia:</a:t>
            </a:r>
            <a:endParaRPr sz="4100"/>
          </a:p>
          <a:p>
            <a:pPr indent="-488950" lvl="0" marL="457200" rtl="0" algn="just">
              <a:spcBef>
                <a:spcPts val="1000"/>
              </a:spcBef>
              <a:spcAft>
                <a:spcPts val="0"/>
              </a:spcAft>
              <a:buSzPts val="4100"/>
              <a:buChar char="•"/>
            </a:pPr>
            <a:r>
              <a:rPr lang="pt-BR" sz="4100"/>
              <a:t>Redundância ou informações desnecessárias.</a:t>
            </a:r>
            <a:endParaRPr sz="4100"/>
          </a:p>
          <a:p>
            <a:pPr indent="-488950" lvl="0" marL="457200" rtl="0" algn="just">
              <a:spcBef>
                <a:spcPts val="0"/>
              </a:spcBef>
              <a:spcAft>
                <a:spcPts val="0"/>
              </a:spcAft>
              <a:buSzPts val="4100"/>
              <a:buChar char="•"/>
            </a:pPr>
            <a:r>
              <a:rPr lang="pt-BR" sz="4100"/>
              <a:t>Histórico de mensagens.</a:t>
            </a:r>
            <a:endParaRPr sz="41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f99d0a57db_0_4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pt-BR"/>
              <a:t>Tipos de Criptografia.</a:t>
            </a:r>
            <a:endParaRPr b="1"/>
          </a:p>
        </p:txBody>
      </p:sp>
      <p:sp>
        <p:nvSpPr>
          <p:cNvPr id="219" name="Google Shape;219;gf99d0a57db_0_49"/>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457200" rtl="0" algn="l">
              <a:spcBef>
                <a:spcPts val="1000"/>
              </a:spcBef>
              <a:spcAft>
                <a:spcPts val="0"/>
              </a:spcAft>
              <a:buNone/>
            </a:pPr>
            <a:r>
              <a:t/>
            </a:r>
            <a:endParaRPr b="1" sz="4100"/>
          </a:p>
          <a:p>
            <a:pPr indent="-425450" lvl="0" marL="457200" rtl="0" algn="l">
              <a:spcBef>
                <a:spcPts val="1000"/>
              </a:spcBef>
              <a:spcAft>
                <a:spcPts val="0"/>
              </a:spcAft>
              <a:buSzPts val="3100"/>
              <a:buChar char="•"/>
            </a:pPr>
            <a:r>
              <a:rPr b="1" lang="pt-BR" sz="4100" u="sng"/>
              <a:t>Criptografia de chaves assimétricas.</a:t>
            </a:r>
            <a:endParaRPr b="1" sz="4100" u="sng"/>
          </a:p>
          <a:p>
            <a:pPr indent="0" lvl="0" marL="457200" rtl="0" algn="l">
              <a:spcBef>
                <a:spcPts val="1000"/>
              </a:spcBef>
              <a:spcAft>
                <a:spcPts val="0"/>
              </a:spcAft>
              <a:buNone/>
            </a:pPr>
            <a:r>
              <a:t/>
            </a:r>
            <a:endParaRPr b="1" sz="4100"/>
          </a:p>
          <a:p>
            <a:pPr indent="-425450" lvl="0" marL="457200" rtl="0" algn="l">
              <a:spcBef>
                <a:spcPts val="1000"/>
              </a:spcBef>
              <a:spcAft>
                <a:spcPts val="0"/>
              </a:spcAft>
              <a:buSzPts val="3100"/>
              <a:buChar char="•"/>
            </a:pPr>
            <a:r>
              <a:rPr b="1" lang="pt-BR" sz="4100" u="sng"/>
              <a:t>Criptografia de chaves simétricas.</a:t>
            </a:r>
            <a:endParaRPr b="1" sz="4100" u="sng"/>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f7424d6a3a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b="1" lang="pt-BR"/>
              <a:t>Criptografia.</a:t>
            </a:r>
            <a:endParaRPr b="1"/>
          </a:p>
          <a:p>
            <a:pPr indent="0" lvl="0" marL="0" rtl="0" algn="l">
              <a:spcBef>
                <a:spcPts val="0"/>
              </a:spcBef>
              <a:spcAft>
                <a:spcPts val="0"/>
              </a:spcAft>
              <a:buNone/>
            </a:pPr>
            <a:r>
              <a:t/>
            </a:r>
            <a:endParaRPr/>
          </a:p>
        </p:txBody>
      </p:sp>
      <p:sp>
        <p:nvSpPr>
          <p:cNvPr id="225" name="Google Shape;225;gf7424d6a3a_0_0"/>
          <p:cNvSpPr txBox="1"/>
          <p:nvPr>
            <p:ph idx="1" type="body"/>
          </p:nvPr>
        </p:nvSpPr>
        <p:spPr>
          <a:xfrm>
            <a:off x="838200" y="1371600"/>
            <a:ext cx="10515600" cy="5486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sz="3100"/>
          </a:p>
          <a:p>
            <a:pPr indent="0" lvl="0" marL="0" rtl="0" algn="l">
              <a:spcBef>
                <a:spcPts val="1000"/>
              </a:spcBef>
              <a:spcAft>
                <a:spcPts val="0"/>
              </a:spcAft>
              <a:buNone/>
            </a:pPr>
            <a:r>
              <a:rPr b="1" lang="pt-BR" sz="3100"/>
              <a:t>Resposta:</a:t>
            </a:r>
            <a:endParaRPr b="1" sz="3100"/>
          </a:p>
          <a:p>
            <a:pPr indent="457200" lvl="0" marL="914400" rtl="0" algn="just">
              <a:spcBef>
                <a:spcPts val="1000"/>
              </a:spcBef>
              <a:spcAft>
                <a:spcPts val="0"/>
              </a:spcAft>
              <a:buClr>
                <a:schemeClr val="dk1"/>
              </a:buClr>
              <a:buSzPts val="1100"/>
              <a:buFont typeface="Arial"/>
              <a:buNone/>
            </a:pPr>
            <a:r>
              <a:rPr lang="pt-BR" sz="3500"/>
              <a:t>- texto aberto: </a:t>
            </a:r>
            <a:r>
              <a:rPr b="1" lang="pt-BR" sz="3500">
                <a:solidFill>
                  <a:srgbClr val="980000"/>
                </a:solidFill>
              </a:rPr>
              <a:t>a</a:t>
            </a:r>
            <a:r>
              <a:rPr b="1" lang="pt-BR" sz="3500">
                <a:solidFill>
                  <a:srgbClr val="FF0000"/>
                </a:solidFill>
              </a:rPr>
              <a:t>b</a:t>
            </a:r>
            <a:r>
              <a:rPr b="1" lang="pt-BR" sz="3500"/>
              <a:t>c</a:t>
            </a:r>
            <a:r>
              <a:rPr lang="pt-BR" sz="3500"/>
              <a:t>d</a:t>
            </a:r>
            <a:r>
              <a:rPr b="1" lang="pt-BR" sz="3500">
                <a:solidFill>
                  <a:srgbClr val="00FF00"/>
                </a:solidFill>
              </a:rPr>
              <a:t>e</a:t>
            </a:r>
            <a:r>
              <a:rPr lang="pt-BR" sz="3500"/>
              <a:t>fgh</a:t>
            </a:r>
            <a:r>
              <a:rPr b="1" lang="pt-BR" sz="3500">
                <a:solidFill>
                  <a:srgbClr val="0000FF"/>
                </a:solidFill>
              </a:rPr>
              <a:t>i</a:t>
            </a:r>
            <a:r>
              <a:rPr lang="pt-BR" sz="3500"/>
              <a:t>jk</a:t>
            </a:r>
            <a:r>
              <a:rPr b="1" lang="pt-BR" sz="3500">
                <a:solidFill>
                  <a:srgbClr val="274E13"/>
                </a:solidFill>
              </a:rPr>
              <a:t>l</a:t>
            </a:r>
            <a:r>
              <a:rPr lang="pt-BR" sz="3500"/>
              <a:t>mn</a:t>
            </a:r>
            <a:r>
              <a:rPr b="1" lang="pt-BR" sz="3500">
                <a:solidFill>
                  <a:srgbClr val="FF9900"/>
                </a:solidFill>
              </a:rPr>
              <a:t>o</a:t>
            </a:r>
            <a:r>
              <a:rPr lang="pt-BR" sz="3500"/>
              <a:t>pqrst</a:t>
            </a:r>
            <a:r>
              <a:rPr b="1" lang="pt-BR" sz="3500">
                <a:solidFill>
                  <a:srgbClr val="FF00FF"/>
                </a:solidFill>
              </a:rPr>
              <a:t>u</a:t>
            </a:r>
            <a:r>
              <a:rPr b="1" lang="pt-BR" sz="3500">
                <a:solidFill>
                  <a:srgbClr val="741B47"/>
                </a:solidFill>
              </a:rPr>
              <a:t>v</a:t>
            </a:r>
            <a:r>
              <a:rPr lang="pt-BR" sz="3500"/>
              <a:t>wx</a:t>
            </a:r>
            <a:r>
              <a:rPr b="1" lang="pt-BR" sz="3500">
                <a:solidFill>
                  <a:srgbClr val="FFFF00"/>
                </a:solidFill>
              </a:rPr>
              <a:t>y</a:t>
            </a:r>
            <a:r>
              <a:rPr lang="pt-BR" sz="3500"/>
              <a:t>z.</a:t>
            </a:r>
            <a:endParaRPr sz="3500"/>
          </a:p>
          <a:p>
            <a:pPr indent="457200" lvl="0" marL="914400" rtl="0" algn="just">
              <a:spcBef>
                <a:spcPts val="1000"/>
              </a:spcBef>
              <a:spcAft>
                <a:spcPts val="0"/>
              </a:spcAft>
              <a:buNone/>
            </a:pPr>
            <a:r>
              <a:rPr lang="pt-BR" sz="3500"/>
              <a:t>- texto cifrado: </a:t>
            </a:r>
            <a:r>
              <a:rPr b="1" lang="pt-BR" sz="3500">
                <a:solidFill>
                  <a:srgbClr val="980000"/>
                </a:solidFill>
              </a:rPr>
              <a:t>m</a:t>
            </a:r>
            <a:r>
              <a:rPr b="1" lang="pt-BR" sz="3500">
                <a:solidFill>
                  <a:srgbClr val="FF0000"/>
                </a:solidFill>
              </a:rPr>
              <a:t>n</a:t>
            </a:r>
            <a:r>
              <a:rPr b="1" lang="pt-BR" sz="3500"/>
              <a:t>b</a:t>
            </a:r>
            <a:r>
              <a:rPr lang="pt-BR" sz="3500"/>
              <a:t>v</a:t>
            </a:r>
            <a:r>
              <a:rPr b="1" lang="pt-BR" sz="3500">
                <a:solidFill>
                  <a:srgbClr val="00FF00"/>
                </a:solidFill>
              </a:rPr>
              <a:t>c</a:t>
            </a:r>
            <a:r>
              <a:rPr lang="pt-BR" sz="3500"/>
              <a:t>xza</a:t>
            </a:r>
            <a:r>
              <a:rPr b="1" lang="pt-BR" sz="3500">
                <a:solidFill>
                  <a:srgbClr val="0000FF"/>
                </a:solidFill>
              </a:rPr>
              <a:t>s</a:t>
            </a:r>
            <a:r>
              <a:rPr lang="pt-BR" sz="3500"/>
              <a:t>df</a:t>
            </a:r>
            <a:r>
              <a:rPr b="1" lang="pt-BR" sz="3500">
                <a:solidFill>
                  <a:srgbClr val="274E13"/>
                </a:solidFill>
              </a:rPr>
              <a:t>g</a:t>
            </a:r>
            <a:r>
              <a:rPr lang="pt-BR" sz="3500"/>
              <a:t>hj</a:t>
            </a:r>
            <a:r>
              <a:rPr b="1" lang="pt-BR" sz="3500">
                <a:solidFill>
                  <a:srgbClr val="FF9900"/>
                </a:solidFill>
              </a:rPr>
              <a:t>k</a:t>
            </a:r>
            <a:r>
              <a:rPr lang="pt-BR" sz="3500"/>
              <a:t>lpoiu</a:t>
            </a:r>
            <a:r>
              <a:rPr b="1" lang="pt-BR" sz="3500">
                <a:solidFill>
                  <a:srgbClr val="FF00FF"/>
                </a:solidFill>
              </a:rPr>
              <a:t>y</a:t>
            </a:r>
            <a:r>
              <a:rPr b="1" lang="pt-BR" sz="3500">
                <a:solidFill>
                  <a:srgbClr val="741B47"/>
                </a:solidFill>
              </a:rPr>
              <a:t>t</a:t>
            </a:r>
            <a:r>
              <a:rPr lang="pt-BR" sz="3500"/>
              <a:t>re</a:t>
            </a:r>
            <a:r>
              <a:rPr b="1" lang="pt-BR" sz="3500">
                <a:solidFill>
                  <a:srgbClr val="FFFF00"/>
                </a:solidFill>
              </a:rPr>
              <a:t>w</a:t>
            </a:r>
            <a:r>
              <a:rPr lang="pt-BR" sz="3500"/>
              <a:t>q</a:t>
            </a:r>
            <a:endParaRPr sz="3500"/>
          </a:p>
          <a:p>
            <a:pPr indent="457200" lvl="0" marL="914400" rtl="0" algn="just">
              <a:spcBef>
                <a:spcPts val="1000"/>
              </a:spcBef>
              <a:spcAft>
                <a:spcPts val="0"/>
              </a:spcAft>
              <a:buClr>
                <a:schemeClr val="dk1"/>
              </a:buClr>
              <a:buSzPts val="1100"/>
              <a:buFont typeface="Arial"/>
              <a:buNone/>
            </a:pPr>
            <a:r>
              <a:t/>
            </a:r>
            <a:endParaRPr sz="3500"/>
          </a:p>
          <a:p>
            <a:pPr indent="0" lvl="0" marL="0" rtl="0" algn="l">
              <a:spcBef>
                <a:spcPts val="1000"/>
              </a:spcBef>
              <a:spcAft>
                <a:spcPts val="0"/>
              </a:spcAft>
              <a:buNone/>
            </a:pPr>
            <a:r>
              <a:rPr lang="pt-BR" sz="3100"/>
              <a:t>	b = n , o = k,  i = s, l = g, v = t , e = c, y = w, u = y, a = m, c = b.  </a:t>
            </a:r>
            <a:endParaRPr sz="3100"/>
          </a:p>
          <a:p>
            <a:pPr indent="0" lvl="0" marL="914400" rtl="0" algn="just">
              <a:spcBef>
                <a:spcPts val="1000"/>
              </a:spcBef>
              <a:spcAft>
                <a:spcPts val="0"/>
              </a:spcAft>
              <a:buClr>
                <a:schemeClr val="dk1"/>
              </a:buClr>
              <a:buSzPts val="1100"/>
              <a:buFont typeface="Arial"/>
              <a:buNone/>
            </a:pPr>
            <a:r>
              <a:rPr lang="pt-BR" sz="3500"/>
              <a:t>Mensagem: texto aberto: </a:t>
            </a:r>
            <a:r>
              <a:rPr b="1" lang="pt-BR" sz="3500"/>
              <a:t>bob. i love you. alice</a:t>
            </a:r>
            <a:endParaRPr b="1" sz="3500"/>
          </a:p>
          <a:p>
            <a:pPr indent="457200" lvl="0" marL="2286000" rtl="0" algn="just">
              <a:spcBef>
                <a:spcPts val="1000"/>
              </a:spcBef>
              <a:spcAft>
                <a:spcPts val="0"/>
              </a:spcAft>
              <a:buClr>
                <a:schemeClr val="dk1"/>
              </a:buClr>
              <a:buSzPts val="1100"/>
              <a:buFont typeface="Arial"/>
              <a:buNone/>
            </a:pPr>
            <a:r>
              <a:rPr lang="pt-BR" sz="3500"/>
              <a:t>texto cifrado: </a:t>
            </a:r>
            <a:r>
              <a:rPr b="1" lang="pt-BR" sz="3500"/>
              <a:t>nkn. s gktc wky. mgsbc.</a:t>
            </a:r>
            <a:endParaRPr b="1" sz="3500"/>
          </a:p>
          <a:p>
            <a:pPr indent="0" lvl="0" marL="0" rtl="0" algn="l">
              <a:spcBef>
                <a:spcPts val="100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fb4981ce31_1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pt-BR"/>
              <a:t>Pergunta</a:t>
            </a:r>
            <a:endParaRPr/>
          </a:p>
        </p:txBody>
      </p:sp>
      <p:sp>
        <p:nvSpPr>
          <p:cNvPr id="231" name="Google Shape;231;gfb4981ce31_1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pt-BR"/>
              <a:t>Quais são os diferentes métodos de proteção do usuário do S.O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pt-BR"/>
              <a:t>-Estrutura de proteção</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pt-BR"/>
              <a:t>-Autenticação</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pt-BR"/>
              <a:t>-Senha</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f6460e4182_0_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pt-BR"/>
              <a:t>Estrutura de proteção</a:t>
            </a:r>
            <a:endParaRPr/>
          </a:p>
        </p:txBody>
      </p:sp>
      <p:sp>
        <p:nvSpPr>
          <p:cNvPr id="237" name="Google Shape;237;gf6460e4182_0_7"/>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pt-BR"/>
              <a:t>-TCB (Trusted Computing Base ou núcleo de segurança) : Conjunto de Hardwares Softwares que podem apresentar um risco para a segurança em caso de falha.</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pt-BR"/>
              <a:t>-Para garantir a segurança, o S.O. usa </a:t>
            </a:r>
            <a:r>
              <a:rPr lang="pt-BR"/>
              <a:t>várias</a:t>
            </a:r>
            <a:r>
              <a:rPr lang="pt-BR"/>
              <a:t> </a:t>
            </a:r>
            <a:r>
              <a:rPr lang="pt-BR"/>
              <a:t>técnicas de autenticação, controle de acesso e auditoria</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f6460e4182_0_1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pt-BR"/>
              <a:t>Base de computação confiável de um sistema operacional </a:t>
            </a:r>
            <a:endParaRPr/>
          </a:p>
        </p:txBody>
      </p:sp>
      <p:sp>
        <p:nvSpPr>
          <p:cNvPr id="243" name="Google Shape;243;gf6460e4182_0_18"/>
          <p:cNvSpPr txBox="1"/>
          <p:nvPr/>
        </p:nvSpPr>
        <p:spPr>
          <a:xfrm>
            <a:off x="3969100" y="6351775"/>
            <a:ext cx="7233000" cy="434100"/>
          </a:xfrm>
          <a:prstGeom prst="rect">
            <a:avLst/>
          </a:prstGeom>
          <a:noFill/>
          <a:ln>
            <a:noFill/>
          </a:ln>
        </p:spPr>
        <p:txBody>
          <a:bodyPr anchorCtr="0" anchor="t" bIns="91425" lIns="91425" spcFirstLastPara="1" rIns="91425" wrap="square" tIns="91425">
            <a:spAutoFit/>
          </a:bodyPr>
          <a:lstStyle/>
          <a:p>
            <a:pPr indent="0" lvl="0" marL="228600" rtl="0" algn="l">
              <a:lnSpc>
                <a:spcPct val="90000"/>
              </a:lnSpc>
              <a:spcBef>
                <a:spcPts val="1000"/>
              </a:spcBef>
              <a:spcAft>
                <a:spcPts val="0"/>
              </a:spcAft>
              <a:buNone/>
            </a:pPr>
            <a:r>
              <a:rPr lang="pt-BR" sz="1800">
                <a:solidFill>
                  <a:schemeClr val="dk1"/>
                </a:solidFill>
                <a:latin typeface="Calibri"/>
                <a:ea typeface="Calibri"/>
                <a:cs typeface="Calibri"/>
                <a:sym typeface="Calibri"/>
              </a:rPr>
              <a:t>Fonte: </a:t>
            </a:r>
            <a:r>
              <a:rPr lang="pt-BR" sz="1800">
                <a:solidFill>
                  <a:schemeClr val="dk1"/>
                </a:solidFill>
                <a:latin typeface="Calibri"/>
                <a:ea typeface="Calibri"/>
                <a:cs typeface="Calibri"/>
                <a:sym typeface="Calibri"/>
              </a:rPr>
              <a:t>Sistemas Operacionais: Conceitos e Mecanismos (Carlos Maziero)</a:t>
            </a:r>
            <a:endParaRPr sz="400">
              <a:latin typeface="Calibri"/>
              <a:ea typeface="Calibri"/>
              <a:cs typeface="Calibri"/>
              <a:sym typeface="Calibri"/>
            </a:endParaRPr>
          </a:p>
        </p:txBody>
      </p:sp>
      <p:pic>
        <p:nvPicPr>
          <p:cNvPr id="244" name="Google Shape;244;gf6460e4182_0_18"/>
          <p:cNvPicPr preferRelativeResize="0"/>
          <p:nvPr/>
        </p:nvPicPr>
        <p:blipFill>
          <a:blip r:embed="rId3">
            <a:alphaModFix/>
          </a:blip>
          <a:stretch>
            <a:fillRect/>
          </a:stretch>
        </p:blipFill>
        <p:spPr>
          <a:xfrm>
            <a:off x="1394550" y="1537126"/>
            <a:ext cx="8538001" cy="48146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f6460e4182_0_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pt-BR"/>
              <a:t>Autenticação</a:t>
            </a:r>
            <a:endParaRPr/>
          </a:p>
        </p:txBody>
      </p:sp>
      <p:sp>
        <p:nvSpPr>
          <p:cNvPr id="250" name="Google Shape;250;gf6460e4182_0_2"/>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pt-BR"/>
              <a:t>Para identificação de um usuário e recursos em um sistema.</a:t>
            </a:r>
            <a:endParaRPr/>
          </a:p>
          <a:p>
            <a:pPr indent="0" lvl="0" marL="0" rtl="0" algn="l">
              <a:spcBef>
                <a:spcPts val="1000"/>
              </a:spcBef>
              <a:spcAft>
                <a:spcPts val="0"/>
              </a:spcAft>
              <a:buNone/>
            </a:pPr>
            <a:r>
              <a:t/>
            </a:r>
            <a:endParaRPr/>
          </a:p>
          <a:p>
            <a:pPr indent="-342900" lvl="0" marL="457200" rtl="0" algn="l">
              <a:spcBef>
                <a:spcPts val="1000"/>
              </a:spcBef>
              <a:spcAft>
                <a:spcPts val="0"/>
              </a:spcAft>
              <a:buSzPts val="1800"/>
              <a:buChar char="-"/>
            </a:pPr>
            <a:r>
              <a:rPr lang="pt-BR"/>
              <a:t>Técnicas</a:t>
            </a:r>
            <a:r>
              <a:rPr lang="pt-BR"/>
              <a:t> de Autenticação: login/senha, esquemas de biometria, certificados criptográficos,...</a:t>
            </a:r>
            <a:endParaRPr/>
          </a:p>
          <a:p>
            <a:pPr indent="0" lvl="0" marL="457200" rtl="0" algn="l">
              <a:spcBef>
                <a:spcPts val="1000"/>
              </a:spcBef>
              <a:spcAft>
                <a:spcPts val="0"/>
              </a:spcAft>
              <a:buNone/>
            </a:pPr>
            <a:r>
              <a:t/>
            </a:r>
            <a:endParaRPr/>
          </a:p>
          <a:p>
            <a:pPr indent="0" lvl="0" marL="457200" rtl="0" algn="l">
              <a:spcBef>
                <a:spcPts val="1000"/>
              </a:spcBef>
              <a:spcAft>
                <a:spcPts val="0"/>
              </a:spcAft>
              <a:buNone/>
            </a:pPr>
            <a:r>
              <a:rPr lang="pt-BR"/>
              <a:t>-Uma autenticação permite ao </a:t>
            </a:r>
            <a:r>
              <a:rPr lang="pt-BR"/>
              <a:t>usuário</a:t>
            </a:r>
            <a:r>
              <a:rPr lang="pt-BR"/>
              <a:t> acessar a sessão dele para criar processos, threads ou transações representando o usuário.</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pt-BR"/>
              <a:t>Em função do </a:t>
            </a:r>
            <a:r>
              <a:rPr lang="pt-BR"/>
              <a:t>usuário</a:t>
            </a:r>
            <a:r>
              <a:rPr lang="pt-BR"/>
              <a:t> é definida uma política de controle de acesso</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f6460e4182_0_1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pt-BR"/>
              <a:t>Senha e segurança da senha</a:t>
            </a:r>
            <a:endParaRPr/>
          </a:p>
        </p:txBody>
      </p:sp>
      <p:sp>
        <p:nvSpPr>
          <p:cNvPr id="256" name="Google Shape;256;gf6460e4182_0_12"/>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pt-BR"/>
              <a:t>O </a:t>
            </a:r>
            <a:r>
              <a:rPr lang="pt-BR"/>
              <a:t>nível</a:t>
            </a:r>
            <a:r>
              <a:rPr lang="pt-BR"/>
              <a:t> de segurança da senha depende da arquitetura de armazenamento de senha do sistema, mas também do formato da senha (número de caracteres da senha, uso de numero, caracteres especiais, lógica da senha, </a:t>
            </a:r>
            <a:r>
              <a:rPr lang="pt-BR"/>
              <a:t>número</a:t>
            </a:r>
            <a:r>
              <a:rPr lang="pt-BR"/>
              <a:t> de sites onde a senha é usada, ...).</a:t>
            </a:r>
            <a:endParaRPr/>
          </a:p>
          <a:p>
            <a:pPr indent="0" lvl="0" marL="0" rtl="0" algn="l">
              <a:spcBef>
                <a:spcPts val="1000"/>
              </a:spcBef>
              <a:spcAft>
                <a:spcPts val="0"/>
              </a:spcAft>
              <a:buNone/>
            </a:pPr>
            <a:r>
              <a:t/>
            </a:r>
            <a:endParaRPr/>
          </a:p>
          <a:p>
            <a:pPr indent="-342900" lvl="0" marL="457200" rtl="0" algn="l">
              <a:spcBef>
                <a:spcPts val="1000"/>
              </a:spcBef>
              <a:spcAft>
                <a:spcPts val="0"/>
              </a:spcAft>
              <a:buSzPts val="1800"/>
              <a:buChar char="-"/>
            </a:pPr>
            <a:r>
              <a:rPr lang="pt-BR"/>
              <a:t>Técnicas</a:t>
            </a:r>
            <a:r>
              <a:rPr lang="pt-BR"/>
              <a:t> de armazenamento de senha (pouco recomendadas) : banco de dados, Criptografia, hashes de senha, hashing and salting,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pt-BR"/>
              <a:t>Referências</a:t>
            </a:r>
            <a:endParaRPr/>
          </a:p>
        </p:txBody>
      </p:sp>
      <p:sp>
        <p:nvSpPr>
          <p:cNvPr id="262" name="Google Shape;262;p12"/>
          <p:cNvSpPr txBox="1"/>
          <p:nvPr>
            <p:ph idx="1" type="body"/>
          </p:nvPr>
        </p:nvSpPr>
        <p:spPr>
          <a:xfrm>
            <a:off x="838200" y="1408175"/>
            <a:ext cx="10515600" cy="5285100"/>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90000"/>
              </a:lnSpc>
              <a:spcBef>
                <a:spcPts val="0"/>
              </a:spcBef>
              <a:spcAft>
                <a:spcPts val="0"/>
              </a:spcAft>
              <a:buClr>
                <a:schemeClr val="dk1"/>
              </a:buClr>
              <a:buSzPts val="2800"/>
              <a:buChar char="•"/>
            </a:pPr>
            <a:r>
              <a:rPr lang="pt-BR"/>
              <a:t>SEGURANÇA EM SISTEMAS DISTRIBUÍDOS. Disponível em:   &lt;</a:t>
            </a:r>
            <a:r>
              <a:rPr lang="pt-BR" u="sng">
                <a:solidFill>
                  <a:schemeClr val="hlink"/>
                </a:solidFill>
                <a:hlinkClick r:id="rId3"/>
              </a:rPr>
              <a:t>https://sites.google.com/site/proffdesiqsistemasdistribuidos/aulas/10-seguranca-em-sistemas-distribuídos</a:t>
            </a:r>
            <a:r>
              <a:rPr lang="pt-BR"/>
              <a:t>&gt;. Acesso em: 01 de outubro de 2021.</a:t>
            </a:r>
            <a:endParaRPr/>
          </a:p>
          <a:p>
            <a:pPr indent="-228600" lvl="0" marL="228600" rtl="0" algn="l">
              <a:lnSpc>
                <a:spcPct val="90000"/>
              </a:lnSpc>
              <a:spcBef>
                <a:spcPts val="1000"/>
              </a:spcBef>
              <a:spcAft>
                <a:spcPts val="0"/>
              </a:spcAft>
              <a:buClr>
                <a:schemeClr val="dk1"/>
              </a:buClr>
              <a:buSzPts val="2800"/>
              <a:buChar char="•"/>
            </a:pPr>
            <a:r>
              <a:rPr lang="pt-BR"/>
              <a:t>SEGURANÇA EM SISTEMAS DISTRIBUÍDOS. Disponível em:   &lt;</a:t>
            </a:r>
            <a:r>
              <a:rPr lang="pt-BR" u="sng">
                <a:solidFill>
                  <a:schemeClr val="hlink"/>
                </a:solidFill>
                <a:hlinkClick r:id="rId4"/>
              </a:rPr>
              <a:t>http://www.inf.puc-rio.br/~noemi/sd-10/seguranca.pdf</a:t>
            </a:r>
            <a:r>
              <a:rPr lang="pt-BR"/>
              <a:t>&gt;. Acesso em: 01 de outubro de 2021.</a:t>
            </a:r>
            <a:endParaRPr/>
          </a:p>
          <a:p>
            <a:pPr indent="-165100" lvl="0" marL="228600" rtl="0" algn="l">
              <a:lnSpc>
                <a:spcPct val="90000"/>
              </a:lnSpc>
              <a:spcBef>
                <a:spcPts val="1000"/>
              </a:spcBef>
              <a:spcAft>
                <a:spcPts val="0"/>
              </a:spcAft>
              <a:buSzPts val="1800"/>
              <a:buChar char="•"/>
            </a:pPr>
            <a:r>
              <a:rPr lang="pt-BR"/>
              <a:t>Sistemas Operacionais: Conceitos e Mecanismos (Carlos Maziero): </a:t>
            </a:r>
            <a:r>
              <a:rPr lang="pt-BR" u="sng">
                <a:solidFill>
                  <a:schemeClr val="hlink"/>
                </a:solidFill>
                <a:hlinkClick r:id="rId5"/>
              </a:rPr>
              <a:t>http://wiki.inf.ufpr.br/maziero/lib/exe/fetch.php?media=socm:socm-26.pdf</a:t>
            </a:r>
            <a:r>
              <a:rPr lang="pt-BR"/>
              <a:t> . Acesso em: 24 de Outubro de 2021</a:t>
            </a:r>
            <a:endParaRPr/>
          </a:p>
          <a:p>
            <a:pPr indent="-215900" lvl="0" marL="228600" rtl="0" algn="l">
              <a:lnSpc>
                <a:spcPct val="90000"/>
              </a:lnSpc>
              <a:spcBef>
                <a:spcPts val="1000"/>
              </a:spcBef>
              <a:spcAft>
                <a:spcPts val="0"/>
              </a:spcAft>
              <a:buSzPts val="2600"/>
              <a:buChar char="•"/>
            </a:pPr>
            <a:r>
              <a:rPr lang="pt-BR" sz="1800">
                <a:highlight>
                  <a:srgbClr val="FFFFFF"/>
                </a:highlight>
                <a:latin typeface="Arial"/>
                <a:ea typeface="Arial"/>
                <a:cs typeface="Arial"/>
                <a:sym typeface="Arial"/>
              </a:rPr>
              <a:t>KUROSE, James F. </a:t>
            </a:r>
            <a:r>
              <a:rPr b="1" lang="pt-BR" sz="1800">
                <a:highlight>
                  <a:srgbClr val="FFFFFF"/>
                </a:highlight>
                <a:latin typeface="Arial"/>
                <a:ea typeface="Arial"/>
                <a:cs typeface="Arial"/>
                <a:sym typeface="Arial"/>
              </a:rPr>
              <a:t>Redes de computadores e a Internet</a:t>
            </a:r>
            <a:r>
              <a:rPr lang="pt-BR" sz="1800">
                <a:highlight>
                  <a:srgbClr val="FFFFFF"/>
                </a:highlight>
                <a:latin typeface="Arial"/>
                <a:ea typeface="Arial"/>
                <a:cs typeface="Arial"/>
                <a:sym typeface="Arial"/>
              </a:rPr>
              <a:t>: uma abordagem top-down. São Paulo: Pearson Education do Brasil, 2013. xxii, 634 p., il. Inclui bibliografia e índice. ISBN 9788581436777 .</a:t>
            </a:r>
            <a:endParaRPr sz="1800">
              <a:highlight>
                <a:srgbClr val="FFFFFF"/>
              </a:highlight>
              <a:latin typeface="Arial"/>
              <a:ea typeface="Arial"/>
              <a:cs typeface="Arial"/>
              <a:sym typeface="Arial"/>
            </a:endParaRPr>
          </a:p>
          <a:p>
            <a:pPr indent="-228600" lvl="0" marL="228600" rtl="0" algn="l">
              <a:lnSpc>
                <a:spcPct val="90000"/>
              </a:lnSpc>
              <a:spcBef>
                <a:spcPts val="1000"/>
              </a:spcBef>
              <a:spcAft>
                <a:spcPts val="0"/>
              </a:spcAft>
              <a:buSzPts val="2800"/>
              <a:buChar char="•"/>
            </a:pPr>
            <a:r>
              <a:rPr lang="pt-BR" sz="2000">
                <a:highlight>
                  <a:srgbClr val="FFFFFF"/>
                </a:highlight>
                <a:latin typeface="Arial"/>
                <a:ea typeface="Arial"/>
                <a:cs typeface="Arial"/>
                <a:sym typeface="Arial"/>
              </a:rPr>
              <a:t>TANENBAUM, Andrew S. </a:t>
            </a:r>
            <a:r>
              <a:rPr b="1" lang="pt-BR" sz="2000">
                <a:highlight>
                  <a:srgbClr val="FFFFFF"/>
                </a:highlight>
                <a:latin typeface="Arial"/>
                <a:ea typeface="Arial"/>
                <a:cs typeface="Arial"/>
                <a:sym typeface="Arial"/>
              </a:rPr>
              <a:t>Redes de computadores</a:t>
            </a:r>
            <a:r>
              <a:rPr lang="pt-BR" sz="2000">
                <a:highlight>
                  <a:srgbClr val="FFFFFF"/>
                </a:highlight>
                <a:latin typeface="Arial"/>
                <a:ea typeface="Arial"/>
                <a:cs typeface="Arial"/>
                <a:sym typeface="Arial"/>
              </a:rPr>
              <a:t>. São Paulo: Pearson Education, 2011. xvi, 582 p., il., grafs., tabs. Inclui bibliografia e índice. ISBN 9788576059240 (broch.).</a:t>
            </a:r>
            <a:endParaRPr sz="3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pt-BR"/>
              <a:t>Introdução</a:t>
            </a:r>
            <a:endParaRPr/>
          </a:p>
        </p:txBody>
      </p:sp>
      <p:sp>
        <p:nvSpPr>
          <p:cNvPr id="101" name="Google Shape;10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pt-BR"/>
              <a:t>A segurança de um sistema está ligada a 5 pontos principais</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pt-BR"/>
              <a:t>Confidencialidade</a:t>
            </a:r>
            <a:endParaRPr/>
          </a:p>
          <a:p>
            <a:pPr indent="-228600" lvl="0" marL="228600" rtl="0" algn="l">
              <a:lnSpc>
                <a:spcPct val="90000"/>
              </a:lnSpc>
              <a:spcBef>
                <a:spcPts val="1000"/>
              </a:spcBef>
              <a:spcAft>
                <a:spcPts val="0"/>
              </a:spcAft>
              <a:buClr>
                <a:schemeClr val="dk1"/>
              </a:buClr>
              <a:buSzPts val="2800"/>
              <a:buChar char="•"/>
            </a:pPr>
            <a:r>
              <a:rPr lang="pt-BR"/>
              <a:t>Integridade</a:t>
            </a:r>
            <a:endParaRPr/>
          </a:p>
          <a:p>
            <a:pPr indent="-228600" lvl="0" marL="228600" rtl="0" algn="l">
              <a:lnSpc>
                <a:spcPct val="90000"/>
              </a:lnSpc>
              <a:spcBef>
                <a:spcPts val="1000"/>
              </a:spcBef>
              <a:spcAft>
                <a:spcPts val="0"/>
              </a:spcAft>
              <a:buClr>
                <a:schemeClr val="dk1"/>
              </a:buClr>
              <a:buSzPts val="2800"/>
              <a:buChar char="•"/>
            </a:pPr>
            <a:r>
              <a:rPr lang="pt-BR"/>
              <a:t>Autenticidade</a:t>
            </a:r>
            <a:endParaRPr/>
          </a:p>
          <a:p>
            <a:pPr indent="-228600" lvl="0" marL="228600" rtl="0" algn="l">
              <a:lnSpc>
                <a:spcPct val="90000"/>
              </a:lnSpc>
              <a:spcBef>
                <a:spcPts val="1000"/>
              </a:spcBef>
              <a:spcAft>
                <a:spcPts val="0"/>
              </a:spcAft>
              <a:buClr>
                <a:schemeClr val="dk1"/>
              </a:buClr>
              <a:buSzPts val="2800"/>
              <a:buChar char="•"/>
            </a:pPr>
            <a:r>
              <a:rPr lang="pt-BR"/>
              <a:t>Disponibilidade</a:t>
            </a:r>
            <a:endParaRPr/>
          </a:p>
          <a:p>
            <a:pPr indent="-228600" lvl="0" marL="228600" rtl="0" algn="l">
              <a:lnSpc>
                <a:spcPct val="90000"/>
              </a:lnSpc>
              <a:spcBef>
                <a:spcPts val="1000"/>
              </a:spcBef>
              <a:spcAft>
                <a:spcPts val="0"/>
              </a:spcAft>
              <a:buClr>
                <a:schemeClr val="dk1"/>
              </a:buClr>
              <a:buSzPts val="2800"/>
              <a:buChar char="•"/>
            </a:pPr>
            <a:r>
              <a:rPr lang="pt-BR"/>
              <a:t>Não Repúdio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pt-BR"/>
              <a:t>Confidencialidade</a:t>
            </a:r>
            <a:endParaRPr/>
          </a:p>
        </p:txBody>
      </p:sp>
      <p:sp>
        <p:nvSpPr>
          <p:cNvPr id="107" name="Google Shape;10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pt-BR"/>
              <a:t>Garantir que o conteúdo de uma mensagem enviada está seguro, e não será conhecido por usuários indesejados.</a:t>
            </a:r>
            <a:endParaRPr/>
          </a:p>
          <a:p>
            <a:pPr indent="-228600" lvl="0" marL="228600" rtl="0" algn="l">
              <a:lnSpc>
                <a:spcPct val="90000"/>
              </a:lnSpc>
              <a:spcBef>
                <a:spcPts val="1000"/>
              </a:spcBef>
              <a:spcAft>
                <a:spcPts val="0"/>
              </a:spcAft>
              <a:buClr>
                <a:schemeClr val="dk1"/>
              </a:buClr>
              <a:buSzPts val="2800"/>
              <a:buChar char="•"/>
            </a:pPr>
            <a:r>
              <a:rPr lang="pt-BR"/>
              <a:t>Uma das formas mais seguras e práticas de garantir a confidencialidade de uma mensagem é a utilização de criptografia.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pt-BR"/>
              <a:t>Integridade</a:t>
            </a:r>
            <a:endParaRPr/>
          </a:p>
        </p:txBody>
      </p:sp>
      <p:sp>
        <p:nvSpPr>
          <p:cNvPr id="113" name="Google Shape;11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pt-BR"/>
              <a:t>Garantir que a mensagem não foi alterada no decorrer do percurso entre o remetente e o destinatário.</a:t>
            </a:r>
            <a:endParaRPr/>
          </a:p>
          <a:p>
            <a:pPr indent="-228600" lvl="0" marL="228600" rtl="0" algn="l">
              <a:lnSpc>
                <a:spcPct val="90000"/>
              </a:lnSpc>
              <a:spcBef>
                <a:spcPts val="1000"/>
              </a:spcBef>
              <a:spcAft>
                <a:spcPts val="0"/>
              </a:spcAft>
              <a:buClr>
                <a:schemeClr val="dk1"/>
              </a:buClr>
              <a:buSzPts val="2800"/>
              <a:buChar char="•"/>
            </a:pPr>
            <a:r>
              <a:rPr lang="pt-BR"/>
              <a:t>Para evitar esse tipo de adulteração, podem ser utilizados assinaturas digitais, chaves de sessão ou a implementação de hashes.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pt-BR"/>
              <a:t>Autenticidade</a:t>
            </a:r>
            <a:endParaRPr/>
          </a:p>
        </p:txBody>
      </p:sp>
      <p:sp>
        <p:nvSpPr>
          <p:cNvPr id="119" name="Google Shape;119;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pt-BR"/>
              <a:t>Garantir que uma mensagem recebida seja, de fato, do remetente da qual se espera a mensagem.</a:t>
            </a:r>
            <a:endParaRPr/>
          </a:p>
          <a:p>
            <a:pPr indent="-228600" lvl="0" marL="228600" rtl="0" algn="l">
              <a:lnSpc>
                <a:spcPct val="90000"/>
              </a:lnSpc>
              <a:spcBef>
                <a:spcPts val="1000"/>
              </a:spcBef>
              <a:spcAft>
                <a:spcPts val="0"/>
              </a:spcAft>
              <a:buClr>
                <a:schemeClr val="dk1"/>
              </a:buClr>
              <a:buSzPts val="2800"/>
              <a:buChar char="•"/>
            </a:pPr>
            <a:r>
              <a:rPr lang="pt-BR"/>
              <a:t>Para isso, podem ser utilizados assinaturas digitais, chaves de sessão ou a implementação de hashes.</a:t>
            </a:r>
            <a:endParaRPr/>
          </a:p>
          <a:p>
            <a:pPr indent="0" lvl="0" marL="228600" rtl="0" algn="l">
              <a:lnSpc>
                <a:spcPct val="90000"/>
              </a:lnSpc>
              <a:spcBef>
                <a:spcPts val="1000"/>
              </a:spcBef>
              <a:spcAft>
                <a:spcPts val="0"/>
              </a:spcAft>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pt-BR"/>
              <a:t>Disponibilidade</a:t>
            </a:r>
            <a:endParaRPr/>
          </a:p>
        </p:txBody>
      </p:sp>
      <p:sp>
        <p:nvSpPr>
          <p:cNvPr id="125" name="Google Shape;125;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pt-BR"/>
              <a:t>Garantir que o sistema estará em pleno funcionamento durante o seu tempo de operação.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pt-BR"/>
              <a:t>Não Repúdio</a:t>
            </a:r>
            <a:endParaRPr/>
          </a:p>
        </p:txBody>
      </p:sp>
      <p:sp>
        <p:nvSpPr>
          <p:cNvPr id="131" name="Google Shape;131;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pt-BR"/>
              <a:t>Garantir que não haja nenhuma atividade sem a identidade de quem a executou.</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f9fdcdafb7_0_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pt-BR"/>
              <a:t>Resposta</a:t>
            </a:r>
            <a:endParaRPr/>
          </a:p>
        </p:txBody>
      </p:sp>
      <p:sp>
        <p:nvSpPr>
          <p:cNvPr id="137" name="Google Shape;137;gf9fdcdafb7_0_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1000"/>
              </a:spcBef>
              <a:spcAft>
                <a:spcPts val="0"/>
              </a:spcAft>
              <a:buClr>
                <a:schemeClr val="dk1"/>
              </a:buClr>
              <a:buSzPts val="2800"/>
              <a:buChar char="•"/>
            </a:pPr>
            <a:r>
              <a:rPr lang="pt-BR"/>
              <a:t>O que é segurança em S.O. e como garanti-la?</a:t>
            </a:r>
            <a:endParaRPr/>
          </a:p>
          <a:p>
            <a:pPr indent="-165100" lvl="0" marL="228600" rtl="0" algn="l">
              <a:lnSpc>
                <a:spcPct val="90000"/>
              </a:lnSpc>
              <a:spcBef>
                <a:spcPts val="1000"/>
              </a:spcBef>
              <a:spcAft>
                <a:spcPts val="0"/>
              </a:spcAft>
              <a:buSzPts val="1800"/>
              <a:buChar char="•"/>
            </a:pPr>
            <a:r>
              <a:rPr lang="pt-BR"/>
              <a:t>Segurança é ter a maior inviolabilidade e disponibilidade possível</a:t>
            </a:r>
            <a:endParaRPr/>
          </a:p>
          <a:p>
            <a:pPr indent="-165100" lvl="0" marL="228600" rtl="0" algn="l">
              <a:lnSpc>
                <a:spcPct val="90000"/>
              </a:lnSpc>
              <a:spcBef>
                <a:spcPts val="1000"/>
              </a:spcBef>
              <a:spcAft>
                <a:spcPts val="0"/>
              </a:spcAft>
              <a:buSzPts val="1800"/>
              <a:buChar char="•"/>
            </a:pPr>
            <a:r>
              <a:rPr lang="pt-BR"/>
              <a:t>Negando por padrão</a:t>
            </a:r>
            <a:endParaRPr/>
          </a:p>
          <a:p>
            <a:pPr indent="-165100" lvl="0" marL="228600" rtl="0" algn="l">
              <a:lnSpc>
                <a:spcPct val="90000"/>
              </a:lnSpc>
              <a:spcBef>
                <a:spcPts val="1000"/>
              </a:spcBef>
              <a:spcAft>
                <a:spcPts val="0"/>
              </a:spcAft>
              <a:buSzPts val="1800"/>
              <a:buChar char="•"/>
            </a:pPr>
            <a:r>
              <a:rPr lang="pt-BR"/>
              <a:t>Controle de acessos</a:t>
            </a:r>
            <a:endParaRPr/>
          </a:p>
          <a:p>
            <a:pPr indent="-165100" lvl="0" marL="228600" rtl="0" algn="l">
              <a:lnSpc>
                <a:spcPct val="90000"/>
              </a:lnSpc>
              <a:spcBef>
                <a:spcPts val="1000"/>
              </a:spcBef>
              <a:spcAft>
                <a:spcPts val="0"/>
              </a:spcAft>
              <a:buSzPts val="1800"/>
              <a:buChar char="•"/>
            </a:pPr>
            <a:r>
              <a:rPr lang="pt-BR"/>
              <a:t>Desativando recursos desnecessários</a:t>
            </a:r>
            <a:endParaRPr/>
          </a:p>
          <a:p>
            <a:pPr indent="-165100" lvl="0" marL="228600" rtl="0" algn="l">
              <a:lnSpc>
                <a:spcPct val="90000"/>
              </a:lnSpc>
              <a:spcBef>
                <a:spcPts val="1000"/>
              </a:spcBef>
              <a:spcAft>
                <a:spcPts val="0"/>
              </a:spcAft>
              <a:buSzPts val="1800"/>
              <a:buChar char="•"/>
            </a:pPr>
            <a:r>
              <a:rPr lang="pt-BR"/>
              <a:t>Gerenciando atualizações</a:t>
            </a:r>
            <a:endParaRPr/>
          </a:p>
          <a:p>
            <a:pPr indent="0" lvl="0" marL="228600" rtl="0" algn="l">
              <a:lnSpc>
                <a:spcPct val="90000"/>
              </a:lnSpc>
              <a:spcBef>
                <a:spcPts val="10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2021-10-02T15:29:03Z</dcterms:created>
  <dc:creator>Igor Augusto</dc:creator>
</cp:coreProperties>
</file>