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EEF36F-7FF7-4B67-8F78-5FF7B2E18CF4}">
  <a:tblStyle styleId="{2AEEF36F-7FF7-4B67-8F78-5FF7B2E18C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Our view is that they could participate it appropriately. There are three points needing attention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Next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     It creates opportunities to capital arbitrage [ˈɑrbətrɑʒ]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639966"/>
            <a:ext cx="3999900" cy="445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6"/>
            <a:ext cx="3045625" cy="2707359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692001"/>
            <a:ext cx="4045200" cy="169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56407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Citibank Case Study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Lue Shen, </a:t>
            </a:r>
            <a:r>
              <a:rPr lang="en-GB"/>
              <a:t>Qing Zeng, Jihua Lu, </a:t>
            </a:r>
            <a:r>
              <a:rPr lang="en-GB"/>
              <a:t>Jiawei Song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Aug 16th, 2017, 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(2) </a:t>
            </a:r>
            <a:r>
              <a:rPr lang="en-GB"/>
              <a:t>Appropriate participation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95151"/>
            <a:ext cx="8520600" cy="34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Comprehensive operation of banking divisions must establish an effective risk isolation.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The merge and expansion of commercial banks must be compatible with the ability of management and control.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-GB"/>
              <a:t>Reasonable control of derivative positions based on macroeconomic conditions:  when macroeconomic overheating, they need to reduce derivative positions </a:t>
            </a:r>
            <a:r>
              <a:rPr lang="en-GB"/>
              <a:t>appropriately</a:t>
            </a:r>
            <a:r>
              <a:rPr lang="en-GB"/>
              <a:t>. On the other hand, in a smooth economic environment, they can increase derivative positions.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8" name="Shape 168"/>
          <p:cNvSpPr txBox="1"/>
          <p:nvPr/>
        </p:nvSpPr>
        <p:spPr>
          <a:xfrm>
            <a:off x="1365025" y="1356975"/>
            <a:ext cx="37989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happened in reality?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Suffering at </a:t>
            </a:r>
            <a:r>
              <a:rPr lang="en-GB"/>
              <a:t>nearly </a:t>
            </a:r>
            <a:r>
              <a:rPr b="1" lang="en-GB"/>
              <a:t>$18 billion of </a:t>
            </a:r>
            <a:r>
              <a:rPr b="1" lang="en-GB"/>
              <a:t>s</a:t>
            </a:r>
            <a:r>
              <a:rPr b="1" lang="en-GB"/>
              <a:t>ubprime mortgage related assets</a:t>
            </a:r>
            <a:r>
              <a:rPr lang="en-GB"/>
              <a:t>, Citigroup met the loss of more than $20 billion in 2008. which was the biggest  loss throughout history.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In November 24th, 2008, the U.S. government, the Federal Reserve and the U.S. Federal Insurance Co. issued a joint statement to implement a package of bailout for Citigroup once again, which was on the brink of bankruptcy. </a:t>
            </a:r>
          </a:p>
          <a:p>
            <a:pPr indent="-228600" lvl="0" marL="457200">
              <a:lnSpc>
                <a:spcPct val="130000"/>
              </a:lnSpc>
              <a:spcBef>
                <a:spcPts val="1000"/>
              </a:spcBef>
              <a:buChar char="●"/>
            </a:pPr>
            <a:r>
              <a:rPr lang="en-GB"/>
              <a:t>Finally, they reached a new round of aid programs, transferring 40% shares of Citigroup to U.S. government, to receive new government funding,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White, R. (2013). The Pricing and Risk Management of Credit Default Swaps, with a Focus on the ISDA Model. </a:t>
            </a:r>
            <a:r>
              <a:rPr i="1" lang="en-GB"/>
              <a:t>OpenGamma Quantitative Research</a:t>
            </a:r>
            <a:r>
              <a:rPr lang="en-GB"/>
              <a:t>.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Disadvantages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happened in reality?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CDS Pricing Model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12" y="906612"/>
            <a:ext cx="4772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Information: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Participates: Financial Institution (FI), Citibank HK (CB), Korean Development Bank (KDB), Clients of Citibank HK (Clients)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 funding cost: T+40bps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CB funding cost: T+5bps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KDB yield: T+60bps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Derivative: Credit Default Swap (CDS)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FI, there are two ways to invest: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Invest directly in KDB, 20bps pick-up, insufficient in ROE basis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Issue CDS with CB, make profit by premiums from CB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7325" y="2611950"/>
            <a:ext cx="1660800" cy="763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FI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585025" y="2611950"/>
            <a:ext cx="1660800" cy="7635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CB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85025" y="5655550"/>
            <a:ext cx="1660800" cy="7635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KDB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49100" y="2611950"/>
            <a:ext cx="1660800" cy="763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>
                <a:latin typeface="Calibri"/>
                <a:ea typeface="Calibri"/>
                <a:cs typeface="Calibri"/>
                <a:sym typeface="Calibri"/>
              </a:rPr>
              <a:t>Clients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468125" y="2819575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2468125" y="3186300"/>
            <a:ext cx="11169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3" name="Shape 113"/>
          <p:cNvCxnSpPr>
            <a:stCxn id="108" idx="3"/>
            <a:endCxn id="110" idx="1"/>
          </p:cNvCxnSpPr>
          <p:nvPr/>
        </p:nvCxnSpPr>
        <p:spPr>
          <a:xfrm>
            <a:off x="5245825" y="2993700"/>
            <a:ext cx="1403400" cy="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4763250" y="3402902"/>
            <a:ext cx="9000" cy="22404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4072225" y="3375450"/>
            <a:ext cx="0" cy="22803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547737" y="3375450"/>
            <a:ext cx="988080" cy="2489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Premium</a:t>
            </a:r>
          </a:p>
        </p:txBody>
      </p:sp>
      <p:sp>
        <p:nvSpPr>
          <p:cNvPr id="117" name="Shape 117"/>
          <p:cNvSpPr/>
          <p:nvPr/>
        </p:nvSpPr>
        <p:spPr>
          <a:xfrm>
            <a:off x="2301837" y="2119062"/>
            <a:ext cx="1592445" cy="3102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Compensation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2702875" y="4257162"/>
            <a:ext cx="1262815" cy="7589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Par Value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at Maturity</a:t>
            </a:r>
          </a:p>
        </p:txBody>
      </p:sp>
      <p:sp>
        <p:nvSpPr>
          <p:cNvPr id="119" name="Shape 119"/>
          <p:cNvSpPr/>
          <p:nvPr/>
        </p:nvSpPr>
        <p:spPr>
          <a:xfrm>
            <a:off x="4931800" y="4297237"/>
            <a:ext cx="549202" cy="6798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Buy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Bond</a:t>
            </a:r>
          </a:p>
        </p:txBody>
      </p:sp>
      <p:sp>
        <p:nvSpPr>
          <p:cNvPr id="120" name="Shape 120"/>
          <p:cNvSpPr/>
          <p:nvPr/>
        </p:nvSpPr>
        <p:spPr>
          <a:xfrm>
            <a:off x="5523925" y="2503450"/>
            <a:ext cx="870759" cy="3161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alibri"/>
              </a:rPr>
              <a:t>Funding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 Derivative Unit in Citibank HK </a:t>
            </a:r>
            <a:r>
              <a:rPr lang="en-GB"/>
              <a:t>provides risk analysis……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As an executive, what should we do in this case, act or not?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question.jp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9574"/>
            <a:ext cx="3701749" cy="3701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db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450" y="4563637"/>
            <a:ext cx="2767650" cy="1195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ibank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450" y="2831194"/>
            <a:ext cx="4428110" cy="1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Disadvantages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600"/>
              <a:t>There are potential r</a:t>
            </a:r>
            <a:r>
              <a:rPr lang="en-GB" sz="2600"/>
              <a:t>isks that will cause loss in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>
                <a:solidFill>
                  <a:srgbClr val="434343"/>
                </a:solidFill>
              </a:rPr>
              <a:t>FI may refuse to </a:t>
            </a:r>
            <a:r>
              <a:rPr lang="en-GB" sz="2400"/>
              <a:t>pay par value if the bond defaults.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KDB </a:t>
            </a:r>
            <a:r>
              <a:rPr lang="en-GB" sz="2400"/>
              <a:t>fails to</a:t>
            </a:r>
            <a:r>
              <a:rPr lang="en-GB" sz="2400"/>
              <a:t> pay par value at maturity.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Risk free rate &amp; credit spread will fluctuate in the future.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Disadvantages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AutoNum type="arabicPeriod" startAt="2"/>
            </a:pPr>
            <a:r>
              <a:rPr lang="en-GB" sz="2600"/>
              <a:t>Many potential challenges need to be handled appropriately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clear model available to value this transaction.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No proper guidelines for the risk management.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Educating their back-up staff is tough and may cost a lot.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Meet the required ROE and make sure capital was placed against the transaction in the event of losses from it.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…... 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  <a:r>
              <a:rPr lang="en-GB"/>
              <a:t>dvantages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1. In 1998, CDS market is an emerging market with many potential profitable opportunities (First-mover advantages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2. Citibank provides its clients an off-balance sheet instrument which would make for “capital arbitrage”.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3. The price spread of T+60bps and T+5bps creates a big enough revenue to meet the required rate-of-return on equity with the guarantee of insurance.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46666"/>
            <a:ext cx="8520600" cy="8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Summary: (1) </a:t>
            </a:r>
            <a:r>
              <a:rPr lang="en-GB"/>
              <a:t>Risk is an opportunity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60431" y="6201586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160" name="Shape 160"/>
          <p:cNvGraphicFramePr/>
          <p:nvPr/>
        </p:nvGraphicFramePr>
        <p:xfrm>
          <a:off x="434437" y="126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{2AEEF36F-7FF7-4B67-8F78-5FF7B2E18CF4}</a:tableStyleId>
              </a:tblPr>
              <a:tblGrid>
                <a:gridCol w="2551950"/>
                <a:gridCol w="2063575"/>
                <a:gridCol w="3347125"/>
              </a:tblGrid>
              <a:tr h="686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P</a:t>
                      </a:r>
                      <a:r>
                        <a:rPr b="1" lang="en-GB" sz="1800"/>
                        <a:t>ros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Risk (Opportunity)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800"/>
                        <a:t>Cons</a:t>
                      </a:r>
                    </a:p>
                  </a:txBody>
                  <a:tcPr marT="91425" marB="91425" marR="91425" marL="91425" anchor="ctr"/>
                </a:tc>
              </a:tr>
              <a:tr h="1814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First-mover advantages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CDS market is an emerging market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clear model available to value this transaction.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proper guidelines for the risk management</a:t>
                      </a:r>
                      <a:r>
                        <a:rPr lang="en-GB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</a:p>
                  </a:txBody>
                  <a:tcPr marT="91425" marB="91425" marR="91425" marL="91425" anchor="ctr"/>
                </a:tc>
              </a:tr>
              <a:tr h="219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off-balance sheet instrument which would make for “capital arbitrage”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risk and high income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 may refuse to pay par value if the bond defaults.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KDB fails to pay par value at maturity. 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…...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