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D606ACD-1D32-4311-BA3B-147EAB3CFB0D}">
  <a:tblStyle styleId="{ED606ACD-1D32-4311-BA3B-147EAB3CFB0D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400"/>
              <a:t>There are three points needing attention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6"/>
            <a:ext cx="3045625" cy="2707359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6"/>
            <a:ext cx="3045625" cy="2707359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6"/>
            <a:ext cx="3045625" cy="2707359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639966"/>
            <a:ext cx="3999900" cy="445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639966"/>
            <a:ext cx="3999900" cy="445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6"/>
            <a:ext cx="3045625" cy="2707359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3692001"/>
            <a:ext cx="4045200" cy="1692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56407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Citibank Case Study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Lue Shen, </a:t>
            </a:r>
            <a:r>
              <a:rPr lang="en-GB"/>
              <a:t>Qing Zeng, Jihua Lu, </a:t>
            </a:r>
            <a:r>
              <a:rPr lang="en-GB"/>
              <a:t>Jiawei Song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Aug 16th, 2017, Wed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Summary: (2) </a:t>
            </a:r>
            <a:r>
              <a:rPr lang="en-GB"/>
              <a:t>Appropriate participation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695151"/>
            <a:ext cx="8520600" cy="34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1000"/>
              </a:spcBef>
              <a:buChar char="●"/>
            </a:pPr>
            <a:r>
              <a:rPr lang="en-GB"/>
              <a:t>Comprehensive operation of banking divisions must establish an effective risk isolation.</a:t>
            </a:r>
          </a:p>
          <a:p>
            <a:pPr indent="-228600" lvl="0" marL="457200" rtl="0">
              <a:lnSpc>
                <a:spcPct val="115000"/>
              </a:lnSpc>
              <a:spcBef>
                <a:spcPts val="1000"/>
              </a:spcBef>
              <a:buChar char="●"/>
            </a:pPr>
            <a:r>
              <a:rPr lang="en-GB"/>
              <a:t>The merge and expansion of commercial banks must be compatible with the ability of management and control.</a:t>
            </a:r>
          </a:p>
          <a:p>
            <a:pPr indent="-228600" lvl="0" marL="457200" rtl="0">
              <a:lnSpc>
                <a:spcPct val="115000"/>
              </a:lnSpc>
              <a:spcBef>
                <a:spcPts val="1000"/>
              </a:spcBef>
              <a:buChar char="●"/>
            </a:pPr>
            <a:r>
              <a:rPr lang="en-GB"/>
              <a:t>Reasonable control of derivative positions based on macroeconomic conditions:  when macroeconomic overheating, they need to reduce derivative positions properly. On the other hand, in a smooth economic environment, they can increase derivative positions.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168" name="Shape 168"/>
          <p:cNvSpPr txBox="1"/>
          <p:nvPr/>
        </p:nvSpPr>
        <p:spPr>
          <a:xfrm>
            <a:off x="1365025" y="1356975"/>
            <a:ext cx="37989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happened in reality?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130000"/>
              </a:lnSpc>
              <a:spcBef>
                <a:spcPts val="1000"/>
              </a:spcBef>
              <a:buChar char="●"/>
            </a:pPr>
            <a:r>
              <a:rPr lang="en-GB"/>
              <a:t>Suffering at </a:t>
            </a:r>
            <a:r>
              <a:rPr lang="en-GB"/>
              <a:t>nearly </a:t>
            </a:r>
            <a:r>
              <a:rPr b="1" lang="en-GB"/>
              <a:t>$18 billion of </a:t>
            </a:r>
            <a:r>
              <a:rPr b="1" lang="en-GB"/>
              <a:t>s</a:t>
            </a:r>
            <a:r>
              <a:rPr b="1" lang="en-GB"/>
              <a:t>ubprime mortgage related assets</a:t>
            </a:r>
            <a:r>
              <a:rPr lang="en-GB"/>
              <a:t>, Citigroup met the loss of more than $20 billion in 2008. which was the biggest  loss throughout history.</a:t>
            </a:r>
          </a:p>
          <a:p>
            <a:pPr indent="-228600" lvl="0" marL="457200">
              <a:lnSpc>
                <a:spcPct val="130000"/>
              </a:lnSpc>
              <a:spcBef>
                <a:spcPts val="1000"/>
              </a:spcBef>
              <a:buChar char="●"/>
            </a:pPr>
            <a:r>
              <a:rPr lang="en-GB"/>
              <a:t>In November 24th, 2008, the U.S. government, the Federal Reserve and the U.S. Federal Insurance Co. issued a joint statement to implement a package of bailout for Citigroup once again, which was on the brink of bankruptcy. </a:t>
            </a:r>
          </a:p>
          <a:p>
            <a:pPr indent="-228600" lvl="0" marL="457200">
              <a:lnSpc>
                <a:spcPct val="130000"/>
              </a:lnSpc>
              <a:spcBef>
                <a:spcPts val="1000"/>
              </a:spcBef>
              <a:buChar char="●"/>
            </a:pPr>
            <a:r>
              <a:rPr lang="en-GB"/>
              <a:t>Finally, they reached a new round of aid programs, transferring 40% shares of Citigroup to U.S. government, to receive new government funding,</a:t>
            </a:r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References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-GB"/>
              <a:t>White, R. (2013). The Pricing and Risk Management of Credit Default Swaps, with a Focus on the ISDA Model. </a:t>
            </a:r>
            <a:r>
              <a:rPr i="1" lang="en-GB"/>
              <a:t>OpenGamma Quantitative Research</a:t>
            </a:r>
            <a:r>
              <a:rPr lang="en-GB"/>
              <a:t>.</a:t>
            </a: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Contents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Disadvantages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Advantages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Summary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What happened in reality?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CDS Pricing Model</a:t>
            </a: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012" y="906612"/>
            <a:ext cx="4772025" cy="47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Introduction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Information: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Participates: Financial Institution (FI), Citibank HK (CB), Korean Development Bank (KDB), Clients of Citibank HK (Clients)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FI funding cost: T+40bps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CB funding cost: T+5bps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KDB yield: T+60bps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Derivative: Credit Derivative Swap (CDS)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For FI, there are two ways to invest: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Invest directly in KDB, 20bps pick-up, insufficient in ROE basis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GB"/>
              <a:t>Issue CDS with CB, make profit by premiums from CB</a:t>
            </a: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Introduction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807325" y="2611950"/>
            <a:ext cx="1660800" cy="763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7F6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 sz="3600">
                <a:latin typeface="Calibri"/>
                <a:ea typeface="Calibri"/>
                <a:cs typeface="Calibri"/>
                <a:sym typeface="Calibri"/>
              </a:rPr>
              <a:t>FI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3585025" y="2611950"/>
            <a:ext cx="1660800" cy="763500"/>
          </a:xfrm>
          <a:prstGeom prst="rect">
            <a:avLst/>
          </a:prstGeom>
          <a:solidFill>
            <a:srgbClr val="C9DAF8"/>
          </a:solidFill>
          <a:ln cap="flat" cmpd="sng" w="38100">
            <a:solidFill>
              <a:srgbClr val="7F6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3600">
                <a:latin typeface="Calibri"/>
                <a:ea typeface="Calibri"/>
                <a:cs typeface="Calibri"/>
                <a:sym typeface="Calibri"/>
              </a:rPr>
              <a:t>CB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585025" y="5655550"/>
            <a:ext cx="1660800" cy="763500"/>
          </a:xfrm>
          <a:prstGeom prst="rect">
            <a:avLst/>
          </a:prstGeom>
          <a:solidFill>
            <a:srgbClr val="F4CCCC"/>
          </a:solidFill>
          <a:ln cap="flat" cmpd="sng" w="38100">
            <a:solidFill>
              <a:srgbClr val="7F6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3600">
                <a:latin typeface="Calibri"/>
                <a:ea typeface="Calibri"/>
                <a:cs typeface="Calibri"/>
                <a:sym typeface="Calibri"/>
              </a:rPr>
              <a:t>KDB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649100" y="2611950"/>
            <a:ext cx="1660800" cy="7635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rgbClr val="7F6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3600">
                <a:latin typeface="Calibri"/>
                <a:ea typeface="Calibri"/>
                <a:cs typeface="Calibri"/>
                <a:sym typeface="Calibri"/>
              </a:rPr>
              <a:t>Clients</a:t>
            </a:r>
          </a:p>
        </p:txBody>
      </p:sp>
      <p:cxnSp>
        <p:nvCxnSpPr>
          <p:cNvPr id="111" name="Shape 111"/>
          <p:cNvCxnSpPr/>
          <p:nvPr/>
        </p:nvCxnSpPr>
        <p:spPr>
          <a:xfrm>
            <a:off x="2468125" y="2819575"/>
            <a:ext cx="1116900" cy="0"/>
          </a:xfrm>
          <a:prstGeom prst="straightConnector1">
            <a:avLst/>
          </a:prstGeom>
          <a:noFill/>
          <a:ln cap="flat" cmpd="sng" w="28575">
            <a:solidFill>
              <a:srgbClr val="7F6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2" name="Shape 112"/>
          <p:cNvCxnSpPr/>
          <p:nvPr/>
        </p:nvCxnSpPr>
        <p:spPr>
          <a:xfrm>
            <a:off x="2468125" y="3186300"/>
            <a:ext cx="1116900" cy="0"/>
          </a:xfrm>
          <a:prstGeom prst="straightConnector1">
            <a:avLst/>
          </a:prstGeom>
          <a:noFill/>
          <a:ln cap="flat" cmpd="sng" w="28575">
            <a:solidFill>
              <a:srgbClr val="7F6000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113" name="Shape 113"/>
          <p:cNvCxnSpPr>
            <a:stCxn id="108" idx="3"/>
            <a:endCxn id="110" idx="1"/>
          </p:cNvCxnSpPr>
          <p:nvPr/>
        </p:nvCxnSpPr>
        <p:spPr>
          <a:xfrm>
            <a:off x="5245825" y="2993700"/>
            <a:ext cx="1403400" cy="0"/>
          </a:xfrm>
          <a:prstGeom prst="straightConnector1">
            <a:avLst/>
          </a:prstGeom>
          <a:noFill/>
          <a:ln cap="flat" cmpd="sng" w="28575">
            <a:solidFill>
              <a:srgbClr val="7F6000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114" name="Shape 114"/>
          <p:cNvCxnSpPr/>
          <p:nvPr/>
        </p:nvCxnSpPr>
        <p:spPr>
          <a:xfrm>
            <a:off x="4763250" y="3402902"/>
            <a:ext cx="9000" cy="2240400"/>
          </a:xfrm>
          <a:prstGeom prst="straightConnector1">
            <a:avLst/>
          </a:prstGeom>
          <a:noFill/>
          <a:ln cap="flat" cmpd="sng" w="28575">
            <a:solidFill>
              <a:srgbClr val="7F6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5" name="Shape 115"/>
          <p:cNvCxnSpPr/>
          <p:nvPr/>
        </p:nvCxnSpPr>
        <p:spPr>
          <a:xfrm>
            <a:off x="4072225" y="3375450"/>
            <a:ext cx="0" cy="2280300"/>
          </a:xfrm>
          <a:prstGeom prst="straightConnector1">
            <a:avLst/>
          </a:prstGeom>
          <a:noFill/>
          <a:ln cap="flat" cmpd="sng" w="28575">
            <a:solidFill>
              <a:srgbClr val="7F6000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116" name="Shape 116"/>
          <p:cNvSpPr/>
          <p:nvPr/>
        </p:nvSpPr>
        <p:spPr>
          <a:xfrm>
            <a:off x="2547737" y="3375450"/>
            <a:ext cx="988080" cy="24890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Calibri"/>
              </a:rPr>
              <a:t>Premium</a:t>
            </a:r>
          </a:p>
        </p:txBody>
      </p:sp>
      <p:sp>
        <p:nvSpPr>
          <p:cNvPr id="117" name="Shape 117"/>
          <p:cNvSpPr/>
          <p:nvPr/>
        </p:nvSpPr>
        <p:spPr>
          <a:xfrm>
            <a:off x="2301837" y="2119062"/>
            <a:ext cx="1592445" cy="31021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Calibri"/>
              </a:rPr>
              <a:t>Compensation</a:t>
            </a:r>
          </a:p>
        </p:txBody>
      </p:sp>
      <p:sp>
        <p:nvSpPr>
          <p:cNvPr id="118" name="Shape 118"/>
          <p:cNvSpPr/>
          <p:nvPr/>
        </p:nvSpPr>
        <p:spPr>
          <a:xfrm>
            <a:off x="2702875" y="4257162"/>
            <a:ext cx="1262815" cy="75891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Calibri"/>
              </a:rPr>
              <a:t>Par Value</a:t>
            </a:r>
            <a:b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Calibri"/>
              </a:rPr>
            </a:br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Calibri"/>
              </a:rPr>
              <a:t>at Maturity</a:t>
            </a:r>
          </a:p>
        </p:txBody>
      </p:sp>
      <p:sp>
        <p:nvSpPr>
          <p:cNvPr id="119" name="Shape 119"/>
          <p:cNvSpPr/>
          <p:nvPr/>
        </p:nvSpPr>
        <p:spPr>
          <a:xfrm>
            <a:off x="4931800" y="4297237"/>
            <a:ext cx="412776" cy="67951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Calibri"/>
              </a:rPr>
              <a:t>Buy</a:t>
            </a:r>
            <a:b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Calibri"/>
              </a:rPr>
            </a:br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Calibri"/>
              </a:rPr>
              <a:t>ZCB</a:t>
            </a:r>
          </a:p>
        </p:txBody>
      </p:sp>
      <p:sp>
        <p:nvSpPr>
          <p:cNvPr id="120" name="Shape 120"/>
          <p:cNvSpPr/>
          <p:nvPr/>
        </p:nvSpPr>
        <p:spPr>
          <a:xfrm>
            <a:off x="5523925" y="2503450"/>
            <a:ext cx="870759" cy="31612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Calibri"/>
              </a:rPr>
              <a:t>Funding</a:t>
            </a: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Introduction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Credit Derivative Unit in Citibank HK </a:t>
            </a:r>
            <a:r>
              <a:rPr lang="en-GB"/>
              <a:t>provides risk analysis……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As an executive, what should we do in this case, act or not?</a:t>
            </a: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descr="question.jpg"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79574"/>
            <a:ext cx="3701749" cy="37017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db.png"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3450" y="4563637"/>
            <a:ext cx="2767650" cy="1195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itibank.png"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3450" y="2831194"/>
            <a:ext cx="4428110" cy="11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Disadvantages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2600"/>
              <a:t>There are potential r</a:t>
            </a:r>
            <a:r>
              <a:rPr lang="en-GB" sz="2600"/>
              <a:t>isks that will cause loss in this transaction.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-GB" sz="2400">
                <a:solidFill>
                  <a:srgbClr val="434343"/>
                </a:solidFill>
              </a:rPr>
              <a:t>FI may refuse to </a:t>
            </a:r>
            <a:r>
              <a:rPr lang="en-GB" sz="2400"/>
              <a:t>pay par value if the bond defaults.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-GB" sz="2400"/>
              <a:t>KDB </a:t>
            </a:r>
            <a:r>
              <a:rPr lang="en-GB" sz="2400"/>
              <a:t>fails to</a:t>
            </a:r>
            <a:r>
              <a:rPr lang="en-GB" sz="2400"/>
              <a:t> pay par value at maturity. 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-GB" sz="2400"/>
              <a:t>Risk free rate &amp; credit spread will fluctuate.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Disadvantages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spcBef>
                <a:spcPts val="0"/>
              </a:spcBef>
              <a:buSzPct val="100000"/>
              <a:buAutoNum type="arabicPeriod" startAt="2"/>
            </a:pPr>
            <a:r>
              <a:rPr lang="en-GB" sz="2600"/>
              <a:t>Many potential challenges need to be handled appropriately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-GB" sz="2400"/>
              <a:t>No clear model available to value this transaction.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-GB" sz="2400"/>
              <a:t>No proper guidelines for the risk management. 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-GB" sz="2400"/>
              <a:t>Educating their back-up staff is tough and may cost a lot.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-GB" sz="2400"/>
              <a:t>Meet the required ROE and make sure capital was placed against the transaction in the event of losses from it.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-GB" sz="2400"/>
              <a:t>…... </a:t>
            </a: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</a:t>
            </a:r>
            <a:r>
              <a:rPr lang="en-GB"/>
              <a:t>dvantages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/>
              <a:t>1. In 1998, CDS market is an emerging market with many potential profitable opportunities (First-mover advantages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-GB" sz="2400"/>
              <a:t>2. Citibank provides its clients an off-balance sheet instrument which would make for “capital arbitrage”.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/>
              <a:t>3. The price spread of T+60bps and T+5bps creates a big enough revenue to meet the required rate-of-return on equity with the guarantee of insurance.</a:t>
            </a: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Summary: (1) </a:t>
            </a:r>
            <a:r>
              <a:rPr lang="en-GB"/>
              <a:t>Risk is an opportunity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graphicFrame>
        <p:nvGraphicFramePr>
          <p:cNvPr id="160" name="Shape 160"/>
          <p:cNvGraphicFramePr/>
          <p:nvPr/>
        </p:nvGraphicFramePr>
        <p:xfrm>
          <a:off x="434437" y="1264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{ED606ACD-1D32-4311-BA3B-147EAB3CFB0D}</a:tableStyleId>
              </a:tblPr>
              <a:tblGrid>
                <a:gridCol w="2551950"/>
                <a:gridCol w="2063575"/>
                <a:gridCol w="3347125"/>
              </a:tblGrid>
              <a:tr h="6860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1800"/>
                        <a:t>P</a:t>
                      </a:r>
                      <a:r>
                        <a:rPr b="1" lang="en-GB" sz="1800"/>
                        <a:t>ros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1800"/>
                        <a:t>Risk (Opportunity)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1800"/>
                        <a:t>Cons</a:t>
                      </a:r>
                    </a:p>
                  </a:txBody>
                  <a:tcPr marT="91425" marB="91425" marR="91425" marL="91425" anchor="ctr"/>
                </a:tc>
              </a:tr>
              <a:tr h="1814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First-mover advantages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CDS market is an emerging market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 clear model available to value this transaction.</a:t>
                      </a: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 proper guidelines for the risk management</a:t>
                      </a:r>
                      <a:r>
                        <a:rPr lang="en-GB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 </a:t>
                      </a:r>
                    </a:p>
                  </a:txBody>
                  <a:tcPr marT="91425" marB="91425" marR="91425" marL="91425" anchor="ctr"/>
                </a:tc>
              </a:tr>
              <a:tr h="2196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 off-balance sheet instrument which would make for “capital arbitrage”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 risk and high income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 may refuse to pay par value if the bond defaults.</a:t>
                      </a: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KDB fails to pay par value at maturity. </a:t>
                      </a: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…...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