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66" r:id="rId5"/>
    <p:sldId id="267" r:id="rId6"/>
    <p:sldId id="278" r:id="rId7"/>
    <p:sldId id="276" r:id="rId8"/>
    <p:sldId id="272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CD5"/>
    <a:srgbClr val="2298E1"/>
    <a:srgbClr val="3BACD9"/>
    <a:srgbClr val="2484BF"/>
    <a:srgbClr val="0A4B73"/>
    <a:srgbClr val="65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>
        <p:scale>
          <a:sx n="70" d="100"/>
          <a:sy n="70" d="100"/>
        </p:scale>
        <p:origin x="-115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5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0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8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77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233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6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90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8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97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81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65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EC05B-B003-4191-AD75-999CD5AD7AB2}" type="datetimeFigureOut">
              <a:rPr lang="pt-BR" smtClean="0"/>
              <a:t>11/11/2012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7C58A-C86D-4E54-BFD9-82A2F13545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60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0" y="5029281"/>
            <a:ext cx="3419516" cy="178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55676" y="5411450"/>
            <a:ext cx="594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gency FB" pitchFamily="34" charset="0"/>
              </a:rPr>
              <a:t>Propósito</a:t>
            </a:r>
            <a:endParaRPr lang="pt-BR" sz="66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1530" y="836712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 algn="just"/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Divulgar a campanha “Conta Gotas” e educar a população do uso correto da água. Fornecendo informações relevantes que ensinarão aos usuários do site formas eficientes de como economizar água 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sem prejudicar a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saúde das pessoas 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e a limpeza da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casa.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" y="5680087"/>
            <a:ext cx="1154818" cy="909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558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91680" y="5411450"/>
            <a:ext cx="59406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gency FB" pitchFamily="34" charset="0"/>
              </a:rPr>
              <a:t>Público alvo</a:t>
            </a:r>
            <a:endParaRPr lang="pt-BR" sz="8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41530" y="836712"/>
            <a:ext cx="71287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 algn="just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	O website tem como objetivo focar no público adulto. Porque estes estão mais envolvidos com atividades domésticas e possivelmente são os responsáveis por ensinar seus filhos como realizar a manutenção da casa. Caso tal ensinamento contemple o uso consciente da água, esta informação se perpetuará de forma hereditária. 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640696"/>
            <a:ext cx="1154818" cy="988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6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619672" y="5411450"/>
            <a:ext cx="47885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gency FB" pitchFamily="34" charset="0"/>
              </a:rPr>
              <a:t>Tipografia</a:t>
            </a:r>
            <a:endParaRPr lang="pt-BR" sz="80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16369"/>
            <a:ext cx="1154817" cy="103671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41530" y="555558"/>
            <a:ext cx="74708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9750" indent="-216000" algn="just">
              <a:buFont typeface="Calibri" pitchFamily="34" charset="0"/>
              <a:buChar char="▪"/>
            </a:pP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A fonte:</a:t>
            </a:r>
          </a:p>
          <a:p>
            <a:pPr marL="33750" algn="just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	Foi 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utilizada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a fonte </a:t>
            </a:r>
            <a:r>
              <a:rPr lang="pt-BR" sz="2800" dirty="0" err="1">
                <a:solidFill>
                  <a:schemeClr val="bg1"/>
                </a:solidFill>
                <a:latin typeface="Tw Cen MT" pitchFamily="34" charset="0"/>
              </a:rPr>
              <a:t>Trebuchet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 MS pois é uma fonte sem </a:t>
            </a:r>
            <a:r>
              <a:rPr lang="pt-BR" sz="2800" dirty="0" err="1" smtClean="0">
                <a:solidFill>
                  <a:schemeClr val="bg1"/>
                </a:solidFill>
                <a:latin typeface="Tw Cen MT" pitchFamily="34" charset="0"/>
              </a:rPr>
              <a:t>serifa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, 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já que as fonte </a:t>
            </a:r>
            <a:r>
              <a:rPr lang="pt-BR" sz="2800" dirty="0" err="1">
                <a:solidFill>
                  <a:schemeClr val="bg1"/>
                </a:solidFill>
                <a:latin typeface="Tw Cen MT" pitchFamily="34" charset="0"/>
              </a:rPr>
              <a:t>serifadas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 são usadas comumente em grande quantidade de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texto. </a:t>
            </a:r>
          </a:p>
          <a:p>
            <a:pPr marL="33750" algn="just"/>
            <a:endParaRPr lang="pt-BR" sz="2800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249750" indent="-216000" algn="just">
              <a:buFont typeface="Calibri" pitchFamily="34" charset="0"/>
              <a:buChar char="▪"/>
            </a:pP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Tamanho:</a:t>
            </a:r>
          </a:p>
          <a:p>
            <a:pPr marL="33750" algn="just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Títulos: 18px;</a:t>
            </a:r>
          </a:p>
          <a:p>
            <a:pPr marL="33750" algn="just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Textos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: 14px;</a:t>
            </a:r>
          </a:p>
          <a:p>
            <a:pPr marL="33750"/>
            <a:endParaRPr lang="pt-BR" sz="2800" dirty="0" smtClean="0">
              <a:solidFill>
                <a:schemeClr val="bg1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2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95536" y="548680"/>
            <a:ext cx="7128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              O azul é a cor principal do site pois remete a água, logo esta cor irá aparecer em diversas variações de tons, entretanto sempre partindo do azul principal.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888513" y="252100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2 - #0a4b73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00681" y="2530299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3 - #2484bf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839688" y="2530299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4 - #3bacd9</a:t>
            </a:r>
            <a:endParaRPr lang="pt-BR" dirty="0">
              <a:solidFill>
                <a:schemeClr val="bg1"/>
              </a:solidFill>
            </a:endParaRPr>
          </a:p>
        </p:txBody>
      </p:sp>
      <p:grpSp>
        <p:nvGrpSpPr>
          <p:cNvPr id="27" name="Grupo 26"/>
          <p:cNvGrpSpPr/>
          <p:nvPr/>
        </p:nvGrpSpPr>
        <p:grpSpPr>
          <a:xfrm>
            <a:off x="521549" y="548680"/>
            <a:ext cx="1116458" cy="432048"/>
            <a:chOff x="521549" y="3103118"/>
            <a:chExt cx="1498942" cy="43204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Retângulo 3"/>
            <p:cNvSpPr/>
            <p:nvPr/>
          </p:nvSpPr>
          <p:spPr>
            <a:xfrm>
              <a:off x="901764" y="3103118"/>
              <a:ext cx="356027" cy="432048"/>
            </a:xfrm>
            <a:prstGeom prst="rect">
              <a:avLst/>
            </a:prstGeom>
            <a:solidFill>
              <a:srgbClr val="0A4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A4B73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1634932" y="3103118"/>
              <a:ext cx="385559" cy="432048"/>
            </a:xfrm>
            <a:prstGeom prst="rect">
              <a:avLst/>
            </a:prstGeom>
            <a:solidFill>
              <a:srgbClr val="248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A4B73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21549" y="3103118"/>
              <a:ext cx="375113" cy="432048"/>
            </a:xfrm>
            <a:prstGeom prst="rect">
              <a:avLst/>
            </a:prstGeom>
            <a:solidFill>
              <a:srgbClr val="3BA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0A4B73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57791" y="3103118"/>
              <a:ext cx="377141" cy="432048"/>
            </a:xfrm>
            <a:prstGeom prst="rect">
              <a:avLst/>
            </a:prstGeom>
            <a:solidFill>
              <a:srgbClr val="3BAC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2298E1"/>
                </a:solidFill>
              </a:endParaRPr>
            </a:p>
          </p:txBody>
        </p:sp>
      </p:grpSp>
      <p:sp>
        <p:nvSpPr>
          <p:cNvPr id="17" name="CaixaDeTexto 16"/>
          <p:cNvSpPr txBox="1"/>
          <p:nvPr/>
        </p:nvSpPr>
        <p:spPr>
          <a:xfrm>
            <a:off x="395536" y="2508979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1 - #2298e1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95536" y="3068960"/>
            <a:ext cx="7128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/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	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    Usado para realçar as cores para que elas ganhem luminosidade e vida.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21550" y="3134090"/>
            <a:ext cx="1116457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83568" y="319680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#</a:t>
            </a:r>
            <a:r>
              <a:rPr lang="pt-BR" dirty="0" err="1"/>
              <a:t>ffffff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520199" y="61139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1   2   3   4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1474167" y="5517232"/>
            <a:ext cx="5868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gency FB" pitchFamily="34" charset="0"/>
              </a:rPr>
              <a:t>Paleta de cores</a:t>
            </a:r>
            <a:endParaRPr lang="pt-BR" sz="6600" dirty="0">
              <a:solidFill>
                <a:schemeClr val="bg1"/>
              </a:solidFill>
              <a:latin typeface="Agency FB" pitchFamily="34" charset="0"/>
            </a:endParaRPr>
          </a:p>
        </p:txBody>
      </p:sp>
      <p:pic>
        <p:nvPicPr>
          <p:cNvPr id="31" name="Imagem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" y="5596837"/>
            <a:ext cx="1006089" cy="103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474167" y="5517232"/>
            <a:ext cx="5868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smtClean="0">
                <a:solidFill>
                  <a:schemeClr val="bg1"/>
                </a:solidFill>
                <a:latin typeface="Agency FB" pitchFamily="34" charset="0"/>
              </a:rPr>
              <a:t>Paleta de cores</a:t>
            </a:r>
            <a:endParaRPr lang="pt-BR" sz="66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395536" y="555558"/>
            <a:ext cx="71287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              O cinza é requisitado para dar contraste e ajudar na legibilidade logo deve ser usado em elementos tipográficos.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3" y="5596837"/>
            <a:ext cx="1006089" cy="10367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521550" y="620688"/>
            <a:ext cx="1116457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99473" y="683404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#737373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77534" y="2204864"/>
            <a:ext cx="7128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              O verde serve para aproximar o website do tema principal que é sustentabilidade e deve ser usado para dar destaque a elementos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.</a:t>
            </a:r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  <a:p>
            <a:pPr marL="33750"/>
            <a:endParaRPr lang="pt-BR" sz="2800" dirty="0">
              <a:solidFill>
                <a:schemeClr val="bg1"/>
              </a:solidFill>
              <a:latin typeface="Tw Cen MT" pitchFamily="34" charset="0"/>
            </a:endParaRPr>
          </a:p>
          <a:p>
            <a:pPr marL="33750"/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Obs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.: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É </a:t>
            </a:r>
            <a:r>
              <a:rPr lang="pt-BR" sz="2800" dirty="0">
                <a:solidFill>
                  <a:schemeClr val="bg1"/>
                </a:solidFill>
                <a:latin typeface="Tw Cen MT" pitchFamily="34" charset="0"/>
              </a:rPr>
              <a:t>permitido o uso de gradiente e </a:t>
            </a:r>
            <a:r>
              <a:rPr lang="pt-BR" sz="2800" dirty="0" smtClean="0">
                <a:solidFill>
                  <a:schemeClr val="bg1"/>
                </a:solidFill>
                <a:latin typeface="Tw Cen MT" pitchFamily="34" charset="0"/>
              </a:rPr>
              <a:t>opacidade</a:t>
            </a:r>
            <a:endParaRPr lang="pt-BR" sz="2800" dirty="0" smtClean="0">
              <a:solidFill>
                <a:schemeClr val="bg1"/>
              </a:solidFill>
              <a:latin typeface="Tw Cen MT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3548" y="2269994"/>
            <a:ext cx="1116457" cy="43204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593558" y="2332710"/>
            <a:ext cx="93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#4fce2d</a:t>
            </a:r>
          </a:p>
        </p:txBody>
      </p:sp>
    </p:spTree>
    <p:extLst>
      <p:ext uri="{BB962C8B-B14F-4D97-AF65-F5344CB8AC3E}">
        <p14:creationId xmlns:p14="http://schemas.microsoft.com/office/powerpoint/2010/main" val="41767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87724" y="5411450"/>
            <a:ext cx="5868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 err="1" smtClean="0">
                <a:solidFill>
                  <a:schemeClr val="bg1"/>
                </a:solidFill>
                <a:latin typeface="Agency FB" pitchFamily="34" charset="0"/>
              </a:rPr>
              <a:t>Wireframe</a:t>
            </a:r>
            <a:endParaRPr lang="pt-BR" sz="8000" dirty="0">
              <a:solidFill>
                <a:schemeClr val="bg1"/>
              </a:solidFill>
              <a:latin typeface="Agency FB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467544" y="437763"/>
            <a:ext cx="3026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 algn="ctr"/>
            <a:r>
              <a:rPr lang="pt-BR" sz="2400" dirty="0" err="1" smtClean="0">
                <a:solidFill>
                  <a:schemeClr val="bg1"/>
                </a:solidFill>
                <a:latin typeface="Tw Cen MT" pitchFamily="34" charset="0"/>
              </a:rPr>
              <a:t>Wireframe</a:t>
            </a:r>
            <a:r>
              <a:rPr lang="pt-BR" sz="2400" smtClean="0">
                <a:solidFill>
                  <a:schemeClr val="bg1"/>
                </a:solidFill>
                <a:latin typeface="Tw Cen MT" pitchFamily="34" charset="0"/>
              </a:rPr>
              <a:t> da </a:t>
            </a:r>
            <a:endParaRPr lang="pt-BR" sz="2400" dirty="0" smtClean="0">
              <a:solidFill>
                <a:schemeClr val="bg1"/>
              </a:solidFill>
              <a:latin typeface="Tw Cen MT" pitchFamily="34" charset="0"/>
            </a:endParaRPr>
          </a:p>
          <a:p>
            <a:pPr marL="33750" algn="ctr"/>
            <a:r>
              <a:rPr lang="pt-BR" sz="2400" dirty="0" smtClean="0">
                <a:solidFill>
                  <a:schemeClr val="bg1"/>
                </a:solidFill>
                <a:latin typeface="Tw Cen MT" pitchFamily="34" charset="0"/>
              </a:rPr>
              <a:t>homepage</a:t>
            </a:r>
            <a:endParaRPr lang="pt-BR" sz="2400" dirty="0">
              <a:solidFill>
                <a:schemeClr val="bg1"/>
              </a:solidFill>
              <a:latin typeface="Tw Cen MT" pitchFamily="34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5661248"/>
            <a:ext cx="1548505" cy="99998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56257"/>
            <a:ext cx="2992799" cy="37444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6257"/>
            <a:ext cx="2992799" cy="374441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97053" y="437763"/>
            <a:ext cx="3854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750" algn="ctr"/>
            <a:r>
              <a:rPr lang="pt-BR" sz="2400" dirty="0" err="1" smtClean="0">
                <a:solidFill>
                  <a:schemeClr val="bg1"/>
                </a:solidFill>
                <a:latin typeface="Tw Cen MT" pitchFamily="34" charset="0"/>
              </a:rPr>
              <a:t>Wireframe</a:t>
            </a:r>
            <a:r>
              <a:rPr lang="pt-BR" sz="2400" dirty="0" smtClean="0">
                <a:solidFill>
                  <a:schemeClr val="bg1"/>
                </a:solidFill>
                <a:latin typeface="Tw Cen MT" pitchFamily="34" charset="0"/>
              </a:rPr>
              <a:t>  </a:t>
            </a:r>
          </a:p>
          <a:p>
            <a:pPr marL="33750" algn="ctr"/>
            <a:r>
              <a:rPr lang="pt-BR" sz="2400" dirty="0" smtClean="0">
                <a:solidFill>
                  <a:schemeClr val="bg1"/>
                </a:solidFill>
                <a:latin typeface="Tw Cen MT" pitchFamily="34" charset="0"/>
              </a:rPr>
              <a:t>Como economizar água</a:t>
            </a:r>
            <a:r>
              <a:rPr lang="pt-BR" sz="2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pt-BR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5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67544" y="4879320"/>
            <a:ext cx="65527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dirty="0" smtClean="0">
                <a:solidFill>
                  <a:schemeClr val="bg1"/>
                </a:solidFill>
                <a:latin typeface="Agency FB" pitchFamily="34" charset="0"/>
              </a:rPr>
              <a:t>Fim.</a:t>
            </a:r>
            <a:endParaRPr lang="pt-BR" sz="8800" dirty="0">
              <a:solidFill>
                <a:schemeClr val="bg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3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136</Words>
  <Application>Microsoft Office PowerPoint</Application>
  <PresentationFormat>Apresentação na tela (4:3)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Novo</dc:creator>
  <cp:lastModifiedBy>SENAI</cp:lastModifiedBy>
  <cp:revision>77</cp:revision>
  <dcterms:created xsi:type="dcterms:W3CDTF">2012-03-25T21:01:36Z</dcterms:created>
  <dcterms:modified xsi:type="dcterms:W3CDTF">2012-11-11T10:38:19Z</dcterms:modified>
</cp:coreProperties>
</file>