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19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ECE457A Course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328333"/>
          </a:xfrm>
        </p:spPr>
        <p:txBody>
          <a:bodyPr>
            <a:normAutofit/>
          </a:bodyPr>
          <a:lstStyle/>
          <a:p>
            <a:r>
              <a:rPr lang="en-CA" dirty="0" smtClean="0"/>
              <a:t>SOW </a:t>
            </a:r>
            <a:r>
              <a:rPr lang="en-CA" dirty="0"/>
              <a:t>d</a:t>
            </a:r>
            <a:r>
              <a:rPr lang="en-CA" dirty="0" smtClean="0"/>
              <a:t>eadline is due </a:t>
            </a:r>
            <a:r>
              <a:rPr lang="en-CA" b="1" dirty="0" smtClean="0">
                <a:solidFill>
                  <a:srgbClr val="FF0000"/>
                </a:solidFill>
              </a:rPr>
              <a:t>June 9, 2014</a:t>
            </a:r>
          </a:p>
          <a:p>
            <a:r>
              <a:rPr lang="en-CA" dirty="0" smtClean="0"/>
              <a:t>Project Report deadline is due </a:t>
            </a:r>
            <a:r>
              <a:rPr lang="en-CA" b="1" dirty="0" smtClean="0">
                <a:solidFill>
                  <a:srgbClr val="FF0000"/>
                </a:solidFill>
              </a:rPr>
              <a:t>July 18, 2014</a:t>
            </a:r>
          </a:p>
          <a:p>
            <a:endParaRPr lang="en-CA" dirty="0" smtClean="0"/>
          </a:p>
          <a:p>
            <a:r>
              <a:rPr lang="en-CA" dirty="0" smtClean="0"/>
              <a:t>Keyvan Golestan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76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Real Problem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Gradually Increase the size of problem to study the scalability of your model</a:t>
            </a:r>
          </a:p>
          <a:p>
            <a:r>
              <a:rPr lang="en-CA" dirty="0" smtClean="0"/>
              <a:t>Some models will fail in this step (any examples? Is the any way to know that beforehand?)</a:t>
            </a:r>
          </a:p>
        </p:txBody>
      </p:sp>
    </p:spTree>
    <p:extLst>
      <p:ext uri="{BB962C8B-B14F-4D97-AF65-F5344CB8AC3E}">
        <p14:creationId xmlns:p14="http://schemas.microsoft.com/office/powerpoint/2010/main" xmlns="" val="40604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Statement of Work (SOW)</a:t>
            </a:r>
            <a:br>
              <a:rPr lang="en-CA" dirty="0" smtClean="0"/>
            </a:br>
            <a:r>
              <a:rPr lang="en-CA" sz="2400" b="1" i="1" dirty="0" smtClean="0">
                <a:solidFill>
                  <a:srgbClr val="FF0000"/>
                </a:solidFill>
              </a:rPr>
              <a:t>Deadline is due June 9, 2014</a:t>
            </a:r>
            <a:endParaRPr lang="en-CA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SOW must be </a:t>
            </a:r>
            <a:r>
              <a:rPr lang="en-CA" dirty="0" smtClean="0"/>
              <a:t>uploaded </a:t>
            </a:r>
            <a:r>
              <a:rPr lang="en-CA" dirty="0"/>
              <a:t>to SOW </a:t>
            </a:r>
            <a:r>
              <a:rPr lang="en-CA" dirty="0" err="1"/>
              <a:t>dropbox</a:t>
            </a:r>
            <a:r>
              <a:rPr lang="en-CA" dirty="0"/>
              <a:t> on UW LEARN naming the </a:t>
            </a:r>
            <a:r>
              <a:rPr lang="en-CA" dirty="0" smtClean="0"/>
              <a:t>file: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SOW-Your Project number</a:t>
            </a:r>
          </a:p>
          <a:p>
            <a:r>
              <a:rPr lang="en-CA" dirty="0" smtClean="0"/>
              <a:t>The </a:t>
            </a:r>
            <a:r>
              <a:rPr lang="en-CA" dirty="0"/>
              <a:t>file should be 2-3 page max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35825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Optimization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Apply five main optimization algorithms (TS, SA, GA, PSO, and ACO)</a:t>
            </a:r>
          </a:p>
          <a:p>
            <a:r>
              <a:rPr lang="en-CA" dirty="0" smtClean="0"/>
              <a:t>Try to generate a “good” solution that may be optimal or sub-optimal</a:t>
            </a:r>
          </a:p>
        </p:txBody>
      </p:sp>
    </p:spTree>
    <p:extLst>
      <p:ext uri="{BB962C8B-B14F-4D97-AF65-F5344CB8AC3E}">
        <p14:creationId xmlns:p14="http://schemas.microsoft.com/office/powerpoint/2010/main" xmlns="" val="40471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Hand Iterations / Programming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Include at least two hand iterations on the reduced size of the problem</a:t>
            </a:r>
          </a:p>
          <a:p>
            <a:r>
              <a:rPr lang="en-CA" dirty="0" smtClean="0"/>
              <a:t>The studied algorithms should be implemented </a:t>
            </a:r>
            <a:r>
              <a:rPr lang="en-CA" b="1" i="1" dirty="0" smtClean="0">
                <a:solidFill>
                  <a:schemeClr val="accent1"/>
                </a:solidFill>
              </a:rPr>
              <a:t>from scratch </a:t>
            </a: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 / Octave. Using toolboxes </a:t>
            </a:r>
            <a:r>
              <a:rPr lang="en-CA" dirty="0" smtClean="0"/>
              <a:t>are </a:t>
            </a:r>
            <a:r>
              <a:rPr lang="en-CA" b="1" dirty="0" smtClean="0">
                <a:solidFill>
                  <a:srgbClr val="FF0000"/>
                </a:solidFill>
              </a:rPr>
              <a:t>NOT</a:t>
            </a:r>
            <a:r>
              <a:rPr lang="en-CA" dirty="0" smtClean="0"/>
              <a:t> allowed.</a:t>
            </a:r>
            <a:endParaRPr lang="en-CA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748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Experiments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Define some experiments (scenarios) to quantitatively evaluate the performance of your algorithm</a:t>
            </a:r>
          </a:p>
          <a:p>
            <a:r>
              <a:rPr lang="en-CA" dirty="0" smtClean="0"/>
              <a:t>Experiments must be run several times and average results should be reported</a:t>
            </a:r>
          </a:p>
        </p:txBody>
      </p:sp>
    </p:spTree>
    <p:extLst>
      <p:ext uri="{BB962C8B-B14F-4D97-AF65-F5344CB8AC3E}">
        <p14:creationId xmlns:p14="http://schemas.microsoft.com/office/powerpoint/2010/main" xmlns="" val="293900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Discussion / Conclusion Remarks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Report your observation and interpret obtained results</a:t>
            </a:r>
          </a:p>
          <a:p>
            <a:r>
              <a:rPr lang="en-CA" dirty="0" smtClean="0"/>
              <a:t>Briefly explain your research work, and suggest how to improve the implemented solutions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5290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Final Report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Provide a comparative study between different meta-heuristic optimization algorithms</a:t>
            </a:r>
          </a:p>
          <a:p>
            <a:r>
              <a:rPr lang="en-CA" dirty="0" smtClean="0"/>
              <a:t>The final project paper must contain the following: </a:t>
            </a:r>
          </a:p>
        </p:txBody>
      </p:sp>
    </p:spTree>
    <p:extLst>
      <p:ext uri="{BB962C8B-B14F-4D97-AF65-F5344CB8AC3E}">
        <p14:creationId xmlns:p14="http://schemas.microsoft.com/office/powerpoint/2010/main" xmlns="" val="18443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Report</a:t>
            </a:r>
            <a:br>
              <a:rPr lang="en-CA" dirty="0" smtClean="0"/>
            </a:br>
            <a:r>
              <a:rPr lang="en-CA" sz="2400" i="1" dirty="0" smtClean="0"/>
              <a:t>Summary / Abstract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summary </a:t>
            </a:r>
            <a:r>
              <a:rPr lang="en-CA" dirty="0"/>
              <a:t>should be a brief version of the full </a:t>
            </a:r>
            <a:r>
              <a:rPr lang="en-CA" dirty="0" smtClean="0"/>
              <a:t>report</a:t>
            </a:r>
          </a:p>
          <a:p>
            <a:r>
              <a:rPr lang="en-CA" dirty="0" smtClean="0"/>
              <a:t>It </a:t>
            </a:r>
            <a:r>
              <a:rPr lang="en-CA" dirty="0"/>
              <a:t>should give the reader an accurate </a:t>
            </a:r>
            <a:r>
              <a:rPr lang="en-CA" dirty="0" smtClean="0"/>
              <a:t>overview</a:t>
            </a:r>
          </a:p>
          <a:p>
            <a:r>
              <a:rPr lang="en-CA" dirty="0" smtClean="0"/>
              <a:t>Be </a:t>
            </a:r>
            <a:r>
              <a:rPr lang="en-CA" dirty="0"/>
              <a:t>brief, but be </a:t>
            </a:r>
            <a:r>
              <a:rPr lang="en-CA" dirty="0" smtClean="0"/>
              <a:t>specific</a:t>
            </a:r>
          </a:p>
        </p:txBody>
      </p:sp>
    </p:spTree>
    <p:extLst>
      <p:ext uri="{BB962C8B-B14F-4D97-AF65-F5344CB8AC3E}">
        <p14:creationId xmlns:p14="http://schemas.microsoft.com/office/powerpoint/2010/main" xmlns="" val="26628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Report</a:t>
            </a:r>
            <a:br>
              <a:rPr lang="en-CA" dirty="0" smtClean="0"/>
            </a:br>
            <a:r>
              <a:rPr lang="en-CA" sz="2400" i="1" dirty="0" smtClean="0"/>
              <a:t>Introduction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68879"/>
            <a:ext cx="10018713" cy="3901441"/>
          </a:xfrm>
        </p:spPr>
        <p:txBody>
          <a:bodyPr>
            <a:normAutofit/>
          </a:bodyPr>
          <a:lstStyle/>
          <a:p>
            <a:r>
              <a:rPr lang="en-CA" dirty="0" smtClean="0"/>
              <a:t>To summarize </a:t>
            </a:r>
            <a:r>
              <a:rPr lang="en-CA" dirty="0"/>
              <a:t>the importance of the problem you are trying to solve and the reason that motivated you to select this </a:t>
            </a:r>
            <a:r>
              <a:rPr lang="en-CA" dirty="0" smtClean="0"/>
              <a:t>project</a:t>
            </a:r>
          </a:p>
          <a:p>
            <a:pPr lvl="1"/>
            <a:r>
              <a:rPr lang="en-CA" dirty="0"/>
              <a:t>Motivation</a:t>
            </a:r>
          </a:p>
          <a:p>
            <a:pPr lvl="1"/>
            <a:r>
              <a:rPr lang="en-CA" dirty="0"/>
              <a:t>Definition</a:t>
            </a:r>
          </a:p>
          <a:p>
            <a:pPr lvl="1"/>
            <a:r>
              <a:rPr lang="en-CA" dirty="0"/>
              <a:t>[*] Categorization</a:t>
            </a:r>
          </a:p>
          <a:p>
            <a:pPr lvl="1"/>
            <a:r>
              <a:rPr lang="en-CA" dirty="0"/>
              <a:t>Challenges</a:t>
            </a:r>
          </a:p>
          <a:p>
            <a:pPr lvl="1"/>
            <a:r>
              <a:rPr lang="en-CA" dirty="0" smtClean="0"/>
              <a:t>Applications</a:t>
            </a:r>
          </a:p>
          <a:p>
            <a:r>
              <a:rPr lang="en-CA" dirty="0" smtClean="0"/>
              <a:t>State the purpose of the problem and briefly explain how you solved it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207870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Report</a:t>
            </a:r>
            <a:br>
              <a:rPr lang="en-CA" dirty="0" smtClean="0"/>
            </a:br>
            <a:r>
              <a:rPr lang="en-CA" sz="2400" i="1" dirty="0" smtClean="0"/>
              <a:t>Literature Review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68879"/>
            <a:ext cx="10018713" cy="3901441"/>
          </a:xfrm>
        </p:spPr>
        <p:txBody>
          <a:bodyPr>
            <a:normAutofit/>
          </a:bodyPr>
          <a:lstStyle/>
          <a:p>
            <a:r>
              <a:rPr lang="en-CA" dirty="0" smtClean="0"/>
              <a:t>Conduct a critical literature survey on both different and similar (but relevant) methods and highlight where your solution differs from them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189842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1871"/>
            <a:ext cx="10018713" cy="388620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</a:t>
            </a:r>
          </a:p>
          <a:p>
            <a:r>
              <a:rPr lang="en-CA" dirty="0" smtClean="0"/>
              <a:t>Project Work Flow</a:t>
            </a:r>
          </a:p>
          <a:p>
            <a:r>
              <a:rPr lang="en-CA" dirty="0" smtClean="0"/>
              <a:t>Final Report</a:t>
            </a:r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3130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Report</a:t>
            </a:r>
            <a:br>
              <a:rPr lang="en-CA" dirty="0" smtClean="0"/>
            </a:br>
            <a:r>
              <a:rPr lang="en-CA" sz="2400" i="1" dirty="0" smtClean="0"/>
              <a:t>Problem Formulation and Modeling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68879"/>
            <a:ext cx="10018713" cy="3901441"/>
          </a:xfrm>
        </p:spPr>
        <p:txBody>
          <a:bodyPr>
            <a:normAutofit/>
          </a:bodyPr>
          <a:lstStyle/>
          <a:p>
            <a:r>
              <a:rPr lang="en-CA" dirty="0" smtClean="0"/>
              <a:t>Include the problem statement and describe its modelling</a:t>
            </a:r>
          </a:p>
          <a:p>
            <a:r>
              <a:rPr lang="en-CA" dirty="0" smtClean="0"/>
              <a:t>If you think there is a need to explain background information regarding some supplementary methods used in your formulation, do that here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2886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Report</a:t>
            </a:r>
            <a:br>
              <a:rPr lang="en-CA" dirty="0" smtClean="0"/>
            </a:br>
            <a:r>
              <a:rPr lang="en-CA" sz="2400" i="1" dirty="0" smtClean="0"/>
              <a:t>Proposed Solution (Method)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51759"/>
            <a:ext cx="10018713" cy="390144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Generate </a:t>
            </a:r>
            <a:r>
              <a:rPr lang="en-CA" dirty="0"/>
              <a:t>an initial </a:t>
            </a:r>
            <a:r>
              <a:rPr lang="en-CA" dirty="0" smtClean="0"/>
              <a:t>solution</a:t>
            </a:r>
            <a:endParaRPr lang="en-CA" dirty="0"/>
          </a:p>
          <a:p>
            <a:r>
              <a:rPr lang="en-CA" dirty="0" smtClean="0"/>
              <a:t>Suggest an objective function </a:t>
            </a:r>
            <a:r>
              <a:rPr lang="en-CA" dirty="0"/>
              <a:t>suitable for this </a:t>
            </a:r>
            <a:r>
              <a:rPr lang="en-CA" dirty="0" smtClean="0"/>
              <a:t>problem</a:t>
            </a:r>
            <a:endParaRPr lang="en-CA" dirty="0"/>
          </a:p>
          <a:p>
            <a:r>
              <a:rPr lang="en-CA" dirty="0" smtClean="0"/>
              <a:t>Define </a:t>
            </a:r>
            <a:r>
              <a:rPr lang="en-CA" dirty="0"/>
              <a:t>a suitable neighborhood </a:t>
            </a:r>
            <a:r>
              <a:rPr lang="en-CA" dirty="0" smtClean="0"/>
              <a:t>operator</a:t>
            </a:r>
            <a:endParaRPr lang="en-CA" dirty="0"/>
          </a:p>
          <a:p>
            <a:r>
              <a:rPr lang="en-CA" dirty="0" smtClean="0"/>
              <a:t>Define </a:t>
            </a:r>
            <a:r>
              <a:rPr lang="en-CA" dirty="0"/>
              <a:t>a suitable solving strategy for this </a:t>
            </a:r>
            <a:r>
              <a:rPr lang="en-CA" dirty="0" smtClean="0"/>
              <a:t>problem</a:t>
            </a:r>
            <a:endParaRPr lang="en-CA" dirty="0"/>
          </a:p>
          <a:p>
            <a:r>
              <a:rPr lang="en-CA" dirty="0" smtClean="0"/>
              <a:t>Select </a:t>
            </a:r>
            <a:r>
              <a:rPr lang="en-CA" dirty="0"/>
              <a:t>your own values for the parameter and explain the basis for your </a:t>
            </a:r>
            <a:r>
              <a:rPr lang="en-CA" dirty="0" smtClean="0"/>
              <a:t>selection</a:t>
            </a:r>
            <a:endParaRPr lang="en-CA" dirty="0"/>
          </a:p>
          <a:p>
            <a:r>
              <a:rPr lang="en-CA" dirty="0" smtClean="0"/>
              <a:t>Describe </a:t>
            </a:r>
            <a:r>
              <a:rPr lang="en-CA" dirty="0"/>
              <a:t>how each algorithm (TS, SA, GA, </a:t>
            </a:r>
            <a:r>
              <a:rPr lang="en-CA" dirty="0" smtClean="0"/>
              <a:t>PSO, </a:t>
            </a:r>
            <a:r>
              <a:rPr lang="en-CA" dirty="0"/>
              <a:t>and ACO) </a:t>
            </a:r>
            <a:r>
              <a:rPr lang="en-CA" dirty="0" smtClean="0"/>
              <a:t>proceed </a:t>
            </a:r>
            <a:r>
              <a:rPr lang="en-CA" dirty="0"/>
              <a:t>to solve this problem by performing at least two hand iterations on a reduced version of the </a:t>
            </a:r>
            <a:r>
              <a:rPr lang="en-CA" dirty="0" smtClean="0"/>
              <a:t>problem</a:t>
            </a:r>
            <a:endParaRPr lang="en-CA" dirty="0"/>
          </a:p>
          <a:p>
            <a:r>
              <a:rPr lang="en-CA" dirty="0" smtClean="0"/>
              <a:t>Implement </a:t>
            </a:r>
            <a:r>
              <a:rPr lang="en-CA" dirty="0"/>
              <a:t>the proposed solution using </a:t>
            </a:r>
            <a:r>
              <a:rPr lang="en-CA" dirty="0" err="1" smtClean="0"/>
              <a:t>Matlab</a:t>
            </a:r>
            <a:r>
              <a:rPr lang="en-CA" dirty="0" smtClean="0"/>
              <a:t> / Octave</a:t>
            </a:r>
            <a:endParaRPr lang="en-CA" dirty="0"/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9171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Report</a:t>
            </a:r>
            <a:br>
              <a:rPr lang="en-CA" dirty="0" smtClean="0"/>
            </a:br>
            <a:r>
              <a:rPr lang="en-CA" sz="2400" i="1" dirty="0" smtClean="0"/>
              <a:t>Performance Evaluation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51759"/>
            <a:ext cx="10018713" cy="3901441"/>
          </a:xfrm>
        </p:spPr>
        <p:txBody>
          <a:bodyPr>
            <a:normAutofit/>
          </a:bodyPr>
          <a:lstStyle/>
          <a:p>
            <a:r>
              <a:rPr lang="en-CA" dirty="0" smtClean="0"/>
              <a:t>Determine some evaluation metrics (time is a potentially useful candidate)</a:t>
            </a:r>
          </a:p>
          <a:p>
            <a:r>
              <a:rPr lang="en-CA" dirty="0" smtClean="0"/>
              <a:t>Run some experiments with different values of algorithms parameters to quantitatively and qualitatively assess the performance of the developed solution</a:t>
            </a:r>
          </a:p>
          <a:p>
            <a:r>
              <a:rPr lang="en-CA" dirty="0" smtClean="0"/>
              <a:t>Identify the pros and cons of each method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5989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Report</a:t>
            </a:r>
            <a:br>
              <a:rPr lang="en-CA" dirty="0" smtClean="0"/>
            </a:br>
            <a:r>
              <a:rPr lang="en-CA" sz="2400" i="1" dirty="0" smtClean="0"/>
              <a:t>Conclusion and Recommendations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51759"/>
            <a:ext cx="10018713" cy="3901441"/>
          </a:xfrm>
        </p:spPr>
        <p:txBody>
          <a:bodyPr>
            <a:normAutofit/>
          </a:bodyPr>
          <a:lstStyle/>
          <a:p>
            <a:r>
              <a:rPr lang="en-CA" dirty="0" smtClean="0"/>
              <a:t>Summarize the conclusion and future improvement</a:t>
            </a:r>
          </a:p>
          <a:p>
            <a:r>
              <a:rPr lang="en-CA" dirty="0" smtClean="0"/>
              <a:t>Try to answer to these questions in a paragraph or two:</a:t>
            </a:r>
          </a:p>
          <a:p>
            <a:pPr lvl="1"/>
            <a:r>
              <a:rPr lang="en-CA" dirty="0" smtClean="0"/>
              <a:t>How </a:t>
            </a:r>
            <a:r>
              <a:rPr lang="en-CA" dirty="0"/>
              <a:t>did you solve the </a:t>
            </a:r>
            <a:r>
              <a:rPr lang="en-CA" dirty="0" smtClean="0"/>
              <a:t>problem? </a:t>
            </a:r>
          </a:p>
          <a:p>
            <a:pPr lvl="1"/>
            <a:r>
              <a:rPr lang="en-CA" dirty="0" smtClean="0"/>
              <a:t>What </a:t>
            </a:r>
            <a:r>
              <a:rPr lang="en-CA" dirty="0"/>
              <a:t>problems were met? </a:t>
            </a:r>
            <a:endParaRPr lang="en-CA" dirty="0" smtClean="0"/>
          </a:p>
          <a:p>
            <a:pPr lvl="1"/>
            <a:r>
              <a:rPr lang="en-CA" dirty="0" smtClean="0"/>
              <a:t>What </a:t>
            </a:r>
            <a:r>
              <a:rPr lang="en-CA" dirty="0"/>
              <a:t>did the results show? </a:t>
            </a:r>
            <a:endParaRPr lang="en-CA" dirty="0" smtClean="0"/>
          </a:p>
          <a:p>
            <a:pPr lvl="1"/>
            <a:r>
              <a:rPr lang="en-CA" dirty="0" smtClean="0"/>
              <a:t>How can the proposed solution be refined? 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25773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Report</a:t>
            </a:r>
            <a:br>
              <a:rPr lang="en-CA" dirty="0" smtClean="0"/>
            </a:br>
            <a:r>
              <a:rPr lang="en-CA" sz="2400" i="1" dirty="0" smtClean="0"/>
              <a:t>References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51759"/>
            <a:ext cx="10018713" cy="3276601"/>
          </a:xfrm>
        </p:spPr>
        <p:txBody>
          <a:bodyPr>
            <a:normAutofit/>
          </a:bodyPr>
          <a:lstStyle/>
          <a:p>
            <a:r>
              <a:rPr lang="en-CA" dirty="0" smtClean="0"/>
              <a:t>Remember to cite anything you get from other sources</a:t>
            </a:r>
          </a:p>
          <a:p>
            <a:pPr lvl="1"/>
            <a:r>
              <a:rPr lang="en-CA" dirty="0" smtClean="0"/>
              <a:t>Other research papers</a:t>
            </a:r>
          </a:p>
          <a:p>
            <a:pPr lvl="1"/>
            <a:r>
              <a:rPr lang="en-CA" dirty="0" smtClean="0"/>
              <a:t>Drawings, charts, figures, </a:t>
            </a:r>
            <a:r>
              <a:rPr lang="en-CA" i="1" dirty="0" smtClean="0"/>
              <a:t>etc.</a:t>
            </a:r>
          </a:p>
          <a:p>
            <a:r>
              <a:rPr lang="en-CA" dirty="0"/>
              <a:t>Failure to do so is </a:t>
            </a:r>
            <a:r>
              <a:rPr lang="en-CA" b="1" dirty="0">
                <a:solidFill>
                  <a:srgbClr val="FF0000"/>
                </a:solidFill>
              </a:rPr>
              <a:t>plagiarism</a:t>
            </a:r>
            <a:r>
              <a:rPr lang="en-CA" dirty="0"/>
              <a:t>, an academic infraction with serious consequences.</a:t>
            </a:r>
            <a:endParaRPr lang="en-CA" dirty="0" smtClean="0"/>
          </a:p>
          <a:p>
            <a:r>
              <a:rPr lang="en-CA" dirty="0" smtClean="0"/>
              <a:t>The complete references should be shown at the end of your report</a:t>
            </a:r>
          </a:p>
        </p:txBody>
      </p:sp>
    </p:spTree>
    <p:extLst>
      <p:ext uri="{BB962C8B-B14F-4D97-AF65-F5344CB8AC3E}">
        <p14:creationId xmlns:p14="http://schemas.microsoft.com/office/powerpoint/2010/main" xmlns="" val="4531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602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Team-based Project</a:t>
            </a:r>
          </a:p>
          <a:p>
            <a:r>
              <a:rPr lang="en-CA" dirty="0" smtClean="0"/>
              <a:t>Choosing a combinatorial problem</a:t>
            </a:r>
          </a:p>
          <a:p>
            <a:r>
              <a:rPr lang="en-CA" dirty="0" smtClean="0"/>
              <a:t>Applying different meta-heuristic techniques</a:t>
            </a:r>
          </a:p>
          <a:p>
            <a:pPr lvl="1"/>
            <a:r>
              <a:rPr lang="en-CA" dirty="0" smtClean="0"/>
              <a:t>Literature Review</a:t>
            </a:r>
          </a:p>
          <a:p>
            <a:pPr lvl="1"/>
            <a:r>
              <a:rPr lang="en-CA" dirty="0" smtClean="0"/>
              <a:t>Programming (</a:t>
            </a:r>
            <a:r>
              <a:rPr lang="en-CA" dirty="0" err="1" smtClean="0"/>
              <a:t>Matlab</a:t>
            </a:r>
            <a:r>
              <a:rPr lang="en-CA" dirty="0" smtClean="0"/>
              <a:t>/Octave)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728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5244354" y="2682687"/>
            <a:ext cx="79337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2" idx="1"/>
          </p:cNvCxnSpPr>
          <p:nvPr/>
        </p:nvCxnSpPr>
        <p:spPr>
          <a:xfrm rot="16200000" flipH="1">
            <a:off x="4758019" y="2530286"/>
            <a:ext cx="878540" cy="16808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2" idx="0"/>
          </p:cNvCxnSpPr>
          <p:nvPr/>
        </p:nvCxnSpPr>
        <p:spPr>
          <a:xfrm>
            <a:off x="6925237" y="2931458"/>
            <a:ext cx="0" cy="629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9" idx="0"/>
          </p:cNvCxnSpPr>
          <p:nvPr/>
        </p:nvCxnSpPr>
        <p:spPr>
          <a:xfrm flipH="1">
            <a:off x="5688108" y="4058768"/>
            <a:ext cx="1237129" cy="629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0" idx="0"/>
          </p:cNvCxnSpPr>
          <p:nvPr/>
        </p:nvCxnSpPr>
        <p:spPr>
          <a:xfrm>
            <a:off x="6925237" y="4058768"/>
            <a:ext cx="1222419" cy="629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</p:cNvCxnSpPr>
          <p:nvPr/>
        </p:nvCxnSpPr>
        <p:spPr>
          <a:xfrm>
            <a:off x="5688108" y="5186078"/>
            <a:ext cx="0" cy="526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</p:cNvCxnSpPr>
          <p:nvPr/>
        </p:nvCxnSpPr>
        <p:spPr>
          <a:xfrm>
            <a:off x="8147656" y="5186078"/>
            <a:ext cx="0" cy="526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5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CA" dirty="0" smtClean="0"/>
              <a:t>Project Work Flow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469342" y="2433917"/>
            <a:ext cx="1775012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Problem Categorization</a:t>
            </a:r>
            <a:endParaRPr lang="en-CA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6037731" y="2433917"/>
            <a:ext cx="1775012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Problem Formulation</a:t>
            </a:r>
            <a:endParaRPr lang="en-CA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4800602" y="5712757"/>
            <a:ext cx="4234560" cy="497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Statement of Work</a:t>
            </a:r>
            <a:endParaRPr lang="en-CA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4800602" y="4688537"/>
            <a:ext cx="1775012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Reduced Size Problem</a:t>
            </a:r>
            <a:endParaRPr lang="en-CA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7260150" y="4688537"/>
            <a:ext cx="1775012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Real Problem</a:t>
            </a:r>
            <a:endParaRPr lang="en-CA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6037731" y="3561227"/>
            <a:ext cx="1775012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Problem Modeling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xmlns="" val="26583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 (cont.)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596458" y="4069968"/>
            <a:ext cx="1775012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Hand Iterations</a:t>
            </a:r>
            <a:endParaRPr lang="en-CA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3596458" y="5950308"/>
            <a:ext cx="1775012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Final Report</a:t>
            </a:r>
            <a:endParaRPr lang="en-CA" sz="16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52129" y="2687169"/>
            <a:ext cx="0" cy="456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83964" y="2687169"/>
            <a:ext cx="0" cy="456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596458" y="2189628"/>
            <a:ext cx="4234560" cy="497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Statement of Work</a:t>
            </a:r>
            <a:endParaRPr lang="en-CA" sz="16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83964" y="3627339"/>
            <a:ext cx="0" cy="456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58223" y="3627339"/>
            <a:ext cx="0" cy="456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96458" y="3129798"/>
            <a:ext cx="4234560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TS, SA, GA, PSO &amp; ACO Optimization</a:t>
            </a:r>
            <a:endParaRPr lang="en-CA" sz="1600" b="1" dirty="0"/>
          </a:p>
        </p:txBody>
      </p:sp>
      <p:cxnSp>
        <p:nvCxnSpPr>
          <p:cNvPr id="22" name="Elbow Connector 21"/>
          <p:cNvCxnSpPr>
            <a:stCxn id="30" idx="2"/>
            <a:endCxn id="14" idx="2"/>
          </p:cNvCxnSpPr>
          <p:nvPr/>
        </p:nvCxnSpPr>
        <p:spPr>
          <a:xfrm rot="5400000" flipH="1">
            <a:off x="6936648" y="3995165"/>
            <a:ext cx="13728" cy="4919096"/>
          </a:xfrm>
          <a:prstGeom prst="bentConnector3">
            <a:avLst>
              <a:gd name="adj1" fmla="val -16652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58223" y="4567509"/>
            <a:ext cx="0" cy="456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58223" y="5507679"/>
            <a:ext cx="0" cy="456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56006" y="4069968"/>
            <a:ext cx="1775012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Programming</a:t>
            </a:r>
            <a:endParaRPr lang="en-CA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6056006" y="5010138"/>
            <a:ext cx="1775012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Experimental Setup</a:t>
            </a:r>
            <a:endParaRPr lang="en-CA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8515554" y="5964036"/>
            <a:ext cx="1775012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Discussion</a:t>
            </a:r>
            <a:endParaRPr lang="en-CA" sz="1600" b="1" dirty="0"/>
          </a:p>
        </p:txBody>
      </p:sp>
      <p:cxnSp>
        <p:nvCxnSpPr>
          <p:cNvPr id="34" name="Straight Arrow Connector 33"/>
          <p:cNvCxnSpPr>
            <a:stCxn id="13" idx="3"/>
            <a:endCxn id="30" idx="1"/>
          </p:cNvCxnSpPr>
          <p:nvPr/>
        </p:nvCxnSpPr>
        <p:spPr>
          <a:xfrm>
            <a:off x="7831018" y="6199079"/>
            <a:ext cx="684536" cy="137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" idx="0"/>
            <a:endCxn id="11" idx="3"/>
          </p:cNvCxnSpPr>
          <p:nvPr/>
        </p:nvCxnSpPr>
        <p:spPr>
          <a:xfrm rot="16200000" flipV="1">
            <a:off x="7794391" y="4355367"/>
            <a:ext cx="1645297" cy="15720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1"/>
            <a:endCxn id="14" idx="1"/>
          </p:cNvCxnSpPr>
          <p:nvPr/>
        </p:nvCxnSpPr>
        <p:spPr>
          <a:xfrm rot="10800000" flipV="1">
            <a:off x="3596458" y="2438399"/>
            <a:ext cx="12700" cy="3760680"/>
          </a:xfrm>
          <a:prstGeom prst="bentConnector3">
            <a:avLst>
              <a:gd name="adj1" fmla="val 61411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2"/>
            <a:endCxn id="14" idx="0"/>
          </p:cNvCxnSpPr>
          <p:nvPr/>
        </p:nvCxnSpPr>
        <p:spPr>
          <a:xfrm>
            <a:off x="4483964" y="4567509"/>
            <a:ext cx="0" cy="1382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59805" y="6199078"/>
            <a:ext cx="707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56006" y="5950308"/>
            <a:ext cx="1775012" cy="497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Experimentation</a:t>
            </a:r>
            <a:endParaRPr lang="en-CA" sz="1600" b="1" dirty="0"/>
          </a:p>
        </p:txBody>
      </p:sp>
      <p:cxnSp>
        <p:nvCxnSpPr>
          <p:cNvPr id="66" name="Elbow Connector 65"/>
          <p:cNvCxnSpPr>
            <a:stCxn id="11" idx="1"/>
            <a:endCxn id="14" idx="3"/>
          </p:cNvCxnSpPr>
          <p:nvPr/>
        </p:nvCxnSpPr>
        <p:spPr>
          <a:xfrm rot="10800000" flipV="1">
            <a:off x="5371470" y="4318739"/>
            <a:ext cx="684536" cy="18803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2" idx="1"/>
            <a:endCxn id="14" idx="3"/>
          </p:cNvCxnSpPr>
          <p:nvPr/>
        </p:nvCxnSpPr>
        <p:spPr>
          <a:xfrm rot="10800000" flipV="1">
            <a:off x="5371470" y="5258909"/>
            <a:ext cx="684536" cy="9401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69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Problem Categorization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Collect resources and think about how to explain any of the topics below</a:t>
            </a:r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smtClean="0"/>
              <a:t>Definition</a:t>
            </a:r>
          </a:p>
          <a:p>
            <a:pPr lvl="1"/>
            <a:r>
              <a:rPr lang="en-CA" dirty="0" smtClean="0"/>
              <a:t>[*] Categorization</a:t>
            </a:r>
          </a:p>
          <a:p>
            <a:pPr lvl="1"/>
            <a:r>
              <a:rPr lang="en-CA" dirty="0" smtClean="0"/>
              <a:t>Challenges</a:t>
            </a:r>
          </a:p>
          <a:p>
            <a:pPr lvl="1"/>
            <a:r>
              <a:rPr lang="en-CA" dirty="0" smtClean="0"/>
              <a:t>Applications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623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Problem Formulation</a:t>
            </a:r>
            <a:endParaRPr lang="en-CA" i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When you gain a broad knowledge about the problem, then it is time to formulize it</a:t>
                </a:r>
              </a:p>
              <a:p>
                <a:r>
                  <a:rPr lang="en-CA" dirty="0" smtClean="0"/>
                  <a:t>Look at your problem as a  standard optimization one:</a:t>
                </a:r>
              </a:p>
              <a:p>
                <a:pPr lvl="1"/>
                <a:r>
                  <a:rPr lang="en-CA" b="0" dirty="0" smtClean="0"/>
                  <a:t>Find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which minimizes/maximizes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A" b="0" dirty="0" smtClean="0"/>
              </a:p>
              <a:p>
                <a:pPr lvl="1"/>
                <a:r>
                  <a:rPr lang="en-CA" dirty="0" smtClean="0"/>
                  <a:t>[most likely] subject to a set of inequality/equality constraints</a:t>
                </a:r>
              </a:p>
              <a:p>
                <a:pPr lvl="1"/>
                <a:r>
                  <a:rPr lang="en-CA" dirty="0" smtClean="0"/>
                  <a:t>Determine the decision variable and utility (objective, goal) function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21" t="-68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201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Problem Modeling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abstract mathematical model is built in this step</a:t>
            </a:r>
          </a:p>
          <a:p>
            <a:r>
              <a:rPr lang="en-CA" dirty="0" smtClean="0"/>
              <a:t>Modeller can be inspired by some similar models in the literature</a:t>
            </a:r>
          </a:p>
          <a:p>
            <a:r>
              <a:rPr lang="en-CA" dirty="0" smtClean="0"/>
              <a:t>Some models are relaxed versions of real life problems (e.g. School bus routing can be approximated using TSP)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00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Work Flow</a:t>
            </a:r>
            <a:br>
              <a:rPr lang="en-CA" dirty="0" smtClean="0"/>
            </a:br>
            <a:r>
              <a:rPr lang="en-CA" sz="2400" i="1" dirty="0" smtClean="0"/>
              <a:t>Reduced Size Problem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a small scale problem of the original one</a:t>
            </a:r>
          </a:p>
          <a:p>
            <a:r>
              <a:rPr lang="en-CA" dirty="0" smtClean="0"/>
              <a:t>Try to perform hand iterations to make sure modelling is done properly</a:t>
            </a:r>
          </a:p>
        </p:txBody>
      </p:sp>
    </p:spTree>
    <p:extLst>
      <p:ext uri="{BB962C8B-B14F-4D97-AF65-F5344CB8AC3E}">
        <p14:creationId xmlns:p14="http://schemas.microsoft.com/office/powerpoint/2010/main" xmlns="" val="4024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272</TotalTime>
  <Words>745</Words>
  <Application>Microsoft Office PowerPoint</Application>
  <PresentationFormat>Custom</PresentationFormat>
  <Paragraphs>112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Parallax</vt:lpstr>
      <vt:lpstr>ECE457A Course Project</vt:lpstr>
      <vt:lpstr>Outline</vt:lpstr>
      <vt:lpstr>Introduction</vt:lpstr>
      <vt:lpstr>Project Work Flow</vt:lpstr>
      <vt:lpstr>Project Work Flow (cont.)</vt:lpstr>
      <vt:lpstr>Project Work Flow Problem Categorization</vt:lpstr>
      <vt:lpstr>Project Work Flow Problem Formulation</vt:lpstr>
      <vt:lpstr>Project Work Flow Problem Modeling</vt:lpstr>
      <vt:lpstr>Project Work Flow Reduced Size Problem</vt:lpstr>
      <vt:lpstr>Project Work Flow Real Problem</vt:lpstr>
      <vt:lpstr>Statement of Work (SOW) Deadline is due June 9, 2014</vt:lpstr>
      <vt:lpstr>Project Work Flow Optimization</vt:lpstr>
      <vt:lpstr>Project Work Flow Hand Iterations / Programming</vt:lpstr>
      <vt:lpstr>Project Work Flow Experiments</vt:lpstr>
      <vt:lpstr>Project Work Flow Discussion / Conclusion Remarks</vt:lpstr>
      <vt:lpstr>Project Work Flow Final Report</vt:lpstr>
      <vt:lpstr>Final Report Summary / Abstract</vt:lpstr>
      <vt:lpstr>Final Report Introduction</vt:lpstr>
      <vt:lpstr>Final Report Literature Review</vt:lpstr>
      <vt:lpstr>Final Report Problem Formulation and Modeling</vt:lpstr>
      <vt:lpstr>Final Report Proposed Solution (Method)</vt:lpstr>
      <vt:lpstr>Final Report Performance Evaluation</vt:lpstr>
      <vt:lpstr>Final Report Conclusion and Recommendations</vt:lpstr>
      <vt:lpstr>Final Report 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Work (SOW)</dc:title>
  <dc:creator>Keyvan Golestan</dc:creator>
  <cp:lastModifiedBy>PC</cp:lastModifiedBy>
  <cp:revision>20</cp:revision>
  <dcterms:created xsi:type="dcterms:W3CDTF">2014-06-06T15:21:41Z</dcterms:created>
  <dcterms:modified xsi:type="dcterms:W3CDTF">2014-06-06T20:13:47Z</dcterms:modified>
</cp:coreProperties>
</file>