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4" r:id="rId3"/>
    <p:sldId id="257" r:id="rId4"/>
    <p:sldId id="346" r:id="rId5"/>
    <p:sldId id="298" r:id="rId6"/>
    <p:sldId id="259" r:id="rId7"/>
    <p:sldId id="323" r:id="rId8"/>
    <p:sldId id="285" r:id="rId9"/>
    <p:sldId id="303" r:id="rId10"/>
    <p:sldId id="350" r:id="rId11"/>
    <p:sldId id="348" r:id="rId12"/>
    <p:sldId id="351" r:id="rId13"/>
    <p:sldId id="260" r:id="rId14"/>
    <p:sldId id="263" r:id="rId15"/>
    <p:sldId id="261" r:id="rId16"/>
    <p:sldId id="304" r:id="rId17"/>
    <p:sldId id="265" r:id="rId18"/>
    <p:sldId id="264" r:id="rId19"/>
    <p:sldId id="266" r:id="rId20"/>
    <p:sldId id="267" r:id="rId21"/>
    <p:sldId id="270" r:id="rId22"/>
    <p:sldId id="271" r:id="rId23"/>
    <p:sldId id="299" r:id="rId24"/>
    <p:sldId id="277" r:id="rId25"/>
    <p:sldId id="278" r:id="rId26"/>
    <p:sldId id="300" r:id="rId27"/>
    <p:sldId id="301" r:id="rId28"/>
    <p:sldId id="302" r:id="rId29"/>
    <p:sldId id="347" r:id="rId30"/>
    <p:sldId id="305" r:id="rId31"/>
    <p:sldId id="306" r:id="rId32"/>
    <p:sldId id="349" r:id="rId33"/>
    <p:sldId id="353" r:id="rId34"/>
    <p:sldId id="352" r:id="rId35"/>
    <p:sldId id="297" r:id="rId36"/>
    <p:sldId id="355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7401">
          <p15:clr>
            <a:srgbClr val="A4A3A4"/>
          </p15:clr>
        </p15:guide>
        <p15:guide id="3" pos="415">
          <p15:clr>
            <a:srgbClr val="A4A3A4"/>
          </p15:clr>
        </p15:guide>
        <p15:guide id="4" orient="horz" pos="3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1D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3826" autoAdjust="0"/>
  </p:normalViewPr>
  <p:slideViewPr>
    <p:cSldViewPr snapToGrid="0" showGuides="1">
      <p:cViewPr varScale="1">
        <p:scale>
          <a:sx n="67" d="100"/>
          <a:sy n="67" d="100"/>
        </p:scale>
        <p:origin x="372" y="66"/>
      </p:cViewPr>
      <p:guideLst>
        <p:guide orient="horz" pos="595"/>
        <p:guide pos="7401"/>
        <p:guide pos="415"/>
        <p:guide orient="horz" pos="3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5B779-830F-4903-AC51-8DEA38C5FE58}" type="doc">
      <dgm:prSet loTypeId="urn:microsoft.com/office/officeart/2005/8/layout/cycle4#1" loCatId="cycle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8C69662-76F7-41F0-81A7-0FBAC645FBF1}">
      <dgm:prSet phldrT="[文本]" custT="1"/>
      <dgm:spPr>
        <a:solidFill>
          <a:srgbClr val="FFC000"/>
        </a:solidFill>
      </dgm:spPr>
      <dgm:t>
        <a:bodyPr/>
        <a:lstStyle/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</a:p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目标锁定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0CA59C-7965-4BD6-BD08-5901068F47D1}" type="parTrans" cxnId="{A363E744-2C4F-4542-AC5B-A272FA8C380A}">
      <dgm:prSet/>
      <dgm:spPr/>
      <dgm:t>
        <a:bodyPr/>
        <a:lstStyle/>
        <a:p>
          <a:endParaRPr lang="zh-CN" altLang="en-US"/>
        </a:p>
      </dgm:t>
    </dgm:pt>
    <dgm:pt modelId="{8F199519-6759-4FB9-B95A-08AFC1F3E093}" type="sibTrans" cxnId="{A363E744-2C4F-4542-AC5B-A272FA8C380A}">
      <dgm:prSet/>
      <dgm:spPr/>
      <dgm:t>
        <a:bodyPr/>
        <a:lstStyle/>
        <a:p>
          <a:endParaRPr lang="zh-CN" altLang="en-US"/>
        </a:p>
      </dgm:t>
    </dgm:pt>
    <dgm:pt modelId="{86D00AB2-02F0-448F-A16B-44D95FF087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D</a:t>
          </a:r>
        </a:p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跟踪与辅导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D4B74-F2A2-4289-8316-6F6EB27A1B1D}" type="parTrans" cxnId="{2F8B9545-41FC-463C-B23B-72CA3945C98C}">
      <dgm:prSet/>
      <dgm:spPr/>
      <dgm:t>
        <a:bodyPr/>
        <a:lstStyle/>
        <a:p>
          <a:endParaRPr lang="zh-CN" altLang="en-US"/>
        </a:p>
      </dgm:t>
    </dgm:pt>
    <dgm:pt modelId="{3F783EF1-B979-46D2-8170-2CF3638B3F8D}" type="sibTrans" cxnId="{2F8B9545-41FC-463C-B23B-72CA3945C98C}">
      <dgm:prSet/>
      <dgm:spPr/>
      <dgm:t>
        <a:bodyPr/>
        <a:lstStyle/>
        <a:p>
          <a:endParaRPr lang="zh-CN" altLang="en-US"/>
        </a:p>
      </dgm:t>
    </dgm:pt>
    <dgm:pt modelId="{8114C99C-82CD-4BA2-AD7C-481519C33961}">
      <dgm:prSet phldrT="[文本]" custT="1"/>
      <dgm:spPr>
        <a:solidFill>
          <a:srgbClr val="00B050"/>
        </a:solidFill>
      </dgm:spPr>
      <dgm:t>
        <a:bodyPr/>
        <a:lstStyle/>
        <a:p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</a:p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考核与反馈</a:t>
          </a:r>
        </a:p>
      </dgm:t>
    </dgm:pt>
    <dgm:pt modelId="{586F86FB-3869-4E55-839E-F3EE418C2741}" type="parTrans" cxnId="{F0B87A6C-EBD7-40C3-9B96-C61FAACE3F02}">
      <dgm:prSet/>
      <dgm:spPr/>
      <dgm:t>
        <a:bodyPr/>
        <a:lstStyle/>
        <a:p>
          <a:endParaRPr lang="zh-CN" altLang="en-US"/>
        </a:p>
      </dgm:t>
    </dgm:pt>
    <dgm:pt modelId="{E0746392-7C27-4A80-8718-5981CA644D7D}" type="sibTrans" cxnId="{F0B87A6C-EBD7-40C3-9B96-C61FAACE3F02}">
      <dgm:prSet/>
      <dgm:spPr/>
      <dgm:t>
        <a:bodyPr/>
        <a:lstStyle/>
        <a:p>
          <a:endParaRPr lang="zh-CN" altLang="en-US"/>
        </a:p>
      </dgm:t>
    </dgm:pt>
    <dgm:pt modelId="{C1A38BAE-8AFE-43C5-9CA5-CE42AC0D5143}">
      <dgm:prSet phldrT="[文本]" custT="1"/>
      <dgm:spPr/>
      <dgm:t>
        <a:bodyPr/>
        <a:lstStyle/>
        <a:p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</a:p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改进与发展</a:t>
          </a:r>
        </a:p>
      </dgm:t>
    </dgm:pt>
    <dgm:pt modelId="{91CB8466-9596-453F-8BD2-1579C5663E5D}" type="parTrans" cxnId="{DC9E6E63-DC79-4DF9-ABFD-E488014E3D8F}">
      <dgm:prSet/>
      <dgm:spPr/>
      <dgm:t>
        <a:bodyPr/>
        <a:lstStyle/>
        <a:p>
          <a:endParaRPr lang="zh-CN" altLang="en-US"/>
        </a:p>
      </dgm:t>
    </dgm:pt>
    <dgm:pt modelId="{2FC921E3-BDFE-4B42-A3D2-A5382D7A2BF9}" type="sibTrans" cxnId="{DC9E6E63-DC79-4DF9-ABFD-E488014E3D8F}">
      <dgm:prSet/>
      <dgm:spPr/>
      <dgm:t>
        <a:bodyPr/>
        <a:lstStyle/>
        <a:p>
          <a:endParaRPr lang="zh-CN" altLang="en-US"/>
        </a:p>
      </dgm:t>
    </dgm:pt>
    <dgm:pt modelId="{9F854AC1-B84D-4D64-A162-29B933E82F82}" type="pres">
      <dgm:prSet presAssocID="{D885B779-830F-4903-AC51-8DEA38C5FE5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91C0102-0972-487D-A42F-07E6DC79F9F5}" type="pres">
      <dgm:prSet presAssocID="{D885B779-830F-4903-AC51-8DEA38C5FE58}" presName="children" presStyleCnt="0"/>
      <dgm:spPr/>
    </dgm:pt>
    <dgm:pt modelId="{2E568D0E-9DCD-4380-BD73-656E68F844F2}" type="pres">
      <dgm:prSet presAssocID="{D885B779-830F-4903-AC51-8DEA38C5FE58}" presName="childPlaceholder" presStyleCnt="0"/>
      <dgm:spPr/>
    </dgm:pt>
    <dgm:pt modelId="{4D6B4F92-0E0F-4595-A4DF-3F52B9647F2B}" type="pres">
      <dgm:prSet presAssocID="{D885B779-830F-4903-AC51-8DEA38C5FE58}" presName="circle" presStyleCnt="0"/>
      <dgm:spPr/>
    </dgm:pt>
    <dgm:pt modelId="{B188BBE5-552E-446A-BFA0-7EA135DEB21B}" type="pres">
      <dgm:prSet presAssocID="{D885B779-830F-4903-AC51-8DEA38C5FE5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B6EE66-3C0C-436D-B0EC-67E2DFA484D6}" type="pres">
      <dgm:prSet presAssocID="{D885B779-830F-4903-AC51-8DEA38C5FE5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20D4B08-44F5-417B-834D-E9B6B237EF93}" type="pres">
      <dgm:prSet presAssocID="{D885B779-830F-4903-AC51-8DEA38C5FE5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AC95356-0DE6-4D26-A56C-09F905739ADC}" type="pres">
      <dgm:prSet presAssocID="{D885B779-830F-4903-AC51-8DEA38C5FE5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EE4A1E8-71C3-4BB3-B164-E61C54798310}" type="pres">
      <dgm:prSet presAssocID="{D885B779-830F-4903-AC51-8DEA38C5FE58}" presName="quadrantPlaceholder" presStyleCnt="0"/>
      <dgm:spPr/>
    </dgm:pt>
    <dgm:pt modelId="{C4BCA0E0-EDB5-4220-9451-0A50D9BDCF63}" type="pres">
      <dgm:prSet presAssocID="{D885B779-830F-4903-AC51-8DEA38C5FE58}" presName="center1" presStyleLbl="fgShp" presStyleIdx="0" presStyleCnt="2"/>
      <dgm:spPr/>
    </dgm:pt>
    <dgm:pt modelId="{873E0EA5-BBAF-4D3E-9522-8847C772E701}" type="pres">
      <dgm:prSet presAssocID="{D885B779-830F-4903-AC51-8DEA38C5FE58}" presName="center2" presStyleLbl="fgShp" presStyleIdx="1" presStyleCnt="2"/>
      <dgm:spPr/>
    </dgm:pt>
  </dgm:ptLst>
  <dgm:cxnLst>
    <dgm:cxn modelId="{F8B69A35-22C2-4E03-B38D-13DA02B30830}" type="presOf" srcId="{8114C99C-82CD-4BA2-AD7C-481519C33961}" destId="{820D4B08-44F5-417B-834D-E9B6B237EF93}" srcOrd="0" destOrd="0" presId="urn:microsoft.com/office/officeart/2005/8/layout/cycle4#1"/>
    <dgm:cxn modelId="{DC9E6E63-DC79-4DF9-ABFD-E488014E3D8F}" srcId="{D885B779-830F-4903-AC51-8DEA38C5FE58}" destId="{C1A38BAE-8AFE-43C5-9CA5-CE42AC0D5143}" srcOrd="3" destOrd="0" parTransId="{91CB8466-9596-453F-8BD2-1579C5663E5D}" sibTransId="{2FC921E3-BDFE-4B42-A3D2-A5382D7A2BF9}"/>
    <dgm:cxn modelId="{A363E744-2C4F-4542-AC5B-A272FA8C380A}" srcId="{D885B779-830F-4903-AC51-8DEA38C5FE58}" destId="{88C69662-76F7-41F0-81A7-0FBAC645FBF1}" srcOrd="0" destOrd="0" parTransId="{1F0CA59C-7965-4BD6-BD08-5901068F47D1}" sibTransId="{8F199519-6759-4FB9-B95A-08AFC1F3E093}"/>
    <dgm:cxn modelId="{2F8B9545-41FC-463C-B23B-72CA3945C98C}" srcId="{D885B779-830F-4903-AC51-8DEA38C5FE58}" destId="{86D00AB2-02F0-448F-A16B-44D95FF087E3}" srcOrd="1" destOrd="0" parTransId="{C64D4B74-F2A2-4289-8316-6F6EB27A1B1D}" sibTransId="{3F783EF1-B979-46D2-8170-2CF3638B3F8D}"/>
    <dgm:cxn modelId="{F0B87A6C-EBD7-40C3-9B96-C61FAACE3F02}" srcId="{D885B779-830F-4903-AC51-8DEA38C5FE58}" destId="{8114C99C-82CD-4BA2-AD7C-481519C33961}" srcOrd="2" destOrd="0" parTransId="{586F86FB-3869-4E55-839E-F3EE418C2741}" sibTransId="{E0746392-7C27-4A80-8718-5981CA644D7D}"/>
    <dgm:cxn modelId="{E4D6D77B-7134-45AA-BCC3-70BE1E5736E8}" type="presOf" srcId="{D885B779-830F-4903-AC51-8DEA38C5FE58}" destId="{9F854AC1-B84D-4D64-A162-29B933E82F82}" srcOrd="0" destOrd="0" presId="urn:microsoft.com/office/officeart/2005/8/layout/cycle4#1"/>
    <dgm:cxn modelId="{DD5C4B84-217A-49C5-A8F8-54D51BF1EC7E}" type="presOf" srcId="{C1A38BAE-8AFE-43C5-9CA5-CE42AC0D5143}" destId="{4AC95356-0DE6-4D26-A56C-09F905739ADC}" srcOrd="0" destOrd="0" presId="urn:microsoft.com/office/officeart/2005/8/layout/cycle4#1"/>
    <dgm:cxn modelId="{D292088E-90BC-4DF2-B157-3AB40BCAD8F2}" type="presOf" srcId="{88C69662-76F7-41F0-81A7-0FBAC645FBF1}" destId="{B188BBE5-552E-446A-BFA0-7EA135DEB21B}" srcOrd="0" destOrd="0" presId="urn:microsoft.com/office/officeart/2005/8/layout/cycle4#1"/>
    <dgm:cxn modelId="{70E1E8A8-4632-4CBC-A1D9-8CCA2B8F657B}" type="presOf" srcId="{86D00AB2-02F0-448F-A16B-44D95FF087E3}" destId="{E3B6EE66-3C0C-436D-B0EC-67E2DFA484D6}" srcOrd="0" destOrd="0" presId="urn:microsoft.com/office/officeart/2005/8/layout/cycle4#1"/>
    <dgm:cxn modelId="{277763CE-759F-4EA0-8DE1-16A023C31408}" type="presParOf" srcId="{9F854AC1-B84D-4D64-A162-29B933E82F82}" destId="{091C0102-0972-487D-A42F-07E6DC79F9F5}" srcOrd="0" destOrd="0" presId="urn:microsoft.com/office/officeart/2005/8/layout/cycle4#1"/>
    <dgm:cxn modelId="{CEADBD04-4A97-4CE5-80C0-0281C1E92D8D}" type="presParOf" srcId="{091C0102-0972-487D-A42F-07E6DC79F9F5}" destId="{2E568D0E-9DCD-4380-BD73-656E68F844F2}" srcOrd="0" destOrd="0" presId="urn:microsoft.com/office/officeart/2005/8/layout/cycle4#1"/>
    <dgm:cxn modelId="{349153F6-8E77-4198-835D-96815B75912B}" type="presParOf" srcId="{9F854AC1-B84D-4D64-A162-29B933E82F82}" destId="{4D6B4F92-0E0F-4595-A4DF-3F52B9647F2B}" srcOrd="1" destOrd="0" presId="urn:microsoft.com/office/officeart/2005/8/layout/cycle4#1"/>
    <dgm:cxn modelId="{66BA001B-46C2-4E26-B6E5-BDDDE579C1A4}" type="presParOf" srcId="{4D6B4F92-0E0F-4595-A4DF-3F52B9647F2B}" destId="{B188BBE5-552E-446A-BFA0-7EA135DEB21B}" srcOrd="0" destOrd="0" presId="urn:microsoft.com/office/officeart/2005/8/layout/cycle4#1"/>
    <dgm:cxn modelId="{9CC42F60-91DE-4CB2-9B24-E67C47F1B5D0}" type="presParOf" srcId="{4D6B4F92-0E0F-4595-A4DF-3F52B9647F2B}" destId="{E3B6EE66-3C0C-436D-B0EC-67E2DFA484D6}" srcOrd="1" destOrd="0" presId="urn:microsoft.com/office/officeart/2005/8/layout/cycle4#1"/>
    <dgm:cxn modelId="{7217D386-52AB-4B44-8648-E2C37DCBD415}" type="presParOf" srcId="{4D6B4F92-0E0F-4595-A4DF-3F52B9647F2B}" destId="{820D4B08-44F5-417B-834D-E9B6B237EF93}" srcOrd="2" destOrd="0" presId="urn:microsoft.com/office/officeart/2005/8/layout/cycle4#1"/>
    <dgm:cxn modelId="{39A23814-EC94-4601-8898-6888E61E1C00}" type="presParOf" srcId="{4D6B4F92-0E0F-4595-A4DF-3F52B9647F2B}" destId="{4AC95356-0DE6-4D26-A56C-09F905739ADC}" srcOrd="3" destOrd="0" presId="urn:microsoft.com/office/officeart/2005/8/layout/cycle4#1"/>
    <dgm:cxn modelId="{B48EA3F6-85F7-4842-A503-5EB4BB7667A9}" type="presParOf" srcId="{4D6B4F92-0E0F-4595-A4DF-3F52B9647F2B}" destId="{2EE4A1E8-71C3-4BB3-B164-E61C54798310}" srcOrd="4" destOrd="0" presId="urn:microsoft.com/office/officeart/2005/8/layout/cycle4#1"/>
    <dgm:cxn modelId="{DF892354-C280-434F-95A4-3A811E90E556}" type="presParOf" srcId="{9F854AC1-B84D-4D64-A162-29B933E82F82}" destId="{C4BCA0E0-EDB5-4220-9451-0A50D9BDCF63}" srcOrd="2" destOrd="0" presId="urn:microsoft.com/office/officeart/2005/8/layout/cycle4#1"/>
    <dgm:cxn modelId="{DD6CB8ED-B571-48D0-8CD3-2DFB5FADE497}" type="presParOf" srcId="{9F854AC1-B84D-4D64-A162-29B933E82F82}" destId="{873E0EA5-BBAF-4D3E-9522-8847C772E701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8BBE5-552E-446A-BFA0-7EA135DEB21B}">
      <dsp:nvSpPr>
        <dsp:cNvPr id="0" name=""/>
        <dsp:cNvSpPr/>
      </dsp:nvSpPr>
      <dsp:spPr>
        <a:xfrm>
          <a:off x="705427" y="189451"/>
          <a:ext cx="1439170" cy="1439170"/>
        </a:xfrm>
        <a:prstGeom prst="pieWedg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目标锁定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6950" y="610974"/>
        <a:ext cx="1017647" cy="1017647"/>
      </dsp:txXfrm>
    </dsp:sp>
    <dsp:sp modelId="{E3B6EE66-3C0C-436D-B0EC-67E2DFA484D6}">
      <dsp:nvSpPr>
        <dsp:cNvPr id="0" name=""/>
        <dsp:cNvSpPr/>
      </dsp:nvSpPr>
      <dsp:spPr>
        <a:xfrm rot="5400000">
          <a:off x="2211072" y="189451"/>
          <a:ext cx="1439170" cy="1439170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跟踪与辅导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211072" y="610974"/>
        <a:ext cx="1017647" cy="1017647"/>
      </dsp:txXfrm>
    </dsp:sp>
    <dsp:sp modelId="{820D4B08-44F5-417B-834D-E9B6B237EF93}">
      <dsp:nvSpPr>
        <dsp:cNvPr id="0" name=""/>
        <dsp:cNvSpPr/>
      </dsp:nvSpPr>
      <dsp:spPr>
        <a:xfrm rot="10800000">
          <a:off x="2211072" y="1695096"/>
          <a:ext cx="1439170" cy="1439170"/>
        </a:xfrm>
        <a:prstGeom prst="pieWedg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考核与反馈</a:t>
          </a:r>
        </a:p>
      </dsp:txBody>
      <dsp:txXfrm rot="10800000">
        <a:off x="2211072" y="1695096"/>
        <a:ext cx="1017647" cy="1017647"/>
      </dsp:txXfrm>
    </dsp:sp>
    <dsp:sp modelId="{4AC95356-0DE6-4D26-A56C-09F905739ADC}">
      <dsp:nvSpPr>
        <dsp:cNvPr id="0" name=""/>
        <dsp:cNvSpPr/>
      </dsp:nvSpPr>
      <dsp:spPr>
        <a:xfrm rot="16200000">
          <a:off x="705427" y="1695096"/>
          <a:ext cx="1439170" cy="143917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改进与发展</a:t>
          </a:r>
        </a:p>
      </dsp:txBody>
      <dsp:txXfrm rot="5400000">
        <a:off x="1126950" y="1695096"/>
        <a:ext cx="1017647" cy="1017647"/>
      </dsp:txXfrm>
    </dsp:sp>
    <dsp:sp modelId="{C4BCA0E0-EDB5-4220-9451-0A50D9BDCF63}">
      <dsp:nvSpPr>
        <dsp:cNvPr id="0" name=""/>
        <dsp:cNvSpPr/>
      </dsp:nvSpPr>
      <dsp:spPr>
        <a:xfrm>
          <a:off x="1929387" y="1362724"/>
          <a:ext cx="496895" cy="43208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E0EA5-BBAF-4D3E-9522-8847C772E701}">
      <dsp:nvSpPr>
        <dsp:cNvPr id="0" name=""/>
        <dsp:cNvSpPr/>
      </dsp:nvSpPr>
      <dsp:spPr>
        <a:xfrm rot="10800000">
          <a:off x="1929387" y="1528910"/>
          <a:ext cx="496895" cy="43208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33F91-62D6-425F-B328-F7153D0051B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D8168-2DA0-4429-BD83-AD999CD63B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8168-2DA0-4429-BD83-AD999CD63BE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8168-2DA0-4429-BD83-AD999CD63BE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52763" y="887413"/>
            <a:ext cx="4129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85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8168-2DA0-4429-BD83-AD999CD63BE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8168-2DA0-4429-BD83-AD999CD63BE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8168-2DA0-4429-BD83-AD999CD63BE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52763" y="887413"/>
            <a:ext cx="4129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8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8168-2DA0-4429-BD83-AD999CD63BE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DE3A4-216F-4700-81A6-224FB2AF18D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746A-C040-433C-86F7-519CFE1C02C7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A09A-6FBF-468C-8A88-EF111BF851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95" y="3145394"/>
            <a:ext cx="3968972" cy="342919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237" y="4603898"/>
            <a:ext cx="12192000" cy="22541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6121" y="2010207"/>
            <a:ext cx="9219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b="1" spc="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exa Bold" charset="0"/>
              </a:rPr>
              <a:t>公司绩效管理体系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854111" y="6332523"/>
            <a:ext cx="3850774" cy="242062"/>
            <a:chOff x="4089049" y="5977898"/>
            <a:chExt cx="3850774" cy="242062"/>
          </a:xfrm>
          <a:solidFill>
            <a:srgbClr val="0070C0"/>
          </a:solidFill>
        </p:grpSpPr>
        <p:sp>
          <p:nvSpPr>
            <p:cNvPr id="9" name="AutoShape 17"/>
            <p:cNvSpPr/>
            <p:nvPr/>
          </p:nvSpPr>
          <p:spPr bwMode="auto">
            <a:xfrm>
              <a:off x="4089049" y="5977898"/>
              <a:ext cx="247618" cy="2420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3" y="0"/>
                  </a:moveTo>
                  <a:cubicBezTo>
                    <a:pt x="20173" y="0"/>
                    <a:pt x="20638" y="158"/>
                    <a:pt x="21023" y="469"/>
                  </a:cubicBezTo>
                  <a:cubicBezTo>
                    <a:pt x="21405" y="780"/>
                    <a:pt x="21599" y="1154"/>
                    <a:pt x="21599" y="1586"/>
                  </a:cubicBezTo>
                  <a:lnTo>
                    <a:pt x="21599" y="20013"/>
                  </a:lnTo>
                  <a:cubicBezTo>
                    <a:pt x="21599" y="20445"/>
                    <a:pt x="21405" y="20816"/>
                    <a:pt x="21023" y="21130"/>
                  </a:cubicBezTo>
                  <a:cubicBezTo>
                    <a:pt x="20638" y="21438"/>
                    <a:pt x="20173" y="21599"/>
                    <a:pt x="19633" y="21599"/>
                  </a:cubicBezTo>
                  <a:cubicBezTo>
                    <a:pt x="19093" y="21599"/>
                    <a:pt x="18632" y="21447"/>
                    <a:pt x="18254" y="21145"/>
                  </a:cubicBezTo>
                  <a:lnTo>
                    <a:pt x="10807" y="15190"/>
                  </a:lnTo>
                  <a:lnTo>
                    <a:pt x="3359" y="21145"/>
                  </a:lnTo>
                  <a:cubicBezTo>
                    <a:pt x="2981" y="21447"/>
                    <a:pt x="2520" y="21599"/>
                    <a:pt x="1980" y="21599"/>
                  </a:cubicBezTo>
                  <a:cubicBezTo>
                    <a:pt x="1440" y="21599"/>
                    <a:pt x="975" y="21441"/>
                    <a:pt x="583" y="21130"/>
                  </a:cubicBezTo>
                  <a:cubicBezTo>
                    <a:pt x="194" y="20816"/>
                    <a:pt x="0" y="20445"/>
                    <a:pt x="0" y="20013"/>
                  </a:cubicBezTo>
                  <a:lnTo>
                    <a:pt x="0" y="1586"/>
                  </a:lnTo>
                  <a:cubicBezTo>
                    <a:pt x="0" y="1154"/>
                    <a:pt x="194" y="780"/>
                    <a:pt x="583" y="469"/>
                  </a:cubicBezTo>
                  <a:cubicBezTo>
                    <a:pt x="975" y="158"/>
                    <a:pt x="1440" y="0"/>
                    <a:pt x="1980" y="0"/>
                  </a:cubicBezTo>
                  <a:lnTo>
                    <a:pt x="19633" y="0"/>
                  </a:lnTo>
                  <a:close/>
                  <a:moveTo>
                    <a:pt x="2722" y="2150"/>
                  </a:moveTo>
                  <a:lnTo>
                    <a:pt x="2722" y="18608"/>
                  </a:lnTo>
                  <a:lnTo>
                    <a:pt x="10807" y="12115"/>
                  </a:lnTo>
                  <a:lnTo>
                    <a:pt x="18891" y="18608"/>
                  </a:lnTo>
                  <a:lnTo>
                    <a:pt x="18891" y="2150"/>
                  </a:lnTo>
                  <a:lnTo>
                    <a:pt x="2722" y="215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19048" tIns="19048" rIns="19048" bIns="19048" anchor="ctr"/>
            <a:lstStyle/>
            <a:p>
              <a:pPr defTabSz="1714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10" name="AutoShape 18"/>
            <p:cNvSpPr/>
            <p:nvPr/>
          </p:nvSpPr>
          <p:spPr bwMode="auto">
            <a:xfrm>
              <a:off x="4670793" y="5977898"/>
              <a:ext cx="273808" cy="2420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152"/>
                  </a:moveTo>
                  <a:lnTo>
                    <a:pt x="0" y="5936"/>
                  </a:lnTo>
                  <a:cubicBezTo>
                    <a:pt x="0" y="5498"/>
                    <a:pt x="132" y="5116"/>
                    <a:pt x="396" y="4796"/>
                  </a:cubicBezTo>
                  <a:cubicBezTo>
                    <a:pt x="663" y="4479"/>
                    <a:pt x="979" y="4317"/>
                    <a:pt x="1346" y="4317"/>
                  </a:cubicBezTo>
                  <a:lnTo>
                    <a:pt x="6316" y="4317"/>
                  </a:lnTo>
                  <a:lnTo>
                    <a:pt x="6316" y="1072"/>
                  </a:lnTo>
                  <a:cubicBezTo>
                    <a:pt x="6316" y="781"/>
                    <a:pt x="6399" y="528"/>
                    <a:pt x="6568" y="320"/>
                  </a:cubicBezTo>
                  <a:cubicBezTo>
                    <a:pt x="6737" y="108"/>
                    <a:pt x="6945" y="0"/>
                    <a:pt x="7195" y="0"/>
                  </a:cubicBezTo>
                  <a:lnTo>
                    <a:pt x="14402" y="0"/>
                  </a:lnTo>
                  <a:cubicBezTo>
                    <a:pt x="14661" y="0"/>
                    <a:pt x="14877" y="108"/>
                    <a:pt x="15053" y="320"/>
                  </a:cubicBezTo>
                  <a:cubicBezTo>
                    <a:pt x="15227" y="528"/>
                    <a:pt x="15318" y="781"/>
                    <a:pt x="15318" y="1072"/>
                  </a:cubicBezTo>
                  <a:lnTo>
                    <a:pt x="15318" y="4317"/>
                  </a:lnTo>
                  <a:lnTo>
                    <a:pt x="20263" y="4317"/>
                  </a:lnTo>
                  <a:cubicBezTo>
                    <a:pt x="20630" y="4317"/>
                    <a:pt x="20943" y="4479"/>
                    <a:pt x="21205" y="4796"/>
                  </a:cubicBezTo>
                  <a:cubicBezTo>
                    <a:pt x="21467" y="5116"/>
                    <a:pt x="21599" y="5498"/>
                    <a:pt x="21599" y="5936"/>
                  </a:cubicBezTo>
                  <a:lnTo>
                    <a:pt x="21599" y="11152"/>
                  </a:lnTo>
                  <a:lnTo>
                    <a:pt x="0" y="11152"/>
                  </a:lnTo>
                  <a:close/>
                  <a:moveTo>
                    <a:pt x="21599" y="12782"/>
                  </a:moveTo>
                  <a:lnTo>
                    <a:pt x="21599" y="19981"/>
                  </a:lnTo>
                  <a:cubicBezTo>
                    <a:pt x="21599" y="20425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21"/>
                  </a:cubicBezTo>
                  <a:cubicBezTo>
                    <a:pt x="132" y="20801"/>
                    <a:pt x="0" y="20425"/>
                    <a:pt x="0" y="19981"/>
                  </a:cubicBezTo>
                  <a:lnTo>
                    <a:pt x="0" y="12782"/>
                  </a:lnTo>
                  <a:lnTo>
                    <a:pt x="8355" y="12782"/>
                  </a:lnTo>
                  <a:cubicBezTo>
                    <a:pt x="8340" y="12841"/>
                    <a:pt x="8333" y="12929"/>
                    <a:pt x="8333" y="13052"/>
                  </a:cubicBezTo>
                  <a:lnTo>
                    <a:pt x="8333" y="15199"/>
                  </a:lnTo>
                  <a:cubicBezTo>
                    <a:pt x="8333" y="15713"/>
                    <a:pt x="8482" y="16160"/>
                    <a:pt x="8783" y="16542"/>
                  </a:cubicBezTo>
                  <a:cubicBezTo>
                    <a:pt x="9085" y="16921"/>
                    <a:pt x="9462" y="17112"/>
                    <a:pt x="9914" y="17112"/>
                  </a:cubicBezTo>
                  <a:lnTo>
                    <a:pt x="11707" y="17112"/>
                  </a:lnTo>
                  <a:cubicBezTo>
                    <a:pt x="12137" y="17112"/>
                    <a:pt x="12507" y="16924"/>
                    <a:pt x="12816" y="16548"/>
                  </a:cubicBezTo>
                  <a:cubicBezTo>
                    <a:pt x="13124" y="16175"/>
                    <a:pt x="13278" y="15725"/>
                    <a:pt x="13278" y="15199"/>
                  </a:cubicBezTo>
                  <a:lnTo>
                    <a:pt x="13278" y="13052"/>
                  </a:lnTo>
                  <a:cubicBezTo>
                    <a:pt x="13278" y="12938"/>
                    <a:pt x="13266" y="12847"/>
                    <a:pt x="13242" y="12782"/>
                  </a:cubicBezTo>
                  <a:lnTo>
                    <a:pt x="21599" y="12782"/>
                  </a:lnTo>
                  <a:close/>
                  <a:moveTo>
                    <a:pt x="8108" y="4320"/>
                  </a:moveTo>
                  <a:lnTo>
                    <a:pt x="13511" y="4320"/>
                  </a:lnTo>
                  <a:lnTo>
                    <a:pt x="13511" y="2170"/>
                  </a:lnTo>
                  <a:lnTo>
                    <a:pt x="8108" y="2170"/>
                  </a:lnTo>
                  <a:lnTo>
                    <a:pt x="8108" y="4320"/>
                  </a:lnTo>
                  <a:close/>
                  <a:moveTo>
                    <a:pt x="11707" y="12782"/>
                  </a:moveTo>
                  <a:cubicBezTo>
                    <a:pt x="11849" y="12782"/>
                    <a:pt x="11922" y="12873"/>
                    <a:pt x="11929" y="13052"/>
                  </a:cubicBezTo>
                  <a:lnTo>
                    <a:pt x="11929" y="15199"/>
                  </a:lnTo>
                  <a:cubicBezTo>
                    <a:pt x="11929" y="15367"/>
                    <a:pt x="11856" y="15455"/>
                    <a:pt x="11707" y="15467"/>
                  </a:cubicBezTo>
                  <a:lnTo>
                    <a:pt x="9914" y="15467"/>
                  </a:lnTo>
                  <a:cubicBezTo>
                    <a:pt x="9758" y="15467"/>
                    <a:pt x="9675" y="15379"/>
                    <a:pt x="9667" y="15199"/>
                  </a:cubicBezTo>
                  <a:lnTo>
                    <a:pt x="9667" y="13052"/>
                  </a:lnTo>
                  <a:cubicBezTo>
                    <a:pt x="9667" y="12882"/>
                    <a:pt x="9750" y="12794"/>
                    <a:pt x="9914" y="12782"/>
                  </a:cubicBezTo>
                  <a:lnTo>
                    <a:pt x="11707" y="1278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19048" tIns="19048" rIns="19048" bIns="19048" anchor="ctr"/>
            <a:lstStyle/>
            <a:p>
              <a:pPr defTabSz="1714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11" name="AutoShape 19"/>
            <p:cNvSpPr/>
            <p:nvPr/>
          </p:nvSpPr>
          <p:spPr bwMode="auto">
            <a:xfrm>
              <a:off x="5284281" y="5977898"/>
              <a:ext cx="247618" cy="24206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19048" tIns="19048" rIns="19048" bIns="19048" anchor="ctr"/>
            <a:lstStyle/>
            <a:p>
              <a:pPr defTabSz="1714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12" name="AutoShape 20"/>
            <p:cNvSpPr/>
            <p:nvPr/>
          </p:nvSpPr>
          <p:spPr bwMode="auto">
            <a:xfrm>
              <a:off x="5884278" y="5977898"/>
              <a:ext cx="248412" cy="2420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19048" tIns="19048" rIns="19048" bIns="19048" anchor="ctr"/>
            <a:lstStyle/>
            <a:p>
              <a:pPr defTabSz="1714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13" name="AutoShape 63"/>
            <p:cNvSpPr/>
            <p:nvPr/>
          </p:nvSpPr>
          <p:spPr bwMode="auto">
            <a:xfrm>
              <a:off x="6453323" y="5977898"/>
              <a:ext cx="300792" cy="2420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599" y="4427"/>
                    <a:pt x="21599" y="4865"/>
                  </a:cubicBezTo>
                  <a:lnTo>
                    <a:pt x="21599" y="19984"/>
                  </a:lnTo>
                  <a:cubicBezTo>
                    <a:pt x="21599" y="20421"/>
                    <a:pt x="21470" y="20803"/>
                    <a:pt x="21208" y="21121"/>
                  </a:cubicBezTo>
                  <a:cubicBezTo>
                    <a:pt x="20946" y="21441"/>
                    <a:pt x="20632" y="21599"/>
                    <a:pt x="20263" y="21599"/>
                  </a:cubicBezTo>
                  <a:lnTo>
                    <a:pt x="1348" y="21599"/>
                  </a:lnTo>
                  <a:cubicBezTo>
                    <a:pt x="981" y="21599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19048" tIns="19048" rIns="19048" bIns="19048" anchor="ctr"/>
            <a:lstStyle/>
            <a:p>
              <a:pPr defTabSz="1714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14" name="AutoShape 64"/>
            <p:cNvSpPr/>
            <p:nvPr/>
          </p:nvSpPr>
          <p:spPr bwMode="auto">
            <a:xfrm>
              <a:off x="7089828" y="5977898"/>
              <a:ext cx="300792" cy="2420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19048" tIns="19048" rIns="19048" bIns="19048" anchor="ctr"/>
            <a:lstStyle/>
            <a:p>
              <a:pPr defTabSz="1714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15" name="AutoShape 65"/>
            <p:cNvSpPr/>
            <p:nvPr/>
          </p:nvSpPr>
          <p:spPr bwMode="auto">
            <a:xfrm>
              <a:off x="7692205" y="5977898"/>
              <a:ext cx="247618" cy="242062"/>
            </a:xfrm>
            <a:custGeom>
              <a:avLst/>
              <a:gdLst>
                <a:gd name="T0" fmla="*/ 10795 w 21590"/>
                <a:gd name="T1" fmla="*/ 10800 h 21600"/>
                <a:gd name="T2" fmla="*/ 10795 w 21590"/>
                <a:gd name="T3" fmla="*/ 10800 h 21600"/>
                <a:gd name="T4" fmla="*/ 10795 w 21590"/>
                <a:gd name="T5" fmla="*/ 10800 h 21600"/>
                <a:gd name="T6" fmla="*/ 10795 w 2159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0" h="21600">
                  <a:moveTo>
                    <a:pt x="21292" y="12679"/>
                  </a:moveTo>
                  <a:cubicBezTo>
                    <a:pt x="21501" y="12885"/>
                    <a:pt x="21600" y="13136"/>
                    <a:pt x="21588" y="13436"/>
                  </a:cubicBezTo>
                  <a:cubicBezTo>
                    <a:pt x="21588" y="13662"/>
                    <a:pt x="21518" y="13865"/>
                    <a:pt x="21374" y="14043"/>
                  </a:cubicBezTo>
                  <a:cubicBezTo>
                    <a:pt x="21230" y="14224"/>
                    <a:pt x="21046" y="14342"/>
                    <a:pt x="20820" y="14393"/>
                  </a:cubicBezTo>
                  <a:lnTo>
                    <a:pt x="18197" y="15057"/>
                  </a:lnTo>
                  <a:cubicBezTo>
                    <a:pt x="18250" y="15220"/>
                    <a:pt x="18318" y="15438"/>
                    <a:pt x="18400" y="15706"/>
                  </a:cubicBezTo>
                  <a:cubicBezTo>
                    <a:pt x="18479" y="15977"/>
                    <a:pt x="18564" y="16254"/>
                    <a:pt x="18649" y="16531"/>
                  </a:cubicBezTo>
                  <a:cubicBezTo>
                    <a:pt x="18736" y="16810"/>
                    <a:pt x="18809" y="17081"/>
                    <a:pt x="18874" y="17333"/>
                  </a:cubicBezTo>
                  <a:cubicBezTo>
                    <a:pt x="18937" y="17592"/>
                    <a:pt x="18968" y="17801"/>
                    <a:pt x="18968" y="17962"/>
                  </a:cubicBezTo>
                  <a:cubicBezTo>
                    <a:pt x="18968" y="18225"/>
                    <a:pt x="18872" y="18459"/>
                    <a:pt x="18677" y="18660"/>
                  </a:cubicBezTo>
                  <a:cubicBezTo>
                    <a:pt x="18482" y="18860"/>
                    <a:pt x="18245" y="18965"/>
                    <a:pt x="17968" y="18965"/>
                  </a:cubicBezTo>
                  <a:cubicBezTo>
                    <a:pt x="17804" y="18965"/>
                    <a:pt x="17592" y="18934"/>
                    <a:pt x="17333" y="18869"/>
                  </a:cubicBezTo>
                  <a:cubicBezTo>
                    <a:pt x="17070" y="18807"/>
                    <a:pt x="16802" y="18733"/>
                    <a:pt x="16525" y="18646"/>
                  </a:cubicBezTo>
                  <a:cubicBezTo>
                    <a:pt x="16251" y="18561"/>
                    <a:pt x="15983" y="18476"/>
                    <a:pt x="15715" y="18397"/>
                  </a:cubicBezTo>
                  <a:cubicBezTo>
                    <a:pt x="15449" y="18315"/>
                    <a:pt x="15232" y="18250"/>
                    <a:pt x="15059" y="18194"/>
                  </a:cubicBezTo>
                  <a:lnTo>
                    <a:pt x="14399" y="20817"/>
                  </a:lnTo>
                  <a:cubicBezTo>
                    <a:pt x="14345" y="21040"/>
                    <a:pt x="14223" y="21227"/>
                    <a:pt x="14040" y="21376"/>
                  </a:cubicBezTo>
                  <a:cubicBezTo>
                    <a:pt x="13854" y="21526"/>
                    <a:pt x="13650" y="21599"/>
                    <a:pt x="13424" y="21599"/>
                  </a:cubicBezTo>
                  <a:cubicBezTo>
                    <a:pt x="13128" y="21599"/>
                    <a:pt x="12879" y="21498"/>
                    <a:pt x="12682" y="21289"/>
                  </a:cubicBezTo>
                  <a:lnTo>
                    <a:pt x="10801" y="19357"/>
                  </a:lnTo>
                  <a:lnTo>
                    <a:pt x="8881" y="21289"/>
                  </a:lnTo>
                  <a:cubicBezTo>
                    <a:pt x="8720" y="21498"/>
                    <a:pt x="8480" y="21599"/>
                    <a:pt x="8166" y="21599"/>
                  </a:cubicBezTo>
                  <a:cubicBezTo>
                    <a:pt x="7940" y="21599"/>
                    <a:pt x="7737" y="21526"/>
                    <a:pt x="7556" y="21376"/>
                  </a:cubicBezTo>
                  <a:cubicBezTo>
                    <a:pt x="7378" y="21227"/>
                    <a:pt x="7254" y="21040"/>
                    <a:pt x="7192" y="20817"/>
                  </a:cubicBezTo>
                  <a:lnTo>
                    <a:pt x="6528" y="18194"/>
                  </a:lnTo>
                  <a:cubicBezTo>
                    <a:pt x="6367" y="18250"/>
                    <a:pt x="6153" y="18315"/>
                    <a:pt x="5887" y="18397"/>
                  </a:cubicBezTo>
                  <a:cubicBezTo>
                    <a:pt x="5622" y="18479"/>
                    <a:pt x="5348" y="18561"/>
                    <a:pt x="5068" y="18646"/>
                  </a:cubicBezTo>
                  <a:cubicBezTo>
                    <a:pt x="4792" y="18733"/>
                    <a:pt x="4523" y="18807"/>
                    <a:pt x="4266" y="18869"/>
                  </a:cubicBezTo>
                  <a:cubicBezTo>
                    <a:pt x="4009" y="18934"/>
                    <a:pt x="3795" y="18965"/>
                    <a:pt x="3623" y="18965"/>
                  </a:cubicBezTo>
                  <a:cubicBezTo>
                    <a:pt x="3346" y="18965"/>
                    <a:pt x="3111" y="18860"/>
                    <a:pt x="2922" y="18660"/>
                  </a:cubicBezTo>
                  <a:cubicBezTo>
                    <a:pt x="2730" y="18459"/>
                    <a:pt x="2637" y="18225"/>
                    <a:pt x="2637" y="17962"/>
                  </a:cubicBezTo>
                  <a:cubicBezTo>
                    <a:pt x="2637" y="17801"/>
                    <a:pt x="2668" y="17592"/>
                    <a:pt x="2730" y="17333"/>
                  </a:cubicBezTo>
                  <a:cubicBezTo>
                    <a:pt x="2795" y="17081"/>
                    <a:pt x="2866" y="16810"/>
                    <a:pt x="2948" y="16531"/>
                  </a:cubicBezTo>
                  <a:cubicBezTo>
                    <a:pt x="3030" y="16254"/>
                    <a:pt x="3111" y="15980"/>
                    <a:pt x="3196" y="15712"/>
                  </a:cubicBezTo>
                  <a:cubicBezTo>
                    <a:pt x="3284" y="15446"/>
                    <a:pt x="3351" y="15229"/>
                    <a:pt x="3408" y="15057"/>
                  </a:cubicBezTo>
                  <a:lnTo>
                    <a:pt x="770" y="14393"/>
                  </a:lnTo>
                  <a:cubicBezTo>
                    <a:pt x="545" y="14342"/>
                    <a:pt x="361" y="14224"/>
                    <a:pt x="217" y="14034"/>
                  </a:cubicBezTo>
                  <a:cubicBezTo>
                    <a:pt x="73" y="13854"/>
                    <a:pt x="0" y="13650"/>
                    <a:pt x="0" y="13436"/>
                  </a:cubicBezTo>
                  <a:cubicBezTo>
                    <a:pt x="0" y="13136"/>
                    <a:pt x="104" y="12885"/>
                    <a:pt x="310" y="12679"/>
                  </a:cubicBezTo>
                  <a:lnTo>
                    <a:pt x="2245" y="10798"/>
                  </a:lnTo>
                  <a:lnTo>
                    <a:pt x="310" y="8920"/>
                  </a:lnTo>
                  <a:cubicBezTo>
                    <a:pt x="104" y="8714"/>
                    <a:pt x="0" y="8460"/>
                    <a:pt x="0" y="8160"/>
                  </a:cubicBezTo>
                  <a:cubicBezTo>
                    <a:pt x="0" y="7937"/>
                    <a:pt x="76" y="7734"/>
                    <a:pt x="225" y="7556"/>
                  </a:cubicBezTo>
                  <a:cubicBezTo>
                    <a:pt x="372" y="7373"/>
                    <a:pt x="556" y="7257"/>
                    <a:pt x="770" y="7203"/>
                  </a:cubicBezTo>
                  <a:lnTo>
                    <a:pt x="3408" y="6540"/>
                  </a:lnTo>
                  <a:cubicBezTo>
                    <a:pt x="3351" y="6381"/>
                    <a:pt x="3284" y="6161"/>
                    <a:pt x="3196" y="5893"/>
                  </a:cubicBezTo>
                  <a:cubicBezTo>
                    <a:pt x="3111" y="5622"/>
                    <a:pt x="3030" y="5345"/>
                    <a:pt x="2948" y="5068"/>
                  </a:cubicBezTo>
                  <a:cubicBezTo>
                    <a:pt x="2866" y="4786"/>
                    <a:pt x="2795" y="4518"/>
                    <a:pt x="2730" y="4264"/>
                  </a:cubicBezTo>
                  <a:cubicBezTo>
                    <a:pt x="2668" y="4007"/>
                    <a:pt x="2637" y="3795"/>
                    <a:pt x="2637" y="3634"/>
                  </a:cubicBezTo>
                  <a:cubicBezTo>
                    <a:pt x="2637" y="3354"/>
                    <a:pt x="2733" y="3117"/>
                    <a:pt x="2928" y="2925"/>
                  </a:cubicBezTo>
                  <a:cubicBezTo>
                    <a:pt x="3120" y="2730"/>
                    <a:pt x="3351" y="2634"/>
                    <a:pt x="3623" y="2634"/>
                  </a:cubicBezTo>
                  <a:cubicBezTo>
                    <a:pt x="3786" y="2634"/>
                    <a:pt x="3995" y="2665"/>
                    <a:pt x="4258" y="2730"/>
                  </a:cubicBezTo>
                  <a:cubicBezTo>
                    <a:pt x="4521" y="2792"/>
                    <a:pt x="4792" y="2866"/>
                    <a:pt x="5068" y="2950"/>
                  </a:cubicBezTo>
                  <a:cubicBezTo>
                    <a:pt x="5348" y="3038"/>
                    <a:pt x="5622" y="3120"/>
                    <a:pt x="5887" y="3205"/>
                  </a:cubicBezTo>
                  <a:cubicBezTo>
                    <a:pt x="6153" y="3284"/>
                    <a:pt x="6367" y="3349"/>
                    <a:pt x="6528" y="3405"/>
                  </a:cubicBezTo>
                  <a:lnTo>
                    <a:pt x="7192" y="782"/>
                  </a:lnTo>
                  <a:cubicBezTo>
                    <a:pt x="7246" y="556"/>
                    <a:pt x="7367" y="369"/>
                    <a:pt x="7556" y="220"/>
                  </a:cubicBezTo>
                  <a:cubicBezTo>
                    <a:pt x="7748" y="70"/>
                    <a:pt x="7949" y="0"/>
                    <a:pt x="8166" y="0"/>
                  </a:cubicBezTo>
                  <a:cubicBezTo>
                    <a:pt x="8480" y="0"/>
                    <a:pt x="8720" y="101"/>
                    <a:pt x="8881" y="307"/>
                  </a:cubicBezTo>
                  <a:lnTo>
                    <a:pt x="10801" y="2242"/>
                  </a:lnTo>
                  <a:lnTo>
                    <a:pt x="12682" y="307"/>
                  </a:lnTo>
                  <a:cubicBezTo>
                    <a:pt x="12888" y="101"/>
                    <a:pt x="13128" y="0"/>
                    <a:pt x="13399" y="0"/>
                  </a:cubicBezTo>
                  <a:cubicBezTo>
                    <a:pt x="13642" y="0"/>
                    <a:pt x="13854" y="67"/>
                    <a:pt x="14040" y="208"/>
                  </a:cubicBezTo>
                  <a:cubicBezTo>
                    <a:pt x="14223" y="347"/>
                    <a:pt x="14345" y="539"/>
                    <a:pt x="14399" y="782"/>
                  </a:cubicBezTo>
                  <a:lnTo>
                    <a:pt x="15059" y="3405"/>
                  </a:lnTo>
                  <a:cubicBezTo>
                    <a:pt x="15223" y="3349"/>
                    <a:pt x="15438" y="3284"/>
                    <a:pt x="15709" y="3205"/>
                  </a:cubicBezTo>
                  <a:cubicBezTo>
                    <a:pt x="15980" y="3120"/>
                    <a:pt x="16251" y="3038"/>
                    <a:pt x="16525" y="2950"/>
                  </a:cubicBezTo>
                  <a:cubicBezTo>
                    <a:pt x="16802" y="2866"/>
                    <a:pt x="17070" y="2792"/>
                    <a:pt x="17333" y="2730"/>
                  </a:cubicBezTo>
                  <a:cubicBezTo>
                    <a:pt x="17592" y="2665"/>
                    <a:pt x="17804" y="2634"/>
                    <a:pt x="17968" y="2634"/>
                  </a:cubicBezTo>
                  <a:cubicBezTo>
                    <a:pt x="18228" y="2634"/>
                    <a:pt x="18459" y="2730"/>
                    <a:pt x="18663" y="2925"/>
                  </a:cubicBezTo>
                  <a:cubicBezTo>
                    <a:pt x="18866" y="3117"/>
                    <a:pt x="18968" y="3354"/>
                    <a:pt x="18968" y="3634"/>
                  </a:cubicBezTo>
                  <a:cubicBezTo>
                    <a:pt x="18968" y="3795"/>
                    <a:pt x="18937" y="4007"/>
                    <a:pt x="18874" y="4264"/>
                  </a:cubicBezTo>
                  <a:cubicBezTo>
                    <a:pt x="18809" y="4518"/>
                    <a:pt x="18736" y="4786"/>
                    <a:pt x="18649" y="5068"/>
                  </a:cubicBezTo>
                  <a:cubicBezTo>
                    <a:pt x="18564" y="5345"/>
                    <a:pt x="18479" y="5619"/>
                    <a:pt x="18400" y="5884"/>
                  </a:cubicBezTo>
                  <a:cubicBezTo>
                    <a:pt x="18318" y="6150"/>
                    <a:pt x="18250" y="6370"/>
                    <a:pt x="18197" y="6540"/>
                  </a:cubicBezTo>
                  <a:lnTo>
                    <a:pt x="20820" y="7203"/>
                  </a:lnTo>
                  <a:cubicBezTo>
                    <a:pt x="21046" y="7257"/>
                    <a:pt x="21230" y="7378"/>
                    <a:pt x="21374" y="7559"/>
                  </a:cubicBezTo>
                  <a:cubicBezTo>
                    <a:pt x="21518" y="7748"/>
                    <a:pt x="21588" y="7946"/>
                    <a:pt x="21588" y="8161"/>
                  </a:cubicBezTo>
                  <a:cubicBezTo>
                    <a:pt x="21588" y="8460"/>
                    <a:pt x="21489" y="8714"/>
                    <a:pt x="21292" y="8920"/>
                  </a:cubicBezTo>
                  <a:lnTo>
                    <a:pt x="19332" y="10798"/>
                  </a:lnTo>
                  <a:lnTo>
                    <a:pt x="21292" y="1267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19048" tIns="19048" rIns="19048" bIns="19048" anchor="ctr"/>
            <a:lstStyle/>
            <a:p>
              <a:pPr defTabSz="1714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5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6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6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92115" y="459275"/>
            <a:ext cx="408316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绩效实施落地流程</a:t>
            </a:r>
          </a:p>
        </p:txBody>
      </p:sp>
      <p:sp>
        <p:nvSpPr>
          <p:cNvPr id="36" name="Freeform 29"/>
          <p:cNvSpPr>
            <a:spLocks noChangeAspect="1" noEditPoints="1"/>
          </p:cNvSpPr>
          <p:nvPr/>
        </p:nvSpPr>
        <p:spPr bwMode="auto">
          <a:xfrm>
            <a:off x="5214549" y="2872102"/>
            <a:ext cx="541420" cy="486000"/>
          </a:xfrm>
          <a:custGeom>
            <a:avLst/>
            <a:gdLst>
              <a:gd name="T0" fmla="*/ 124 w 254"/>
              <a:gd name="T1" fmla="*/ 162 h 228"/>
              <a:gd name="T2" fmla="*/ 105 w 254"/>
              <a:gd name="T3" fmla="*/ 162 h 228"/>
              <a:gd name="T4" fmla="*/ 105 w 254"/>
              <a:gd name="T5" fmla="*/ 178 h 228"/>
              <a:gd name="T6" fmla="*/ 124 w 254"/>
              <a:gd name="T7" fmla="*/ 178 h 228"/>
              <a:gd name="T8" fmla="*/ 124 w 254"/>
              <a:gd name="T9" fmla="*/ 162 h 228"/>
              <a:gd name="T10" fmla="*/ 43 w 254"/>
              <a:gd name="T11" fmla="*/ 109 h 228"/>
              <a:gd name="T12" fmla="*/ 129 w 254"/>
              <a:gd name="T13" fmla="*/ 26 h 228"/>
              <a:gd name="T14" fmla="*/ 212 w 254"/>
              <a:gd name="T15" fmla="*/ 109 h 228"/>
              <a:gd name="T16" fmla="*/ 55 w 254"/>
              <a:gd name="T17" fmla="*/ 109 h 228"/>
              <a:gd name="T18" fmla="*/ 43 w 254"/>
              <a:gd name="T19" fmla="*/ 109 h 228"/>
              <a:gd name="T20" fmla="*/ 129 w 254"/>
              <a:gd name="T21" fmla="*/ 0 h 228"/>
              <a:gd name="T22" fmla="*/ 121 w 254"/>
              <a:gd name="T23" fmla="*/ 7 h 228"/>
              <a:gd name="T24" fmla="*/ 15 w 254"/>
              <a:gd name="T25" fmla="*/ 112 h 228"/>
              <a:gd name="T26" fmla="*/ 0 w 254"/>
              <a:gd name="T27" fmla="*/ 128 h 228"/>
              <a:gd name="T28" fmla="*/ 53 w 254"/>
              <a:gd name="T29" fmla="*/ 128 h 228"/>
              <a:gd name="T30" fmla="*/ 53 w 254"/>
              <a:gd name="T31" fmla="*/ 228 h 228"/>
              <a:gd name="T32" fmla="*/ 69 w 254"/>
              <a:gd name="T33" fmla="*/ 228 h 228"/>
              <a:gd name="T34" fmla="*/ 69 w 254"/>
              <a:gd name="T35" fmla="*/ 128 h 228"/>
              <a:gd name="T36" fmla="*/ 181 w 254"/>
              <a:gd name="T37" fmla="*/ 128 h 228"/>
              <a:gd name="T38" fmla="*/ 181 w 254"/>
              <a:gd name="T39" fmla="*/ 228 h 228"/>
              <a:gd name="T40" fmla="*/ 197 w 254"/>
              <a:gd name="T41" fmla="*/ 228 h 228"/>
              <a:gd name="T42" fmla="*/ 197 w 254"/>
              <a:gd name="T43" fmla="*/ 128 h 228"/>
              <a:gd name="T44" fmla="*/ 254 w 254"/>
              <a:gd name="T45" fmla="*/ 128 h 228"/>
              <a:gd name="T46" fmla="*/ 240 w 254"/>
              <a:gd name="T47" fmla="*/ 112 h 228"/>
              <a:gd name="T48" fmla="*/ 242 w 254"/>
              <a:gd name="T49" fmla="*/ 109 h 228"/>
              <a:gd name="T50" fmla="*/ 240 w 254"/>
              <a:gd name="T51" fmla="*/ 112 h 228"/>
              <a:gd name="T52" fmla="*/ 133 w 254"/>
              <a:gd name="T53" fmla="*/ 7 h 228"/>
              <a:gd name="T54" fmla="*/ 129 w 254"/>
              <a:gd name="T5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4" h="228">
                <a:moveTo>
                  <a:pt x="124" y="162"/>
                </a:moveTo>
                <a:lnTo>
                  <a:pt x="105" y="162"/>
                </a:lnTo>
                <a:lnTo>
                  <a:pt x="105" y="178"/>
                </a:lnTo>
                <a:lnTo>
                  <a:pt x="124" y="178"/>
                </a:lnTo>
                <a:lnTo>
                  <a:pt x="124" y="162"/>
                </a:lnTo>
                <a:close/>
                <a:moveTo>
                  <a:pt x="43" y="109"/>
                </a:moveTo>
                <a:lnTo>
                  <a:pt x="129" y="26"/>
                </a:lnTo>
                <a:lnTo>
                  <a:pt x="212" y="109"/>
                </a:lnTo>
                <a:lnTo>
                  <a:pt x="55" y="109"/>
                </a:lnTo>
                <a:lnTo>
                  <a:pt x="43" y="109"/>
                </a:lnTo>
                <a:close/>
                <a:moveTo>
                  <a:pt x="129" y="0"/>
                </a:moveTo>
                <a:lnTo>
                  <a:pt x="121" y="7"/>
                </a:lnTo>
                <a:lnTo>
                  <a:pt x="15" y="112"/>
                </a:lnTo>
                <a:lnTo>
                  <a:pt x="0" y="128"/>
                </a:lnTo>
                <a:lnTo>
                  <a:pt x="53" y="128"/>
                </a:lnTo>
                <a:lnTo>
                  <a:pt x="53" y="228"/>
                </a:lnTo>
                <a:lnTo>
                  <a:pt x="69" y="228"/>
                </a:lnTo>
                <a:lnTo>
                  <a:pt x="69" y="128"/>
                </a:lnTo>
                <a:lnTo>
                  <a:pt x="181" y="128"/>
                </a:lnTo>
                <a:lnTo>
                  <a:pt x="181" y="228"/>
                </a:lnTo>
                <a:lnTo>
                  <a:pt x="197" y="228"/>
                </a:lnTo>
                <a:lnTo>
                  <a:pt x="197" y="128"/>
                </a:lnTo>
                <a:lnTo>
                  <a:pt x="254" y="128"/>
                </a:lnTo>
                <a:lnTo>
                  <a:pt x="240" y="112"/>
                </a:lnTo>
                <a:lnTo>
                  <a:pt x="242" y="109"/>
                </a:lnTo>
                <a:lnTo>
                  <a:pt x="240" y="112"/>
                </a:lnTo>
                <a:lnTo>
                  <a:pt x="133" y="7"/>
                </a:lnTo>
                <a:lnTo>
                  <a:pt x="12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1" name="Freeform 29"/>
          <p:cNvSpPr/>
          <p:nvPr/>
        </p:nvSpPr>
        <p:spPr bwMode="auto">
          <a:xfrm>
            <a:off x="4178963" y="3548389"/>
            <a:ext cx="1319188" cy="1319195"/>
          </a:xfrm>
          <a:custGeom>
            <a:avLst/>
            <a:gdLst>
              <a:gd name="T0" fmla="*/ 168 w 1187"/>
              <a:gd name="T1" fmla="*/ 0 h 1187"/>
              <a:gd name="T2" fmla="*/ 0 w 1187"/>
              <a:gd name="T3" fmla="*/ 0 h 1187"/>
              <a:gd name="T4" fmla="*/ 1187 w 1187"/>
              <a:gd name="T5" fmla="*/ 1187 h 1187"/>
              <a:gd name="T6" fmla="*/ 1187 w 1187"/>
              <a:gd name="T7" fmla="*/ 1019 h 1187"/>
              <a:gd name="T8" fmla="*/ 168 w 1187"/>
              <a:gd name="T9" fmla="*/ 0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1187">
                <a:moveTo>
                  <a:pt x="16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56"/>
                  <a:pt x="531" y="1187"/>
                  <a:pt x="1187" y="1187"/>
                </a:cubicBezTo>
                <a:cubicBezTo>
                  <a:pt x="1187" y="1019"/>
                  <a:pt x="1187" y="1019"/>
                  <a:pt x="1187" y="1019"/>
                </a:cubicBezTo>
                <a:cubicBezTo>
                  <a:pt x="624" y="1019"/>
                  <a:pt x="168" y="563"/>
                  <a:pt x="16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innerShdw blurRad="165100" dist="1143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2" name="Freeform 30"/>
          <p:cNvSpPr/>
          <p:nvPr/>
        </p:nvSpPr>
        <p:spPr bwMode="auto">
          <a:xfrm>
            <a:off x="5495129" y="2230597"/>
            <a:ext cx="1319188" cy="1319195"/>
          </a:xfrm>
          <a:custGeom>
            <a:avLst/>
            <a:gdLst>
              <a:gd name="T0" fmla="*/ 1019 w 1187"/>
              <a:gd name="T1" fmla="*/ 1187 h 1187"/>
              <a:gd name="T2" fmla="*/ 1187 w 1187"/>
              <a:gd name="T3" fmla="*/ 1187 h 1187"/>
              <a:gd name="T4" fmla="*/ 0 w 1187"/>
              <a:gd name="T5" fmla="*/ 0 h 1187"/>
              <a:gd name="T6" fmla="*/ 0 w 1187"/>
              <a:gd name="T7" fmla="*/ 168 h 1187"/>
              <a:gd name="T8" fmla="*/ 1019 w 1187"/>
              <a:gd name="T9" fmla="*/ 118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1187">
                <a:moveTo>
                  <a:pt x="1019" y="1187"/>
                </a:moveTo>
                <a:cubicBezTo>
                  <a:pt x="1187" y="1187"/>
                  <a:pt x="1187" y="1187"/>
                  <a:pt x="1187" y="1187"/>
                </a:cubicBezTo>
                <a:cubicBezTo>
                  <a:pt x="1187" y="531"/>
                  <a:pt x="656" y="0"/>
                  <a:pt x="0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563" y="168"/>
                  <a:pt x="1019" y="624"/>
                  <a:pt x="1019" y="11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165100" dist="114300" dir="66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3" name="Freeform 40"/>
          <p:cNvSpPr/>
          <p:nvPr/>
        </p:nvSpPr>
        <p:spPr bwMode="auto">
          <a:xfrm>
            <a:off x="4178963" y="2230597"/>
            <a:ext cx="1319188" cy="1319195"/>
          </a:xfrm>
          <a:custGeom>
            <a:avLst/>
            <a:gdLst>
              <a:gd name="T0" fmla="*/ 1187 w 1187"/>
              <a:gd name="T1" fmla="*/ 168 h 1187"/>
              <a:gd name="T2" fmla="*/ 1187 w 1187"/>
              <a:gd name="T3" fmla="*/ 0 h 1187"/>
              <a:gd name="T4" fmla="*/ 0 w 1187"/>
              <a:gd name="T5" fmla="*/ 1187 h 1187"/>
              <a:gd name="T6" fmla="*/ 168 w 1187"/>
              <a:gd name="T7" fmla="*/ 1187 h 1187"/>
              <a:gd name="T8" fmla="*/ 1187 w 1187"/>
              <a:gd name="T9" fmla="*/ 168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1187">
                <a:moveTo>
                  <a:pt x="1187" y="168"/>
                </a:moveTo>
                <a:cubicBezTo>
                  <a:pt x="1187" y="0"/>
                  <a:pt x="1187" y="0"/>
                  <a:pt x="1187" y="0"/>
                </a:cubicBezTo>
                <a:cubicBezTo>
                  <a:pt x="531" y="0"/>
                  <a:pt x="0" y="531"/>
                  <a:pt x="0" y="1187"/>
                </a:cubicBezTo>
                <a:cubicBezTo>
                  <a:pt x="168" y="1187"/>
                  <a:pt x="168" y="1187"/>
                  <a:pt x="168" y="1187"/>
                </a:cubicBezTo>
                <a:cubicBezTo>
                  <a:pt x="168" y="624"/>
                  <a:pt x="624" y="168"/>
                  <a:pt x="1187" y="16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innerShdw blurRad="165100" dist="1143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4" name="Freeform 43"/>
          <p:cNvSpPr/>
          <p:nvPr/>
        </p:nvSpPr>
        <p:spPr bwMode="auto">
          <a:xfrm>
            <a:off x="5495129" y="3548389"/>
            <a:ext cx="1319188" cy="1319195"/>
          </a:xfrm>
          <a:custGeom>
            <a:avLst/>
            <a:gdLst>
              <a:gd name="T0" fmla="*/ 1187 w 1187"/>
              <a:gd name="T1" fmla="*/ 0 h 1187"/>
              <a:gd name="T2" fmla="*/ 1019 w 1187"/>
              <a:gd name="T3" fmla="*/ 0 h 1187"/>
              <a:gd name="T4" fmla="*/ 0 w 1187"/>
              <a:gd name="T5" fmla="*/ 1019 h 1187"/>
              <a:gd name="T6" fmla="*/ 0 w 1187"/>
              <a:gd name="T7" fmla="*/ 1187 h 1187"/>
              <a:gd name="T8" fmla="*/ 1187 w 1187"/>
              <a:gd name="T9" fmla="*/ 0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1187">
                <a:moveTo>
                  <a:pt x="1187" y="0"/>
                </a:moveTo>
                <a:cubicBezTo>
                  <a:pt x="1019" y="0"/>
                  <a:pt x="1019" y="0"/>
                  <a:pt x="1019" y="0"/>
                </a:cubicBezTo>
                <a:cubicBezTo>
                  <a:pt x="1019" y="563"/>
                  <a:pt x="563" y="1019"/>
                  <a:pt x="0" y="1019"/>
                </a:cubicBezTo>
                <a:cubicBezTo>
                  <a:pt x="0" y="1187"/>
                  <a:pt x="0" y="1187"/>
                  <a:pt x="0" y="1187"/>
                </a:cubicBezTo>
                <a:cubicBezTo>
                  <a:pt x="656" y="1187"/>
                  <a:pt x="1187" y="656"/>
                  <a:pt x="11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innerShdw blurRad="165100" dist="1143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5" name="Freeform 50"/>
          <p:cNvSpPr/>
          <p:nvPr/>
        </p:nvSpPr>
        <p:spPr bwMode="auto">
          <a:xfrm>
            <a:off x="5501282" y="2227735"/>
            <a:ext cx="1319188" cy="1319195"/>
          </a:xfrm>
          <a:custGeom>
            <a:avLst/>
            <a:gdLst>
              <a:gd name="T0" fmla="*/ 1019 w 1187"/>
              <a:gd name="T1" fmla="*/ 1187 h 1187"/>
              <a:gd name="T2" fmla="*/ 1187 w 1187"/>
              <a:gd name="T3" fmla="*/ 1187 h 1187"/>
              <a:gd name="T4" fmla="*/ 0 w 1187"/>
              <a:gd name="T5" fmla="*/ 0 h 1187"/>
              <a:gd name="T6" fmla="*/ 0 w 1187"/>
              <a:gd name="T7" fmla="*/ 168 h 1187"/>
              <a:gd name="T8" fmla="*/ 1019 w 1187"/>
              <a:gd name="T9" fmla="*/ 118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1187">
                <a:moveTo>
                  <a:pt x="1019" y="1187"/>
                </a:moveTo>
                <a:cubicBezTo>
                  <a:pt x="1187" y="1187"/>
                  <a:pt x="1187" y="1187"/>
                  <a:pt x="1187" y="1187"/>
                </a:cubicBezTo>
                <a:cubicBezTo>
                  <a:pt x="1187" y="531"/>
                  <a:pt x="656" y="0"/>
                  <a:pt x="0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563" y="168"/>
                  <a:pt x="1019" y="624"/>
                  <a:pt x="1019" y="1187"/>
                </a:cubicBezTo>
                <a:close/>
              </a:path>
            </a:pathLst>
          </a:custGeom>
          <a:noFill/>
          <a:ln w="15875" cap="flat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6" name="椭圆 45"/>
          <p:cNvSpPr/>
          <p:nvPr/>
        </p:nvSpPr>
        <p:spPr>
          <a:xfrm>
            <a:off x="5188729" y="1995537"/>
            <a:ext cx="615821" cy="61582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5230714" y="4442050"/>
            <a:ext cx="615821" cy="61582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9" name="椭圆 48"/>
          <p:cNvSpPr/>
          <p:nvPr/>
        </p:nvSpPr>
        <p:spPr>
          <a:xfrm>
            <a:off x="3913315" y="3269276"/>
            <a:ext cx="615821" cy="61582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6481360" y="3269276"/>
            <a:ext cx="615821" cy="61582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1" name="文本框 56"/>
          <p:cNvSpPr txBox="1"/>
          <p:nvPr/>
        </p:nvSpPr>
        <p:spPr>
          <a:xfrm>
            <a:off x="5235030" y="2037990"/>
            <a:ext cx="537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F9900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01</a:t>
            </a:r>
            <a:endParaRPr lang="zh-CN" altLang="en-US" sz="3000" dirty="0">
              <a:solidFill>
                <a:srgbClr val="FF9900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2" name="文本框 57"/>
          <p:cNvSpPr txBox="1"/>
          <p:nvPr/>
        </p:nvSpPr>
        <p:spPr>
          <a:xfrm>
            <a:off x="6511083" y="3303270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accent3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02</a:t>
            </a:r>
            <a:endParaRPr lang="zh-CN" altLang="en-US" sz="3000" dirty="0">
              <a:solidFill>
                <a:schemeClr val="accent3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3" name="文本框 58"/>
          <p:cNvSpPr txBox="1"/>
          <p:nvPr/>
        </p:nvSpPr>
        <p:spPr>
          <a:xfrm>
            <a:off x="5243910" y="4483961"/>
            <a:ext cx="595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accent5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03</a:t>
            </a:r>
            <a:endParaRPr lang="zh-CN" altLang="en-US" sz="3000" dirty="0">
              <a:solidFill>
                <a:schemeClr val="accent5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4" name="文本框 59"/>
          <p:cNvSpPr txBox="1"/>
          <p:nvPr/>
        </p:nvSpPr>
        <p:spPr>
          <a:xfrm>
            <a:off x="3925924" y="3311729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00B050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04</a:t>
            </a:r>
            <a:endParaRPr lang="zh-CN" altLang="en-US" sz="3000" dirty="0">
              <a:solidFill>
                <a:srgbClr val="00B050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5" name="文本框 14"/>
          <p:cNvSpPr txBox="1"/>
          <p:nvPr/>
        </p:nvSpPr>
        <p:spPr>
          <a:xfrm>
            <a:off x="4486596" y="1525027"/>
            <a:ext cx="2239379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建立绩效管理体系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37789" y="3610746"/>
            <a:ext cx="1723549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绩效实施落地流程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4"/>
          <p:cNvSpPr txBox="1"/>
          <p:nvPr/>
        </p:nvSpPr>
        <p:spPr>
          <a:xfrm>
            <a:off x="7157776" y="3478075"/>
            <a:ext cx="2239379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组织绩效实施培训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14"/>
          <p:cNvSpPr txBox="1"/>
          <p:nvPr/>
        </p:nvSpPr>
        <p:spPr>
          <a:xfrm>
            <a:off x="4771414" y="5216528"/>
            <a:ext cx="2239379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绩效实施执行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14"/>
          <p:cNvSpPr txBox="1"/>
          <p:nvPr/>
        </p:nvSpPr>
        <p:spPr>
          <a:xfrm>
            <a:off x="1618381" y="3450811"/>
            <a:ext cx="2451929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绩效实施总结与改善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下箭头 11"/>
          <p:cNvSpPr/>
          <p:nvPr/>
        </p:nvSpPr>
        <p:spPr>
          <a:xfrm rot="2860496" flipH="1">
            <a:off x="6459499" y="3954196"/>
            <a:ext cx="532952" cy="1128711"/>
          </a:xfrm>
          <a:custGeom>
            <a:avLst/>
            <a:gdLst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180020 w 720080"/>
              <a:gd name="connsiteY2" fmla="*/ 0 h 3168352"/>
              <a:gd name="connsiteX3" fmla="*/ 540060 w 720080"/>
              <a:gd name="connsiteY3" fmla="*/ 0 h 3168352"/>
              <a:gd name="connsiteX4" fmla="*/ 540060 w 720080"/>
              <a:gd name="connsiteY4" fmla="*/ 2808312 h 3168352"/>
              <a:gd name="connsiteX5" fmla="*/ 720080 w 720080"/>
              <a:gd name="connsiteY5" fmla="*/ 2808312 h 3168352"/>
              <a:gd name="connsiteX6" fmla="*/ 360040 w 720080"/>
              <a:gd name="connsiteY6" fmla="*/ 3168352 h 3168352"/>
              <a:gd name="connsiteX7" fmla="*/ 0 w 720080"/>
              <a:gd name="connsiteY7" fmla="*/ 2808312 h 3168352"/>
              <a:gd name="connsiteX0-1" fmla="*/ 0 w 720080"/>
              <a:gd name="connsiteY0-2" fmla="*/ 2808312 h 3168352"/>
              <a:gd name="connsiteX1-3" fmla="*/ 180020 w 720080"/>
              <a:gd name="connsiteY1-4" fmla="*/ 2808312 h 3168352"/>
              <a:gd name="connsiteX2-5" fmla="*/ 540060 w 720080"/>
              <a:gd name="connsiteY2-6" fmla="*/ 0 h 3168352"/>
              <a:gd name="connsiteX3-7" fmla="*/ 540060 w 720080"/>
              <a:gd name="connsiteY3-8" fmla="*/ 2808312 h 3168352"/>
              <a:gd name="connsiteX4-9" fmla="*/ 720080 w 720080"/>
              <a:gd name="connsiteY4-10" fmla="*/ 2808312 h 3168352"/>
              <a:gd name="connsiteX5-11" fmla="*/ 360040 w 720080"/>
              <a:gd name="connsiteY5-12" fmla="*/ 3168352 h 3168352"/>
              <a:gd name="connsiteX6-13" fmla="*/ 0 w 720080"/>
              <a:gd name="connsiteY6-14" fmla="*/ 2808312 h 3168352"/>
              <a:gd name="connsiteX0-15" fmla="*/ 0 w 720080"/>
              <a:gd name="connsiteY0-16" fmla="*/ 2808312 h 3168352"/>
              <a:gd name="connsiteX1-17" fmla="*/ 180020 w 720080"/>
              <a:gd name="connsiteY1-18" fmla="*/ 2808312 h 3168352"/>
              <a:gd name="connsiteX2-19" fmla="*/ 540060 w 720080"/>
              <a:gd name="connsiteY2-20" fmla="*/ 0 h 3168352"/>
              <a:gd name="connsiteX3-21" fmla="*/ 540060 w 720080"/>
              <a:gd name="connsiteY3-22" fmla="*/ 2808312 h 3168352"/>
              <a:gd name="connsiteX4-23" fmla="*/ 720080 w 720080"/>
              <a:gd name="connsiteY4-24" fmla="*/ 2808312 h 3168352"/>
              <a:gd name="connsiteX5-25" fmla="*/ 360040 w 720080"/>
              <a:gd name="connsiteY5-26" fmla="*/ 3168352 h 3168352"/>
              <a:gd name="connsiteX6-27" fmla="*/ 0 w 720080"/>
              <a:gd name="connsiteY6-28" fmla="*/ 2808312 h 3168352"/>
              <a:gd name="connsiteX0-29" fmla="*/ 0 w 720080"/>
              <a:gd name="connsiteY0-30" fmla="*/ 2808312 h 3168352"/>
              <a:gd name="connsiteX1-31" fmla="*/ 180020 w 720080"/>
              <a:gd name="connsiteY1-32" fmla="*/ 2808312 h 3168352"/>
              <a:gd name="connsiteX2-33" fmla="*/ 540060 w 720080"/>
              <a:gd name="connsiteY2-34" fmla="*/ 0 h 3168352"/>
              <a:gd name="connsiteX3-35" fmla="*/ 540060 w 720080"/>
              <a:gd name="connsiteY3-36" fmla="*/ 2808312 h 3168352"/>
              <a:gd name="connsiteX4-37" fmla="*/ 720080 w 720080"/>
              <a:gd name="connsiteY4-38" fmla="*/ 2808312 h 3168352"/>
              <a:gd name="connsiteX5-39" fmla="*/ 360040 w 720080"/>
              <a:gd name="connsiteY5-40" fmla="*/ 3168352 h 3168352"/>
              <a:gd name="connsiteX6-41" fmla="*/ 0 w 720080"/>
              <a:gd name="connsiteY6-42" fmla="*/ 2808312 h 3168352"/>
              <a:gd name="connsiteX0-43" fmla="*/ 0 w 720080"/>
              <a:gd name="connsiteY0-44" fmla="*/ 2808312 h 3168352"/>
              <a:gd name="connsiteX1-45" fmla="*/ 180020 w 720080"/>
              <a:gd name="connsiteY1-46" fmla="*/ 2808312 h 3168352"/>
              <a:gd name="connsiteX2-47" fmla="*/ 540060 w 720080"/>
              <a:gd name="connsiteY2-48" fmla="*/ 0 h 3168352"/>
              <a:gd name="connsiteX3-49" fmla="*/ 540060 w 720080"/>
              <a:gd name="connsiteY3-50" fmla="*/ 2808312 h 3168352"/>
              <a:gd name="connsiteX4-51" fmla="*/ 720080 w 720080"/>
              <a:gd name="connsiteY4-52" fmla="*/ 2808312 h 3168352"/>
              <a:gd name="connsiteX5-53" fmla="*/ 360040 w 720080"/>
              <a:gd name="connsiteY5-54" fmla="*/ 3168352 h 3168352"/>
              <a:gd name="connsiteX6-55" fmla="*/ 0 w 720080"/>
              <a:gd name="connsiteY6-56" fmla="*/ 2808312 h 3168352"/>
              <a:gd name="connsiteX0-57" fmla="*/ 0 w 720080"/>
              <a:gd name="connsiteY0-58" fmla="*/ 2808312 h 3168352"/>
              <a:gd name="connsiteX1-59" fmla="*/ 180020 w 720080"/>
              <a:gd name="connsiteY1-60" fmla="*/ 2808312 h 3168352"/>
              <a:gd name="connsiteX2-61" fmla="*/ 540060 w 720080"/>
              <a:gd name="connsiteY2-62" fmla="*/ 0 h 3168352"/>
              <a:gd name="connsiteX3-63" fmla="*/ 540060 w 720080"/>
              <a:gd name="connsiteY3-64" fmla="*/ 2808312 h 3168352"/>
              <a:gd name="connsiteX4-65" fmla="*/ 720080 w 720080"/>
              <a:gd name="connsiteY4-66" fmla="*/ 2808312 h 3168352"/>
              <a:gd name="connsiteX5-67" fmla="*/ 360040 w 720080"/>
              <a:gd name="connsiteY5-68" fmla="*/ 3168352 h 3168352"/>
              <a:gd name="connsiteX6-69" fmla="*/ 0 w 720080"/>
              <a:gd name="connsiteY6-70" fmla="*/ 2808312 h 3168352"/>
              <a:gd name="connsiteX0-71" fmla="*/ 0 w 720080"/>
              <a:gd name="connsiteY0-72" fmla="*/ 2808312 h 3168352"/>
              <a:gd name="connsiteX1-73" fmla="*/ 180020 w 720080"/>
              <a:gd name="connsiteY1-74" fmla="*/ 2808312 h 3168352"/>
              <a:gd name="connsiteX2-75" fmla="*/ 540060 w 720080"/>
              <a:gd name="connsiteY2-76" fmla="*/ 0 h 3168352"/>
              <a:gd name="connsiteX3-77" fmla="*/ 540060 w 720080"/>
              <a:gd name="connsiteY3-78" fmla="*/ 2808312 h 3168352"/>
              <a:gd name="connsiteX4-79" fmla="*/ 720080 w 720080"/>
              <a:gd name="connsiteY4-80" fmla="*/ 2808312 h 3168352"/>
              <a:gd name="connsiteX5-81" fmla="*/ 360040 w 720080"/>
              <a:gd name="connsiteY5-82" fmla="*/ 3168352 h 3168352"/>
              <a:gd name="connsiteX6-83" fmla="*/ 0 w 720080"/>
              <a:gd name="connsiteY6-84" fmla="*/ 2808312 h 3168352"/>
              <a:gd name="connsiteX0-85" fmla="*/ 0 w 720080"/>
              <a:gd name="connsiteY0-86" fmla="*/ 2808312 h 3168352"/>
              <a:gd name="connsiteX1-87" fmla="*/ 180020 w 720080"/>
              <a:gd name="connsiteY1-88" fmla="*/ 2808312 h 3168352"/>
              <a:gd name="connsiteX2-89" fmla="*/ 540060 w 720080"/>
              <a:gd name="connsiteY2-90" fmla="*/ 0 h 3168352"/>
              <a:gd name="connsiteX3-91" fmla="*/ 540060 w 720080"/>
              <a:gd name="connsiteY3-92" fmla="*/ 2808312 h 3168352"/>
              <a:gd name="connsiteX4-93" fmla="*/ 720080 w 720080"/>
              <a:gd name="connsiteY4-94" fmla="*/ 2808312 h 3168352"/>
              <a:gd name="connsiteX5-95" fmla="*/ 360040 w 720080"/>
              <a:gd name="connsiteY5-96" fmla="*/ 3168352 h 3168352"/>
              <a:gd name="connsiteX6-97" fmla="*/ 0 w 720080"/>
              <a:gd name="connsiteY6-98" fmla="*/ 2808312 h 3168352"/>
              <a:gd name="connsiteX0-99" fmla="*/ 0 w 720080"/>
              <a:gd name="connsiteY0-100" fmla="*/ 2808312 h 3168352"/>
              <a:gd name="connsiteX1-101" fmla="*/ 180020 w 720080"/>
              <a:gd name="connsiteY1-102" fmla="*/ 2808312 h 3168352"/>
              <a:gd name="connsiteX2-103" fmla="*/ 540060 w 720080"/>
              <a:gd name="connsiteY2-104" fmla="*/ 0 h 3168352"/>
              <a:gd name="connsiteX3-105" fmla="*/ 540060 w 720080"/>
              <a:gd name="connsiteY3-106" fmla="*/ 2808312 h 3168352"/>
              <a:gd name="connsiteX4-107" fmla="*/ 720080 w 720080"/>
              <a:gd name="connsiteY4-108" fmla="*/ 2808312 h 3168352"/>
              <a:gd name="connsiteX5-109" fmla="*/ 360040 w 720080"/>
              <a:gd name="connsiteY5-110" fmla="*/ 3168352 h 3168352"/>
              <a:gd name="connsiteX6-111" fmla="*/ 0 w 720080"/>
              <a:gd name="connsiteY6-112" fmla="*/ 2808312 h 3168352"/>
              <a:gd name="connsiteX0-113" fmla="*/ 0 w 752331"/>
              <a:gd name="connsiteY0-114" fmla="*/ 3085897 h 3445937"/>
              <a:gd name="connsiteX1-115" fmla="*/ 180020 w 752331"/>
              <a:gd name="connsiteY1-116" fmla="*/ 3085897 h 3445937"/>
              <a:gd name="connsiteX2-117" fmla="*/ 752331 w 752331"/>
              <a:gd name="connsiteY2-118" fmla="*/ 0 h 3445937"/>
              <a:gd name="connsiteX3-119" fmla="*/ 540060 w 752331"/>
              <a:gd name="connsiteY3-120" fmla="*/ 3085897 h 3445937"/>
              <a:gd name="connsiteX4-121" fmla="*/ 720080 w 752331"/>
              <a:gd name="connsiteY4-122" fmla="*/ 3085897 h 3445937"/>
              <a:gd name="connsiteX5-123" fmla="*/ 360040 w 752331"/>
              <a:gd name="connsiteY5-124" fmla="*/ 3445937 h 3445937"/>
              <a:gd name="connsiteX6-125" fmla="*/ 0 w 752331"/>
              <a:gd name="connsiteY6-126" fmla="*/ 3085897 h 3445937"/>
              <a:gd name="connsiteX0-127" fmla="*/ 0 w 752331"/>
              <a:gd name="connsiteY0-128" fmla="*/ 3085897 h 3445937"/>
              <a:gd name="connsiteX1-129" fmla="*/ 180020 w 752331"/>
              <a:gd name="connsiteY1-130" fmla="*/ 3085897 h 3445937"/>
              <a:gd name="connsiteX2-131" fmla="*/ 752331 w 752331"/>
              <a:gd name="connsiteY2-132" fmla="*/ 0 h 3445937"/>
              <a:gd name="connsiteX3-133" fmla="*/ 540060 w 752331"/>
              <a:gd name="connsiteY3-134" fmla="*/ 3085897 h 3445937"/>
              <a:gd name="connsiteX4-135" fmla="*/ 720080 w 752331"/>
              <a:gd name="connsiteY4-136" fmla="*/ 3085897 h 3445937"/>
              <a:gd name="connsiteX5-137" fmla="*/ 360040 w 752331"/>
              <a:gd name="connsiteY5-138" fmla="*/ 3445937 h 3445937"/>
              <a:gd name="connsiteX6-139" fmla="*/ 0 w 752331"/>
              <a:gd name="connsiteY6-140" fmla="*/ 3085897 h 3445937"/>
              <a:gd name="connsiteX0-141" fmla="*/ 0 w 752331"/>
              <a:gd name="connsiteY0-142" fmla="*/ 3085897 h 3445937"/>
              <a:gd name="connsiteX1-143" fmla="*/ 180020 w 752331"/>
              <a:gd name="connsiteY1-144" fmla="*/ 3085897 h 3445937"/>
              <a:gd name="connsiteX2-145" fmla="*/ 752331 w 752331"/>
              <a:gd name="connsiteY2-146" fmla="*/ 0 h 3445937"/>
              <a:gd name="connsiteX3-147" fmla="*/ 540060 w 752331"/>
              <a:gd name="connsiteY3-148" fmla="*/ 3085897 h 3445937"/>
              <a:gd name="connsiteX4-149" fmla="*/ 720080 w 752331"/>
              <a:gd name="connsiteY4-150" fmla="*/ 3085897 h 3445937"/>
              <a:gd name="connsiteX5-151" fmla="*/ 360040 w 752331"/>
              <a:gd name="connsiteY5-152" fmla="*/ 3445937 h 3445937"/>
              <a:gd name="connsiteX6-153" fmla="*/ 0 w 752331"/>
              <a:gd name="connsiteY6-154" fmla="*/ 3085897 h 3445937"/>
              <a:gd name="connsiteX0-155" fmla="*/ 0 w 1521214"/>
              <a:gd name="connsiteY0-156" fmla="*/ 2643005 h 3003045"/>
              <a:gd name="connsiteX1-157" fmla="*/ 180020 w 1521214"/>
              <a:gd name="connsiteY1-158" fmla="*/ 2643005 h 3003045"/>
              <a:gd name="connsiteX2-159" fmla="*/ 1521214 w 1521214"/>
              <a:gd name="connsiteY2-160" fmla="*/ 0 h 3003045"/>
              <a:gd name="connsiteX3-161" fmla="*/ 540060 w 1521214"/>
              <a:gd name="connsiteY3-162" fmla="*/ 2643005 h 3003045"/>
              <a:gd name="connsiteX4-163" fmla="*/ 720080 w 1521214"/>
              <a:gd name="connsiteY4-164" fmla="*/ 2643005 h 3003045"/>
              <a:gd name="connsiteX5-165" fmla="*/ 360040 w 1521214"/>
              <a:gd name="connsiteY5-166" fmla="*/ 3003045 h 3003045"/>
              <a:gd name="connsiteX6-167" fmla="*/ 0 w 1521214"/>
              <a:gd name="connsiteY6-168" fmla="*/ 2643005 h 3003045"/>
              <a:gd name="connsiteX0-169" fmla="*/ 0 w 1521214"/>
              <a:gd name="connsiteY0-170" fmla="*/ 2643005 h 3003045"/>
              <a:gd name="connsiteX1-171" fmla="*/ 180020 w 1521214"/>
              <a:gd name="connsiteY1-172" fmla="*/ 2643005 h 3003045"/>
              <a:gd name="connsiteX2-173" fmla="*/ 1521214 w 1521214"/>
              <a:gd name="connsiteY2-174" fmla="*/ 0 h 3003045"/>
              <a:gd name="connsiteX3-175" fmla="*/ 540060 w 1521214"/>
              <a:gd name="connsiteY3-176" fmla="*/ 2643005 h 3003045"/>
              <a:gd name="connsiteX4-177" fmla="*/ 720080 w 1521214"/>
              <a:gd name="connsiteY4-178" fmla="*/ 2643005 h 3003045"/>
              <a:gd name="connsiteX5-179" fmla="*/ 360040 w 1521214"/>
              <a:gd name="connsiteY5-180" fmla="*/ 3003045 h 3003045"/>
              <a:gd name="connsiteX6-181" fmla="*/ 0 w 1521214"/>
              <a:gd name="connsiteY6-182" fmla="*/ 2643005 h 3003045"/>
              <a:gd name="connsiteX0-183" fmla="*/ 0 w 1521214"/>
              <a:gd name="connsiteY0-184" fmla="*/ 2643005 h 3003045"/>
              <a:gd name="connsiteX1-185" fmla="*/ 180020 w 1521214"/>
              <a:gd name="connsiteY1-186" fmla="*/ 2643005 h 3003045"/>
              <a:gd name="connsiteX2-187" fmla="*/ 1521214 w 1521214"/>
              <a:gd name="connsiteY2-188" fmla="*/ 0 h 3003045"/>
              <a:gd name="connsiteX3-189" fmla="*/ 540060 w 1521214"/>
              <a:gd name="connsiteY3-190" fmla="*/ 2643005 h 3003045"/>
              <a:gd name="connsiteX4-191" fmla="*/ 720080 w 1521214"/>
              <a:gd name="connsiteY4-192" fmla="*/ 2643005 h 3003045"/>
              <a:gd name="connsiteX5-193" fmla="*/ 360040 w 1521214"/>
              <a:gd name="connsiteY5-194" fmla="*/ 3003045 h 3003045"/>
              <a:gd name="connsiteX6-195" fmla="*/ 0 w 1521214"/>
              <a:gd name="connsiteY6-196" fmla="*/ 2643005 h 3003045"/>
              <a:gd name="connsiteX0-197" fmla="*/ 0 w 1521214"/>
              <a:gd name="connsiteY0-198" fmla="*/ 2643005 h 3003045"/>
              <a:gd name="connsiteX1-199" fmla="*/ 180020 w 1521214"/>
              <a:gd name="connsiteY1-200" fmla="*/ 2643005 h 3003045"/>
              <a:gd name="connsiteX2-201" fmla="*/ 1521214 w 1521214"/>
              <a:gd name="connsiteY2-202" fmla="*/ 0 h 3003045"/>
              <a:gd name="connsiteX3-203" fmla="*/ 540060 w 1521214"/>
              <a:gd name="connsiteY3-204" fmla="*/ 2643005 h 3003045"/>
              <a:gd name="connsiteX4-205" fmla="*/ 720080 w 1521214"/>
              <a:gd name="connsiteY4-206" fmla="*/ 2643005 h 3003045"/>
              <a:gd name="connsiteX5-207" fmla="*/ 360040 w 1521214"/>
              <a:gd name="connsiteY5-208" fmla="*/ 3003045 h 3003045"/>
              <a:gd name="connsiteX6-209" fmla="*/ 0 w 1521214"/>
              <a:gd name="connsiteY6-210" fmla="*/ 2643005 h 3003045"/>
              <a:gd name="connsiteX0-211" fmla="*/ 0 w 1521214"/>
              <a:gd name="connsiteY0-212" fmla="*/ 2643005 h 3003045"/>
              <a:gd name="connsiteX1-213" fmla="*/ 180020 w 1521214"/>
              <a:gd name="connsiteY1-214" fmla="*/ 2643005 h 3003045"/>
              <a:gd name="connsiteX2-215" fmla="*/ 1521214 w 1521214"/>
              <a:gd name="connsiteY2-216" fmla="*/ 0 h 3003045"/>
              <a:gd name="connsiteX3-217" fmla="*/ 540060 w 1521214"/>
              <a:gd name="connsiteY3-218" fmla="*/ 2643005 h 3003045"/>
              <a:gd name="connsiteX4-219" fmla="*/ 720080 w 1521214"/>
              <a:gd name="connsiteY4-220" fmla="*/ 2643005 h 3003045"/>
              <a:gd name="connsiteX5-221" fmla="*/ 360040 w 1521214"/>
              <a:gd name="connsiteY5-222" fmla="*/ 3003045 h 3003045"/>
              <a:gd name="connsiteX6-223" fmla="*/ 0 w 1521214"/>
              <a:gd name="connsiteY6-224" fmla="*/ 2643005 h 3003045"/>
              <a:gd name="connsiteX0-225" fmla="*/ 0 w 1553538"/>
              <a:gd name="connsiteY0-226" fmla="*/ 2581732 h 2941772"/>
              <a:gd name="connsiteX1-227" fmla="*/ 180020 w 1553538"/>
              <a:gd name="connsiteY1-228" fmla="*/ 2581732 h 2941772"/>
              <a:gd name="connsiteX2-229" fmla="*/ 1553538 w 1553538"/>
              <a:gd name="connsiteY2-230" fmla="*/ 0 h 2941772"/>
              <a:gd name="connsiteX3-231" fmla="*/ 540060 w 1553538"/>
              <a:gd name="connsiteY3-232" fmla="*/ 2581732 h 2941772"/>
              <a:gd name="connsiteX4-233" fmla="*/ 720080 w 1553538"/>
              <a:gd name="connsiteY4-234" fmla="*/ 2581732 h 2941772"/>
              <a:gd name="connsiteX5-235" fmla="*/ 360040 w 1553538"/>
              <a:gd name="connsiteY5-236" fmla="*/ 2941772 h 2941772"/>
              <a:gd name="connsiteX6-237" fmla="*/ 0 w 1553538"/>
              <a:gd name="connsiteY6-238" fmla="*/ 2581732 h 2941772"/>
              <a:gd name="connsiteX0-239" fmla="*/ 0 w 1553538"/>
              <a:gd name="connsiteY0-240" fmla="*/ 2581732 h 2941772"/>
              <a:gd name="connsiteX1-241" fmla="*/ 180020 w 1553538"/>
              <a:gd name="connsiteY1-242" fmla="*/ 2581732 h 2941772"/>
              <a:gd name="connsiteX2-243" fmla="*/ 1553538 w 1553538"/>
              <a:gd name="connsiteY2-244" fmla="*/ 0 h 2941772"/>
              <a:gd name="connsiteX3-245" fmla="*/ 540060 w 1553538"/>
              <a:gd name="connsiteY3-246" fmla="*/ 2581732 h 2941772"/>
              <a:gd name="connsiteX4-247" fmla="*/ 720080 w 1553538"/>
              <a:gd name="connsiteY4-248" fmla="*/ 2581732 h 2941772"/>
              <a:gd name="connsiteX5-249" fmla="*/ 360040 w 1553538"/>
              <a:gd name="connsiteY5-250" fmla="*/ 2941772 h 2941772"/>
              <a:gd name="connsiteX6-251" fmla="*/ 0 w 1553538"/>
              <a:gd name="connsiteY6-252" fmla="*/ 2581732 h 2941772"/>
              <a:gd name="connsiteX0-253" fmla="*/ 0 w 1553538"/>
              <a:gd name="connsiteY0-254" fmla="*/ 2581732 h 2941772"/>
              <a:gd name="connsiteX1-255" fmla="*/ 180020 w 1553538"/>
              <a:gd name="connsiteY1-256" fmla="*/ 2581732 h 2941772"/>
              <a:gd name="connsiteX2-257" fmla="*/ 1553538 w 1553538"/>
              <a:gd name="connsiteY2-258" fmla="*/ 0 h 2941772"/>
              <a:gd name="connsiteX3-259" fmla="*/ 540060 w 1553538"/>
              <a:gd name="connsiteY3-260" fmla="*/ 2581732 h 2941772"/>
              <a:gd name="connsiteX4-261" fmla="*/ 720080 w 1553538"/>
              <a:gd name="connsiteY4-262" fmla="*/ 2581732 h 2941772"/>
              <a:gd name="connsiteX5-263" fmla="*/ 360040 w 1553538"/>
              <a:gd name="connsiteY5-264" fmla="*/ 2941772 h 2941772"/>
              <a:gd name="connsiteX6-265" fmla="*/ 0 w 1553538"/>
              <a:gd name="connsiteY6-266" fmla="*/ 2581732 h 2941772"/>
              <a:gd name="connsiteX0-267" fmla="*/ 0 w 1553538"/>
              <a:gd name="connsiteY0-268" fmla="*/ 2581732 h 2941772"/>
              <a:gd name="connsiteX1-269" fmla="*/ 180020 w 1553538"/>
              <a:gd name="connsiteY1-270" fmla="*/ 2581732 h 2941772"/>
              <a:gd name="connsiteX2-271" fmla="*/ 1553538 w 1553538"/>
              <a:gd name="connsiteY2-272" fmla="*/ 0 h 2941772"/>
              <a:gd name="connsiteX3-273" fmla="*/ 540060 w 1553538"/>
              <a:gd name="connsiteY3-274" fmla="*/ 2581732 h 2941772"/>
              <a:gd name="connsiteX4-275" fmla="*/ 720080 w 1553538"/>
              <a:gd name="connsiteY4-276" fmla="*/ 2581732 h 2941772"/>
              <a:gd name="connsiteX5-277" fmla="*/ 360040 w 1553538"/>
              <a:gd name="connsiteY5-278" fmla="*/ 2941772 h 2941772"/>
              <a:gd name="connsiteX6-279" fmla="*/ 0 w 1553538"/>
              <a:gd name="connsiteY6-280" fmla="*/ 2581732 h 29417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3538" h="2941772">
                <a:moveTo>
                  <a:pt x="0" y="2581732"/>
                </a:moveTo>
                <a:lnTo>
                  <a:pt x="180020" y="2581732"/>
                </a:lnTo>
                <a:cubicBezTo>
                  <a:pt x="22448" y="1449685"/>
                  <a:pt x="392875" y="355256"/>
                  <a:pt x="1553538" y="0"/>
                </a:cubicBezTo>
                <a:cubicBezTo>
                  <a:pt x="659395" y="472539"/>
                  <a:pt x="327789" y="1270071"/>
                  <a:pt x="540060" y="2581732"/>
                </a:cubicBezTo>
                <a:lnTo>
                  <a:pt x="720080" y="2581732"/>
                </a:lnTo>
                <a:lnTo>
                  <a:pt x="360040" y="2941772"/>
                </a:lnTo>
                <a:lnTo>
                  <a:pt x="0" y="2581732"/>
                </a:lnTo>
                <a:close/>
              </a:path>
            </a:pathLst>
          </a:custGeom>
          <a:solidFill>
            <a:srgbClr val="FFC000"/>
          </a:solidFill>
          <a:ln w="15875">
            <a:gradFill>
              <a:gsLst>
                <a:gs pos="0">
                  <a:srgbClr val="F3F3F3"/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 dirty="0"/>
          </a:p>
        </p:txBody>
      </p:sp>
      <p:sp>
        <p:nvSpPr>
          <p:cNvPr id="88" name="下箭头 11"/>
          <p:cNvSpPr/>
          <p:nvPr/>
        </p:nvSpPr>
        <p:spPr>
          <a:xfrm rot="8769991" flipH="1">
            <a:off x="4113519" y="4083649"/>
            <a:ext cx="532952" cy="1128711"/>
          </a:xfrm>
          <a:custGeom>
            <a:avLst/>
            <a:gdLst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180020 w 720080"/>
              <a:gd name="connsiteY2" fmla="*/ 0 h 3168352"/>
              <a:gd name="connsiteX3" fmla="*/ 540060 w 720080"/>
              <a:gd name="connsiteY3" fmla="*/ 0 h 3168352"/>
              <a:gd name="connsiteX4" fmla="*/ 540060 w 720080"/>
              <a:gd name="connsiteY4" fmla="*/ 2808312 h 3168352"/>
              <a:gd name="connsiteX5" fmla="*/ 720080 w 720080"/>
              <a:gd name="connsiteY5" fmla="*/ 2808312 h 3168352"/>
              <a:gd name="connsiteX6" fmla="*/ 360040 w 720080"/>
              <a:gd name="connsiteY6" fmla="*/ 3168352 h 3168352"/>
              <a:gd name="connsiteX7" fmla="*/ 0 w 720080"/>
              <a:gd name="connsiteY7" fmla="*/ 2808312 h 3168352"/>
              <a:gd name="connsiteX0-1" fmla="*/ 0 w 720080"/>
              <a:gd name="connsiteY0-2" fmla="*/ 2808312 h 3168352"/>
              <a:gd name="connsiteX1-3" fmla="*/ 180020 w 720080"/>
              <a:gd name="connsiteY1-4" fmla="*/ 2808312 h 3168352"/>
              <a:gd name="connsiteX2-5" fmla="*/ 540060 w 720080"/>
              <a:gd name="connsiteY2-6" fmla="*/ 0 h 3168352"/>
              <a:gd name="connsiteX3-7" fmla="*/ 540060 w 720080"/>
              <a:gd name="connsiteY3-8" fmla="*/ 2808312 h 3168352"/>
              <a:gd name="connsiteX4-9" fmla="*/ 720080 w 720080"/>
              <a:gd name="connsiteY4-10" fmla="*/ 2808312 h 3168352"/>
              <a:gd name="connsiteX5-11" fmla="*/ 360040 w 720080"/>
              <a:gd name="connsiteY5-12" fmla="*/ 3168352 h 3168352"/>
              <a:gd name="connsiteX6-13" fmla="*/ 0 w 720080"/>
              <a:gd name="connsiteY6-14" fmla="*/ 2808312 h 3168352"/>
              <a:gd name="connsiteX0-15" fmla="*/ 0 w 720080"/>
              <a:gd name="connsiteY0-16" fmla="*/ 2808312 h 3168352"/>
              <a:gd name="connsiteX1-17" fmla="*/ 180020 w 720080"/>
              <a:gd name="connsiteY1-18" fmla="*/ 2808312 h 3168352"/>
              <a:gd name="connsiteX2-19" fmla="*/ 540060 w 720080"/>
              <a:gd name="connsiteY2-20" fmla="*/ 0 h 3168352"/>
              <a:gd name="connsiteX3-21" fmla="*/ 540060 w 720080"/>
              <a:gd name="connsiteY3-22" fmla="*/ 2808312 h 3168352"/>
              <a:gd name="connsiteX4-23" fmla="*/ 720080 w 720080"/>
              <a:gd name="connsiteY4-24" fmla="*/ 2808312 h 3168352"/>
              <a:gd name="connsiteX5-25" fmla="*/ 360040 w 720080"/>
              <a:gd name="connsiteY5-26" fmla="*/ 3168352 h 3168352"/>
              <a:gd name="connsiteX6-27" fmla="*/ 0 w 720080"/>
              <a:gd name="connsiteY6-28" fmla="*/ 2808312 h 3168352"/>
              <a:gd name="connsiteX0-29" fmla="*/ 0 w 720080"/>
              <a:gd name="connsiteY0-30" fmla="*/ 2808312 h 3168352"/>
              <a:gd name="connsiteX1-31" fmla="*/ 180020 w 720080"/>
              <a:gd name="connsiteY1-32" fmla="*/ 2808312 h 3168352"/>
              <a:gd name="connsiteX2-33" fmla="*/ 540060 w 720080"/>
              <a:gd name="connsiteY2-34" fmla="*/ 0 h 3168352"/>
              <a:gd name="connsiteX3-35" fmla="*/ 540060 w 720080"/>
              <a:gd name="connsiteY3-36" fmla="*/ 2808312 h 3168352"/>
              <a:gd name="connsiteX4-37" fmla="*/ 720080 w 720080"/>
              <a:gd name="connsiteY4-38" fmla="*/ 2808312 h 3168352"/>
              <a:gd name="connsiteX5-39" fmla="*/ 360040 w 720080"/>
              <a:gd name="connsiteY5-40" fmla="*/ 3168352 h 3168352"/>
              <a:gd name="connsiteX6-41" fmla="*/ 0 w 720080"/>
              <a:gd name="connsiteY6-42" fmla="*/ 2808312 h 3168352"/>
              <a:gd name="connsiteX0-43" fmla="*/ 0 w 720080"/>
              <a:gd name="connsiteY0-44" fmla="*/ 2808312 h 3168352"/>
              <a:gd name="connsiteX1-45" fmla="*/ 180020 w 720080"/>
              <a:gd name="connsiteY1-46" fmla="*/ 2808312 h 3168352"/>
              <a:gd name="connsiteX2-47" fmla="*/ 540060 w 720080"/>
              <a:gd name="connsiteY2-48" fmla="*/ 0 h 3168352"/>
              <a:gd name="connsiteX3-49" fmla="*/ 540060 w 720080"/>
              <a:gd name="connsiteY3-50" fmla="*/ 2808312 h 3168352"/>
              <a:gd name="connsiteX4-51" fmla="*/ 720080 w 720080"/>
              <a:gd name="connsiteY4-52" fmla="*/ 2808312 h 3168352"/>
              <a:gd name="connsiteX5-53" fmla="*/ 360040 w 720080"/>
              <a:gd name="connsiteY5-54" fmla="*/ 3168352 h 3168352"/>
              <a:gd name="connsiteX6-55" fmla="*/ 0 w 720080"/>
              <a:gd name="connsiteY6-56" fmla="*/ 2808312 h 3168352"/>
              <a:gd name="connsiteX0-57" fmla="*/ 0 w 720080"/>
              <a:gd name="connsiteY0-58" fmla="*/ 2808312 h 3168352"/>
              <a:gd name="connsiteX1-59" fmla="*/ 180020 w 720080"/>
              <a:gd name="connsiteY1-60" fmla="*/ 2808312 h 3168352"/>
              <a:gd name="connsiteX2-61" fmla="*/ 540060 w 720080"/>
              <a:gd name="connsiteY2-62" fmla="*/ 0 h 3168352"/>
              <a:gd name="connsiteX3-63" fmla="*/ 540060 w 720080"/>
              <a:gd name="connsiteY3-64" fmla="*/ 2808312 h 3168352"/>
              <a:gd name="connsiteX4-65" fmla="*/ 720080 w 720080"/>
              <a:gd name="connsiteY4-66" fmla="*/ 2808312 h 3168352"/>
              <a:gd name="connsiteX5-67" fmla="*/ 360040 w 720080"/>
              <a:gd name="connsiteY5-68" fmla="*/ 3168352 h 3168352"/>
              <a:gd name="connsiteX6-69" fmla="*/ 0 w 720080"/>
              <a:gd name="connsiteY6-70" fmla="*/ 2808312 h 3168352"/>
              <a:gd name="connsiteX0-71" fmla="*/ 0 w 720080"/>
              <a:gd name="connsiteY0-72" fmla="*/ 2808312 h 3168352"/>
              <a:gd name="connsiteX1-73" fmla="*/ 180020 w 720080"/>
              <a:gd name="connsiteY1-74" fmla="*/ 2808312 h 3168352"/>
              <a:gd name="connsiteX2-75" fmla="*/ 540060 w 720080"/>
              <a:gd name="connsiteY2-76" fmla="*/ 0 h 3168352"/>
              <a:gd name="connsiteX3-77" fmla="*/ 540060 w 720080"/>
              <a:gd name="connsiteY3-78" fmla="*/ 2808312 h 3168352"/>
              <a:gd name="connsiteX4-79" fmla="*/ 720080 w 720080"/>
              <a:gd name="connsiteY4-80" fmla="*/ 2808312 h 3168352"/>
              <a:gd name="connsiteX5-81" fmla="*/ 360040 w 720080"/>
              <a:gd name="connsiteY5-82" fmla="*/ 3168352 h 3168352"/>
              <a:gd name="connsiteX6-83" fmla="*/ 0 w 720080"/>
              <a:gd name="connsiteY6-84" fmla="*/ 2808312 h 3168352"/>
              <a:gd name="connsiteX0-85" fmla="*/ 0 w 720080"/>
              <a:gd name="connsiteY0-86" fmla="*/ 2808312 h 3168352"/>
              <a:gd name="connsiteX1-87" fmla="*/ 180020 w 720080"/>
              <a:gd name="connsiteY1-88" fmla="*/ 2808312 h 3168352"/>
              <a:gd name="connsiteX2-89" fmla="*/ 540060 w 720080"/>
              <a:gd name="connsiteY2-90" fmla="*/ 0 h 3168352"/>
              <a:gd name="connsiteX3-91" fmla="*/ 540060 w 720080"/>
              <a:gd name="connsiteY3-92" fmla="*/ 2808312 h 3168352"/>
              <a:gd name="connsiteX4-93" fmla="*/ 720080 w 720080"/>
              <a:gd name="connsiteY4-94" fmla="*/ 2808312 h 3168352"/>
              <a:gd name="connsiteX5-95" fmla="*/ 360040 w 720080"/>
              <a:gd name="connsiteY5-96" fmla="*/ 3168352 h 3168352"/>
              <a:gd name="connsiteX6-97" fmla="*/ 0 w 720080"/>
              <a:gd name="connsiteY6-98" fmla="*/ 2808312 h 3168352"/>
              <a:gd name="connsiteX0-99" fmla="*/ 0 w 720080"/>
              <a:gd name="connsiteY0-100" fmla="*/ 2808312 h 3168352"/>
              <a:gd name="connsiteX1-101" fmla="*/ 180020 w 720080"/>
              <a:gd name="connsiteY1-102" fmla="*/ 2808312 h 3168352"/>
              <a:gd name="connsiteX2-103" fmla="*/ 540060 w 720080"/>
              <a:gd name="connsiteY2-104" fmla="*/ 0 h 3168352"/>
              <a:gd name="connsiteX3-105" fmla="*/ 540060 w 720080"/>
              <a:gd name="connsiteY3-106" fmla="*/ 2808312 h 3168352"/>
              <a:gd name="connsiteX4-107" fmla="*/ 720080 w 720080"/>
              <a:gd name="connsiteY4-108" fmla="*/ 2808312 h 3168352"/>
              <a:gd name="connsiteX5-109" fmla="*/ 360040 w 720080"/>
              <a:gd name="connsiteY5-110" fmla="*/ 3168352 h 3168352"/>
              <a:gd name="connsiteX6-111" fmla="*/ 0 w 720080"/>
              <a:gd name="connsiteY6-112" fmla="*/ 2808312 h 3168352"/>
              <a:gd name="connsiteX0-113" fmla="*/ 0 w 752331"/>
              <a:gd name="connsiteY0-114" fmla="*/ 3085897 h 3445937"/>
              <a:gd name="connsiteX1-115" fmla="*/ 180020 w 752331"/>
              <a:gd name="connsiteY1-116" fmla="*/ 3085897 h 3445937"/>
              <a:gd name="connsiteX2-117" fmla="*/ 752331 w 752331"/>
              <a:gd name="connsiteY2-118" fmla="*/ 0 h 3445937"/>
              <a:gd name="connsiteX3-119" fmla="*/ 540060 w 752331"/>
              <a:gd name="connsiteY3-120" fmla="*/ 3085897 h 3445937"/>
              <a:gd name="connsiteX4-121" fmla="*/ 720080 w 752331"/>
              <a:gd name="connsiteY4-122" fmla="*/ 3085897 h 3445937"/>
              <a:gd name="connsiteX5-123" fmla="*/ 360040 w 752331"/>
              <a:gd name="connsiteY5-124" fmla="*/ 3445937 h 3445937"/>
              <a:gd name="connsiteX6-125" fmla="*/ 0 w 752331"/>
              <a:gd name="connsiteY6-126" fmla="*/ 3085897 h 3445937"/>
              <a:gd name="connsiteX0-127" fmla="*/ 0 w 752331"/>
              <a:gd name="connsiteY0-128" fmla="*/ 3085897 h 3445937"/>
              <a:gd name="connsiteX1-129" fmla="*/ 180020 w 752331"/>
              <a:gd name="connsiteY1-130" fmla="*/ 3085897 h 3445937"/>
              <a:gd name="connsiteX2-131" fmla="*/ 752331 w 752331"/>
              <a:gd name="connsiteY2-132" fmla="*/ 0 h 3445937"/>
              <a:gd name="connsiteX3-133" fmla="*/ 540060 w 752331"/>
              <a:gd name="connsiteY3-134" fmla="*/ 3085897 h 3445937"/>
              <a:gd name="connsiteX4-135" fmla="*/ 720080 w 752331"/>
              <a:gd name="connsiteY4-136" fmla="*/ 3085897 h 3445937"/>
              <a:gd name="connsiteX5-137" fmla="*/ 360040 w 752331"/>
              <a:gd name="connsiteY5-138" fmla="*/ 3445937 h 3445937"/>
              <a:gd name="connsiteX6-139" fmla="*/ 0 w 752331"/>
              <a:gd name="connsiteY6-140" fmla="*/ 3085897 h 3445937"/>
              <a:gd name="connsiteX0-141" fmla="*/ 0 w 752331"/>
              <a:gd name="connsiteY0-142" fmla="*/ 3085897 h 3445937"/>
              <a:gd name="connsiteX1-143" fmla="*/ 180020 w 752331"/>
              <a:gd name="connsiteY1-144" fmla="*/ 3085897 h 3445937"/>
              <a:gd name="connsiteX2-145" fmla="*/ 752331 w 752331"/>
              <a:gd name="connsiteY2-146" fmla="*/ 0 h 3445937"/>
              <a:gd name="connsiteX3-147" fmla="*/ 540060 w 752331"/>
              <a:gd name="connsiteY3-148" fmla="*/ 3085897 h 3445937"/>
              <a:gd name="connsiteX4-149" fmla="*/ 720080 w 752331"/>
              <a:gd name="connsiteY4-150" fmla="*/ 3085897 h 3445937"/>
              <a:gd name="connsiteX5-151" fmla="*/ 360040 w 752331"/>
              <a:gd name="connsiteY5-152" fmla="*/ 3445937 h 3445937"/>
              <a:gd name="connsiteX6-153" fmla="*/ 0 w 752331"/>
              <a:gd name="connsiteY6-154" fmla="*/ 3085897 h 3445937"/>
              <a:gd name="connsiteX0-155" fmla="*/ 0 w 1521214"/>
              <a:gd name="connsiteY0-156" fmla="*/ 2643005 h 3003045"/>
              <a:gd name="connsiteX1-157" fmla="*/ 180020 w 1521214"/>
              <a:gd name="connsiteY1-158" fmla="*/ 2643005 h 3003045"/>
              <a:gd name="connsiteX2-159" fmla="*/ 1521214 w 1521214"/>
              <a:gd name="connsiteY2-160" fmla="*/ 0 h 3003045"/>
              <a:gd name="connsiteX3-161" fmla="*/ 540060 w 1521214"/>
              <a:gd name="connsiteY3-162" fmla="*/ 2643005 h 3003045"/>
              <a:gd name="connsiteX4-163" fmla="*/ 720080 w 1521214"/>
              <a:gd name="connsiteY4-164" fmla="*/ 2643005 h 3003045"/>
              <a:gd name="connsiteX5-165" fmla="*/ 360040 w 1521214"/>
              <a:gd name="connsiteY5-166" fmla="*/ 3003045 h 3003045"/>
              <a:gd name="connsiteX6-167" fmla="*/ 0 w 1521214"/>
              <a:gd name="connsiteY6-168" fmla="*/ 2643005 h 3003045"/>
              <a:gd name="connsiteX0-169" fmla="*/ 0 w 1521214"/>
              <a:gd name="connsiteY0-170" fmla="*/ 2643005 h 3003045"/>
              <a:gd name="connsiteX1-171" fmla="*/ 180020 w 1521214"/>
              <a:gd name="connsiteY1-172" fmla="*/ 2643005 h 3003045"/>
              <a:gd name="connsiteX2-173" fmla="*/ 1521214 w 1521214"/>
              <a:gd name="connsiteY2-174" fmla="*/ 0 h 3003045"/>
              <a:gd name="connsiteX3-175" fmla="*/ 540060 w 1521214"/>
              <a:gd name="connsiteY3-176" fmla="*/ 2643005 h 3003045"/>
              <a:gd name="connsiteX4-177" fmla="*/ 720080 w 1521214"/>
              <a:gd name="connsiteY4-178" fmla="*/ 2643005 h 3003045"/>
              <a:gd name="connsiteX5-179" fmla="*/ 360040 w 1521214"/>
              <a:gd name="connsiteY5-180" fmla="*/ 3003045 h 3003045"/>
              <a:gd name="connsiteX6-181" fmla="*/ 0 w 1521214"/>
              <a:gd name="connsiteY6-182" fmla="*/ 2643005 h 3003045"/>
              <a:gd name="connsiteX0-183" fmla="*/ 0 w 1521214"/>
              <a:gd name="connsiteY0-184" fmla="*/ 2643005 h 3003045"/>
              <a:gd name="connsiteX1-185" fmla="*/ 180020 w 1521214"/>
              <a:gd name="connsiteY1-186" fmla="*/ 2643005 h 3003045"/>
              <a:gd name="connsiteX2-187" fmla="*/ 1521214 w 1521214"/>
              <a:gd name="connsiteY2-188" fmla="*/ 0 h 3003045"/>
              <a:gd name="connsiteX3-189" fmla="*/ 540060 w 1521214"/>
              <a:gd name="connsiteY3-190" fmla="*/ 2643005 h 3003045"/>
              <a:gd name="connsiteX4-191" fmla="*/ 720080 w 1521214"/>
              <a:gd name="connsiteY4-192" fmla="*/ 2643005 h 3003045"/>
              <a:gd name="connsiteX5-193" fmla="*/ 360040 w 1521214"/>
              <a:gd name="connsiteY5-194" fmla="*/ 3003045 h 3003045"/>
              <a:gd name="connsiteX6-195" fmla="*/ 0 w 1521214"/>
              <a:gd name="connsiteY6-196" fmla="*/ 2643005 h 3003045"/>
              <a:gd name="connsiteX0-197" fmla="*/ 0 w 1521214"/>
              <a:gd name="connsiteY0-198" fmla="*/ 2643005 h 3003045"/>
              <a:gd name="connsiteX1-199" fmla="*/ 180020 w 1521214"/>
              <a:gd name="connsiteY1-200" fmla="*/ 2643005 h 3003045"/>
              <a:gd name="connsiteX2-201" fmla="*/ 1521214 w 1521214"/>
              <a:gd name="connsiteY2-202" fmla="*/ 0 h 3003045"/>
              <a:gd name="connsiteX3-203" fmla="*/ 540060 w 1521214"/>
              <a:gd name="connsiteY3-204" fmla="*/ 2643005 h 3003045"/>
              <a:gd name="connsiteX4-205" fmla="*/ 720080 w 1521214"/>
              <a:gd name="connsiteY4-206" fmla="*/ 2643005 h 3003045"/>
              <a:gd name="connsiteX5-207" fmla="*/ 360040 w 1521214"/>
              <a:gd name="connsiteY5-208" fmla="*/ 3003045 h 3003045"/>
              <a:gd name="connsiteX6-209" fmla="*/ 0 w 1521214"/>
              <a:gd name="connsiteY6-210" fmla="*/ 2643005 h 3003045"/>
              <a:gd name="connsiteX0-211" fmla="*/ 0 w 1521214"/>
              <a:gd name="connsiteY0-212" fmla="*/ 2643005 h 3003045"/>
              <a:gd name="connsiteX1-213" fmla="*/ 180020 w 1521214"/>
              <a:gd name="connsiteY1-214" fmla="*/ 2643005 h 3003045"/>
              <a:gd name="connsiteX2-215" fmla="*/ 1521214 w 1521214"/>
              <a:gd name="connsiteY2-216" fmla="*/ 0 h 3003045"/>
              <a:gd name="connsiteX3-217" fmla="*/ 540060 w 1521214"/>
              <a:gd name="connsiteY3-218" fmla="*/ 2643005 h 3003045"/>
              <a:gd name="connsiteX4-219" fmla="*/ 720080 w 1521214"/>
              <a:gd name="connsiteY4-220" fmla="*/ 2643005 h 3003045"/>
              <a:gd name="connsiteX5-221" fmla="*/ 360040 w 1521214"/>
              <a:gd name="connsiteY5-222" fmla="*/ 3003045 h 3003045"/>
              <a:gd name="connsiteX6-223" fmla="*/ 0 w 1521214"/>
              <a:gd name="connsiteY6-224" fmla="*/ 2643005 h 3003045"/>
              <a:gd name="connsiteX0-225" fmla="*/ 0 w 1553538"/>
              <a:gd name="connsiteY0-226" fmla="*/ 2581732 h 2941772"/>
              <a:gd name="connsiteX1-227" fmla="*/ 180020 w 1553538"/>
              <a:gd name="connsiteY1-228" fmla="*/ 2581732 h 2941772"/>
              <a:gd name="connsiteX2-229" fmla="*/ 1553538 w 1553538"/>
              <a:gd name="connsiteY2-230" fmla="*/ 0 h 2941772"/>
              <a:gd name="connsiteX3-231" fmla="*/ 540060 w 1553538"/>
              <a:gd name="connsiteY3-232" fmla="*/ 2581732 h 2941772"/>
              <a:gd name="connsiteX4-233" fmla="*/ 720080 w 1553538"/>
              <a:gd name="connsiteY4-234" fmla="*/ 2581732 h 2941772"/>
              <a:gd name="connsiteX5-235" fmla="*/ 360040 w 1553538"/>
              <a:gd name="connsiteY5-236" fmla="*/ 2941772 h 2941772"/>
              <a:gd name="connsiteX6-237" fmla="*/ 0 w 1553538"/>
              <a:gd name="connsiteY6-238" fmla="*/ 2581732 h 2941772"/>
              <a:gd name="connsiteX0-239" fmla="*/ 0 w 1553538"/>
              <a:gd name="connsiteY0-240" fmla="*/ 2581732 h 2941772"/>
              <a:gd name="connsiteX1-241" fmla="*/ 180020 w 1553538"/>
              <a:gd name="connsiteY1-242" fmla="*/ 2581732 h 2941772"/>
              <a:gd name="connsiteX2-243" fmla="*/ 1553538 w 1553538"/>
              <a:gd name="connsiteY2-244" fmla="*/ 0 h 2941772"/>
              <a:gd name="connsiteX3-245" fmla="*/ 540060 w 1553538"/>
              <a:gd name="connsiteY3-246" fmla="*/ 2581732 h 2941772"/>
              <a:gd name="connsiteX4-247" fmla="*/ 720080 w 1553538"/>
              <a:gd name="connsiteY4-248" fmla="*/ 2581732 h 2941772"/>
              <a:gd name="connsiteX5-249" fmla="*/ 360040 w 1553538"/>
              <a:gd name="connsiteY5-250" fmla="*/ 2941772 h 2941772"/>
              <a:gd name="connsiteX6-251" fmla="*/ 0 w 1553538"/>
              <a:gd name="connsiteY6-252" fmla="*/ 2581732 h 2941772"/>
              <a:gd name="connsiteX0-253" fmla="*/ 0 w 1553538"/>
              <a:gd name="connsiteY0-254" fmla="*/ 2581732 h 2941772"/>
              <a:gd name="connsiteX1-255" fmla="*/ 180020 w 1553538"/>
              <a:gd name="connsiteY1-256" fmla="*/ 2581732 h 2941772"/>
              <a:gd name="connsiteX2-257" fmla="*/ 1553538 w 1553538"/>
              <a:gd name="connsiteY2-258" fmla="*/ 0 h 2941772"/>
              <a:gd name="connsiteX3-259" fmla="*/ 540060 w 1553538"/>
              <a:gd name="connsiteY3-260" fmla="*/ 2581732 h 2941772"/>
              <a:gd name="connsiteX4-261" fmla="*/ 720080 w 1553538"/>
              <a:gd name="connsiteY4-262" fmla="*/ 2581732 h 2941772"/>
              <a:gd name="connsiteX5-263" fmla="*/ 360040 w 1553538"/>
              <a:gd name="connsiteY5-264" fmla="*/ 2941772 h 2941772"/>
              <a:gd name="connsiteX6-265" fmla="*/ 0 w 1553538"/>
              <a:gd name="connsiteY6-266" fmla="*/ 2581732 h 2941772"/>
              <a:gd name="connsiteX0-267" fmla="*/ 0 w 1553538"/>
              <a:gd name="connsiteY0-268" fmla="*/ 2581732 h 2941772"/>
              <a:gd name="connsiteX1-269" fmla="*/ 180020 w 1553538"/>
              <a:gd name="connsiteY1-270" fmla="*/ 2581732 h 2941772"/>
              <a:gd name="connsiteX2-271" fmla="*/ 1553538 w 1553538"/>
              <a:gd name="connsiteY2-272" fmla="*/ 0 h 2941772"/>
              <a:gd name="connsiteX3-273" fmla="*/ 540060 w 1553538"/>
              <a:gd name="connsiteY3-274" fmla="*/ 2581732 h 2941772"/>
              <a:gd name="connsiteX4-275" fmla="*/ 720080 w 1553538"/>
              <a:gd name="connsiteY4-276" fmla="*/ 2581732 h 2941772"/>
              <a:gd name="connsiteX5-277" fmla="*/ 360040 w 1553538"/>
              <a:gd name="connsiteY5-278" fmla="*/ 2941772 h 2941772"/>
              <a:gd name="connsiteX6-279" fmla="*/ 0 w 1553538"/>
              <a:gd name="connsiteY6-280" fmla="*/ 2581732 h 29417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3538" h="2941772">
                <a:moveTo>
                  <a:pt x="0" y="2581732"/>
                </a:moveTo>
                <a:lnTo>
                  <a:pt x="180020" y="2581732"/>
                </a:lnTo>
                <a:cubicBezTo>
                  <a:pt x="22448" y="1449685"/>
                  <a:pt x="392875" y="355256"/>
                  <a:pt x="1553538" y="0"/>
                </a:cubicBezTo>
                <a:cubicBezTo>
                  <a:pt x="659395" y="472539"/>
                  <a:pt x="327789" y="1270071"/>
                  <a:pt x="540060" y="2581732"/>
                </a:cubicBezTo>
                <a:lnTo>
                  <a:pt x="720080" y="2581732"/>
                </a:lnTo>
                <a:lnTo>
                  <a:pt x="360040" y="2941772"/>
                </a:lnTo>
                <a:lnTo>
                  <a:pt x="0" y="2581732"/>
                </a:lnTo>
                <a:close/>
              </a:path>
            </a:pathLst>
          </a:custGeom>
          <a:solidFill>
            <a:srgbClr val="FFC000"/>
          </a:solidFill>
          <a:ln w="15875">
            <a:gradFill>
              <a:gsLst>
                <a:gs pos="0">
                  <a:srgbClr val="F3F3F3"/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 dirty="0"/>
          </a:p>
        </p:txBody>
      </p:sp>
      <p:sp>
        <p:nvSpPr>
          <p:cNvPr id="89" name="文本框 14"/>
          <p:cNvSpPr txBox="1"/>
          <p:nvPr/>
        </p:nvSpPr>
        <p:spPr>
          <a:xfrm>
            <a:off x="6842802" y="4613867"/>
            <a:ext cx="2239379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14"/>
          <p:cNvSpPr txBox="1"/>
          <p:nvPr/>
        </p:nvSpPr>
        <p:spPr>
          <a:xfrm>
            <a:off x="3651724" y="4655304"/>
            <a:ext cx="2239379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下箭头 11"/>
          <p:cNvSpPr/>
          <p:nvPr/>
        </p:nvSpPr>
        <p:spPr>
          <a:xfrm rot="14050908" flipH="1">
            <a:off x="4080705" y="2006815"/>
            <a:ext cx="532952" cy="1128711"/>
          </a:xfrm>
          <a:custGeom>
            <a:avLst/>
            <a:gdLst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180020 w 720080"/>
              <a:gd name="connsiteY2" fmla="*/ 0 h 3168352"/>
              <a:gd name="connsiteX3" fmla="*/ 540060 w 720080"/>
              <a:gd name="connsiteY3" fmla="*/ 0 h 3168352"/>
              <a:gd name="connsiteX4" fmla="*/ 540060 w 720080"/>
              <a:gd name="connsiteY4" fmla="*/ 2808312 h 3168352"/>
              <a:gd name="connsiteX5" fmla="*/ 720080 w 720080"/>
              <a:gd name="connsiteY5" fmla="*/ 2808312 h 3168352"/>
              <a:gd name="connsiteX6" fmla="*/ 360040 w 720080"/>
              <a:gd name="connsiteY6" fmla="*/ 3168352 h 3168352"/>
              <a:gd name="connsiteX7" fmla="*/ 0 w 720080"/>
              <a:gd name="connsiteY7" fmla="*/ 2808312 h 3168352"/>
              <a:gd name="connsiteX0-1" fmla="*/ 0 w 720080"/>
              <a:gd name="connsiteY0-2" fmla="*/ 2808312 h 3168352"/>
              <a:gd name="connsiteX1-3" fmla="*/ 180020 w 720080"/>
              <a:gd name="connsiteY1-4" fmla="*/ 2808312 h 3168352"/>
              <a:gd name="connsiteX2-5" fmla="*/ 540060 w 720080"/>
              <a:gd name="connsiteY2-6" fmla="*/ 0 h 3168352"/>
              <a:gd name="connsiteX3-7" fmla="*/ 540060 w 720080"/>
              <a:gd name="connsiteY3-8" fmla="*/ 2808312 h 3168352"/>
              <a:gd name="connsiteX4-9" fmla="*/ 720080 w 720080"/>
              <a:gd name="connsiteY4-10" fmla="*/ 2808312 h 3168352"/>
              <a:gd name="connsiteX5-11" fmla="*/ 360040 w 720080"/>
              <a:gd name="connsiteY5-12" fmla="*/ 3168352 h 3168352"/>
              <a:gd name="connsiteX6-13" fmla="*/ 0 w 720080"/>
              <a:gd name="connsiteY6-14" fmla="*/ 2808312 h 3168352"/>
              <a:gd name="connsiteX0-15" fmla="*/ 0 w 720080"/>
              <a:gd name="connsiteY0-16" fmla="*/ 2808312 h 3168352"/>
              <a:gd name="connsiteX1-17" fmla="*/ 180020 w 720080"/>
              <a:gd name="connsiteY1-18" fmla="*/ 2808312 h 3168352"/>
              <a:gd name="connsiteX2-19" fmla="*/ 540060 w 720080"/>
              <a:gd name="connsiteY2-20" fmla="*/ 0 h 3168352"/>
              <a:gd name="connsiteX3-21" fmla="*/ 540060 w 720080"/>
              <a:gd name="connsiteY3-22" fmla="*/ 2808312 h 3168352"/>
              <a:gd name="connsiteX4-23" fmla="*/ 720080 w 720080"/>
              <a:gd name="connsiteY4-24" fmla="*/ 2808312 h 3168352"/>
              <a:gd name="connsiteX5-25" fmla="*/ 360040 w 720080"/>
              <a:gd name="connsiteY5-26" fmla="*/ 3168352 h 3168352"/>
              <a:gd name="connsiteX6-27" fmla="*/ 0 w 720080"/>
              <a:gd name="connsiteY6-28" fmla="*/ 2808312 h 3168352"/>
              <a:gd name="connsiteX0-29" fmla="*/ 0 w 720080"/>
              <a:gd name="connsiteY0-30" fmla="*/ 2808312 h 3168352"/>
              <a:gd name="connsiteX1-31" fmla="*/ 180020 w 720080"/>
              <a:gd name="connsiteY1-32" fmla="*/ 2808312 h 3168352"/>
              <a:gd name="connsiteX2-33" fmla="*/ 540060 w 720080"/>
              <a:gd name="connsiteY2-34" fmla="*/ 0 h 3168352"/>
              <a:gd name="connsiteX3-35" fmla="*/ 540060 w 720080"/>
              <a:gd name="connsiteY3-36" fmla="*/ 2808312 h 3168352"/>
              <a:gd name="connsiteX4-37" fmla="*/ 720080 w 720080"/>
              <a:gd name="connsiteY4-38" fmla="*/ 2808312 h 3168352"/>
              <a:gd name="connsiteX5-39" fmla="*/ 360040 w 720080"/>
              <a:gd name="connsiteY5-40" fmla="*/ 3168352 h 3168352"/>
              <a:gd name="connsiteX6-41" fmla="*/ 0 w 720080"/>
              <a:gd name="connsiteY6-42" fmla="*/ 2808312 h 3168352"/>
              <a:gd name="connsiteX0-43" fmla="*/ 0 w 720080"/>
              <a:gd name="connsiteY0-44" fmla="*/ 2808312 h 3168352"/>
              <a:gd name="connsiteX1-45" fmla="*/ 180020 w 720080"/>
              <a:gd name="connsiteY1-46" fmla="*/ 2808312 h 3168352"/>
              <a:gd name="connsiteX2-47" fmla="*/ 540060 w 720080"/>
              <a:gd name="connsiteY2-48" fmla="*/ 0 h 3168352"/>
              <a:gd name="connsiteX3-49" fmla="*/ 540060 w 720080"/>
              <a:gd name="connsiteY3-50" fmla="*/ 2808312 h 3168352"/>
              <a:gd name="connsiteX4-51" fmla="*/ 720080 w 720080"/>
              <a:gd name="connsiteY4-52" fmla="*/ 2808312 h 3168352"/>
              <a:gd name="connsiteX5-53" fmla="*/ 360040 w 720080"/>
              <a:gd name="connsiteY5-54" fmla="*/ 3168352 h 3168352"/>
              <a:gd name="connsiteX6-55" fmla="*/ 0 w 720080"/>
              <a:gd name="connsiteY6-56" fmla="*/ 2808312 h 3168352"/>
              <a:gd name="connsiteX0-57" fmla="*/ 0 w 720080"/>
              <a:gd name="connsiteY0-58" fmla="*/ 2808312 h 3168352"/>
              <a:gd name="connsiteX1-59" fmla="*/ 180020 w 720080"/>
              <a:gd name="connsiteY1-60" fmla="*/ 2808312 h 3168352"/>
              <a:gd name="connsiteX2-61" fmla="*/ 540060 w 720080"/>
              <a:gd name="connsiteY2-62" fmla="*/ 0 h 3168352"/>
              <a:gd name="connsiteX3-63" fmla="*/ 540060 w 720080"/>
              <a:gd name="connsiteY3-64" fmla="*/ 2808312 h 3168352"/>
              <a:gd name="connsiteX4-65" fmla="*/ 720080 w 720080"/>
              <a:gd name="connsiteY4-66" fmla="*/ 2808312 h 3168352"/>
              <a:gd name="connsiteX5-67" fmla="*/ 360040 w 720080"/>
              <a:gd name="connsiteY5-68" fmla="*/ 3168352 h 3168352"/>
              <a:gd name="connsiteX6-69" fmla="*/ 0 w 720080"/>
              <a:gd name="connsiteY6-70" fmla="*/ 2808312 h 3168352"/>
              <a:gd name="connsiteX0-71" fmla="*/ 0 w 720080"/>
              <a:gd name="connsiteY0-72" fmla="*/ 2808312 h 3168352"/>
              <a:gd name="connsiteX1-73" fmla="*/ 180020 w 720080"/>
              <a:gd name="connsiteY1-74" fmla="*/ 2808312 h 3168352"/>
              <a:gd name="connsiteX2-75" fmla="*/ 540060 w 720080"/>
              <a:gd name="connsiteY2-76" fmla="*/ 0 h 3168352"/>
              <a:gd name="connsiteX3-77" fmla="*/ 540060 w 720080"/>
              <a:gd name="connsiteY3-78" fmla="*/ 2808312 h 3168352"/>
              <a:gd name="connsiteX4-79" fmla="*/ 720080 w 720080"/>
              <a:gd name="connsiteY4-80" fmla="*/ 2808312 h 3168352"/>
              <a:gd name="connsiteX5-81" fmla="*/ 360040 w 720080"/>
              <a:gd name="connsiteY5-82" fmla="*/ 3168352 h 3168352"/>
              <a:gd name="connsiteX6-83" fmla="*/ 0 w 720080"/>
              <a:gd name="connsiteY6-84" fmla="*/ 2808312 h 3168352"/>
              <a:gd name="connsiteX0-85" fmla="*/ 0 w 720080"/>
              <a:gd name="connsiteY0-86" fmla="*/ 2808312 h 3168352"/>
              <a:gd name="connsiteX1-87" fmla="*/ 180020 w 720080"/>
              <a:gd name="connsiteY1-88" fmla="*/ 2808312 h 3168352"/>
              <a:gd name="connsiteX2-89" fmla="*/ 540060 w 720080"/>
              <a:gd name="connsiteY2-90" fmla="*/ 0 h 3168352"/>
              <a:gd name="connsiteX3-91" fmla="*/ 540060 w 720080"/>
              <a:gd name="connsiteY3-92" fmla="*/ 2808312 h 3168352"/>
              <a:gd name="connsiteX4-93" fmla="*/ 720080 w 720080"/>
              <a:gd name="connsiteY4-94" fmla="*/ 2808312 h 3168352"/>
              <a:gd name="connsiteX5-95" fmla="*/ 360040 w 720080"/>
              <a:gd name="connsiteY5-96" fmla="*/ 3168352 h 3168352"/>
              <a:gd name="connsiteX6-97" fmla="*/ 0 w 720080"/>
              <a:gd name="connsiteY6-98" fmla="*/ 2808312 h 3168352"/>
              <a:gd name="connsiteX0-99" fmla="*/ 0 w 720080"/>
              <a:gd name="connsiteY0-100" fmla="*/ 2808312 h 3168352"/>
              <a:gd name="connsiteX1-101" fmla="*/ 180020 w 720080"/>
              <a:gd name="connsiteY1-102" fmla="*/ 2808312 h 3168352"/>
              <a:gd name="connsiteX2-103" fmla="*/ 540060 w 720080"/>
              <a:gd name="connsiteY2-104" fmla="*/ 0 h 3168352"/>
              <a:gd name="connsiteX3-105" fmla="*/ 540060 w 720080"/>
              <a:gd name="connsiteY3-106" fmla="*/ 2808312 h 3168352"/>
              <a:gd name="connsiteX4-107" fmla="*/ 720080 w 720080"/>
              <a:gd name="connsiteY4-108" fmla="*/ 2808312 h 3168352"/>
              <a:gd name="connsiteX5-109" fmla="*/ 360040 w 720080"/>
              <a:gd name="connsiteY5-110" fmla="*/ 3168352 h 3168352"/>
              <a:gd name="connsiteX6-111" fmla="*/ 0 w 720080"/>
              <a:gd name="connsiteY6-112" fmla="*/ 2808312 h 3168352"/>
              <a:gd name="connsiteX0-113" fmla="*/ 0 w 752331"/>
              <a:gd name="connsiteY0-114" fmla="*/ 3085897 h 3445937"/>
              <a:gd name="connsiteX1-115" fmla="*/ 180020 w 752331"/>
              <a:gd name="connsiteY1-116" fmla="*/ 3085897 h 3445937"/>
              <a:gd name="connsiteX2-117" fmla="*/ 752331 w 752331"/>
              <a:gd name="connsiteY2-118" fmla="*/ 0 h 3445937"/>
              <a:gd name="connsiteX3-119" fmla="*/ 540060 w 752331"/>
              <a:gd name="connsiteY3-120" fmla="*/ 3085897 h 3445937"/>
              <a:gd name="connsiteX4-121" fmla="*/ 720080 w 752331"/>
              <a:gd name="connsiteY4-122" fmla="*/ 3085897 h 3445937"/>
              <a:gd name="connsiteX5-123" fmla="*/ 360040 w 752331"/>
              <a:gd name="connsiteY5-124" fmla="*/ 3445937 h 3445937"/>
              <a:gd name="connsiteX6-125" fmla="*/ 0 w 752331"/>
              <a:gd name="connsiteY6-126" fmla="*/ 3085897 h 3445937"/>
              <a:gd name="connsiteX0-127" fmla="*/ 0 w 752331"/>
              <a:gd name="connsiteY0-128" fmla="*/ 3085897 h 3445937"/>
              <a:gd name="connsiteX1-129" fmla="*/ 180020 w 752331"/>
              <a:gd name="connsiteY1-130" fmla="*/ 3085897 h 3445937"/>
              <a:gd name="connsiteX2-131" fmla="*/ 752331 w 752331"/>
              <a:gd name="connsiteY2-132" fmla="*/ 0 h 3445937"/>
              <a:gd name="connsiteX3-133" fmla="*/ 540060 w 752331"/>
              <a:gd name="connsiteY3-134" fmla="*/ 3085897 h 3445937"/>
              <a:gd name="connsiteX4-135" fmla="*/ 720080 w 752331"/>
              <a:gd name="connsiteY4-136" fmla="*/ 3085897 h 3445937"/>
              <a:gd name="connsiteX5-137" fmla="*/ 360040 w 752331"/>
              <a:gd name="connsiteY5-138" fmla="*/ 3445937 h 3445937"/>
              <a:gd name="connsiteX6-139" fmla="*/ 0 w 752331"/>
              <a:gd name="connsiteY6-140" fmla="*/ 3085897 h 3445937"/>
              <a:gd name="connsiteX0-141" fmla="*/ 0 w 752331"/>
              <a:gd name="connsiteY0-142" fmla="*/ 3085897 h 3445937"/>
              <a:gd name="connsiteX1-143" fmla="*/ 180020 w 752331"/>
              <a:gd name="connsiteY1-144" fmla="*/ 3085897 h 3445937"/>
              <a:gd name="connsiteX2-145" fmla="*/ 752331 w 752331"/>
              <a:gd name="connsiteY2-146" fmla="*/ 0 h 3445937"/>
              <a:gd name="connsiteX3-147" fmla="*/ 540060 w 752331"/>
              <a:gd name="connsiteY3-148" fmla="*/ 3085897 h 3445937"/>
              <a:gd name="connsiteX4-149" fmla="*/ 720080 w 752331"/>
              <a:gd name="connsiteY4-150" fmla="*/ 3085897 h 3445937"/>
              <a:gd name="connsiteX5-151" fmla="*/ 360040 w 752331"/>
              <a:gd name="connsiteY5-152" fmla="*/ 3445937 h 3445937"/>
              <a:gd name="connsiteX6-153" fmla="*/ 0 w 752331"/>
              <a:gd name="connsiteY6-154" fmla="*/ 3085897 h 3445937"/>
              <a:gd name="connsiteX0-155" fmla="*/ 0 w 1521214"/>
              <a:gd name="connsiteY0-156" fmla="*/ 2643005 h 3003045"/>
              <a:gd name="connsiteX1-157" fmla="*/ 180020 w 1521214"/>
              <a:gd name="connsiteY1-158" fmla="*/ 2643005 h 3003045"/>
              <a:gd name="connsiteX2-159" fmla="*/ 1521214 w 1521214"/>
              <a:gd name="connsiteY2-160" fmla="*/ 0 h 3003045"/>
              <a:gd name="connsiteX3-161" fmla="*/ 540060 w 1521214"/>
              <a:gd name="connsiteY3-162" fmla="*/ 2643005 h 3003045"/>
              <a:gd name="connsiteX4-163" fmla="*/ 720080 w 1521214"/>
              <a:gd name="connsiteY4-164" fmla="*/ 2643005 h 3003045"/>
              <a:gd name="connsiteX5-165" fmla="*/ 360040 w 1521214"/>
              <a:gd name="connsiteY5-166" fmla="*/ 3003045 h 3003045"/>
              <a:gd name="connsiteX6-167" fmla="*/ 0 w 1521214"/>
              <a:gd name="connsiteY6-168" fmla="*/ 2643005 h 3003045"/>
              <a:gd name="connsiteX0-169" fmla="*/ 0 w 1521214"/>
              <a:gd name="connsiteY0-170" fmla="*/ 2643005 h 3003045"/>
              <a:gd name="connsiteX1-171" fmla="*/ 180020 w 1521214"/>
              <a:gd name="connsiteY1-172" fmla="*/ 2643005 h 3003045"/>
              <a:gd name="connsiteX2-173" fmla="*/ 1521214 w 1521214"/>
              <a:gd name="connsiteY2-174" fmla="*/ 0 h 3003045"/>
              <a:gd name="connsiteX3-175" fmla="*/ 540060 w 1521214"/>
              <a:gd name="connsiteY3-176" fmla="*/ 2643005 h 3003045"/>
              <a:gd name="connsiteX4-177" fmla="*/ 720080 w 1521214"/>
              <a:gd name="connsiteY4-178" fmla="*/ 2643005 h 3003045"/>
              <a:gd name="connsiteX5-179" fmla="*/ 360040 w 1521214"/>
              <a:gd name="connsiteY5-180" fmla="*/ 3003045 h 3003045"/>
              <a:gd name="connsiteX6-181" fmla="*/ 0 w 1521214"/>
              <a:gd name="connsiteY6-182" fmla="*/ 2643005 h 3003045"/>
              <a:gd name="connsiteX0-183" fmla="*/ 0 w 1521214"/>
              <a:gd name="connsiteY0-184" fmla="*/ 2643005 h 3003045"/>
              <a:gd name="connsiteX1-185" fmla="*/ 180020 w 1521214"/>
              <a:gd name="connsiteY1-186" fmla="*/ 2643005 h 3003045"/>
              <a:gd name="connsiteX2-187" fmla="*/ 1521214 w 1521214"/>
              <a:gd name="connsiteY2-188" fmla="*/ 0 h 3003045"/>
              <a:gd name="connsiteX3-189" fmla="*/ 540060 w 1521214"/>
              <a:gd name="connsiteY3-190" fmla="*/ 2643005 h 3003045"/>
              <a:gd name="connsiteX4-191" fmla="*/ 720080 w 1521214"/>
              <a:gd name="connsiteY4-192" fmla="*/ 2643005 h 3003045"/>
              <a:gd name="connsiteX5-193" fmla="*/ 360040 w 1521214"/>
              <a:gd name="connsiteY5-194" fmla="*/ 3003045 h 3003045"/>
              <a:gd name="connsiteX6-195" fmla="*/ 0 w 1521214"/>
              <a:gd name="connsiteY6-196" fmla="*/ 2643005 h 3003045"/>
              <a:gd name="connsiteX0-197" fmla="*/ 0 w 1521214"/>
              <a:gd name="connsiteY0-198" fmla="*/ 2643005 h 3003045"/>
              <a:gd name="connsiteX1-199" fmla="*/ 180020 w 1521214"/>
              <a:gd name="connsiteY1-200" fmla="*/ 2643005 h 3003045"/>
              <a:gd name="connsiteX2-201" fmla="*/ 1521214 w 1521214"/>
              <a:gd name="connsiteY2-202" fmla="*/ 0 h 3003045"/>
              <a:gd name="connsiteX3-203" fmla="*/ 540060 w 1521214"/>
              <a:gd name="connsiteY3-204" fmla="*/ 2643005 h 3003045"/>
              <a:gd name="connsiteX4-205" fmla="*/ 720080 w 1521214"/>
              <a:gd name="connsiteY4-206" fmla="*/ 2643005 h 3003045"/>
              <a:gd name="connsiteX5-207" fmla="*/ 360040 w 1521214"/>
              <a:gd name="connsiteY5-208" fmla="*/ 3003045 h 3003045"/>
              <a:gd name="connsiteX6-209" fmla="*/ 0 w 1521214"/>
              <a:gd name="connsiteY6-210" fmla="*/ 2643005 h 3003045"/>
              <a:gd name="connsiteX0-211" fmla="*/ 0 w 1521214"/>
              <a:gd name="connsiteY0-212" fmla="*/ 2643005 h 3003045"/>
              <a:gd name="connsiteX1-213" fmla="*/ 180020 w 1521214"/>
              <a:gd name="connsiteY1-214" fmla="*/ 2643005 h 3003045"/>
              <a:gd name="connsiteX2-215" fmla="*/ 1521214 w 1521214"/>
              <a:gd name="connsiteY2-216" fmla="*/ 0 h 3003045"/>
              <a:gd name="connsiteX3-217" fmla="*/ 540060 w 1521214"/>
              <a:gd name="connsiteY3-218" fmla="*/ 2643005 h 3003045"/>
              <a:gd name="connsiteX4-219" fmla="*/ 720080 w 1521214"/>
              <a:gd name="connsiteY4-220" fmla="*/ 2643005 h 3003045"/>
              <a:gd name="connsiteX5-221" fmla="*/ 360040 w 1521214"/>
              <a:gd name="connsiteY5-222" fmla="*/ 3003045 h 3003045"/>
              <a:gd name="connsiteX6-223" fmla="*/ 0 w 1521214"/>
              <a:gd name="connsiteY6-224" fmla="*/ 2643005 h 3003045"/>
              <a:gd name="connsiteX0-225" fmla="*/ 0 w 1553538"/>
              <a:gd name="connsiteY0-226" fmla="*/ 2581732 h 2941772"/>
              <a:gd name="connsiteX1-227" fmla="*/ 180020 w 1553538"/>
              <a:gd name="connsiteY1-228" fmla="*/ 2581732 h 2941772"/>
              <a:gd name="connsiteX2-229" fmla="*/ 1553538 w 1553538"/>
              <a:gd name="connsiteY2-230" fmla="*/ 0 h 2941772"/>
              <a:gd name="connsiteX3-231" fmla="*/ 540060 w 1553538"/>
              <a:gd name="connsiteY3-232" fmla="*/ 2581732 h 2941772"/>
              <a:gd name="connsiteX4-233" fmla="*/ 720080 w 1553538"/>
              <a:gd name="connsiteY4-234" fmla="*/ 2581732 h 2941772"/>
              <a:gd name="connsiteX5-235" fmla="*/ 360040 w 1553538"/>
              <a:gd name="connsiteY5-236" fmla="*/ 2941772 h 2941772"/>
              <a:gd name="connsiteX6-237" fmla="*/ 0 w 1553538"/>
              <a:gd name="connsiteY6-238" fmla="*/ 2581732 h 2941772"/>
              <a:gd name="connsiteX0-239" fmla="*/ 0 w 1553538"/>
              <a:gd name="connsiteY0-240" fmla="*/ 2581732 h 2941772"/>
              <a:gd name="connsiteX1-241" fmla="*/ 180020 w 1553538"/>
              <a:gd name="connsiteY1-242" fmla="*/ 2581732 h 2941772"/>
              <a:gd name="connsiteX2-243" fmla="*/ 1553538 w 1553538"/>
              <a:gd name="connsiteY2-244" fmla="*/ 0 h 2941772"/>
              <a:gd name="connsiteX3-245" fmla="*/ 540060 w 1553538"/>
              <a:gd name="connsiteY3-246" fmla="*/ 2581732 h 2941772"/>
              <a:gd name="connsiteX4-247" fmla="*/ 720080 w 1553538"/>
              <a:gd name="connsiteY4-248" fmla="*/ 2581732 h 2941772"/>
              <a:gd name="connsiteX5-249" fmla="*/ 360040 w 1553538"/>
              <a:gd name="connsiteY5-250" fmla="*/ 2941772 h 2941772"/>
              <a:gd name="connsiteX6-251" fmla="*/ 0 w 1553538"/>
              <a:gd name="connsiteY6-252" fmla="*/ 2581732 h 2941772"/>
              <a:gd name="connsiteX0-253" fmla="*/ 0 w 1553538"/>
              <a:gd name="connsiteY0-254" fmla="*/ 2581732 h 2941772"/>
              <a:gd name="connsiteX1-255" fmla="*/ 180020 w 1553538"/>
              <a:gd name="connsiteY1-256" fmla="*/ 2581732 h 2941772"/>
              <a:gd name="connsiteX2-257" fmla="*/ 1553538 w 1553538"/>
              <a:gd name="connsiteY2-258" fmla="*/ 0 h 2941772"/>
              <a:gd name="connsiteX3-259" fmla="*/ 540060 w 1553538"/>
              <a:gd name="connsiteY3-260" fmla="*/ 2581732 h 2941772"/>
              <a:gd name="connsiteX4-261" fmla="*/ 720080 w 1553538"/>
              <a:gd name="connsiteY4-262" fmla="*/ 2581732 h 2941772"/>
              <a:gd name="connsiteX5-263" fmla="*/ 360040 w 1553538"/>
              <a:gd name="connsiteY5-264" fmla="*/ 2941772 h 2941772"/>
              <a:gd name="connsiteX6-265" fmla="*/ 0 w 1553538"/>
              <a:gd name="connsiteY6-266" fmla="*/ 2581732 h 2941772"/>
              <a:gd name="connsiteX0-267" fmla="*/ 0 w 1553538"/>
              <a:gd name="connsiteY0-268" fmla="*/ 2581732 h 2941772"/>
              <a:gd name="connsiteX1-269" fmla="*/ 180020 w 1553538"/>
              <a:gd name="connsiteY1-270" fmla="*/ 2581732 h 2941772"/>
              <a:gd name="connsiteX2-271" fmla="*/ 1553538 w 1553538"/>
              <a:gd name="connsiteY2-272" fmla="*/ 0 h 2941772"/>
              <a:gd name="connsiteX3-273" fmla="*/ 540060 w 1553538"/>
              <a:gd name="connsiteY3-274" fmla="*/ 2581732 h 2941772"/>
              <a:gd name="connsiteX4-275" fmla="*/ 720080 w 1553538"/>
              <a:gd name="connsiteY4-276" fmla="*/ 2581732 h 2941772"/>
              <a:gd name="connsiteX5-277" fmla="*/ 360040 w 1553538"/>
              <a:gd name="connsiteY5-278" fmla="*/ 2941772 h 2941772"/>
              <a:gd name="connsiteX6-279" fmla="*/ 0 w 1553538"/>
              <a:gd name="connsiteY6-280" fmla="*/ 2581732 h 29417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3538" h="2941772">
                <a:moveTo>
                  <a:pt x="0" y="2581732"/>
                </a:moveTo>
                <a:lnTo>
                  <a:pt x="180020" y="2581732"/>
                </a:lnTo>
                <a:cubicBezTo>
                  <a:pt x="22448" y="1449685"/>
                  <a:pt x="392875" y="355256"/>
                  <a:pt x="1553538" y="0"/>
                </a:cubicBezTo>
                <a:cubicBezTo>
                  <a:pt x="659395" y="472539"/>
                  <a:pt x="327789" y="1270071"/>
                  <a:pt x="540060" y="2581732"/>
                </a:cubicBezTo>
                <a:lnTo>
                  <a:pt x="720080" y="2581732"/>
                </a:lnTo>
                <a:lnTo>
                  <a:pt x="360040" y="2941772"/>
                </a:lnTo>
                <a:lnTo>
                  <a:pt x="0" y="2581732"/>
                </a:lnTo>
                <a:close/>
              </a:path>
            </a:pathLst>
          </a:custGeom>
          <a:solidFill>
            <a:srgbClr val="FFC000"/>
          </a:solidFill>
          <a:ln w="15875">
            <a:gradFill>
              <a:gsLst>
                <a:gs pos="0">
                  <a:srgbClr val="F3F3F3"/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 dirty="0"/>
          </a:p>
        </p:txBody>
      </p:sp>
      <p:sp>
        <p:nvSpPr>
          <p:cNvPr id="92" name="文本框 14"/>
          <p:cNvSpPr txBox="1"/>
          <p:nvPr/>
        </p:nvSpPr>
        <p:spPr>
          <a:xfrm>
            <a:off x="3616359" y="2300433"/>
            <a:ext cx="571785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下箭头 11"/>
          <p:cNvSpPr/>
          <p:nvPr/>
        </p:nvSpPr>
        <p:spPr>
          <a:xfrm rot="19688153" flipH="1">
            <a:off x="6315675" y="1910617"/>
            <a:ext cx="532952" cy="1128711"/>
          </a:xfrm>
          <a:custGeom>
            <a:avLst/>
            <a:gdLst>
              <a:gd name="connsiteX0" fmla="*/ 0 w 720080"/>
              <a:gd name="connsiteY0" fmla="*/ 2808312 h 3168352"/>
              <a:gd name="connsiteX1" fmla="*/ 180020 w 720080"/>
              <a:gd name="connsiteY1" fmla="*/ 2808312 h 3168352"/>
              <a:gd name="connsiteX2" fmla="*/ 180020 w 720080"/>
              <a:gd name="connsiteY2" fmla="*/ 0 h 3168352"/>
              <a:gd name="connsiteX3" fmla="*/ 540060 w 720080"/>
              <a:gd name="connsiteY3" fmla="*/ 0 h 3168352"/>
              <a:gd name="connsiteX4" fmla="*/ 540060 w 720080"/>
              <a:gd name="connsiteY4" fmla="*/ 2808312 h 3168352"/>
              <a:gd name="connsiteX5" fmla="*/ 720080 w 720080"/>
              <a:gd name="connsiteY5" fmla="*/ 2808312 h 3168352"/>
              <a:gd name="connsiteX6" fmla="*/ 360040 w 720080"/>
              <a:gd name="connsiteY6" fmla="*/ 3168352 h 3168352"/>
              <a:gd name="connsiteX7" fmla="*/ 0 w 720080"/>
              <a:gd name="connsiteY7" fmla="*/ 2808312 h 3168352"/>
              <a:gd name="connsiteX0-1" fmla="*/ 0 w 720080"/>
              <a:gd name="connsiteY0-2" fmla="*/ 2808312 h 3168352"/>
              <a:gd name="connsiteX1-3" fmla="*/ 180020 w 720080"/>
              <a:gd name="connsiteY1-4" fmla="*/ 2808312 h 3168352"/>
              <a:gd name="connsiteX2-5" fmla="*/ 540060 w 720080"/>
              <a:gd name="connsiteY2-6" fmla="*/ 0 h 3168352"/>
              <a:gd name="connsiteX3-7" fmla="*/ 540060 w 720080"/>
              <a:gd name="connsiteY3-8" fmla="*/ 2808312 h 3168352"/>
              <a:gd name="connsiteX4-9" fmla="*/ 720080 w 720080"/>
              <a:gd name="connsiteY4-10" fmla="*/ 2808312 h 3168352"/>
              <a:gd name="connsiteX5-11" fmla="*/ 360040 w 720080"/>
              <a:gd name="connsiteY5-12" fmla="*/ 3168352 h 3168352"/>
              <a:gd name="connsiteX6-13" fmla="*/ 0 w 720080"/>
              <a:gd name="connsiteY6-14" fmla="*/ 2808312 h 3168352"/>
              <a:gd name="connsiteX0-15" fmla="*/ 0 w 720080"/>
              <a:gd name="connsiteY0-16" fmla="*/ 2808312 h 3168352"/>
              <a:gd name="connsiteX1-17" fmla="*/ 180020 w 720080"/>
              <a:gd name="connsiteY1-18" fmla="*/ 2808312 h 3168352"/>
              <a:gd name="connsiteX2-19" fmla="*/ 540060 w 720080"/>
              <a:gd name="connsiteY2-20" fmla="*/ 0 h 3168352"/>
              <a:gd name="connsiteX3-21" fmla="*/ 540060 w 720080"/>
              <a:gd name="connsiteY3-22" fmla="*/ 2808312 h 3168352"/>
              <a:gd name="connsiteX4-23" fmla="*/ 720080 w 720080"/>
              <a:gd name="connsiteY4-24" fmla="*/ 2808312 h 3168352"/>
              <a:gd name="connsiteX5-25" fmla="*/ 360040 w 720080"/>
              <a:gd name="connsiteY5-26" fmla="*/ 3168352 h 3168352"/>
              <a:gd name="connsiteX6-27" fmla="*/ 0 w 720080"/>
              <a:gd name="connsiteY6-28" fmla="*/ 2808312 h 3168352"/>
              <a:gd name="connsiteX0-29" fmla="*/ 0 w 720080"/>
              <a:gd name="connsiteY0-30" fmla="*/ 2808312 h 3168352"/>
              <a:gd name="connsiteX1-31" fmla="*/ 180020 w 720080"/>
              <a:gd name="connsiteY1-32" fmla="*/ 2808312 h 3168352"/>
              <a:gd name="connsiteX2-33" fmla="*/ 540060 w 720080"/>
              <a:gd name="connsiteY2-34" fmla="*/ 0 h 3168352"/>
              <a:gd name="connsiteX3-35" fmla="*/ 540060 w 720080"/>
              <a:gd name="connsiteY3-36" fmla="*/ 2808312 h 3168352"/>
              <a:gd name="connsiteX4-37" fmla="*/ 720080 w 720080"/>
              <a:gd name="connsiteY4-38" fmla="*/ 2808312 h 3168352"/>
              <a:gd name="connsiteX5-39" fmla="*/ 360040 w 720080"/>
              <a:gd name="connsiteY5-40" fmla="*/ 3168352 h 3168352"/>
              <a:gd name="connsiteX6-41" fmla="*/ 0 w 720080"/>
              <a:gd name="connsiteY6-42" fmla="*/ 2808312 h 3168352"/>
              <a:gd name="connsiteX0-43" fmla="*/ 0 w 720080"/>
              <a:gd name="connsiteY0-44" fmla="*/ 2808312 h 3168352"/>
              <a:gd name="connsiteX1-45" fmla="*/ 180020 w 720080"/>
              <a:gd name="connsiteY1-46" fmla="*/ 2808312 h 3168352"/>
              <a:gd name="connsiteX2-47" fmla="*/ 540060 w 720080"/>
              <a:gd name="connsiteY2-48" fmla="*/ 0 h 3168352"/>
              <a:gd name="connsiteX3-49" fmla="*/ 540060 w 720080"/>
              <a:gd name="connsiteY3-50" fmla="*/ 2808312 h 3168352"/>
              <a:gd name="connsiteX4-51" fmla="*/ 720080 w 720080"/>
              <a:gd name="connsiteY4-52" fmla="*/ 2808312 h 3168352"/>
              <a:gd name="connsiteX5-53" fmla="*/ 360040 w 720080"/>
              <a:gd name="connsiteY5-54" fmla="*/ 3168352 h 3168352"/>
              <a:gd name="connsiteX6-55" fmla="*/ 0 w 720080"/>
              <a:gd name="connsiteY6-56" fmla="*/ 2808312 h 3168352"/>
              <a:gd name="connsiteX0-57" fmla="*/ 0 w 720080"/>
              <a:gd name="connsiteY0-58" fmla="*/ 2808312 h 3168352"/>
              <a:gd name="connsiteX1-59" fmla="*/ 180020 w 720080"/>
              <a:gd name="connsiteY1-60" fmla="*/ 2808312 h 3168352"/>
              <a:gd name="connsiteX2-61" fmla="*/ 540060 w 720080"/>
              <a:gd name="connsiteY2-62" fmla="*/ 0 h 3168352"/>
              <a:gd name="connsiteX3-63" fmla="*/ 540060 w 720080"/>
              <a:gd name="connsiteY3-64" fmla="*/ 2808312 h 3168352"/>
              <a:gd name="connsiteX4-65" fmla="*/ 720080 w 720080"/>
              <a:gd name="connsiteY4-66" fmla="*/ 2808312 h 3168352"/>
              <a:gd name="connsiteX5-67" fmla="*/ 360040 w 720080"/>
              <a:gd name="connsiteY5-68" fmla="*/ 3168352 h 3168352"/>
              <a:gd name="connsiteX6-69" fmla="*/ 0 w 720080"/>
              <a:gd name="connsiteY6-70" fmla="*/ 2808312 h 3168352"/>
              <a:gd name="connsiteX0-71" fmla="*/ 0 w 720080"/>
              <a:gd name="connsiteY0-72" fmla="*/ 2808312 h 3168352"/>
              <a:gd name="connsiteX1-73" fmla="*/ 180020 w 720080"/>
              <a:gd name="connsiteY1-74" fmla="*/ 2808312 h 3168352"/>
              <a:gd name="connsiteX2-75" fmla="*/ 540060 w 720080"/>
              <a:gd name="connsiteY2-76" fmla="*/ 0 h 3168352"/>
              <a:gd name="connsiteX3-77" fmla="*/ 540060 w 720080"/>
              <a:gd name="connsiteY3-78" fmla="*/ 2808312 h 3168352"/>
              <a:gd name="connsiteX4-79" fmla="*/ 720080 w 720080"/>
              <a:gd name="connsiteY4-80" fmla="*/ 2808312 h 3168352"/>
              <a:gd name="connsiteX5-81" fmla="*/ 360040 w 720080"/>
              <a:gd name="connsiteY5-82" fmla="*/ 3168352 h 3168352"/>
              <a:gd name="connsiteX6-83" fmla="*/ 0 w 720080"/>
              <a:gd name="connsiteY6-84" fmla="*/ 2808312 h 3168352"/>
              <a:gd name="connsiteX0-85" fmla="*/ 0 w 720080"/>
              <a:gd name="connsiteY0-86" fmla="*/ 2808312 h 3168352"/>
              <a:gd name="connsiteX1-87" fmla="*/ 180020 w 720080"/>
              <a:gd name="connsiteY1-88" fmla="*/ 2808312 h 3168352"/>
              <a:gd name="connsiteX2-89" fmla="*/ 540060 w 720080"/>
              <a:gd name="connsiteY2-90" fmla="*/ 0 h 3168352"/>
              <a:gd name="connsiteX3-91" fmla="*/ 540060 w 720080"/>
              <a:gd name="connsiteY3-92" fmla="*/ 2808312 h 3168352"/>
              <a:gd name="connsiteX4-93" fmla="*/ 720080 w 720080"/>
              <a:gd name="connsiteY4-94" fmla="*/ 2808312 h 3168352"/>
              <a:gd name="connsiteX5-95" fmla="*/ 360040 w 720080"/>
              <a:gd name="connsiteY5-96" fmla="*/ 3168352 h 3168352"/>
              <a:gd name="connsiteX6-97" fmla="*/ 0 w 720080"/>
              <a:gd name="connsiteY6-98" fmla="*/ 2808312 h 3168352"/>
              <a:gd name="connsiteX0-99" fmla="*/ 0 w 720080"/>
              <a:gd name="connsiteY0-100" fmla="*/ 2808312 h 3168352"/>
              <a:gd name="connsiteX1-101" fmla="*/ 180020 w 720080"/>
              <a:gd name="connsiteY1-102" fmla="*/ 2808312 h 3168352"/>
              <a:gd name="connsiteX2-103" fmla="*/ 540060 w 720080"/>
              <a:gd name="connsiteY2-104" fmla="*/ 0 h 3168352"/>
              <a:gd name="connsiteX3-105" fmla="*/ 540060 w 720080"/>
              <a:gd name="connsiteY3-106" fmla="*/ 2808312 h 3168352"/>
              <a:gd name="connsiteX4-107" fmla="*/ 720080 w 720080"/>
              <a:gd name="connsiteY4-108" fmla="*/ 2808312 h 3168352"/>
              <a:gd name="connsiteX5-109" fmla="*/ 360040 w 720080"/>
              <a:gd name="connsiteY5-110" fmla="*/ 3168352 h 3168352"/>
              <a:gd name="connsiteX6-111" fmla="*/ 0 w 720080"/>
              <a:gd name="connsiteY6-112" fmla="*/ 2808312 h 3168352"/>
              <a:gd name="connsiteX0-113" fmla="*/ 0 w 752331"/>
              <a:gd name="connsiteY0-114" fmla="*/ 3085897 h 3445937"/>
              <a:gd name="connsiteX1-115" fmla="*/ 180020 w 752331"/>
              <a:gd name="connsiteY1-116" fmla="*/ 3085897 h 3445937"/>
              <a:gd name="connsiteX2-117" fmla="*/ 752331 w 752331"/>
              <a:gd name="connsiteY2-118" fmla="*/ 0 h 3445937"/>
              <a:gd name="connsiteX3-119" fmla="*/ 540060 w 752331"/>
              <a:gd name="connsiteY3-120" fmla="*/ 3085897 h 3445937"/>
              <a:gd name="connsiteX4-121" fmla="*/ 720080 w 752331"/>
              <a:gd name="connsiteY4-122" fmla="*/ 3085897 h 3445937"/>
              <a:gd name="connsiteX5-123" fmla="*/ 360040 w 752331"/>
              <a:gd name="connsiteY5-124" fmla="*/ 3445937 h 3445937"/>
              <a:gd name="connsiteX6-125" fmla="*/ 0 w 752331"/>
              <a:gd name="connsiteY6-126" fmla="*/ 3085897 h 3445937"/>
              <a:gd name="connsiteX0-127" fmla="*/ 0 w 752331"/>
              <a:gd name="connsiteY0-128" fmla="*/ 3085897 h 3445937"/>
              <a:gd name="connsiteX1-129" fmla="*/ 180020 w 752331"/>
              <a:gd name="connsiteY1-130" fmla="*/ 3085897 h 3445937"/>
              <a:gd name="connsiteX2-131" fmla="*/ 752331 w 752331"/>
              <a:gd name="connsiteY2-132" fmla="*/ 0 h 3445937"/>
              <a:gd name="connsiteX3-133" fmla="*/ 540060 w 752331"/>
              <a:gd name="connsiteY3-134" fmla="*/ 3085897 h 3445937"/>
              <a:gd name="connsiteX4-135" fmla="*/ 720080 w 752331"/>
              <a:gd name="connsiteY4-136" fmla="*/ 3085897 h 3445937"/>
              <a:gd name="connsiteX5-137" fmla="*/ 360040 w 752331"/>
              <a:gd name="connsiteY5-138" fmla="*/ 3445937 h 3445937"/>
              <a:gd name="connsiteX6-139" fmla="*/ 0 w 752331"/>
              <a:gd name="connsiteY6-140" fmla="*/ 3085897 h 3445937"/>
              <a:gd name="connsiteX0-141" fmla="*/ 0 w 752331"/>
              <a:gd name="connsiteY0-142" fmla="*/ 3085897 h 3445937"/>
              <a:gd name="connsiteX1-143" fmla="*/ 180020 w 752331"/>
              <a:gd name="connsiteY1-144" fmla="*/ 3085897 h 3445937"/>
              <a:gd name="connsiteX2-145" fmla="*/ 752331 w 752331"/>
              <a:gd name="connsiteY2-146" fmla="*/ 0 h 3445937"/>
              <a:gd name="connsiteX3-147" fmla="*/ 540060 w 752331"/>
              <a:gd name="connsiteY3-148" fmla="*/ 3085897 h 3445937"/>
              <a:gd name="connsiteX4-149" fmla="*/ 720080 w 752331"/>
              <a:gd name="connsiteY4-150" fmla="*/ 3085897 h 3445937"/>
              <a:gd name="connsiteX5-151" fmla="*/ 360040 w 752331"/>
              <a:gd name="connsiteY5-152" fmla="*/ 3445937 h 3445937"/>
              <a:gd name="connsiteX6-153" fmla="*/ 0 w 752331"/>
              <a:gd name="connsiteY6-154" fmla="*/ 3085897 h 3445937"/>
              <a:gd name="connsiteX0-155" fmla="*/ 0 w 1521214"/>
              <a:gd name="connsiteY0-156" fmla="*/ 2643005 h 3003045"/>
              <a:gd name="connsiteX1-157" fmla="*/ 180020 w 1521214"/>
              <a:gd name="connsiteY1-158" fmla="*/ 2643005 h 3003045"/>
              <a:gd name="connsiteX2-159" fmla="*/ 1521214 w 1521214"/>
              <a:gd name="connsiteY2-160" fmla="*/ 0 h 3003045"/>
              <a:gd name="connsiteX3-161" fmla="*/ 540060 w 1521214"/>
              <a:gd name="connsiteY3-162" fmla="*/ 2643005 h 3003045"/>
              <a:gd name="connsiteX4-163" fmla="*/ 720080 w 1521214"/>
              <a:gd name="connsiteY4-164" fmla="*/ 2643005 h 3003045"/>
              <a:gd name="connsiteX5-165" fmla="*/ 360040 w 1521214"/>
              <a:gd name="connsiteY5-166" fmla="*/ 3003045 h 3003045"/>
              <a:gd name="connsiteX6-167" fmla="*/ 0 w 1521214"/>
              <a:gd name="connsiteY6-168" fmla="*/ 2643005 h 3003045"/>
              <a:gd name="connsiteX0-169" fmla="*/ 0 w 1521214"/>
              <a:gd name="connsiteY0-170" fmla="*/ 2643005 h 3003045"/>
              <a:gd name="connsiteX1-171" fmla="*/ 180020 w 1521214"/>
              <a:gd name="connsiteY1-172" fmla="*/ 2643005 h 3003045"/>
              <a:gd name="connsiteX2-173" fmla="*/ 1521214 w 1521214"/>
              <a:gd name="connsiteY2-174" fmla="*/ 0 h 3003045"/>
              <a:gd name="connsiteX3-175" fmla="*/ 540060 w 1521214"/>
              <a:gd name="connsiteY3-176" fmla="*/ 2643005 h 3003045"/>
              <a:gd name="connsiteX4-177" fmla="*/ 720080 w 1521214"/>
              <a:gd name="connsiteY4-178" fmla="*/ 2643005 h 3003045"/>
              <a:gd name="connsiteX5-179" fmla="*/ 360040 w 1521214"/>
              <a:gd name="connsiteY5-180" fmla="*/ 3003045 h 3003045"/>
              <a:gd name="connsiteX6-181" fmla="*/ 0 w 1521214"/>
              <a:gd name="connsiteY6-182" fmla="*/ 2643005 h 3003045"/>
              <a:gd name="connsiteX0-183" fmla="*/ 0 w 1521214"/>
              <a:gd name="connsiteY0-184" fmla="*/ 2643005 h 3003045"/>
              <a:gd name="connsiteX1-185" fmla="*/ 180020 w 1521214"/>
              <a:gd name="connsiteY1-186" fmla="*/ 2643005 h 3003045"/>
              <a:gd name="connsiteX2-187" fmla="*/ 1521214 w 1521214"/>
              <a:gd name="connsiteY2-188" fmla="*/ 0 h 3003045"/>
              <a:gd name="connsiteX3-189" fmla="*/ 540060 w 1521214"/>
              <a:gd name="connsiteY3-190" fmla="*/ 2643005 h 3003045"/>
              <a:gd name="connsiteX4-191" fmla="*/ 720080 w 1521214"/>
              <a:gd name="connsiteY4-192" fmla="*/ 2643005 h 3003045"/>
              <a:gd name="connsiteX5-193" fmla="*/ 360040 w 1521214"/>
              <a:gd name="connsiteY5-194" fmla="*/ 3003045 h 3003045"/>
              <a:gd name="connsiteX6-195" fmla="*/ 0 w 1521214"/>
              <a:gd name="connsiteY6-196" fmla="*/ 2643005 h 3003045"/>
              <a:gd name="connsiteX0-197" fmla="*/ 0 w 1521214"/>
              <a:gd name="connsiteY0-198" fmla="*/ 2643005 h 3003045"/>
              <a:gd name="connsiteX1-199" fmla="*/ 180020 w 1521214"/>
              <a:gd name="connsiteY1-200" fmla="*/ 2643005 h 3003045"/>
              <a:gd name="connsiteX2-201" fmla="*/ 1521214 w 1521214"/>
              <a:gd name="connsiteY2-202" fmla="*/ 0 h 3003045"/>
              <a:gd name="connsiteX3-203" fmla="*/ 540060 w 1521214"/>
              <a:gd name="connsiteY3-204" fmla="*/ 2643005 h 3003045"/>
              <a:gd name="connsiteX4-205" fmla="*/ 720080 w 1521214"/>
              <a:gd name="connsiteY4-206" fmla="*/ 2643005 h 3003045"/>
              <a:gd name="connsiteX5-207" fmla="*/ 360040 w 1521214"/>
              <a:gd name="connsiteY5-208" fmla="*/ 3003045 h 3003045"/>
              <a:gd name="connsiteX6-209" fmla="*/ 0 w 1521214"/>
              <a:gd name="connsiteY6-210" fmla="*/ 2643005 h 3003045"/>
              <a:gd name="connsiteX0-211" fmla="*/ 0 w 1521214"/>
              <a:gd name="connsiteY0-212" fmla="*/ 2643005 h 3003045"/>
              <a:gd name="connsiteX1-213" fmla="*/ 180020 w 1521214"/>
              <a:gd name="connsiteY1-214" fmla="*/ 2643005 h 3003045"/>
              <a:gd name="connsiteX2-215" fmla="*/ 1521214 w 1521214"/>
              <a:gd name="connsiteY2-216" fmla="*/ 0 h 3003045"/>
              <a:gd name="connsiteX3-217" fmla="*/ 540060 w 1521214"/>
              <a:gd name="connsiteY3-218" fmla="*/ 2643005 h 3003045"/>
              <a:gd name="connsiteX4-219" fmla="*/ 720080 w 1521214"/>
              <a:gd name="connsiteY4-220" fmla="*/ 2643005 h 3003045"/>
              <a:gd name="connsiteX5-221" fmla="*/ 360040 w 1521214"/>
              <a:gd name="connsiteY5-222" fmla="*/ 3003045 h 3003045"/>
              <a:gd name="connsiteX6-223" fmla="*/ 0 w 1521214"/>
              <a:gd name="connsiteY6-224" fmla="*/ 2643005 h 3003045"/>
              <a:gd name="connsiteX0-225" fmla="*/ 0 w 1553538"/>
              <a:gd name="connsiteY0-226" fmla="*/ 2581732 h 2941772"/>
              <a:gd name="connsiteX1-227" fmla="*/ 180020 w 1553538"/>
              <a:gd name="connsiteY1-228" fmla="*/ 2581732 h 2941772"/>
              <a:gd name="connsiteX2-229" fmla="*/ 1553538 w 1553538"/>
              <a:gd name="connsiteY2-230" fmla="*/ 0 h 2941772"/>
              <a:gd name="connsiteX3-231" fmla="*/ 540060 w 1553538"/>
              <a:gd name="connsiteY3-232" fmla="*/ 2581732 h 2941772"/>
              <a:gd name="connsiteX4-233" fmla="*/ 720080 w 1553538"/>
              <a:gd name="connsiteY4-234" fmla="*/ 2581732 h 2941772"/>
              <a:gd name="connsiteX5-235" fmla="*/ 360040 w 1553538"/>
              <a:gd name="connsiteY5-236" fmla="*/ 2941772 h 2941772"/>
              <a:gd name="connsiteX6-237" fmla="*/ 0 w 1553538"/>
              <a:gd name="connsiteY6-238" fmla="*/ 2581732 h 2941772"/>
              <a:gd name="connsiteX0-239" fmla="*/ 0 w 1553538"/>
              <a:gd name="connsiteY0-240" fmla="*/ 2581732 h 2941772"/>
              <a:gd name="connsiteX1-241" fmla="*/ 180020 w 1553538"/>
              <a:gd name="connsiteY1-242" fmla="*/ 2581732 h 2941772"/>
              <a:gd name="connsiteX2-243" fmla="*/ 1553538 w 1553538"/>
              <a:gd name="connsiteY2-244" fmla="*/ 0 h 2941772"/>
              <a:gd name="connsiteX3-245" fmla="*/ 540060 w 1553538"/>
              <a:gd name="connsiteY3-246" fmla="*/ 2581732 h 2941772"/>
              <a:gd name="connsiteX4-247" fmla="*/ 720080 w 1553538"/>
              <a:gd name="connsiteY4-248" fmla="*/ 2581732 h 2941772"/>
              <a:gd name="connsiteX5-249" fmla="*/ 360040 w 1553538"/>
              <a:gd name="connsiteY5-250" fmla="*/ 2941772 h 2941772"/>
              <a:gd name="connsiteX6-251" fmla="*/ 0 w 1553538"/>
              <a:gd name="connsiteY6-252" fmla="*/ 2581732 h 2941772"/>
              <a:gd name="connsiteX0-253" fmla="*/ 0 w 1553538"/>
              <a:gd name="connsiteY0-254" fmla="*/ 2581732 h 2941772"/>
              <a:gd name="connsiteX1-255" fmla="*/ 180020 w 1553538"/>
              <a:gd name="connsiteY1-256" fmla="*/ 2581732 h 2941772"/>
              <a:gd name="connsiteX2-257" fmla="*/ 1553538 w 1553538"/>
              <a:gd name="connsiteY2-258" fmla="*/ 0 h 2941772"/>
              <a:gd name="connsiteX3-259" fmla="*/ 540060 w 1553538"/>
              <a:gd name="connsiteY3-260" fmla="*/ 2581732 h 2941772"/>
              <a:gd name="connsiteX4-261" fmla="*/ 720080 w 1553538"/>
              <a:gd name="connsiteY4-262" fmla="*/ 2581732 h 2941772"/>
              <a:gd name="connsiteX5-263" fmla="*/ 360040 w 1553538"/>
              <a:gd name="connsiteY5-264" fmla="*/ 2941772 h 2941772"/>
              <a:gd name="connsiteX6-265" fmla="*/ 0 w 1553538"/>
              <a:gd name="connsiteY6-266" fmla="*/ 2581732 h 2941772"/>
              <a:gd name="connsiteX0-267" fmla="*/ 0 w 1553538"/>
              <a:gd name="connsiteY0-268" fmla="*/ 2581732 h 2941772"/>
              <a:gd name="connsiteX1-269" fmla="*/ 180020 w 1553538"/>
              <a:gd name="connsiteY1-270" fmla="*/ 2581732 h 2941772"/>
              <a:gd name="connsiteX2-271" fmla="*/ 1553538 w 1553538"/>
              <a:gd name="connsiteY2-272" fmla="*/ 0 h 2941772"/>
              <a:gd name="connsiteX3-273" fmla="*/ 540060 w 1553538"/>
              <a:gd name="connsiteY3-274" fmla="*/ 2581732 h 2941772"/>
              <a:gd name="connsiteX4-275" fmla="*/ 720080 w 1553538"/>
              <a:gd name="connsiteY4-276" fmla="*/ 2581732 h 2941772"/>
              <a:gd name="connsiteX5-277" fmla="*/ 360040 w 1553538"/>
              <a:gd name="connsiteY5-278" fmla="*/ 2941772 h 2941772"/>
              <a:gd name="connsiteX6-279" fmla="*/ 0 w 1553538"/>
              <a:gd name="connsiteY6-280" fmla="*/ 2581732 h 29417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3538" h="2941772">
                <a:moveTo>
                  <a:pt x="0" y="2581732"/>
                </a:moveTo>
                <a:lnTo>
                  <a:pt x="180020" y="2581732"/>
                </a:lnTo>
                <a:cubicBezTo>
                  <a:pt x="22448" y="1449685"/>
                  <a:pt x="392875" y="355256"/>
                  <a:pt x="1553538" y="0"/>
                </a:cubicBezTo>
                <a:cubicBezTo>
                  <a:pt x="659395" y="472539"/>
                  <a:pt x="327789" y="1270071"/>
                  <a:pt x="540060" y="2581732"/>
                </a:cubicBezTo>
                <a:lnTo>
                  <a:pt x="720080" y="2581732"/>
                </a:lnTo>
                <a:lnTo>
                  <a:pt x="360040" y="2941772"/>
                </a:lnTo>
                <a:lnTo>
                  <a:pt x="0" y="2581732"/>
                </a:lnTo>
                <a:close/>
              </a:path>
            </a:pathLst>
          </a:custGeom>
          <a:solidFill>
            <a:srgbClr val="FFC000"/>
          </a:solidFill>
          <a:ln w="15875">
            <a:gradFill>
              <a:gsLst>
                <a:gs pos="0">
                  <a:srgbClr val="F3F3F3"/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 dirty="0"/>
          </a:p>
        </p:txBody>
      </p:sp>
      <p:sp>
        <p:nvSpPr>
          <p:cNvPr id="94" name="文本框 14"/>
          <p:cNvSpPr txBox="1"/>
          <p:nvPr/>
        </p:nvSpPr>
        <p:spPr>
          <a:xfrm>
            <a:off x="6814317" y="2230189"/>
            <a:ext cx="2239379" cy="29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宣导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46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1"/>
          <p:cNvSpPr/>
          <p:nvPr/>
        </p:nvSpPr>
        <p:spPr>
          <a:xfrm>
            <a:off x="4973072" y="-293"/>
            <a:ext cx="411632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45"/>
          <p:cNvSpPr/>
          <p:nvPr/>
        </p:nvSpPr>
        <p:spPr>
          <a:xfrm>
            <a:off x="5556153" y="1853623"/>
            <a:ext cx="346067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绩效管理体系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5556153" y="1146712"/>
            <a:ext cx="221932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2</a:t>
            </a:r>
            <a:endParaRPr 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Rectangle 46"/>
          <p:cNvSpPr/>
          <p:nvPr/>
        </p:nvSpPr>
        <p:spPr>
          <a:xfrm>
            <a:off x="5576316" y="2657385"/>
            <a:ext cx="346067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组织与个人绩效</a:t>
            </a:r>
            <a:endParaRPr lang="en-US" alt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Rectangle 46"/>
          <p:cNvSpPr/>
          <p:nvPr/>
        </p:nvSpPr>
        <p:spPr>
          <a:xfrm>
            <a:off x="5576316" y="3096805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</a:t>
            </a:r>
            <a:r>
              <a:rPr lang="zh-CN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指标体系</a:t>
            </a:r>
          </a:p>
        </p:txBody>
      </p:sp>
      <p:sp>
        <p:nvSpPr>
          <p:cNvPr id="4" name="Rectangle 46"/>
          <p:cNvSpPr/>
          <p:nvPr/>
        </p:nvSpPr>
        <p:spPr>
          <a:xfrm>
            <a:off x="5576316" y="3891396"/>
            <a:ext cx="346067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考核结果应用</a:t>
            </a:r>
          </a:p>
        </p:txBody>
      </p:sp>
      <p:sp>
        <p:nvSpPr>
          <p:cNvPr id="12" name="Rectangle 46"/>
          <p:cNvSpPr/>
          <p:nvPr/>
        </p:nvSpPr>
        <p:spPr>
          <a:xfrm>
            <a:off x="5576316" y="3478689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绩效考核执行</a:t>
            </a:r>
            <a:endParaRPr 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849150" y="464225"/>
            <a:ext cx="359585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绩效管理全景图</a:t>
            </a:r>
          </a:p>
        </p:txBody>
      </p:sp>
      <p:sp>
        <p:nvSpPr>
          <p:cNvPr id="12" name="矩形 11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62716" y="1095167"/>
            <a:ext cx="8633637" cy="5052992"/>
            <a:chOff x="3057750" y="1425705"/>
            <a:chExt cx="6072605" cy="4075386"/>
          </a:xfrm>
        </p:grpSpPr>
        <p:sp>
          <p:nvSpPr>
            <p:cNvPr id="34" name="箭头: 右 33"/>
            <p:cNvSpPr/>
            <p:nvPr/>
          </p:nvSpPr>
          <p:spPr>
            <a:xfrm rot="21413740">
              <a:off x="5928739" y="2673534"/>
              <a:ext cx="234892" cy="26425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箭头: 右 31"/>
            <p:cNvSpPr/>
            <p:nvPr/>
          </p:nvSpPr>
          <p:spPr>
            <a:xfrm rot="10800000">
              <a:off x="7131436" y="3221787"/>
              <a:ext cx="1233036" cy="3902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箭头: 右 30"/>
            <p:cNvSpPr/>
            <p:nvPr/>
          </p:nvSpPr>
          <p:spPr>
            <a:xfrm>
              <a:off x="3830240" y="3217029"/>
              <a:ext cx="1233036" cy="3902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399261" y="2300051"/>
              <a:ext cx="1727200" cy="20978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57750" y="2277611"/>
              <a:ext cx="1727200" cy="20978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Hexagon 62"/>
            <p:cNvSpPr/>
            <p:nvPr/>
          </p:nvSpPr>
          <p:spPr>
            <a:xfrm rot="10800000">
              <a:off x="3154030" y="2725262"/>
              <a:ext cx="1561870" cy="1390695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Hexagon 61"/>
            <p:cNvSpPr/>
            <p:nvPr/>
          </p:nvSpPr>
          <p:spPr>
            <a:xfrm rot="10800000">
              <a:off x="7489714" y="2725262"/>
              <a:ext cx="1561871" cy="1390695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" name="图示 8"/>
            <p:cNvGraphicFramePr/>
            <p:nvPr/>
          </p:nvGraphicFramePr>
          <p:xfrm>
            <a:off x="4565541" y="2080270"/>
            <a:ext cx="3063630" cy="26806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椭圆 10"/>
            <p:cNvSpPr/>
            <p:nvPr/>
          </p:nvSpPr>
          <p:spPr>
            <a:xfrm>
              <a:off x="5732229" y="3076385"/>
              <a:ext cx="741960" cy="7508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4"/>
            <p:cNvSpPr/>
            <p:nvPr/>
          </p:nvSpPr>
          <p:spPr>
            <a:xfrm>
              <a:off x="3290633" y="3193596"/>
              <a:ext cx="1336486" cy="30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中高层管理者</a:t>
              </a:r>
              <a:endParaRPr lang="en-US" altLang="zh-CN" sz="1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2" name="Rectangle 44"/>
            <p:cNvSpPr/>
            <p:nvPr/>
          </p:nvSpPr>
          <p:spPr>
            <a:xfrm>
              <a:off x="7827413" y="2911766"/>
              <a:ext cx="1066408" cy="825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基层主管</a:t>
              </a:r>
              <a:endParaRPr lang="en-US" altLang="zh-CN" sz="1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职能员工</a:t>
              </a:r>
              <a:endParaRPr lang="en-US" altLang="zh-CN" sz="1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业务人员</a:t>
              </a:r>
              <a:endParaRPr lang="en-US" altLang="zh-CN" sz="1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057750" y="1425705"/>
              <a:ext cx="6015356" cy="6074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4"/>
            <p:cNvSpPr/>
            <p:nvPr/>
          </p:nvSpPr>
          <p:spPr>
            <a:xfrm>
              <a:off x="3266721" y="2316179"/>
              <a:ext cx="1336486" cy="30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</a:t>
              </a:r>
              <a:r>
                <a:rPr lang="zh-CN" altLang="en-US" sz="14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、组织绩效</a:t>
              </a:r>
              <a:endParaRPr lang="en-US" altLang="zh-CN" sz="14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6" name="Rectangle 44"/>
            <p:cNvSpPr/>
            <p:nvPr/>
          </p:nvSpPr>
          <p:spPr>
            <a:xfrm>
              <a:off x="7602406" y="2311658"/>
              <a:ext cx="1336486" cy="30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2</a:t>
              </a:r>
              <a:r>
                <a:rPr lang="zh-CN" altLang="en-US" sz="14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、个人绩效</a:t>
              </a:r>
              <a:endParaRPr lang="en-US" altLang="zh-CN" sz="14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7" name="Rectangle 44"/>
            <p:cNvSpPr/>
            <p:nvPr/>
          </p:nvSpPr>
          <p:spPr>
            <a:xfrm>
              <a:off x="5585033" y="1589357"/>
              <a:ext cx="1336486" cy="40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战略目标</a:t>
              </a:r>
              <a:endParaRPr lang="en-US" altLang="zh-CN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61644" y="5110804"/>
              <a:ext cx="6068711" cy="390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44"/>
            <p:cNvSpPr/>
            <p:nvPr/>
          </p:nvSpPr>
          <p:spPr>
            <a:xfrm>
              <a:off x="5085463" y="5133244"/>
              <a:ext cx="2264337" cy="337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绩效管理文化与制度</a:t>
              </a:r>
              <a:endParaRPr lang="en-US" alt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57750" y="4627694"/>
              <a:ext cx="6068711" cy="390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44"/>
            <p:cNvSpPr/>
            <p:nvPr/>
          </p:nvSpPr>
          <p:spPr>
            <a:xfrm>
              <a:off x="4842790" y="4654489"/>
              <a:ext cx="2520837" cy="337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绩效考核</a:t>
              </a:r>
              <a:r>
                <a:rPr lang="en-US" altLang="zh-CN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BSC-KPI</a:t>
              </a: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指标库</a:t>
              </a:r>
              <a:endParaRPr lang="en-US" altLang="zh-CN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5" name="Rectangle 44"/>
            <p:cNvSpPr/>
            <p:nvPr/>
          </p:nvSpPr>
          <p:spPr>
            <a:xfrm>
              <a:off x="5757898" y="3270621"/>
              <a:ext cx="844189" cy="271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四循环</a:t>
              </a:r>
              <a:endParaRPr lang="en-US" altLang="zh-CN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" name="箭头: 右 2"/>
            <p:cNvSpPr/>
            <p:nvPr/>
          </p:nvSpPr>
          <p:spPr>
            <a:xfrm rot="5400000">
              <a:off x="6576061" y="3311842"/>
              <a:ext cx="234892" cy="26425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箭头: 右 34"/>
            <p:cNvSpPr/>
            <p:nvPr/>
          </p:nvSpPr>
          <p:spPr>
            <a:xfrm rot="10800000">
              <a:off x="5966324" y="4072913"/>
              <a:ext cx="234892" cy="26425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箭头: 右 35"/>
            <p:cNvSpPr/>
            <p:nvPr/>
          </p:nvSpPr>
          <p:spPr>
            <a:xfrm rot="16200000">
              <a:off x="5464678" y="3277544"/>
              <a:ext cx="234892" cy="26425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箭头: 右 36"/>
            <p:cNvSpPr/>
            <p:nvPr/>
          </p:nvSpPr>
          <p:spPr>
            <a:xfrm>
              <a:off x="5982995" y="2663784"/>
              <a:ext cx="234892" cy="26425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04236" y="6188147"/>
            <a:ext cx="39999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4"/>
          <p:cNvSpPr>
            <a:spLocks noChangeArrowheads="1"/>
          </p:cNvSpPr>
          <p:nvPr/>
        </p:nvSpPr>
        <p:spPr bwMode="auto">
          <a:xfrm>
            <a:off x="843592" y="449936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组织绩效系统</a:t>
            </a:r>
          </a:p>
        </p:txBody>
      </p:sp>
      <p:sp>
        <p:nvSpPr>
          <p:cNvPr id="24" name="矩形 2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86"/>
          <p:cNvSpPr/>
          <p:nvPr/>
        </p:nvSpPr>
        <p:spPr>
          <a:xfrm>
            <a:off x="5305664" y="2120619"/>
            <a:ext cx="1580672" cy="1580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TextBox 17"/>
          <p:cNvSpPr>
            <a:spLocks noChangeArrowheads="1"/>
          </p:cNvSpPr>
          <p:nvPr/>
        </p:nvSpPr>
        <p:spPr bwMode="auto">
          <a:xfrm>
            <a:off x="5393037" y="2120619"/>
            <a:ext cx="3636963" cy="99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roadway BT" charset="0"/>
              </a:rPr>
              <a:t>组织绩效</a:t>
            </a:r>
          </a:p>
        </p:txBody>
      </p:sp>
      <p:sp>
        <p:nvSpPr>
          <p:cNvPr id="31" name="矩形 30"/>
          <p:cNvSpPr/>
          <p:nvPr/>
        </p:nvSpPr>
        <p:spPr>
          <a:xfrm>
            <a:off x="2073349" y="2056634"/>
            <a:ext cx="2510055" cy="18830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2" name="Rectangle 44"/>
          <p:cNvSpPr/>
          <p:nvPr/>
        </p:nvSpPr>
        <p:spPr>
          <a:xfrm>
            <a:off x="2709548" y="2105794"/>
            <a:ext cx="133648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考核框架</a:t>
            </a:r>
            <a:endParaRPr lang="en-US" altLang="zh-CN" sz="16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Rectangle 44"/>
          <p:cNvSpPr/>
          <p:nvPr/>
        </p:nvSpPr>
        <p:spPr>
          <a:xfrm>
            <a:off x="2169043" y="2664492"/>
            <a:ext cx="2414362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组织绩效考核由“业务考核”和“组织管理评价”两大考核维度构成</a:t>
            </a:r>
            <a:endParaRPr lang="en-US" altLang="zh-CN" sz="1400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17673" y="2068262"/>
            <a:ext cx="2505284" cy="18830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44"/>
          <p:cNvSpPr/>
          <p:nvPr/>
        </p:nvSpPr>
        <p:spPr>
          <a:xfrm>
            <a:off x="8254732" y="2115137"/>
            <a:ext cx="133648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考核对象</a:t>
            </a:r>
            <a:endParaRPr lang="en-US" altLang="zh-CN" sz="16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Rectangle 44"/>
          <p:cNvSpPr/>
          <p:nvPr/>
        </p:nvSpPr>
        <p:spPr>
          <a:xfrm>
            <a:off x="7811222" y="2742611"/>
            <a:ext cx="203065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一级部门负责人</a:t>
            </a:r>
            <a:endParaRPr lang="en-US" altLang="zh-CN" sz="1400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15497" y="4316551"/>
            <a:ext cx="3161004" cy="142815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44"/>
          <p:cNvSpPr/>
          <p:nvPr/>
        </p:nvSpPr>
        <p:spPr>
          <a:xfrm>
            <a:off x="5570387" y="4285768"/>
            <a:ext cx="119564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考核周期</a:t>
            </a:r>
            <a:endParaRPr lang="en-US" altLang="zh-CN" sz="16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Rectangle 44"/>
          <p:cNvSpPr/>
          <p:nvPr/>
        </p:nvSpPr>
        <p:spPr>
          <a:xfrm>
            <a:off x="4680935" y="4729854"/>
            <a:ext cx="299556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业务负责人为半年、年度周期</a:t>
            </a:r>
            <a:endParaRPr lang="en-US" altLang="zh-CN" sz="1400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职能负责人为季度、年度周期</a:t>
            </a:r>
            <a:endParaRPr lang="en-US" altLang="zh-CN" sz="1400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Rectangle 44"/>
          <p:cNvSpPr/>
          <p:nvPr/>
        </p:nvSpPr>
        <p:spPr>
          <a:xfrm>
            <a:off x="7811221" y="3107451"/>
            <a:ext cx="203065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二级部门负责人</a:t>
            </a:r>
            <a:endParaRPr lang="en-US" altLang="zh-CN" sz="1400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5802385" y="3833769"/>
            <a:ext cx="587229" cy="33669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/>
          <p:cNvSpPr/>
          <p:nvPr/>
        </p:nvSpPr>
        <p:spPr>
          <a:xfrm rot="16200000">
            <a:off x="6917903" y="2707569"/>
            <a:ext cx="587229" cy="33669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5400000">
            <a:off x="4643322" y="2715816"/>
            <a:ext cx="587229" cy="33669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14" grpId="0"/>
          <p:bldP spid="32" grpId="0"/>
          <p:bldP spid="33" grpId="0"/>
          <p:bldP spid="35" grpId="0"/>
          <p:bldP spid="36" grpId="0"/>
          <p:bldP spid="38" grpId="0"/>
          <p:bldP spid="39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14" grpId="0"/>
          <p:bldP spid="32" grpId="0"/>
          <p:bldP spid="33" grpId="0"/>
          <p:bldP spid="35" grpId="0"/>
          <p:bldP spid="36" grpId="0"/>
          <p:bldP spid="38" grpId="0"/>
          <p:bldP spid="39" grpId="0"/>
          <p:bldP spid="1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4"/>
          <p:cNvSpPr>
            <a:spLocks noChangeArrowheads="1"/>
          </p:cNvSpPr>
          <p:nvPr/>
        </p:nvSpPr>
        <p:spPr bwMode="auto">
          <a:xfrm>
            <a:off x="304800" y="464225"/>
            <a:ext cx="6519734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组织绩效与个人绩效紧密关联</a:t>
            </a:r>
          </a:p>
        </p:txBody>
      </p:sp>
      <p:sp>
        <p:nvSpPr>
          <p:cNvPr id="150" name="矩形 149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60698" y="1429900"/>
            <a:ext cx="8665535" cy="4920282"/>
            <a:chOff x="3408221" y="2321183"/>
            <a:chExt cx="6864783" cy="3552751"/>
          </a:xfrm>
        </p:grpSpPr>
        <p:sp>
          <p:nvSpPr>
            <p:cNvPr id="152" name="矩形 151"/>
            <p:cNvSpPr/>
            <p:nvPr/>
          </p:nvSpPr>
          <p:spPr>
            <a:xfrm>
              <a:off x="3408221" y="5621016"/>
              <a:ext cx="6864783" cy="252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战略协同</a:t>
              </a:r>
            </a:p>
          </p:txBody>
        </p:sp>
        <p:sp>
          <p:nvSpPr>
            <p:cNvPr id="153" name="矩形 152"/>
            <p:cNvSpPr/>
            <p:nvPr/>
          </p:nvSpPr>
          <p:spPr>
            <a:xfrm rot="5400000">
              <a:off x="1765865" y="3963539"/>
              <a:ext cx="3552751" cy="26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战略链接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9916" y="1573619"/>
            <a:ext cx="7811387" cy="4221125"/>
            <a:chOff x="3454419" y="1907869"/>
            <a:chExt cx="5981394" cy="3369951"/>
          </a:xfrm>
        </p:grpSpPr>
        <p:sp>
          <p:nvSpPr>
            <p:cNvPr id="154" name="矩形 153"/>
            <p:cNvSpPr/>
            <p:nvPr/>
          </p:nvSpPr>
          <p:spPr>
            <a:xfrm>
              <a:off x="3454419" y="2015811"/>
              <a:ext cx="1591715" cy="40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公司战略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564664" y="2712865"/>
              <a:ext cx="1371227" cy="40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一级单元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3564664" y="3393608"/>
              <a:ext cx="1371227" cy="40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二级单元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3564664" y="4078106"/>
              <a:ext cx="1371227" cy="4051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小组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3564665" y="4758649"/>
              <a:ext cx="1371227" cy="40510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员工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942249" y="4645727"/>
              <a:ext cx="2388363" cy="632093"/>
              <a:chOff x="6942249" y="4645727"/>
              <a:chExt cx="2388363" cy="632093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6942249" y="4645727"/>
                <a:ext cx="2388363" cy="63094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6942249" y="4646878"/>
                <a:ext cx="268041" cy="630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员工</a:t>
                </a:r>
              </a:p>
            </p:txBody>
          </p:sp>
        </p:grpSp>
        <p:sp>
          <p:nvSpPr>
            <p:cNvPr id="161" name="Rectangle 44"/>
            <p:cNvSpPr/>
            <p:nvPr/>
          </p:nvSpPr>
          <p:spPr>
            <a:xfrm>
              <a:off x="7429455" y="4653090"/>
              <a:ext cx="1759198" cy="613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业绩考核</a:t>
              </a:r>
              <a:r>
                <a:rPr lang="en-US" altLang="zh-CN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80%+</a:t>
              </a: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行为考核</a:t>
              </a:r>
              <a:r>
                <a:rPr lang="en-US" altLang="zh-CN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20%</a:t>
              </a: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6942248" y="3930012"/>
              <a:ext cx="2388363" cy="632093"/>
              <a:chOff x="6942249" y="4645727"/>
              <a:chExt cx="2388363" cy="632093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6942249" y="4645727"/>
                <a:ext cx="2388363" cy="63094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6942249" y="4646878"/>
                <a:ext cx="268041" cy="630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基干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942249" y="2545176"/>
              <a:ext cx="2388363" cy="632093"/>
              <a:chOff x="6942249" y="4645727"/>
              <a:chExt cx="2388363" cy="632093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6942249" y="4645727"/>
                <a:ext cx="2388363" cy="63094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942249" y="4646878"/>
                <a:ext cx="268041" cy="630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高层</a:t>
                </a:r>
              </a:p>
            </p:txBody>
          </p:sp>
        </p:grpSp>
        <p:sp>
          <p:nvSpPr>
            <p:cNvPr id="168" name="Rectangle 44"/>
            <p:cNvSpPr/>
            <p:nvPr/>
          </p:nvSpPr>
          <p:spPr>
            <a:xfrm>
              <a:off x="7305875" y="2690043"/>
              <a:ext cx="2006358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部门</a:t>
              </a:r>
              <a:r>
                <a:rPr lang="en-US" altLang="zh-CN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BSC+</a:t>
              </a: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组织评价</a:t>
              </a:r>
              <a:endParaRPr lang="en-US" altLang="zh-CN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6942248" y="3238524"/>
              <a:ext cx="2388363" cy="632093"/>
              <a:chOff x="6942249" y="4645727"/>
              <a:chExt cx="2388363" cy="632093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6942249" y="4645727"/>
                <a:ext cx="2388363" cy="63094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6942249" y="4646878"/>
                <a:ext cx="268041" cy="630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中层</a:t>
                </a:r>
              </a:p>
            </p:txBody>
          </p:sp>
        </p:grpSp>
        <p:sp>
          <p:nvSpPr>
            <p:cNvPr id="172" name="Rectangle 44"/>
            <p:cNvSpPr/>
            <p:nvPr/>
          </p:nvSpPr>
          <p:spPr>
            <a:xfrm>
              <a:off x="7429455" y="3909328"/>
              <a:ext cx="1759198" cy="613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业绩考核</a:t>
              </a:r>
              <a:r>
                <a:rPr lang="en-US" altLang="zh-CN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80%+</a:t>
              </a: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行为考核</a:t>
              </a:r>
              <a:r>
                <a:rPr lang="en-US" altLang="zh-CN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20%</a:t>
              </a:r>
            </a:p>
          </p:txBody>
        </p:sp>
        <p:sp>
          <p:nvSpPr>
            <p:cNvPr id="173" name="Rectangle 44"/>
            <p:cNvSpPr/>
            <p:nvPr/>
          </p:nvSpPr>
          <p:spPr>
            <a:xfrm>
              <a:off x="7429455" y="3234148"/>
              <a:ext cx="2006358" cy="613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部门</a:t>
              </a:r>
              <a:r>
                <a:rPr lang="en-US" altLang="zh-CN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BSC+</a:t>
              </a: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个人</a:t>
              </a:r>
              <a:r>
                <a:rPr lang="en-US" altLang="zh-CN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KPI+</a:t>
              </a: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组织评价</a:t>
              </a:r>
              <a:endParaRPr lang="en-US" altLang="zh-CN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5046134" y="2915415"/>
              <a:ext cx="177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5046134" y="2991262"/>
              <a:ext cx="1778400" cy="514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5046134" y="3612863"/>
              <a:ext cx="177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5046134" y="4262882"/>
              <a:ext cx="177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5068970" y="4959937"/>
              <a:ext cx="177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44"/>
            <p:cNvSpPr/>
            <p:nvPr/>
          </p:nvSpPr>
          <p:spPr>
            <a:xfrm>
              <a:off x="6960626" y="1907869"/>
              <a:ext cx="2369985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200" b="1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对应的个人绩效评估体系</a:t>
              </a:r>
              <a:endParaRPr lang="en-US" altLang="zh-CN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9" name="箭头: 下 8"/>
            <p:cNvSpPr/>
            <p:nvPr/>
          </p:nvSpPr>
          <p:spPr>
            <a:xfrm>
              <a:off x="4035672" y="2437223"/>
              <a:ext cx="429208" cy="2577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箭头: 下 179"/>
            <p:cNvSpPr/>
            <p:nvPr/>
          </p:nvSpPr>
          <p:spPr>
            <a:xfrm>
              <a:off x="4035672" y="3140460"/>
              <a:ext cx="429208" cy="2577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箭头: 下 180"/>
            <p:cNvSpPr/>
            <p:nvPr/>
          </p:nvSpPr>
          <p:spPr>
            <a:xfrm>
              <a:off x="4035672" y="3822045"/>
              <a:ext cx="429208" cy="2577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箭头: 下 181"/>
            <p:cNvSpPr/>
            <p:nvPr/>
          </p:nvSpPr>
          <p:spPr>
            <a:xfrm>
              <a:off x="4040519" y="4495875"/>
              <a:ext cx="429208" cy="2577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箭头连接符 182"/>
            <p:cNvCxnSpPr/>
            <p:nvPr/>
          </p:nvCxnSpPr>
          <p:spPr>
            <a:xfrm>
              <a:off x="5046134" y="3665686"/>
              <a:ext cx="1778400" cy="514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4"/>
          <p:cNvSpPr>
            <a:spLocks noChangeArrowheads="1"/>
          </p:cNvSpPr>
          <p:nvPr/>
        </p:nvSpPr>
        <p:spPr bwMode="auto">
          <a:xfrm>
            <a:off x="1023524" y="464225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绩效结果应用</a:t>
            </a:r>
          </a:p>
        </p:txBody>
      </p:sp>
      <p:sp>
        <p:nvSpPr>
          <p:cNvPr id="44" name="矩形 4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900555" y="2205355"/>
            <a:ext cx="260096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Rectangle 44"/>
          <p:cNvSpPr/>
          <p:nvPr/>
        </p:nvSpPr>
        <p:spPr>
          <a:xfrm>
            <a:off x="2146825" y="2313953"/>
            <a:ext cx="226441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组织绩效考核结果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00555" y="3529330"/>
            <a:ext cx="260096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Rectangle 44"/>
          <p:cNvSpPr/>
          <p:nvPr/>
        </p:nvSpPr>
        <p:spPr>
          <a:xfrm>
            <a:off x="2146825" y="3671583"/>
            <a:ext cx="226441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个人绩效考核结果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0" name="Rectangle 44"/>
          <p:cNvSpPr/>
          <p:nvPr/>
        </p:nvSpPr>
        <p:spPr>
          <a:xfrm>
            <a:off x="5048885" y="2085340"/>
            <a:ext cx="2426970" cy="89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整个部门奖金包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部门第一负责人奖金分配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二级负责人奖金分配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1" name="Rectangle 44"/>
          <p:cNvSpPr/>
          <p:nvPr/>
        </p:nvSpPr>
        <p:spPr>
          <a:xfrm>
            <a:off x="5048885" y="3575685"/>
            <a:ext cx="3063240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基层主管奖金比例分配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部门员工奖金比例分配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3" name="Rectangle 44"/>
          <p:cNvSpPr/>
          <p:nvPr/>
        </p:nvSpPr>
        <p:spPr>
          <a:xfrm>
            <a:off x="7662545" y="3529330"/>
            <a:ext cx="1299210" cy="33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晋级</a:t>
            </a:r>
            <a:r>
              <a:rPr lang="en-US" altLang="zh-CN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</a:t>
            </a: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晋升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Rectangle 44"/>
          <p:cNvSpPr/>
          <p:nvPr/>
        </p:nvSpPr>
        <p:spPr>
          <a:xfrm>
            <a:off x="8187055" y="2332990"/>
            <a:ext cx="645795" cy="33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转正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5" name="Rectangle 44"/>
          <p:cNvSpPr/>
          <p:nvPr/>
        </p:nvSpPr>
        <p:spPr>
          <a:xfrm>
            <a:off x="7645400" y="2331720"/>
            <a:ext cx="775335" cy="33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胜任</a:t>
            </a:r>
            <a:endParaRPr lang="en-US" altLang="zh-CN" sz="12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箭头: 下 15"/>
          <p:cNvSpPr/>
          <p:nvPr/>
        </p:nvSpPr>
        <p:spPr>
          <a:xfrm rot="16200000">
            <a:off x="4516120" y="2390140"/>
            <a:ext cx="587375" cy="33655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 rot="16200000">
            <a:off x="4516120" y="3764915"/>
            <a:ext cx="587375" cy="33655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 rot="16200000">
            <a:off x="7183120" y="2367915"/>
            <a:ext cx="587375" cy="33655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/>
          <p:cNvSpPr/>
          <p:nvPr/>
        </p:nvSpPr>
        <p:spPr>
          <a:xfrm rot="16200000">
            <a:off x="7200265" y="3726815"/>
            <a:ext cx="587375" cy="33655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44"/>
          <p:cNvSpPr/>
          <p:nvPr/>
        </p:nvSpPr>
        <p:spPr>
          <a:xfrm>
            <a:off x="9412605" y="2595880"/>
            <a:ext cx="645795" cy="113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培训</a:t>
            </a:r>
            <a:endParaRPr lang="en-US" altLang="zh-CN" sz="24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1" name="箭头: 下 20"/>
          <p:cNvSpPr/>
          <p:nvPr/>
        </p:nvSpPr>
        <p:spPr>
          <a:xfrm rot="14642314">
            <a:off x="8818880" y="3544570"/>
            <a:ext cx="587375" cy="33655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 rot="18009175">
            <a:off x="8809990" y="2625090"/>
            <a:ext cx="587375" cy="33655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4"/>
          <p:cNvSpPr/>
          <p:nvPr/>
        </p:nvSpPr>
        <p:spPr>
          <a:xfrm>
            <a:off x="7662545" y="3820795"/>
            <a:ext cx="17989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12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淘汰（业务）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4"/>
          <p:cNvSpPr>
            <a:spLocks noChangeArrowheads="1"/>
          </p:cNvSpPr>
          <p:nvPr/>
        </p:nvSpPr>
        <p:spPr bwMode="auto">
          <a:xfrm>
            <a:off x="792112" y="464225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绩效考核工具</a:t>
            </a:r>
          </a:p>
        </p:txBody>
      </p:sp>
      <p:sp>
        <p:nvSpPr>
          <p:cNvPr id="44" name="矩形 4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574610">
            <a:off x="5302988" y="1363231"/>
            <a:ext cx="2104978" cy="21049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</a:ln>
          <a:effectLst>
            <a:outerShdw blurRad="114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5" name="椭圆 24"/>
          <p:cNvSpPr/>
          <p:nvPr/>
        </p:nvSpPr>
        <p:spPr>
          <a:xfrm rot="14374610">
            <a:off x="4505573" y="2768256"/>
            <a:ext cx="2104975" cy="210497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600000" scaled="0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</a:ln>
          <a:effectLst>
            <a:outerShdw blurRad="114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6" name="椭圆 25"/>
          <p:cNvSpPr/>
          <p:nvPr/>
        </p:nvSpPr>
        <p:spPr>
          <a:xfrm rot="7174610">
            <a:off x="6121072" y="2756323"/>
            <a:ext cx="2104975" cy="210497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7200000" scaled="0"/>
              <a:tileRect/>
            </a:gradFill>
          </a:ln>
          <a:effectLst>
            <a:outerShdw blurRad="114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7" name="任意多边形 4"/>
          <p:cNvSpPr/>
          <p:nvPr/>
        </p:nvSpPr>
        <p:spPr>
          <a:xfrm rot="7174610">
            <a:off x="5791022" y="3461554"/>
            <a:ext cx="1165986" cy="706054"/>
          </a:xfrm>
          <a:custGeom>
            <a:avLst/>
            <a:gdLst>
              <a:gd name="connsiteX0" fmla="*/ 0 w 1254201"/>
              <a:gd name="connsiteY0" fmla="*/ 741887 h 759470"/>
              <a:gd name="connsiteX1" fmla="*/ 28289 w 1254201"/>
              <a:gd name="connsiteY1" fmla="*/ 669414 h 759470"/>
              <a:gd name="connsiteX2" fmla="*/ 81103 w 1254201"/>
              <a:gd name="connsiteY2" fmla="*/ 566247 h 759470"/>
              <a:gd name="connsiteX3" fmla="*/ 1201486 w 1254201"/>
              <a:gd name="connsiteY3" fmla="*/ 8577 h 759470"/>
              <a:gd name="connsiteX4" fmla="*/ 1254201 w 1254201"/>
              <a:gd name="connsiteY4" fmla="*/ 17775 h 759470"/>
              <a:gd name="connsiteX5" fmla="*/ 1235809 w 1254201"/>
              <a:gd name="connsiteY5" fmla="*/ 68025 h 759470"/>
              <a:gd name="connsiteX6" fmla="*/ 192661 w 1254201"/>
              <a:gd name="connsiteY6" fmla="*/ 759470 h 759470"/>
              <a:gd name="connsiteX7" fmla="*/ 76909 w 1254201"/>
              <a:gd name="connsiteY7" fmla="*/ 753625 h 7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201" h="759470">
                <a:moveTo>
                  <a:pt x="0" y="741887"/>
                </a:moveTo>
                <a:lnTo>
                  <a:pt x="28289" y="669414"/>
                </a:lnTo>
                <a:cubicBezTo>
                  <a:pt x="43971" y="634522"/>
                  <a:pt x="61564" y="600090"/>
                  <a:pt x="81103" y="566247"/>
                </a:cubicBezTo>
                <a:cubicBezTo>
                  <a:pt x="315572" y="160135"/>
                  <a:pt x="763659" y="-45751"/>
                  <a:pt x="1201486" y="8577"/>
                </a:cubicBezTo>
                <a:lnTo>
                  <a:pt x="1254201" y="17775"/>
                </a:lnTo>
                <a:lnTo>
                  <a:pt x="1235809" y="68025"/>
                </a:lnTo>
                <a:cubicBezTo>
                  <a:pt x="1063944" y="474359"/>
                  <a:pt x="661599" y="759470"/>
                  <a:pt x="192661" y="759470"/>
                </a:cubicBezTo>
                <a:cubicBezTo>
                  <a:pt x="153583" y="759470"/>
                  <a:pt x="114967" y="757490"/>
                  <a:pt x="76909" y="7536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innerShdw blurRad="152400" dist="177800" dir="7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8" name="任意多边形 5"/>
          <p:cNvSpPr/>
          <p:nvPr/>
        </p:nvSpPr>
        <p:spPr>
          <a:xfrm rot="14374610">
            <a:off x="5360336" y="2756594"/>
            <a:ext cx="1165988" cy="706054"/>
          </a:xfrm>
          <a:custGeom>
            <a:avLst/>
            <a:gdLst>
              <a:gd name="connsiteX0" fmla="*/ 1254202 w 1254202"/>
              <a:gd name="connsiteY0" fmla="*/ 17774 h 759470"/>
              <a:gd name="connsiteX1" fmla="*/ 1235810 w 1254202"/>
              <a:gd name="connsiteY1" fmla="*/ 68025 h 759470"/>
              <a:gd name="connsiteX2" fmla="*/ 192662 w 1254202"/>
              <a:gd name="connsiteY2" fmla="*/ 759470 h 759470"/>
              <a:gd name="connsiteX3" fmla="*/ 76910 w 1254202"/>
              <a:gd name="connsiteY3" fmla="*/ 753625 h 759470"/>
              <a:gd name="connsiteX4" fmla="*/ 0 w 1254202"/>
              <a:gd name="connsiteY4" fmla="*/ 741887 h 759470"/>
              <a:gd name="connsiteX5" fmla="*/ 28289 w 1254202"/>
              <a:gd name="connsiteY5" fmla="*/ 669414 h 759470"/>
              <a:gd name="connsiteX6" fmla="*/ 81103 w 1254202"/>
              <a:gd name="connsiteY6" fmla="*/ 566247 h 759470"/>
              <a:gd name="connsiteX7" fmla="*/ 1201486 w 1254202"/>
              <a:gd name="connsiteY7" fmla="*/ 8577 h 7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202" h="759470">
                <a:moveTo>
                  <a:pt x="1254202" y="17774"/>
                </a:moveTo>
                <a:lnTo>
                  <a:pt x="1235810" y="68025"/>
                </a:lnTo>
                <a:cubicBezTo>
                  <a:pt x="1063945" y="474358"/>
                  <a:pt x="661600" y="759470"/>
                  <a:pt x="192662" y="759470"/>
                </a:cubicBezTo>
                <a:cubicBezTo>
                  <a:pt x="153584" y="759470"/>
                  <a:pt x="114968" y="757490"/>
                  <a:pt x="76910" y="753625"/>
                </a:cubicBezTo>
                <a:lnTo>
                  <a:pt x="0" y="741887"/>
                </a:lnTo>
                <a:lnTo>
                  <a:pt x="28289" y="669414"/>
                </a:lnTo>
                <a:cubicBezTo>
                  <a:pt x="43971" y="634522"/>
                  <a:pt x="61564" y="600090"/>
                  <a:pt x="81103" y="566247"/>
                </a:cubicBezTo>
                <a:cubicBezTo>
                  <a:pt x="315572" y="160136"/>
                  <a:pt x="763659" y="-45751"/>
                  <a:pt x="1201486" y="8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152400" dist="177800" dir="19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9" name="任意多边形 6"/>
          <p:cNvSpPr/>
          <p:nvPr/>
        </p:nvSpPr>
        <p:spPr>
          <a:xfrm rot="21574610">
            <a:off x="6182576" y="2757093"/>
            <a:ext cx="1162824" cy="706052"/>
          </a:xfrm>
          <a:custGeom>
            <a:avLst/>
            <a:gdLst>
              <a:gd name="connsiteX0" fmla="*/ 565035 w 1250798"/>
              <a:gd name="connsiteY0" fmla="*/ 114747 h 759470"/>
              <a:gd name="connsiteX1" fmla="*/ 1201486 w 1250798"/>
              <a:gd name="connsiteY1" fmla="*/ 8577 h 759470"/>
              <a:gd name="connsiteX2" fmla="*/ 1250798 w 1250798"/>
              <a:gd name="connsiteY2" fmla="*/ 19739 h 759470"/>
              <a:gd name="connsiteX3" fmla="*/ 1235810 w 1250798"/>
              <a:gd name="connsiteY3" fmla="*/ 68025 h 759470"/>
              <a:gd name="connsiteX4" fmla="*/ 192662 w 1250798"/>
              <a:gd name="connsiteY4" fmla="*/ 759470 h 759470"/>
              <a:gd name="connsiteX5" fmla="*/ 76910 w 1250798"/>
              <a:gd name="connsiteY5" fmla="*/ 753625 h 759470"/>
              <a:gd name="connsiteX6" fmla="*/ 0 w 1250798"/>
              <a:gd name="connsiteY6" fmla="*/ 741887 h 759470"/>
              <a:gd name="connsiteX7" fmla="*/ 28289 w 1250798"/>
              <a:gd name="connsiteY7" fmla="*/ 669414 h 759470"/>
              <a:gd name="connsiteX8" fmla="*/ 81103 w 1250798"/>
              <a:gd name="connsiteY8" fmla="*/ 566247 h 759470"/>
              <a:gd name="connsiteX9" fmla="*/ 565035 w 1250798"/>
              <a:gd name="connsiteY9" fmla="*/ 114747 h 7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0798" h="759470">
                <a:moveTo>
                  <a:pt x="565035" y="114747"/>
                </a:moveTo>
                <a:cubicBezTo>
                  <a:pt x="761094" y="19302"/>
                  <a:pt x="982573" y="-18587"/>
                  <a:pt x="1201486" y="8577"/>
                </a:cubicBezTo>
                <a:lnTo>
                  <a:pt x="1250798" y="19739"/>
                </a:lnTo>
                <a:lnTo>
                  <a:pt x="1235810" y="68025"/>
                </a:lnTo>
                <a:cubicBezTo>
                  <a:pt x="1063946" y="474359"/>
                  <a:pt x="661599" y="759470"/>
                  <a:pt x="192662" y="759470"/>
                </a:cubicBezTo>
                <a:cubicBezTo>
                  <a:pt x="153584" y="759470"/>
                  <a:pt x="114968" y="757490"/>
                  <a:pt x="76910" y="753625"/>
                </a:cubicBezTo>
                <a:lnTo>
                  <a:pt x="0" y="741887"/>
                </a:lnTo>
                <a:lnTo>
                  <a:pt x="28289" y="669414"/>
                </a:lnTo>
                <a:cubicBezTo>
                  <a:pt x="43971" y="634522"/>
                  <a:pt x="61564" y="600089"/>
                  <a:pt x="81103" y="566247"/>
                </a:cubicBezTo>
                <a:cubicBezTo>
                  <a:pt x="198338" y="363191"/>
                  <a:pt x="368977" y="210191"/>
                  <a:pt x="565035" y="1147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152400" dist="177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0" name="任意多边形 7"/>
          <p:cNvSpPr/>
          <p:nvPr/>
        </p:nvSpPr>
        <p:spPr>
          <a:xfrm rot="14374610">
            <a:off x="6153839" y="3203906"/>
            <a:ext cx="358178" cy="326482"/>
          </a:xfrm>
          <a:custGeom>
            <a:avLst/>
            <a:gdLst>
              <a:gd name="connsiteX0" fmla="*/ 385277 w 385277"/>
              <a:gd name="connsiteY0" fmla="*/ 333481 h 351182"/>
              <a:gd name="connsiteX1" fmla="*/ 365072 w 385277"/>
              <a:gd name="connsiteY1" fmla="*/ 338138 h 351182"/>
              <a:gd name="connsiteX2" fmla="*/ 192662 w 385277"/>
              <a:gd name="connsiteY2" fmla="*/ 351182 h 351182"/>
              <a:gd name="connsiteX3" fmla="*/ 76910 w 385277"/>
              <a:gd name="connsiteY3" fmla="*/ 345337 h 351182"/>
              <a:gd name="connsiteX4" fmla="*/ 0 w 385277"/>
              <a:gd name="connsiteY4" fmla="*/ 333599 h 351182"/>
              <a:gd name="connsiteX5" fmla="*/ 28289 w 385277"/>
              <a:gd name="connsiteY5" fmla="*/ 261126 h 351182"/>
              <a:gd name="connsiteX6" fmla="*/ 81104 w 385277"/>
              <a:gd name="connsiteY6" fmla="*/ 157959 h 351182"/>
              <a:gd name="connsiteX7" fmla="*/ 178605 w 385277"/>
              <a:gd name="connsiteY7" fmla="*/ 15170 h 351182"/>
              <a:gd name="connsiteX8" fmla="*/ 192741 w 385277"/>
              <a:gd name="connsiteY8" fmla="*/ 0 h 351182"/>
              <a:gd name="connsiteX9" fmla="*/ 241281 w 385277"/>
              <a:gd name="connsiteY9" fmla="*/ 60637 h 351182"/>
              <a:gd name="connsiteX10" fmla="*/ 304219 w 385277"/>
              <a:gd name="connsiteY10" fmla="*/ 157958 h 351182"/>
              <a:gd name="connsiteX11" fmla="*/ 357033 w 385277"/>
              <a:gd name="connsiteY11" fmla="*/ 261125 h 35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277" h="351182">
                <a:moveTo>
                  <a:pt x="385277" y="333481"/>
                </a:moveTo>
                <a:lnTo>
                  <a:pt x="365072" y="338138"/>
                </a:lnTo>
                <a:cubicBezTo>
                  <a:pt x="308856" y="346727"/>
                  <a:pt x="251279" y="351182"/>
                  <a:pt x="192662" y="351182"/>
                </a:cubicBezTo>
                <a:cubicBezTo>
                  <a:pt x="153584" y="351182"/>
                  <a:pt x="114968" y="349202"/>
                  <a:pt x="76910" y="345337"/>
                </a:cubicBezTo>
                <a:lnTo>
                  <a:pt x="0" y="333599"/>
                </a:lnTo>
                <a:lnTo>
                  <a:pt x="28289" y="261126"/>
                </a:lnTo>
                <a:cubicBezTo>
                  <a:pt x="43971" y="226234"/>
                  <a:pt x="61565" y="191802"/>
                  <a:pt x="81104" y="157959"/>
                </a:cubicBezTo>
                <a:cubicBezTo>
                  <a:pt x="110412" y="107195"/>
                  <a:pt x="143059" y="59560"/>
                  <a:pt x="178605" y="15170"/>
                </a:cubicBezTo>
                <a:lnTo>
                  <a:pt x="192741" y="0"/>
                </a:lnTo>
                <a:lnTo>
                  <a:pt x="241281" y="60637"/>
                </a:lnTo>
                <a:cubicBezTo>
                  <a:pt x="263658" y="91664"/>
                  <a:pt x="284680" y="124116"/>
                  <a:pt x="304219" y="157958"/>
                </a:cubicBezTo>
                <a:cubicBezTo>
                  <a:pt x="323758" y="191801"/>
                  <a:pt x="341351" y="226233"/>
                  <a:pt x="357033" y="26112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innerShdw blurRad="190500" dist="1143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文本框 177"/>
          <p:cNvSpPr txBox="1"/>
          <p:nvPr/>
        </p:nvSpPr>
        <p:spPr>
          <a:xfrm>
            <a:off x="5901099" y="2184158"/>
            <a:ext cx="2616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01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78"/>
          <p:cNvSpPr txBox="1"/>
          <p:nvPr/>
        </p:nvSpPr>
        <p:spPr>
          <a:xfrm>
            <a:off x="6043935" y="16555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80"/>
          <p:cNvSpPr txBox="1"/>
          <p:nvPr/>
        </p:nvSpPr>
        <p:spPr>
          <a:xfrm>
            <a:off x="6966736" y="3325526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5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82"/>
          <p:cNvSpPr txBox="1"/>
          <p:nvPr/>
        </p:nvSpPr>
        <p:spPr>
          <a:xfrm>
            <a:off x="4987293" y="3281074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accent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5733816" y="2906981"/>
            <a:ext cx="334566" cy="300038"/>
          </a:xfrm>
          <a:custGeom>
            <a:avLst/>
            <a:gdLst>
              <a:gd name="T0" fmla="*/ 24 w 116"/>
              <a:gd name="T1" fmla="*/ 42 h 104"/>
              <a:gd name="T2" fmla="*/ 36 w 116"/>
              <a:gd name="T3" fmla="*/ 58 h 104"/>
              <a:gd name="T4" fmla="*/ 52 w 116"/>
              <a:gd name="T5" fmla="*/ 47 h 104"/>
              <a:gd name="T6" fmla="*/ 40 w 116"/>
              <a:gd name="T7" fmla="*/ 31 h 104"/>
              <a:gd name="T8" fmla="*/ 53 w 116"/>
              <a:gd name="T9" fmla="*/ 24 h 104"/>
              <a:gd name="T10" fmla="*/ 7 w 116"/>
              <a:gd name="T11" fmla="*/ 0 h 104"/>
              <a:gd name="T12" fmla="*/ 11 w 116"/>
              <a:gd name="T13" fmla="*/ 51 h 104"/>
              <a:gd name="T14" fmla="*/ 24 w 116"/>
              <a:gd name="T15" fmla="*/ 42 h 104"/>
              <a:gd name="T16" fmla="*/ 93 w 116"/>
              <a:gd name="T17" fmla="*/ 43 h 104"/>
              <a:gd name="T18" fmla="*/ 106 w 116"/>
              <a:gd name="T19" fmla="*/ 52 h 104"/>
              <a:gd name="T20" fmla="*/ 111 w 116"/>
              <a:gd name="T21" fmla="*/ 1 h 104"/>
              <a:gd name="T22" fmla="*/ 65 w 116"/>
              <a:gd name="T23" fmla="*/ 24 h 104"/>
              <a:gd name="T24" fmla="*/ 77 w 116"/>
              <a:gd name="T25" fmla="*/ 32 h 104"/>
              <a:gd name="T26" fmla="*/ 0 w 116"/>
              <a:gd name="T27" fmla="*/ 83 h 104"/>
              <a:gd name="T28" fmla="*/ 3 w 116"/>
              <a:gd name="T29" fmla="*/ 102 h 104"/>
              <a:gd name="T30" fmla="*/ 93 w 116"/>
              <a:gd name="T31" fmla="*/ 43 h 104"/>
              <a:gd name="T32" fmla="*/ 81 w 116"/>
              <a:gd name="T33" fmla="*/ 70 h 104"/>
              <a:gd name="T34" fmla="*/ 65 w 116"/>
              <a:gd name="T35" fmla="*/ 83 h 104"/>
              <a:gd name="T36" fmla="*/ 111 w 116"/>
              <a:gd name="T37" fmla="*/ 104 h 104"/>
              <a:gd name="T38" fmla="*/ 116 w 116"/>
              <a:gd name="T39" fmla="*/ 85 h 104"/>
              <a:gd name="T40" fmla="*/ 81 w 116"/>
              <a:gd name="T41" fmla="*/ 7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04">
                <a:moveTo>
                  <a:pt x="24" y="42"/>
                </a:moveTo>
                <a:cubicBezTo>
                  <a:pt x="28" y="48"/>
                  <a:pt x="32" y="53"/>
                  <a:pt x="36" y="58"/>
                </a:cubicBezTo>
                <a:cubicBezTo>
                  <a:pt x="41" y="55"/>
                  <a:pt x="47" y="51"/>
                  <a:pt x="52" y="47"/>
                </a:cubicBezTo>
                <a:cubicBezTo>
                  <a:pt x="48" y="42"/>
                  <a:pt x="44" y="37"/>
                  <a:pt x="40" y="31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0"/>
                  <a:pt x="7" y="0"/>
                  <a:pt x="7" y="0"/>
                </a:cubicBezTo>
                <a:cubicBezTo>
                  <a:pt x="11" y="51"/>
                  <a:pt x="11" y="51"/>
                  <a:pt x="11" y="51"/>
                </a:cubicBezTo>
                <a:lnTo>
                  <a:pt x="24" y="42"/>
                </a:lnTo>
                <a:close/>
                <a:moveTo>
                  <a:pt x="93" y="43"/>
                </a:moveTo>
                <a:cubicBezTo>
                  <a:pt x="106" y="52"/>
                  <a:pt x="106" y="52"/>
                  <a:pt x="106" y="52"/>
                </a:cubicBezTo>
                <a:cubicBezTo>
                  <a:pt x="111" y="1"/>
                  <a:pt x="111" y="1"/>
                  <a:pt x="111" y="1"/>
                </a:cubicBezTo>
                <a:cubicBezTo>
                  <a:pt x="65" y="24"/>
                  <a:pt x="65" y="24"/>
                  <a:pt x="65" y="24"/>
                </a:cubicBezTo>
                <a:cubicBezTo>
                  <a:pt x="77" y="32"/>
                  <a:pt x="77" y="32"/>
                  <a:pt x="77" y="32"/>
                </a:cubicBezTo>
                <a:cubicBezTo>
                  <a:pt x="49" y="72"/>
                  <a:pt x="0" y="82"/>
                  <a:pt x="0" y="83"/>
                </a:cubicBezTo>
                <a:cubicBezTo>
                  <a:pt x="3" y="102"/>
                  <a:pt x="3" y="102"/>
                  <a:pt x="3" y="102"/>
                </a:cubicBezTo>
                <a:cubicBezTo>
                  <a:pt x="6" y="102"/>
                  <a:pt x="60" y="90"/>
                  <a:pt x="93" y="43"/>
                </a:cubicBezTo>
                <a:close/>
                <a:moveTo>
                  <a:pt x="81" y="70"/>
                </a:moveTo>
                <a:cubicBezTo>
                  <a:pt x="76" y="75"/>
                  <a:pt x="71" y="79"/>
                  <a:pt x="65" y="83"/>
                </a:cubicBezTo>
                <a:cubicBezTo>
                  <a:pt x="88" y="98"/>
                  <a:pt x="110" y="104"/>
                  <a:pt x="111" y="104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5" y="85"/>
                  <a:pt x="100" y="81"/>
                  <a:pt x="81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" name="Freeform 27"/>
          <p:cNvSpPr>
            <a:spLocks noChangeAspect="1" noEditPoints="1"/>
          </p:cNvSpPr>
          <p:nvPr/>
        </p:nvSpPr>
        <p:spPr bwMode="auto">
          <a:xfrm>
            <a:off x="6161133" y="3639326"/>
            <a:ext cx="373465" cy="378000"/>
          </a:xfrm>
          <a:custGeom>
            <a:avLst/>
            <a:gdLst>
              <a:gd name="T0" fmla="*/ 59 w 104"/>
              <a:gd name="T1" fmla="*/ 46 h 105"/>
              <a:gd name="T2" fmla="*/ 59 w 104"/>
              <a:gd name="T3" fmla="*/ 23 h 105"/>
              <a:gd name="T4" fmla="*/ 46 w 104"/>
              <a:gd name="T5" fmla="*/ 23 h 105"/>
              <a:gd name="T6" fmla="*/ 46 w 104"/>
              <a:gd name="T7" fmla="*/ 46 h 105"/>
              <a:gd name="T8" fmla="*/ 24 w 104"/>
              <a:gd name="T9" fmla="*/ 46 h 105"/>
              <a:gd name="T10" fmla="*/ 24 w 104"/>
              <a:gd name="T11" fmla="*/ 59 h 105"/>
              <a:gd name="T12" fmla="*/ 46 w 104"/>
              <a:gd name="T13" fmla="*/ 59 h 105"/>
              <a:gd name="T14" fmla="*/ 46 w 104"/>
              <a:gd name="T15" fmla="*/ 82 h 105"/>
              <a:gd name="T16" fmla="*/ 59 w 104"/>
              <a:gd name="T17" fmla="*/ 82 h 105"/>
              <a:gd name="T18" fmla="*/ 59 w 104"/>
              <a:gd name="T19" fmla="*/ 59 h 105"/>
              <a:gd name="T20" fmla="*/ 81 w 104"/>
              <a:gd name="T21" fmla="*/ 59 h 105"/>
              <a:gd name="T22" fmla="*/ 81 w 104"/>
              <a:gd name="T23" fmla="*/ 46 h 105"/>
              <a:gd name="T24" fmla="*/ 59 w 104"/>
              <a:gd name="T25" fmla="*/ 46 h 105"/>
              <a:gd name="T26" fmla="*/ 52 w 104"/>
              <a:gd name="T27" fmla="*/ 0 h 105"/>
              <a:gd name="T28" fmla="*/ 0 w 104"/>
              <a:gd name="T29" fmla="*/ 53 h 105"/>
              <a:gd name="T30" fmla="*/ 52 w 104"/>
              <a:gd name="T31" fmla="*/ 105 h 105"/>
              <a:gd name="T32" fmla="*/ 104 w 104"/>
              <a:gd name="T33" fmla="*/ 53 h 105"/>
              <a:gd name="T34" fmla="*/ 52 w 104"/>
              <a:gd name="T35" fmla="*/ 0 h 105"/>
              <a:gd name="T36" fmla="*/ 52 w 104"/>
              <a:gd name="T37" fmla="*/ 93 h 105"/>
              <a:gd name="T38" fmla="*/ 12 w 104"/>
              <a:gd name="T39" fmla="*/ 53 h 105"/>
              <a:gd name="T40" fmla="*/ 52 w 104"/>
              <a:gd name="T41" fmla="*/ 12 h 105"/>
              <a:gd name="T42" fmla="*/ 93 w 104"/>
              <a:gd name="T43" fmla="*/ 53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9" y="46"/>
                </a:moveTo>
                <a:cubicBezTo>
                  <a:pt x="59" y="23"/>
                  <a:pt x="59" y="23"/>
                  <a:pt x="59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59"/>
                  <a:pt x="24" y="59"/>
                  <a:pt x="24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82"/>
                  <a:pt x="46" y="82"/>
                  <a:pt x="46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59"/>
                  <a:pt x="59" y="59"/>
                  <a:pt x="59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46"/>
                  <a:pt x="81" y="46"/>
                  <a:pt x="81" y="46"/>
                </a:cubicBezTo>
                <a:lnTo>
                  <a:pt x="59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3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30" y="93"/>
                  <a:pt x="12" y="75"/>
                  <a:pt x="12" y="53"/>
                </a:cubicBezTo>
                <a:cubicBezTo>
                  <a:pt x="12" y="30"/>
                  <a:pt x="30" y="12"/>
                  <a:pt x="52" y="12"/>
                </a:cubicBezTo>
                <a:cubicBezTo>
                  <a:pt x="74" y="12"/>
                  <a:pt x="93" y="30"/>
                  <a:pt x="93" y="53"/>
                </a:cubicBezTo>
                <a:cubicBezTo>
                  <a:pt x="93" y="75"/>
                  <a:pt x="74" y="93"/>
                  <a:pt x="52" y="93"/>
                </a:cubicBez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" name="Freeform 13"/>
          <p:cNvSpPr>
            <a:spLocks noChangeAspect="1" noEditPoints="1"/>
          </p:cNvSpPr>
          <p:nvPr/>
        </p:nvSpPr>
        <p:spPr bwMode="auto">
          <a:xfrm>
            <a:off x="6547179" y="2951088"/>
            <a:ext cx="418733" cy="378000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" name="TextBox 30"/>
          <p:cNvSpPr txBox="1"/>
          <p:nvPr/>
        </p:nvSpPr>
        <p:spPr>
          <a:xfrm>
            <a:off x="5981085" y="2299230"/>
            <a:ext cx="1852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</a:p>
        </p:txBody>
      </p:sp>
      <p:sp>
        <p:nvSpPr>
          <p:cNvPr id="41" name="TextBox 30"/>
          <p:cNvSpPr txBox="1"/>
          <p:nvPr/>
        </p:nvSpPr>
        <p:spPr>
          <a:xfrm>
            <a:off x="4907401" y="3922134"/>
            <a:ext cx="1852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BSC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</a:p>
        </p:txBody>
      </p:sp>
      <p:sp>
        <p:nvSpPr>
          <p:cNvPr id="42" name="TextBox 30"/>
          <p:cNvSpPr txBox="1"/>
          <p:nvPr/>
        </p:nvSpPr>
        <p:spPr>
          <a:xfrm>
            <a:off x="6887902" y="3950628"/>
            <a:ext cx="1852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</a:p>
        </p:txBody>
      </p:sp>
      <p:sp>
        <p:nvSpPr>
          <p:cNvPr id="52" name="箭头: 下 51"/>
          <p:cNvSpPr/>
          <p:nvPr/>
        </p:nvSpPr>
        <p:spPr>
          <a:xfrm rot="16200000">
            <a:off x="7677281" y="2129737"/>
            <a:ext cx="284176" cy="4456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30"/>
          <p:cNvSpPr txBox="1"/>
          <p:nvPr/>
        </p:nvSpPr>
        <p:spPr>
          <a:xfrm>
            <a:off x="8240595" y="2080645"/>
            <a:ext cx="17087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适用于所有员工的绩效考核</a:t>
            </a:r>
          </a:p>
        </p:txBody>
      </p:sp>
      <p:sp>
        <p:nvSpPr>
          <p:cNvPr id="54" name="TextBox 30"/>
          <p:cNvSpPr txBox="1"/>
          <p:nvPr/>
        </p:nvSpPr>
        <p:spPr>
          <a:xfrm>
            <a:off x="8868403" y="3808812"/>
            <a:ext cx="17087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适用于技术人员的绩效考核</a:t>
            </a:r>
          </a:p>
        </p:txBody>
      </p:sp>
      <p:sp>
        <p:nvSpPr>
          <p:cNvPr id="55" name="TextBox 30"/>
          <p:cNvSpPr txBox="1"/>
          <p:nvPr/>
        </p:nvSpPr>
        <p:spPr>
          <a:xfrm>
            <a:off x="2424980" y="3648691"/>
            <a:ext cx="14708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适用于部门负责人的绩效考核</a:t>
            </a:r>
          </a:p>
        </p:txBody>
      </p:sp>
      <p:sp>
        <p:nvSpPr>
          <p:cNvPr id="56" name="箭头: 下 55"/>
          <p:cNvSpPr/>
          <p:nvPr/>
        </p:nvSpPr>
        <p:spPr>
          <a:xfrm rot="16200000">
            <a:off x="8356157" y="3793319"/>
            <a:ext cx="284176" cy="4456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/>
          <p:cNvSpPr/>
          <p:nvPr/>
        </p:nvSpPr>
        <p:spPr>
          <a:xfrm rot="5400000">
            <a:off x="4083580" y="3699291"/>
            <a:ext cx="284176" cy="44568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40" grpId="0"/>
      <p:bldP spid="41" grpId="0"/>
      <p:bldP spid="42" grpId="0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19912" y="1169199"/>
            <a:ext cx="10536231" cy="5357331"/>
            <a:chOff x="684053" y="587502"/>
            <a:chExt cx="10536231" cy="5357331"/>
          </a:xfrm>
        </p:grpSpPr>
        <p:sp>
          <p:nvSpPr>
            <p:cNvPr id="30" name="箭头: 右 29"/>
            <p:cNvSpPr/>
            <p:nvPr/>
          </p:nvSpPr>
          <p:spPr>
            <a:xfrm>
              <a:off x="2488114" y="2785629"/>
              <a:ext cx="8732170" cy="11458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24"/>
            <p:cNvSpPr>
              <a:spLocks noChangeArrowheads="1"/>
            </p:cNvSpPr>
            <p:nvPr/>
          </p:nvSpPr>
          <p:spPr bwMode="auto">
            <a:xfrm>
              <a:off x="914405" y="967223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rgbClr val="0070C0"/>
                  </a:solidFill>
                  <a:latin typeface="Broadway BT" charset="0"/>
                  <a:ea typeface="微软雅黑" panose="020B0503020204020204" pitchFamily="34" charset="-122"/>
                  <a:sym typeface="Broadway BT" charset="0"/>
                </a:rPr>
                <a:t>财务层面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5841139" y="723328"/>
              <a:ext cx="1578708" cy="4316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长期股东价值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7597419" y="1376794"/>
              <a:ext cx="1398089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改善成本结构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9133141" y="1376795"/>
              <a:ext cx="1398089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提高资产利用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2627698" y="1376794"/>
              <a:ext cx="1398089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增加收入机会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4163420" y="1376794"/>
              <a:ext cx="1398089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提高客户价值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3659344" y="813139"/>
              <a:ext cx="1031846" cy="2188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增长战略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569796" y="843504"/>
              <a:ext cx="1031846" cy="2188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生产率战略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627698" y="1862687"/>
              <a:ext cx="8056476" cy="6990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012331" y="1898662"/>
              <a:ext cx="1236323" cy="2188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客户价值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2723637" y="2157465"/>
              <a:ext cx="704253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价格</a:t>
              </a:r>
            </a:p>
          </p:txBody>
        </p:sp>
        <p:sp>
          <p:nvSpPr>
            <p:cNvPr id="39" name="椭圆 38"/>
            <p:cNvSpPr/>
            <p:nvPr/>
          </p:nvSpPr>
          <p:spPr>
            <a:xfrm>
              <a:off x="4571973" y="2164515"/>
              <a:ext cx="704253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质量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3650016" y="2157464"/>
              <a:ext cx="704253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交期</a:t>
              </a:r>
            </a:p>
          </p:txBody>
        </p:sp>
        <p:sp>
          <p:nvSpPr>
            <p:cNvPr id="41" name="椭圆 40"/>
            <p:cNvSpPr/>
            <p:nvPr/>
          </p:nvSpPr>
          <p:spPr>
            <a:xfrm>
              <a:off x="6502073" y="2164515"/>
              <a:ext cx="704253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服务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7319415" y="2151521"/>
              <a:ext cx="1034399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伙伴关系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9085719" y="2157264"/>
              <a:ext cx="704253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品牌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800199" y="2783859"/>
              <a:ext cx="1884532" cy="1124869"/>
              <a:chOff x="2638059" y="2759233"/>
              <a:chExt cx="2767746" cy="11248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38060" y="2759233"/>
                <a:ext cx="2767745" cy="11248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38059" y="2759234"/>
                <a:ext cx="2767745" cy="29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/>
                  <a:t>运营管理流程</a:t>
                </a:r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5672286" y="2151522"/>
              <a:ext cx="704253" cy="29289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选择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41855" y="2785440"/>
              <a:ext cx="1888637" cy="1124869"/>
              <a:chOff x="2638059" y="2759233"/>
              <a:chExt cx="2767746" cy="1124869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638060" y="2759233"/>
                <a:ext cx="2767745" cy="11248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638059" y="2759234"/>
                <a:ext cx="2767745" cy="29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/>
                  <a:t>客户管理流程</a:t>
                </a: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684185" y="2785439"/>
              <a:ext cx="1888637" cy="1124869"/>
              <a:chOff x="2638059" y="2759233"/>
              <a:chExt cx="2767746" cy="1124869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638060" y="2759233"/>
                <a:ext cx="2767745" cy="11248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638059" y="2759234"/>
                <a:ext cx="2767745" cy="29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/>
                  <a:t>体系标准化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629272" y="2785687"/>
              <a:ext cx="1888636" cy="1124869"/>
              <a:chOff x="2638059" y="2759233"/>
              <a:chExt cx="2767746" cy="112486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638060" y="2759233"/>
                <a:ext cx="2767745" cy="11248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638059" y="2759234"/>
                <a:ext cx="2767745" cy="29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/>
                  <a:t>法规和社会流程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2904214" y="3126954"/>
              <a:ext cx="935707" cy="7003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908873" y="3113495"/>
              <a:ext cx="935707" cy="7003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转化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复购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增长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900907" y="3121351"/>
              <a:ext cx="935707" cy="592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SOP</a:t>
              </a: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738600" y="4136196"/>
              <a:ext cx="1888636" cy="1670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80930" y="4136196"/>
              <a:ext cx="1888636" cy="1670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792839" y="4136196"/>
              <a:ext cx="1888636" cy="1670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8626016" y="4146290"/>
              <a:ext cx="1888636" cy="16602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96241" y="4231309"/>
              <a:ext cx="8056476" cy="29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人力资产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2590342" y="4639259"/>
              <a:ext cx="8056476" cy="29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信息资产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2587104" y="5041662"/>
              <a:ext cx="8059714" cy="6219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06318" y="5078957"/>
              <a:ext cx="1236323" cy="218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组织资产</a:t>
              </a:r>
            </a:p>
          </p:txBody>
        </p:sp>
        <p:sp>
          <p:nvSpPr>
            <p:cNvPr id="69" name="椭圆 68"/>
            <p:cNvSpPr/>
            <p:nvPr/>
          </p:nvSpPr>
          <p:spPr>
            <a:xfrm>
              <a:off x="3182026" y="5299967"/>
              <a:ext cx="842864" cy="29289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文化</a:t>
              </a:r>
            </a:p>
          </p:txBody>
        </p:sp>
        <p:sp>
          <p:nvSpPr>
            <p:cNvPr id="70" name="椭圆 69"/>
            <p:cNvSpPr/>
            <p:nvPr/>
          </p:nvSpPr>
          <p:spPr>
            <a:xfrm>
              <a:off x="4955238" y="5291811"/>
              <a:ext cx="882646" cy="29289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领导力</a:t>
              </a:r>
            </a:p>
          </p:txBody>
        </p:sp>
        <p:sp>
          <p:nvSpPr>
            <p:cNvPr id="71" name="椭圆 70"/>
            <p:cNvSpPr/>
            <p:nvPr/>
          </p:nvSpPr>
          <p:spPr>
            <a:xfrm>
              <a:off x="6756742" y="5307620"/>
              <a:ext cx="842864" cy="29289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协同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8755522" y="5321246"/>
              <a:ext cx="842864" cy="29289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/>
                <a:t>团队</a:t>
              </a:r>
            </a:p>
          </p:txBody>
        </p:sp>
        <p:cxnSp>
          <p:nvCxnSpPr>
            <p:cNvPr id="6" name="直接箭头连接符 5"/>
            <p:cNvCxnSpPr>
              <a:endCxn id="34" idx="4"/>
            </p:cNvCxnSpPr>
            <p:nvPr/>
          </p:nvCxnSpPr>
          <p:spPr>
            <a:xfrm flipH="1" flipV="1">
              <a:off x="3326743" y="1669685"/>
              <a:ext cx="279970" cy="19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 flipV="1">
              <a:off x="4818465" y="1666575"/>
              <a:ext cx="140028" cy="19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28" idx="4"/>
            </p:cNvCxnSpPr>
            <p:nvPr/>
          </p:nvCxnSpPr>
          <p:spPr>
            <a:xfrm flipV="1">
              <a:off x="8200435" y="1669685"/>
              <a:ext cx="96029" cy="193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9681472" y="1679486"/>
              <a:ext cx="172467" cy="16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34" idx="0"/>
              <a:endCxn id="2" idx="2"/>
            </p:cNvCxnSpPr>
            <p:nvPr/>
          </p:nvCxnSpPr>
          <p:spPr>
            <a:xfrm flipV="1">
              <a:off x="3326743" y="939172"/>
              <a:ext cx="2514396" cy="437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endCxn id="2" idx="3"/>
            </p:cNvCxnSpPr>
            <p:nvPr/>
          </p:nvCxnSpPr>
          <p:spPr>
            <a:xfrm flipV="1">
              <a:off x="4909369" y="1091797"/>
              <a:ext cx="1162966" cy="28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28" idx="0"/>
              <a:endCxn id="2" idx="5"/>
            </p:cNvCxnSpPr>
            <p:nvPr/>
          </p:nvCxnSpPr>
          <p:spPr>
            <a:xfrm flipH="1" flipV="1">
              <a:off x="7188651" y="1091797"/>
              <a:ext cx="1107813" cy="28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33" idx="0"/>
              <a:endCxn id="2" idx="6"/>
            </p:cNvCxnSpPr>
            <p:nvPr/>
          </p:nvCxnSpPr>
          <p:spPr>
            <a:xfrm flipH="1" flipV="1">
              <a:off x="7419847" y="939172"/>
              <a:ext cx="2412339" cy="437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53855" y="587502"/>
              <a:ext cx="10041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84054" y="1759982"/>
              <a:ext cx="1011117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 flipV="1">
              <a:off x="7510644" y="2600981"/>
              <a:ext cx="180644" cy="18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 flipV="1">
              <a:off x="9371265" y="2591670"/>
              <a:ext cx="180644" cy="18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5740781" y="2592427"/>
              <a:ext cx="172467" cy="16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3770690" y="2589370"/>
              <a:ext cx="154849" cy="190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7515884" y="3915588"/>
              <a:ext cx="96029" cy="193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9410199" y="3907735"/>
              <a:ext cx="96029" cy="193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5611363" y="3919228"/>
              <a:ext cx="74810" cy="209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 flipV="1">
              <a:off x="3703007" y="3918241"/>
              <a:ext cx="74810" cy="209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718956" y="5933135"/>
              <a:ext cx="9998329" cy="116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85193" y="2647229"/>
              <a:ext cx="1011117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84053" y="4023200"/>
              <a:ext cx="1011117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8828497" y="3123123"/>
              <a:ext cx="1259432" cy="723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合规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安全和健康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风险管控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4"/>
            <p:cNvSpPr>
              <a:spLocks noChangeArrowheads="1"/>
            </p:cNvSpPr>
            <p:nvPr/>
          </p:nvSpPr>
          <p:spPr bwMode="auto">
            <a:xfrm>
              <a:off x="911310" y="2030042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rgbClr val="0070C0"/>
                  </a:solidFill>
                  <a:latin typeface="Broadway BT" charset="0"/>
                  <a:ea typeface="微软雅黑" panose="020B0503020204020204" pitchFamily="34" charset="-122"/>
                  <a:sym typeface="Broadway BT" charset="0"/>
                </a:rPr>
                <a:t>客户层面</a:t>
              </a:r>
            </a:p>
          </p:txBody>
        </p:sp>
        <p:sp>
          <p:nvSpPr>
            <p:cNvPr id="82" name="矩形 24"/>
            <p:cNvSpPr>
              <a:spLocks noChangeArrowheads="1"/>
            </p:cNvSpPr>
            <p:nvPr/>
          </p:nvSpPr>
          <p:spPr bwMode="auto">
            <a:xfrm>
              <a:off x="927044" y="3084547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rgbClr val="0070C0"/>
                  </a:solidFill>
                  <a:latin typeface="Broadway BT" charset="0"/>
                  <a:ea typeface="微软雅黑" panose="020B0503020204020204" pitchFamily="34" charset="-122"/>
                  <a:sym typeface="Broadway BT" charset="0"/>
                </a:rPr>
                <a:t>内控层面</a:t>
              </a:r>
            </a:p>
          </p:txBody>
        </p:sp>
        <p:sp>
          <p:nvSpPr>
            <p:cNvPr id="86" name="矩形 24"/>
            <p:cNvSpPr>
              <a:spLocks noChangeArrowheads="1"/>
            </p:cNvSpPr>
            <p:nvPr/>
          </p:nvSpPr>
          <p:spPr bwMode="auto">
            <a:xfrm>
              <a:off x="779568" y="4626857"/>
              <a:ext cx="165942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rgbClr val="0070C0"/>
                  </a:solidFill>
                  <a:latin typeface="Broadway BT" charset="0"/>
                  <a:ea typeface="微软雅黑" panose="020B0503020204020204" pitchFamily="34" charset="-122"/>
                  <a:sym typeface="Broadway BT" charset="0"/>
                </a:rPr>
                <a:t>学习与成长</a:t>
              </a:r>
              <a:endParaRPr lang="en-US" altLang="zh-CN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endParaRPr>
            </a:p>
            <a:p>
              <a:pPr algn="ctr"/>
              <a:r>
                <a:rPr lang="zh-CN" altLang="en-US" sz="2000" b="1" spc="300" dirty="0">
                  <a:solidFill>
                    <a:srgbClr val="0070C0"/>
                  </a:solidFill>
                  <a:latin typeface="Broadway BT" charset="0"/>
                  <a:ea typeface="微软雅黑" panose="020B0503020204020204" pitchFamily="34" charset="-122"/>
                  <a:sym typeface="Broadway BT" charset="0"/>
                </a:rPr>
                <a:t>层面</a:t>
              </a:r>
            </a:p>
          </p:txBody>
        </p:sp>
      </p:grpSp>
      <p:sp>
        <p:nvSpPr>
          <p:cNvPr id="91" name="矩形 24"/>
          <p:cNvSpPr>
            <a:spLocks noChangeArrowheads="1"/>
          </p:cNvSpPr>
          <p:nvPr/>
        </p:nvSpPr>
        <p:spPr bwMode="auto">
          <a:xfrm>
            <a:off x="390055" y="452869"/>
            <a:ext cx="213391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战略地图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4"/>
          <p:cNvSpPr>
            <a:spLocks noChangeArrowheads="1"/>
          </p:cNvSpPr>
          <p:nvPr/>
        </p:nvSpPr>
        <p:spPr bwMode="auto">
          <a:xfrm>
            <a:off x="373662" y="464225"/>
            <a:ext cx="52998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平衡计分卡形成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KPI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指标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1567937" y="5307627"/>
            <a:ext cx="2064547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spc="-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经营战略目标</a:t>
            </a:r>
            <a:endParaRPr lang="en-US" sz="20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8"/>
          <p:cNvSpPr txBox="1"/>
          <p:nvPr/>
        </p:nvSpPr>
        <p:spPr>
          <a:xfrm>
            <a:off x="3275119" y="5293929"/>
            <a:ext cx="260354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spc="-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平衡计分卡</a:t>
            </a:r>
            <a:endParaRPr lang="en-US" sz="20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7"/>
          <p:cNvSpPr txBox="1"/>
          <p:nvPr/>
        </p:nvSpPr>
        <p:spPr>
          <a:xfrm>
            <a:off x="5129858" y="5292162"/>
            <a:ext cx="361003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spc="-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组织绩效（结果指标）</a:t>
            </a:r>
            <a:endParaRPr lang="en-US" sz="20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17"/>
          <p:cNvSpPr txBox="1"/>
          <p:nvPr/>
        </p:nvSpPr>
        <p:spPr>
          <a:xfrm>
            <a:off x="8011446" y="5276231"/>
            <a:ext cx="361003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spc="-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个人绩效（过程指标）</a:t>
            </a:r>
            <a:endParaRPr lang="en-US" sz="20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716136" y="1612068"/>
            <a:ext cx="9047804" cy="3129564"/>
            <a:chOff x="1716136" y="1612068"/>
            <a:chExt cx="9047804" cy="3129564"/>
          </a:xfrm>
        </p:grpSpPr>
        <p:grpSp>
          <p:nvGrpSpPr>
            <p:cNvPr id="10" name="组合 9"/>
            <p:cNvGrpSpPr/>
            <p:nvPr/>
          </p:nvGrpSpPr>
          <p:grpSpPr>
            <a:xfrm>
              <a:off x="1716136" y="1719067"/>
              <a:ext cx="4156004" cy="2984316"/>
              <a:chOff x="735768" y="1707426"/>
              <a:chExt cx="5254134" cy="3879573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559721" y="2818345"/>
                <a:ext cx="1685136" cy="1685136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Freeform 78"/>
              <p:cNvSpPr/>
              <p:nvPr/>
            </p:nvSpPr>
            <p:spPr bwMode="auto">
              <a:xfrm rot="10133342">
                <a:off x="3916964" y="2637704"/>
                <a:ext cx="605321" cy="441150"/>
              </a:xfrm>
              <a:custGeom>
                <a:avLst/>
                <a:gdLst>
                  <a:gd name="T0" fmla="*/ 130 w 135"/>
                  <a:gd name="T1" fmla="*/ 22 h 134"/>
                  <a:gd name="T2" fmla="*/ 41 w 135"/>
                  <a:gd name="T3" fmla="*/ 111 h 134"/>
                  <a:gd name="T4" fmla="*/ 56 w 135"/>
                  <a:gd name="T5" fmla="*/ 126 h 134"/>
                  <a:gd name="T6" fmla="*/ 0 w 135"/>
                  <a:gd name="T7" fmla="*/ 134 h 134"/>
                  <a:gd name="T8" fmla="*/ 8 w 135"/>
                  <a:gd name="T9" fmla="*/ 78 h 134"/>
                  <a:gd name="T10" fmla="*/ 24 w 135"/>
                  <a:gd name="T11" fmla="*/ 94 h 134"/>
                  <a:gd name="T12" fmla="*/ 24 w 135"/>
                  <a:gd name="T13" fmla="*/ 94 h 134"/>
                  <a:gd name="T14" fmla="*/ 113 w 135"/>
                  <a:gd name="T15" fmla="*/ 5 h 134"/>
                  <a:gd name="T16" fmla="*/ 130 w 135"/>
                  <a:gd name="T17" fmla="*/ 5 h 134"/>
                  <a:gd name="T18" fmla="*/ 130 w 135"/>
                  <a:gd name="T19" fmla="*/ 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4">
                    <a:moveTo>
                      <a:pt x="130" y="22"/>
                    </a:moveTo>
                    <a:cubicBezTo>
                      <a:pt x="41" y="111"/>
                      <a:pt x="41" y="111"/>
                      <a:pt x="41" y="111"/>
                    </a:cubicBezTo>
                    <a:cubicBezTo>
                      <a:pt x="56" y="126"/>
                      <a:pt x="56" y="126"/>
                      <a:pt x="56" y="12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8" y="0"/>
                      <a:pt x="125" y="0"/>
                      <a:pt x="130" y="5"/>
                    </a:cubicBezTo>
                    <a:cubicBezTo>
                      <a:pt x="135" y="9"/>
                      <a:pt x="135" y="17"/>
                      <a:pt x="130" y="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/>
              </a:p>
            </p:txBody>
          </p:sp>
          <p:sp>
            <p:nvSpPr>
              <p:cNvPr id="9" name="Freeform 79"/>
              <p:cNvSpPr/>
              <p:nvPr/>
            </p:nvSpPr>
            <p:spPr bwMode="auto">
              <a:xfrm rot="8210188">
                <a:off x="1915288" y="3412939"/>
                <a:ext cx="555806" cy="547573"/>
              </a:xfrm>
              <a:custGeom>
                <a:avLst/>
                <a:gdLst>
                  <a:gd name="T0" fmla="*/ 130 w 135"/>
                  <a:gd name="T1" fmla="*/ 130 h 133"/>
                  <a:gd name="T2" fmla="*/ 122 w 135"/>
                  <a:gd name="T3" fmla="*/ 133 h 133"/>
                  <a:gd name="T4" fmla="*/ 113 w 135"/>
                  <a:gd name="T5" fmla="*/ 130 h 133"/>
                  <a:gd name="T6" fmla="*/ 24 w 135"/>
                  <a:gd name="T7" fmla="*/ 41 h 133"/>
                  <a:gd name="T8" fmla="*/ 8 w 135"/>
                  <a:gd name="T9" fmla="*/ 56 h 133"/>
                  <a:gd name="T10" fmla="*/ 0 w 135"/>
                  <a:gd name="T11" fmla="*/ 0 h 133"/>
                  <a:gd name="T12" fmla="*/ 56 w 135"/>
                  <a:gd name="T13" fmla="*/ 8 h 133"/>
                  <a:gd name="T14" fmla="*/ 41 w 135"/>
                  <a:gd name="T15" fmla="*/ 24 h 133"/>
                  <a:gd name="T16" fmla="*/ 130 w 135"/>
                  <a:gd name="T17" fmla="*/ 113 h 133"/>
                  <a:gd name="T18" fmla="*/ 130 w 135"/>
                  <a:gd name="T19" fmla="*/ 13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3">
                    <a:moveTo>
                      <a:pt x="130" y="130"/>
                    </a:moveTo>
                    <a:cubicBezTo>
                      <a:pt x="128" y="132"/>
                      <a:pt x="125" y="133"/>
                      <a:pt x="122" y="133"/>
                    </a:cubicBezTo>
                    <a:cubicBezTo>
                      <a:pt x="118" y="133"/>
                      <a:pt x="115" y="132"/>
                      <a:pt x="113" y="13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130" y="113"/>
                      <a:pt x="130" y="113"/>
                      <a:pt x="130" y="113"/>
                    </a:cubicBezTo>
                    <a:cubicBezTo>
                      <a:pt x="135" y="118"/>
                      <a:pt x="135" y="125"/>
                      <a:pt x="130" y="1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/>
              </a:p>
            </p:txBody>
          </p:sp>
          <p:grpSp>
            <p:nvGrpSpPr>
              <p:cNvPr id="13" name="Group 42"/>
              <p:cNvGrpSpPr/>
              <p:nvPr/>
            </p:nvGrpSpPr>
            <p:grpSpPr>
              <a:xfrm>
                <a:off x="4319657" y="1707426"/>
                <a:ext cx="1025915" cy="925549"/>
                <a:chOff x="1844777" y="4821682"/>
                <a:chExt cx="813010" cy="733473"/>
              </a:xfrm>
            </p:grpSpPr>
            <p:sp>
              <p:nvSpPr>
                <p:cNvPr id="15" name="Oval 75"/>
                <p:cNvSpPr>
                  <a:spLocks noChangeArrowheads="1"/>
                </p:cNvSpPr>
                <p:nvPr/>
              </p:nvSpPr>
              <p:spPr bwMode="auto">
                <a:xfrm>
                  <a:off x="1867677" y="4821682"/>
                  <a:ext cx="729600" cy="73347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pc="-30"/>
                </a:p>
              </p:txBody>
            </p:sp>
            <p:sp>
              <p:nvSpPr>
                <p:cNvPr id="16" name="TextBox 10"/>
                <p:cNvSpPr txBox="1"/>
                <p:nvPr/>
              </p:nvSpPr>
              <p:spPr>
                <a:xfrm>
                  <a:off x="1844777" y="4978477"/>
                  <a:ext cx="813010" cy="3804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财务</a:t>
                  </a:r>
                  <a:endParaRPr lang="en-US" altLang="zh-CN" sz="1200" b="1" kern="10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endParaRPr>
                </a:p>
                <a:p>
                  <a:pPr algn="ctr"/>
                  <a:r>
                    <a:rPr lang="zh-CN" altLang="en-US" sz="1200" b="1" kern="1000" spc="3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层面</a:t>
                  </a:r>
                  <a:endParaRPr lang="en-US" altLang="zh-CN" sz="1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Freeform 84"/>
              <p:cNvSpPr/>
              <p:nvPr/>
            </p:nvSpPr>
            <p:spPr bwMode="auto">
              <a:xfrm rot="836981">
                <a:off x="4145908" y="3821312"/>
                <a:ext cx="871916" cy="308870"/>
              </a:xfrm>
              <a:custGeom>
                <a:avLst/>
                <a:gdLst>
                  <a:gd name="T0" fmla="*/ 0 w 297"/>
                  <a:gd name="T1" fmla="*/ 34 h 68"/>
                  <a:gd name="T2" fmla="*/ 12 w 297"/>
                  <a:gd name="T3" fmla="*/ 46 h 68"/>
                  <a:gd name="T4" fmla="*/ 252 w 297"/>
                  <a:gd name="T5" fmla="*/ 46 h 68"/>
                  <a:gd name="T6" fmla="*/ 252 w 297"/>
                  <a:gd name="T7" fmla="*/ 68 h 68"/>
                  <a:gd name="T8" fmla="*/ 297 w 297"/>
                  <a:gd name="T9" fmla="*/ 34 h 68"/>
                  <a:gd name="T10" fmla="*/ 252 w 297"/>
                  <a:gd name="T11" fmla="*/ 0 h 68"/>
                  <a:gd name="T12" fmla="*/ 252 w 297"/>
                  <a:gd name="T13" fmla="*/ 22 h 68"/>
                  <a:gd name="T14" fmla="*/ 12 w 297"/>
                  <a:gd name="T15" fmla="*/ 22 h 68"/>
                  <a:gd name="T16" fmla="*/ 0 w 297"/>
                  <a:gd name="T17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68">
                    <a:moveTo>
                      <a:pt x="0" y="34"/>
                    </a:moveTo>
                    <a:cubicBezTo>
                      <a:pt x="0" y="40"/>
                      <a:pt x="5" y="46"/>
                      <a:pt x="12" y="46"/>
                    </a:cubicBezTo>
                    <a:cubicBezTo>
                      <a:pt x="252" y="46"/>
                      <a:pt x="252" y="46"/>
                      <a:pt x="252" y="46"/>
                    </a:cubicBezTo>
                    <a:cubicBezTo>
                      <a:pt x="252" y="68"/>
                      <a:pt x="252" y="68"/>
                      <a:pt x="252" y="68"/>
                    </a:cubicBezTo>
                    <a:cubicBezTo>
                      <a:pt x="297" y="34"/>
                      <a:pt x="297" y="34"/>
                      <a:pt x="297" y="34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52" y="22"/>
                      <a:pt x="252" y="22"/>
                      <a:pt x="25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5" y="22"/>
                      <a:pt x="0" y="27"/>
                      <a:pt x="0" y="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/>
              </a:p>
            </p:txBody>
          </p:sp>
          <p:sp>
            <p:nvSpPr>
              <p:cNvPr id="28" name="Freeform 85"/>
              <p:cNvSpPr/>
              <p:nvPr/>
            </p:nvSpPr>
            <p:spPr bwMode="auto">
              <a:xfrm rot="21189628">
                <a:off x="3993395" y="4184845"/>
                <a:ext cx="637602" cy="645373"/>
              </a:xfrm>
              <a:custGeom>
                <a:avLst/>
                <a:gdLst>
                  <a:gd name="T0" fmla="*/ 5 w 135"/>
                  <a:gd name="T1" fmla="*/ 22 h 134"/>
                  <a:gd name="T2" fmla="*/ 94 w 135"/>
                  <a:gd name="T3" fmla="*/ 111 h 134"/>
                  <a:gd name="T4" fmla="*/ 79 w 135"/>
                  <a:gd name="T5" fmla="*/ 126 h 134"/>
                  <a:gd name="T6" fmla="*/ 135 w 135"/>
                  <a:gd name="T7" fmla="*/ 134 h 134"/>
                  <a:gd name="T8" fmla="*/ 127 w 135"/>
                  <a:gd name="T9" fmla="*/ 78 h 134"/>
                  <a:gd name="T10" fmla="*/ 111 w 135"/>
                  <a:gd name="T11" fmla="*/ 94 h 134"/>
                  <a:gd name="T12" fmla="*/ 111 w 135"/>
                  <a:gd name="T13" fmla="*/ 94 h 134"/>
                  <a:gd name="T14" fmla="*/ 22 w 135"/>
                  <a:gd name="T15" fmla="*/ 5 h 134"/>
                  <a:gd name="T16" fmla="*/ 5 w 135"/>
                  <a:gd name="T17" fmla="*/ 5 h 134"/>
                  <a:gd name="T18" fmla="*/ 5 w 135"/>
                  <a:gd name="T19" fmla="*/ 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4">
                    <a:moveTo>
                      <a:pt x="5" y="22"/>
                    </a:moveTo>
                    <a:cubicBezTo>
                      <a:pt x="94" y="111"/>
                      <a:pt x="94" y="111"/>
                      <a:pt x="94" y="111"/>
                    </a:cubicBezTo>
                    <a:cubicBezTo>
                      <a:pt x="79" y="126"/>
                      <a:pt x="79" y="126"/>
                      <a:pt x="79" y="126"/>
                    </a:cubicBez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27" y="78"/>
                      <a:pt x="127" y="78"/>
                      <a:pt x="127" y="7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0"/>
                      <a:pt x="10" y="0"/>
                      <a:pt x="5" y="5"/>
                    </a:cubicBezTo>
                    <a:cubicBezTo>
                      <a:pt x="0" y="9"/>
                      <a:pt x="0" y="17"/>
                      <a:pt x="5" y="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/>
              </a:p>
            </p:txBody>
          </p:sp>
          <p:sp>
            <p:nvSpPr>
              <p:cNvPr id="30" name="Freeform 86"/>
              <p:cNvSpPr/>
              <p:nvPr/>
            </p:nvSpPr>
            <p:spPr bwMode="auto">
              <a:xfrm rot="1347103">
                <a:off x="4201435" y="2963868"/>
                <a:ext cx="679870" cy="631742"/>
              </a:xfrm>
              <a:custGeom>
                <a:avLst/>
                <a:gdLst>
                  <a:gd name="T0" fmla="*/ 5 w 135"/>
                  <a:gd name="T1" fmla="*/ 130 h 133"/>
                  <a:gd name="T2" fmla="*/ 13 w 135"/>
                  <a:gd name="T3" fmla="*/ 133 h 133"/>
                  <a:gd name="T4" fmla="*/ 22 w 135"/>
                  <a:gd name="T5" fmla="*/ 130 h 133"/>
                  <a:gd name="T6" fmla="*/ 111 w 135"/>
                  <a:gd name="T7" fmla="*/ 41 h 133"/>
                  <a:gd name="T8" fmla="*/ 127 w 135"/>
                  <a:gd name="T9" fmla="*/ 56 h 133"/>
                  <a:gd name="T10" fmla="*/ 135 w 135"/>
                  <a:gd name="T11" fmla="*/ 0 h 133"/>
                  <a:gd name="T12" fmla="*/ 79 w 135"/>
                  <a:gd name="T13" fmla="*/ 8 h 133"/>
                  <a:gd name="T14" fmla="*/ 94 w 135"/>
                  <a:gd name="T15" fmla="*/ 24 h 133"/>
                  <a:gd name="T16" fmla="*/ 5 w 135"/>
                  <a:gd name="T17" fmla="*/ 113 h 133"/>
                  <a:gd name="T18" fmla="*/ 5 w 135"/>
                  <a:gd name="T19" fmla="*/ 13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133">
                    <a:moveTo>
                      <a:pt x="5" y="130"/>
                    </a:moveTo>
                    <a:cubicBezTo>
                      <a:pt x="7" y="132"/>
                      <a:pt x="10" y="133"/>
                      <a:pt x="13" y="133"/>
                    </a:cubicBezTo>
                    <a:cubicBezTo>
                      <a:pt x="17" y="133"/>
                      <a:pt x="20" y="132"/>
                      <a:pt x="22" y="130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27" y="56"/>
                      <a:pt x="127" y="56"/>
                      <a:pt x="127" y="56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0" y="118"/>
                      <a:pt x="0" y="125"/>
                      <a:pt x="5" y="1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/>
              </a:p>
            </p:txBody>
          </p:sp>
          <p:sp>
            <p:nvSpPr>
              <p:cNvPr id="32" name="Freeform 87"/>
              <p:cNvSpPr>
                <a:spLocks noEditPoints="1"/>
              </p:cNvSpPr>
              <p:nvPr/>
            </p:nvSpPr>
            <p:spPr bwMode="auto">
              <a:xfrm>
                <a:off x="2990300" y="3229304"/>
                <a:ext cx="823979" cy="746444"/>
              </a:xfrm>
              <a:custGeom>
                <a:avLst/>
                <a:gdLst>
                  <a:gd name="T0" fmla="*/ 57 w 159"/>
                  <a:gd name="T1" fmla="*/ 88 h 135"/>
                  <a:gd name="T2" fmla="*/ 57 w 159"/>
                  <a:gd name="T3" fmla="*/ 135 h 135"/>
                  <a:gd name="T4" fmla="*/ 92 w 159"/>
                  <a:gd name="T5" fmla="*/ 135 h 135"/>
                  <a:gd name="T6" fmla="*/ 92 w 159"/>
                  <a:gd name="T7" fmla="*/ 93 h 135"/>
                  <a:gd name="T8" fmla="*/ 77 w 159"/>
                  <a:gd name="T9" fmla="*/ 108 h 135"/>
                  <a:gd name="T10" fmla="*/ 57 w 159"/>
                  <a:gd name="T11" fmla="*/ 88 h 135"/>
                  <a:gd name="T12" fmla="*/ 7 w 159"/>
                  <a:gd name="T13" fmla="*/ 129 h 135"/>
                  <a:gd name="T14" fmla="*/ 13 w 159"/>
                  <a:gd name="T15" fmla="*/ 135 h 135"/>
                  <a:gd name="T16" fmla="*/ 42 w 159"/>
                  <a:gd name="T17" fmla="*/ 135 h 135"/>
                  <a:gd name="T18" fmla="*/ 42 w 159"/>
                  <a:gd name="T19" fmla="*/ 74 h 135"/>
                  <a:gd name="T20" fmla="*/ 7 w 159"/>
                  <a:gd name="T21" fmla="*/ 109 h 135"/>
                  <a:gd name="T22" fmla="*/ 7 w 159"/>
                  <a:gd name="T23" fmla="*/ 129 h 135"/>
                  <a:gd name="T24" fmla="*/ 127 w 159"/>
                  <a:gd name="T25" fmla="*/ 3 h 135"/>
                  <a:gd name="T26" fmla="*/ 122 w 159"/>
                  <a:gd name="T27" fmla="*/ 10 h 135"/>
                  <a:gd name="T28" fmla="*/ 128 w 159"/>
                  <a:gd name="T29" fmla="*/ 16 h 135"/>
                  <a:gd name="T30" fmla="*/ 135 w 159"/>
                  <a:gd name="T31" fmla="*/ 15 h 135"/>
                  <a:gd name="T32" fmla="*/ 77 w 159"/>
                  <a:gd name="T33" fmla="*/ 74 h 135"/>
                  <a:gd name="T34" fmla="*/ 42 w 159"/>
                  <a:gd name="T35" fmla="*/ 39 h 135"/>
                  <a:gd name="T36" fmla="*/ 2 w 159"/>
                  <a:gd name="T37" fmla="*/ 79 h 135"/>
                  <a:gd name="T38" fmla="*/ 2 w 159"/>
                  <a:gd name="T39" fmla="*/ 88 h 135"/>
                  <a:gd name="T40" fmla="*/ 11 w 159"/>
                  <a:gd name="T41" fmla="*/ 88 h 135"/>
                  <a:gd name="T42" fmla="*/ 42 w 159"/>
                  <a:gd name="T43" fmla="*/ 57 h 135"/>
                  <a:gd name="T44" fmla="*/ 77 w 159"/>
                  <a:gd name="T45" fmla="*/ 92 h 135"/>
                  <a:gd name="T46" fmla="*/ 144 w 159"/>
                  <a:gd name="T47" fmla="*/ 24 h 135"/>
                  <a:gd name="T48" fmla="*/ 144 w 159"/>
                  <a:gd name="T49" fmla="*/ 31 h 135"/>
                  <a:gd name="T50" fmla="*/ 149 w 159"/>
                  <a:gd name="T51" fmla="*/ 38 h 135"/>
                  <a:gd name="T52" fmla="*/ 150 w 159"/>
                  <a:gd name="T53" fmla="*/ 38 h 135"/>
                  <a:gd name="T54" fmla="*/ 156 w 159"/>
                  <a:gd name="T55" fmla="*/ 32 h 135"/>
                  <a:gd name="T56" fmla="*/ 159 w 159"/>
                  <a:gd name="T57" fmla="*/ 0 h 135"/>
                  <a:gd name="T58" fmla="*/ 127 w 159"/>
                  <a:gd name="T59" fmla="*/ 3 h 135"/>
                  <a:gd name="T60" fmla="*/ 106 w 159"/>
                  <a:gd name="T61" fmla="*/ 79 h 135"/>
                  <a:gd name="T62" fmla="*/ 106 w 159"/>
                  <a:gd name="T63" fmla="*/ 135 h 135"/>
                  <a:gd name="T64" fmla="*/ 135 w 159"/>
                  <a:gd name="T65" fmla="*/ 135 h 135"/>
                  <a:gd name="T66" fmla="*/ 141 w 159"/>
                  <a:gd name="T67" fmla="*/ 129 h 135"/>
                  <a:gd name="T68" fmla="*/ 141 w 159"/>
                  <a:gd name="T69" fmla="*/ 43 h 135"/>
                  <a:gd name="T70" fmla="*/ 111 w 159"/>
                  <a:gd name="T71" fmla="*/ 74 h 135"/>
                  <a:gd name="T72" fmla="*/ 106 w 159"/>
                  <a:gd name="T73" fmla="*/ 7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" h="135">
                    <a:moveTo>
                      <a:pt x="57" y="88"/>
                    </a:moveTo>
                    <a:cubicBezTo>
                      <a:pt x="57" y="135"/>
                      <a:pt x="57" y="135"/>
                      <a:pt x="57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77" y="108"/>
                      <a:pt x="77" y="108"/>
                      <a:pt x="77" y="108"/>
                    </a:cubicBezTo>
                    <a:lnTo>
                      <a:pt x="57" y="88"/>
                    </a:lnTo>
                    <a:close/>
                    <a:moveTo>
                      <a:pt x="7" y="129"/>
                    </a:moveTo>
                    <a:cubicBezTo>
                      <a:pt x="7" y="132"/>
                      <a:pt x="10" y="135"/>
                      <a:pt x="13" y="13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7" y="109"/>
                      <a:pt x="7" y="109"/>
                      <a:pt x="7" y="109"/>
                    </a:cubicBezTo>
                    <a:lnTo>
                      <a:pt x="7" y="129"/>
                    </a:lnTo>
                    <a:close/>
                    <a:moveTo>
                      <a:pt x="127" y="3"/>
                    </a:moveTo>
                    <a:cubicBezTo>
                      <a:pt x="124" y="3"/>
                      <a:pt x="121" y="6"/>
                      <a:pt x="122" y="10"/>
                    </a:cubicBezTo>
                    <a:cubicBezTo>
                      <a:pt x="122" y="13"/>
                      <a:pt x="125" y="16"/>
                      <a:pt x="128" y="16"/>
                    </a:cubicBezTo>
                    <a:cubicBezTo>
                      <a:pt x="135" y="15"/>
                      <a:pt x="135" y="15"/>
                      <a:pt x="135" y="15"/>
                    </a:cubicBezTo>
                    <a:cubicBezTo>
                      <a:pt x="77" y="74"/>
                      <a:pt x="77" y="74"/>
                      <a:pt x="77" y="7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0" y="82"/>
                      <a:pt x="0" y="86"/>
                      <a:pt x="2" y="88"/>
                    </a:cubicBezTo>
                    <a:cubicBezTo>
                      <a:pt x="5" y="91"/>
                      <a:pt x="9" y="91"/>
                      <a:pt x="11" y="88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43" y="34"/>
                      <a:pt x="146" y="37"/>
                      <a:pt x="149" y="38"/>
                    </a:cubicBezTo>
                    <a:cubicBezTo>
                      <a:pt x="150" y="38"/>
                      <a:pt x="150" y="38"/>
                      <a:pt x="150" y="38"/>
                    </a:cubicBezTo>
                    <a:cubicBezTo>
                      <a:pt x="153" y="38"/>
                      <a:pt x="156" y="35"/>
                      <a:pt x="156" y="32"/>
                    </a:cubicBezTo>
                    <a:cubicBezTo>
                      <a:pt x="159" y="0"/>
                      <a:pt x="159" y="0"/>
                      <a:pt x="159" y="0"/>
                    </a:cubicBezTo>
                    <a:lnTo>
                      <a:pt x="127" y="3"/>
                    </a:lnTo>
                    <a:close/>
                    <a:moveTo>
                      <a:pt x="106" y="79"/>
                    </a:moveTo>
                    <a:cubicBezTo>
                      <a:pt x="106" y="135"/>
                      <a:pt x="106" y="135"/>
                      <a:pt x="10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9" y="135"/>
                      <a:pt x="141" y="132"/>
                      <a:pt x="141" y="129"/>
                    </a:cubicBezTo>
                    <a:cubicBezTo>
                      <a:pt x="141" y="43"/>
                      <a:pt x="141" y="43"/>
                      <a:pt x="141" y="43"/>
                    </a:cubicBezTo>
                    <a:cubicBezTo>
                      <a:pt x="111" y="74"/>
                      <a:pt x="111" y="74"/>
                      <a:pt x="111" y="74"/>
                    </a:cubicBezTo>
                    <a:lnTo>
                      <a:pt x="106" y="7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 spc="-30"/>
              </a:p>
            </p:txBody>
          </p:sp>
          <p:grpSp>
            <p:nvGrpSpPr>
              <p:cNvPr id="33" name="Group 45"/>
              <p:cNvGrpSpPr/>
              <p:nvPr/>
            </p:nvGrpSpPr>
            <p:grpSpPr>
              <a:xfrm>
                <a:off x="5001804" y="2587557"/>
                <a:ext cx="922853" cy="914571"/>
                <a:chOff x="6419851" y="2466975"/>
                <a:chExt cx="896938" cy="898525"/>
              </a:xfrm>
            </p:grpSpPr>
            <p:sp>
              <p:nvSpPr>
                <p:cNvPr id="41" name="Oval 83"/>
                <p:cNvSpPr>
                  <a:spLocks noChangeArrowheads="1"/>
                </p:cNvSpPr>
                <p:nvPr/>
              </p:nvSpPr>
              <p:spPr bwMode="auto">
                <a:xfrm>
                  <a:off x="6419851" y="2466975"/>
                  <a:ext cx="896938" cy="89852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pc="-30"/>
                </a:p>
              </p:txBody>
            </p:sp>
            <p:sp>
              <p:nvSpPr>
                <p:cNvPr id="42" name="TextBox 11"/>
                <p:cNvSpPr txBox="1"/>
                <p:nvPr/>
              </p:nvSpPr>
              <p:spPr>
                <a:xfrm flipH="1">
                  <a:off x="6478521" y="2665030"/>
                  <a:ext cx="813010" cy="4717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客户</a:t>
                  </a:r>
                  <a:endParaRPr lang="en-US" altLang="zh-CN" sz="1200" b="1" kern="1000" spc="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endParaRPr>
                </a:p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层面</a:t>
                  </a:r>
                  <a:endParaRPr lang="en-US" altLang="zh-CN" sz="12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4" name="Group 44"/>
              <p:cNvGrpSpPr/>
              <p:nvPr/>
            </p:nvGrpSpPr>
            <p:grpSpPr>
              <a:xfrm>
                <a:off x="5033606" y="3666283"/>
                <a:ext cx="956296" cy="952929"/>
                <a:chOff x="7199313" y="3594100"/>
                <a:chExt cx="901700" cy="898525"/>
              </a:xfrm>
              <a:solidFill>
                <a:srgbClr val="00B0F0"/>
              </a:solidFill>
            </p:grpSpPr>
            <p:sp>
              <p:nvSpPr>
                <p:cNvPr id="39" name="Oval 81"/>
                <p:cNvSpPr>
                  <a:spLocks noChangeArrowheads="1"/>
                </p:cNvSpPr>
                <p:nvPr/>
              </p:nvSpPr>
              <p:spPr bwMode="auto">
                <a:xfrm>
                  <a:off x="7199313" y="3594100"/>
                  <a:ext cx="901700" cy="898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pc="-30"/>
                </a:p>
              </p:txBody>
            </p:sp>
            <p:sp>
              <p:nvSpPr>
                <p:cNvPr id="40" name="TextBox 12"/>
                <p:cNvSpPr txBox="1"/>
                <p:nvPr/>
              </p:nvSpPr>
              <p:spPr>
                <a:xfrm flipH="1">
                  <a:off x="7294144" y="3810660"/>
                  <a:ext cx="730543" cy="452716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内控</a:t>
                  </a:r>
                  <a:endParaRPr lang="en-US" altLang="zh-CN" sz="1200" b="1" kern="1000" spc="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endParaRPr>
                </a:p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层面</a:t>
                  </a:r>
                  <a:endParaRPr lang="en-US" altLang="zh-CN" sz="12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5" name="Group 43"/>
              <p:cNvGrpSpPr/>
              <p:nvPr/>
            </p:nvGrpSpPr>
            <p:grpSpPr>
              <a:xfrm>
                <a:off x="4578728" y="4691742"/>
                <a:ext cx="890529" cy="895257"/>
                <a:chOff x="6522408" y="4765044"/>
                <a:chExt cx="896938" cy="901700"/>
              </a:xfrm>
            </p:grpSpPr>
            <p:sp>
              <p:nvSpPr>
                <p:cNvPr id="37" name="Oval 82"/>
                <p:cNvSpPr>
                  <a:spLocks noChangeArrowheads="1"/>
                </p:cNvSpPr>
                <p:nvPr/>
              </p:nvSpPr>
              <p:spPr bwMode="auto">
                <a:xfrm>
                  <a:off x="6522408" y="4765044"/>
                  <a:ext cx="896938" cy="9017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pc="-30"/>
                </a:p>
              </p:txBody>
            </p:sp>
            <p:sp>
              <p:nvSpPr>
                <p:cNvPr id="38" name="TextBox 13"/>
                <p:cNvSpPr txBox="1"/>
                <p:nvPr/>
              </p:nvSpPr>
              <p:spPr>
                <a:xfrm flipH="1">
                  <a:off x="6580608" y="4863381"/>
                  <a:ext cx="780537" cy="725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学习与成长层面</a:t>
                  </a:r>
                  <a:endParaRPr lang="en-US" altLang="zh-CN" sz="1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735768" y="3080109"/>
                <a:ext cx="1163077" cy="1165135"/>
                <a:chOff x="2549934" y="2910932"/>
                <a:chExt cx="1163077" cy="1165135"/>
              </a:xfrm>
            </p:grpSpPr>
            <p:sp>
              <p:nvSpPr>
                <p:cNvPr id="19" name="Oval 76"/>
                <p:cNvSpPr>
                  <a:spLocks noChangeArrowheads="1"/>
                </p:cNvSpPr>
                <p:nvPr/>
              </p:nvSpPr>
              <p:spPr bwMode="auto">
                <a:xfrm>
                  <a:off x="2549934" y="2910932"/>
                  <a:ext cx="1163077" cy="11651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pc="-30"/>
                </a:p>
              </p:txBody>
            </p:sp>
            <p:sp>
              <p:nvSpPr>
                <p:cNvPr id="22" name="Freeform 80"/>
                <p:cNvSpPr>
                  <a:spLocks noEditPoints="1"/>
                </p:cNvSpPr>
                <p:nvPr/>
              </p:nvSpPr>
              <p:spPr bwMode="auto">
                <a:xfrm>
                  <a:off x="2841032" y="3127738"/>
                  <a:ext cx="596977" cy="666967"/>
                </a:xfrm>
                <a:custGeom>
                  <a:avLst/>
                  <a:gdLst>
                    <a:gd name="T0" fmla="*/ 139 w 145"/>
                    <a:gd name="T1" fmla="*/ 5 h 162"/>
                    <a:gd name="T2" fmla="*/ 123 w 145"/>
                    <a:gd name="T3" fmla="*/ 5 h 162"/>
                    <a:gd name="T4" fmla="*/ 118 w 145"/>
                    <a:gd name="T5" fmla="*/ 0 h 162"/>
                    <a:gd name="T6" fmla="*/ 31 w 145"/>
                    <a:gd name="T7" fmla="*/ 0 h 162"/>
                    <a:gd name="T8" fmla="*/ 27 w 145"/>
                    <a:gd name="T9" fmla="*/ 5 h 162"/>
                    <a:gd name="T10" fmla="*/ 5 w 145"/>
                    <a:gd name="T11" fmla="*/ 5 h 162"/>
                    <a:gd name="T12" fmla="*/ 0 w 145"/>
                    <a:gd name="T13" fmla="*/ 11 h 162"/>
                    <a:gd name="T14" fmla="*/ 0 w 145"/>
                    <a:gd name="T15" fmla="*/ 31 h 162"/>
                    <a:gd name="T16" fmla="*/ 64 w 145"/>
                    <a:gd name="T17" fmla="*/ 91 h 162"/>
                    <a:gd name="T18" fmla="*/ 64 w 145"/>
                    <a:gd name="T19" fmla="*/ 124 h 162"/>
                    <a:gd name="T20" fmla="*/ 39 w 145"/>
                    <a:gd name="T21" fmla="*/ 131 h 162"/>
                    <a:gd name="T22" fmla="*/ 36 w 145"/>
                    <a:gd name="T23" fmla="*/ 135 h 162"/>
                    <a:gd name="T24" fmla="*/ 36 w 145"/>
                    <a:gd name="T25" fmla="*/ 139 h 162"/>
                    <a:gd name="T26" fmla="*/ 31 w 145"/>
                    <a:gd name="T27" fmla="*/ 143 h 162"/>
                    <a:gd name="T28" fmla="*/ 27 w 145"/>
                    <a:gd name="T29" fmla="*/ 148 h 162"/>
                    <a:gd name="T30" fmla="*/ 27 w 145"/>
                    <a:gd name="T31" fmla="*/ 157 h 162"/>
                    <a:gd name="T32" fmla="*/ 31 w 145"/>
                    <a:gd name="T33" fmla="*/ 162 h 162"/>
                    <a:gd name="T34" fmla="*/ 113 w 145"/>
                    <a:gd name="T35" fmla="*/ 162 h 162"/>
                    <a:gd name="T36" fmla="*/ 118 w 145"/>
                    <a:gd name="T37" fmla="*/ 157 h 162"/>
                    <a:gd name="T38" fmla="*/ 118 w 145"/>
                    <a:gd name="T39" fmla="*/ 148 h 162"/>
                    <a:gd name="T40" fmla="*/ 113 w 145"/>
                    <a:gd name="T41" fmla="*/ 143 h 162"/>
                    <a:gd name="T42" fmla="*/ 108 w 145"/>
                    <a:gd name="T43" fmla="*/ 139 h 162"/>
                    <a:gd name="T44" fmla="*/ 108 w 145"/>
                    <a:gd name="T45" fmla="*/ 135 h 162"/>
                    <a:gd name="T46" fmla="*/ 106 w 145"/>
                    <a:gd name="T47" fmla="*/ 131 h 162"/>
                    <a:gd name="T48" fmla="*/ 80 w 145"/>
                    <a:gd name="T49" fmla="*/ 124 h 162"/>
                    <a:gd name="T50" fmla="*/ 80 w 145"/>
                    <a:gd name="T51" fmla="*/ 91 h 162"/>
                    <a:gd name="T52" fmla="*/ 145 w 145"/>
                    <a:gd name="T53" fmla="*/ 31 h 162"/>
                    <a:gd name="T54" fmla="*/ 145 w 145"/>
                    <a:gd name="T55" fmla="*/ 11 h 162"/>
                    <a:gd name="T56" fmla="*/ 139 w 145"/>
                    <a:gd name="T57" fmla="*/ 5 h 162"/>
                    <a:gd name="T58" fmla="*/ 9 w 145"/>
                    <a:gd name="T59" fmla="*/ 28 h 162"/>
                    <a:gd name="T60" fmla="*/ 9 w 145"/>
                    <a:gd name="T61" fmla="*/ 21 h 162"/>
                    <a:gd name="T62" fmla="*/ 15 w 145"/>
                    <a:gd name="T63" fmla="*/ 16 h 162"/>
                    <a:gd name="T64" fmla="*/ 27 w 145"/>
                    <a:gd name="T65" fmla="*/ 16 h 162"/>
                    <a:gd name="T66" fmla="*/ 36 w 145"/>
                    <a:gd name="T67" fmla="*/ 60 h 162"/>
                    <a:gd name="T68" fmla="*/ 9 w 145"/>
                    <a:gd name="T69" fmla="*/ 28 h 162"/>
                    <a:gd name="T70" fmla="*/ 135 w 145"/>
                    <a:gd name="T71" fmla="*/ 28 h 162"/>
                    <a:gd name="T72" fmla="*/ 108 w 145"/>
                    <a:gd name="T73" fmla="*/ 60 h 162"/>
                    <a:gd name="T74" fmla="*/ 117 w 145"/>
                    <a:gd name="T75" fmla="*/ 16 h 162"/>
                    <a:gd name="T76" fmla="*/ 129 w 145"/>
                    <a:gd name="T77" fmla="*/ 16 h 162"/>
                    <a:gd name="T78" fmla="*/ 135 w 145"/>
                    <a:gd name="T79" fmla="*/ 21 h 162"/>
                    <a:gd name="T80" fmla="*/ 135 w 145"/>
                    <a:gd name="T81" fmla="*/ 2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5" h="162">
                      <a:moveTo>
                        <a:pt x="139" y="5"/>
                      </a:move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0" y="5"/>
                        <a:pt x="118" y="3"/>
                        <a:pt x="118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9" y="0"/>
                        <a:pt x="27" y="2"/>
                        <a:pt x="27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" y="5"/>
                        <a:pt x="0" y="8"/>
                        <a:pt x="0" y="1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59"/>
                        <a:pt x="46" y="83"/>
                        <a:pt x="64" y="91"/>
                      </a:cubicBezTo>
                      <a:cubicBezTo>
                        <a:pt x="64" y="124"/>
                        <a:pt x="64" y="124"/>
                        <a:pt x="64" y="124"/>
                      </a:cubicBezTo>
                      <a:cubicBezTo>
                        <a:pt x="64" y="124"/>
                        <a:pt x="50" y="126"/>
                        <a:pt x="39" y="131"/>
                      </a:cubicBezTo>
                      <a:cubicBezTo>
                        <a:pt x="37" y="132"/>
                        <a:pt x="36" y="133"/>
                        <a:pt x="36" y="135"/>
                      </a:cubicBezTo>
                      <a:cubicBezTo>
                        <a:pt x="36" y="139"/>
                        <a:pt x="36" y="139"/>
                        <a:pt x="36" y="139"/>
                      </a:cubicBezTo>
                      <a:cubicBezTo>
                        <a:pt x="36" y="141"/>
                        <a:pt x="34" y="143"/>
                        <a:pt x="31" y="143"/>
                      </a:cubicBezTo>
                      <a:cubicBezTo>
                        <a:pt x="29" y="143"/>
                        <a:pt x="27" y="145"/>
                        <a:pt x="27" y="148"/>
                      </a:cubicBezTo>
                      <a:cubicBezTo>
                        <a:pt x="27" y="157"/>
                        <a:pt x="27" y="157"/>
                        <a:pt x="27" y="157"/>
                      </a:cubicBezTo>
                      <a:cubicBezTo>
                        <a:pt x="27" y="160"/>
                        <a:pt x="29" y="162"/>
                        <a:pt x="31" y="162"/>
                      </a:cubicBezTo>
                      <a:cubicBezTo>
                        <a:pt x="113" y="162"/>
                        <a:pt x="113" y="162"/>
                        <a:pt x="113" y="162"/>
                      </a:cubicBezTo>
                      <a:cubicBezTo>
                        <a:pt x="116" y="162"/>
                        <a:pt x="118" y="160"/>
                        <a:pt x="118" y="157"/>
                      </a:cubicBezTo>
                      <a:cubicBezTo>
                        <a:pt x="118" y="148"/>
                        <a:pt x="118" y="148"/>
                        <a:pt x="118" y="148"/>
                      </a:cubicBezTo>
                      <a:cubicBezTo>
                        <a:pt x="118" y="145"/>
                        <a:pt x="116" y="143"/>
                        <a:pt x="113" y="143"/>
                      </a:cubicBezTo>
                      <a:cubicBezTo>
                        <a:pt x="110" y="143"/>
                        <a:pt x="108" y="141"/>
                        <a:pt x="108" y="139"/>
                      </a:cubicBezTo>
                      <a:cubicBezTo>
                        <a:pt x="108" y="135"/>
                        <a:pt x="108" y="135"/>
                        <a:pt x="108" y="135"/>
                      </a:cubicBezTo>
                      <a:cubicBezTo>
                        <a:pt x="108" y="133"/>
                        <a:pt x="107" y="132"/>
                        <a:pt x="106" y="131"/>
                      </a:cubicBezTo>
                      <a:cubicBezTo>
                        <a:pt x="95" y="126"/>
                        <a:pt x="80" y="124"/>
                        <a:pt x="80" y="124"/>
                      </a:cubicBezTo>
                      <a:cubicBezTo>
                        <a:pt x="80" y="91"/>
                        <a:pt x="80" y="91"/>
                        <a:pt x="80" y="91"/>
                      </a:cubicBezTo>
                      <a:cubicBezTo>
                        <a:pt x="99" y="83"/>
                        <a:pt x="145" y="59"/>
                        <a:pt x="145" y="31"/>
                      </a:cubicBezTo>
                      <a:cubicBezTo>
                        <a:pt x="145" y="11"/>
                        <a:pt x="145" y="11"/>
                        <a:pt x="145" y="11"/>
                      </a:cubicBezTo>
                      <a:cubicBezTo>
                        <a:pt x="145" y="8"/>
                        <a:pt x="142" y="5"/>
                        <a:pt x="139" y="5"/>
                      </a:cubicBezTo>
                      <a:close/>
                      <a:moveTo>
                        <a:pt x="9" y="28"/>
                      </a:move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9" y="18"/>
                        <a:pt x="12" y="16"/>
                        <a:pt x="15" y="16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27" y="16"/>
                        <a:pt x="28" y="47"/>
                        <a:pt x="36" y="60"/>
                      </a:cubicBezTo>
                      <a:cubicBezTo>
                        <a:pt x="36" y="60"/>
                        <a:pt x="9" y="49"/>
                        <a:pt x="9" y="28"/>
                      </a:cubicBezTo>
                      <a:close/>
                      <a:moveTo>
                        <a:pt x="135" y="28"/>
                      </a:moveTo>
                      <a:cubicBezTo>
                        <a:pt x="135" y="49"/>
                        <a:pt x="108" y="60"/>
                        <a:pt x="108" y="60"/>
                      </a:cubicBezTo>
                      <a:cubicBezTo>
                        <a:pt x="117" y="47"/>
                        <a:pt x="117" y="16"/>
                        <a:pt x="117" y="16"/>
                      </a:cubicBezTo>
                      <a:cubicBezTo>
                        <a:pt x="129" y="16"/>
                        <a:pt x="129" y="16"/>
                        <a:pt x="129" y="16"/>
                      </a:cubicBezTo>
                      <a:cubicBezTo>
                        <a:pt x="133" y="16"/>
                        <a:pt x="135" y="18"/>
                        <a:pt x="135" y="21"/>
                      </a:cubicBezTo>
                      <a:lnTo>
                        <a:pt x="135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pc="-30" dirty="0"/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6452508" y="1612068"/>
              <a:ext cx="806603" cy="3129564"/>
              <a:chOff x="7300229" y="1702495"/>
              <a:chExt cx="886470" cy="3740962"/>
            </a:xfrm>
          </p:grpSpPr>
          <p:grpSp>
            <p:nvGrpSpPr>
              <p:cNvPr id="12" name="Group 41"/>
              <p:cNvGrpSpPr/>
              <p:nvPr/>
            </p:nvGrpSpPr>
            <p:grpSpPr>
              <a:xfrm>
                <a:off x="7300229" y="1702495"/>
                <a:ext cx="858238" cy="877097"/>
                <a:chOff x="1042988" y="3594100"/>
                <a:chExt cx="901700" cy="898525"/>
              </a:xfrm>
            </p:grpSpPr>
            <p:sp>
              <p:nvSpPr>
                <p:cNvPr id="17" name="Oval 74"/>
                <p:cNvSpPr>
                  <a:spLocks noChangeArrowheads="1"/>
                </p:cNvSpPr>
                <p:nvPr/>
              </p:nvSpPr>
              <p:spPr bwMode="auto">
                <a:xfrm>
                  <a:off x="1042988" y="3594100"/>
                  <a:ext cx="901700" cy="89852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1200" spc="-30"/>
                </a:p>
              </p:txBody>
            </p:sp>
            <p:sp>
              <p:nvSpPr>
                <p:cNvPr id="18" name="TextBox 8"/>
                <p:cNvSpPr txBox="1"/>
                <p:nvPr/>
              </p:nvSpPr>
              <p:spPr>
                <a:xfrm>
                  <a:off x="1114185" y="3819115"/>
                  <a:ext cx="813010" cy="4522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财务</a:t>
                  </a:r>
                  <a:endParaRPr lang="en-US" altLang="zh-CN" sz="1200" b="1" kern="1000" spc="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endParaRPr>
                </a:p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指标</a:t>
                  </a:r>
                  <a:endParaRPr lang="en-US" altLang="zh-CN" sz="12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6" name="Group 41"/>
              <p:cNvGrpSpPr/>
              <p:nvPr/>
            </p:nvGrpSpPr>
            <p:grpSpPr>
              <a:xfrm>
                <a:off x="7300229" y="2667139"/>
                <a:ext cx="876703" cy="846058"/>
                <a:chOff x="1042988" y="3594100"/>
                <a:chExt cx="901700" cy="898525"/>
              </a:xfrm>
            </p:grpSpPr>
            <p:sp>
              <p:nvSpPr>
                <p:cNvPr id="47" name="Oval 74"/>
                <p:cNvSpPr>
                  <a:spLocks noChangeArrowheads="1"/>
                </p:cNvSpPr>
                <p:nvPr/>
              </p:nvSpPr>
              <p:spPr bwMode="auto">
                <a:xfrm>
                  <a:off x="1042988" y="3594100"/>
                  <a:ext cx="901700" cy="89852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1200" spc="-30"/>
                </a:p>
              </p:txBody>
            </p:sp>
            <p:sp>
              <p:nvSpPr>
                <p:cNvPr id="48" name="TextBox 8"/>
                <p:cNvSpPr txBox="1"/>
                <p:nvPr/>
              </p:nvSpPr>
              <p:spPr>
                <a:xfrm>
                  <a:off x="1123095" y="3797004"/>
                  <a:ext cx="813010" cy="4688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客户</a:t>
                  </a:r>
                  <a:endParaRPr lang="en-US" altLang="zh-CN" sz="1200" b="1" kern="1000" spc="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endParaRPr>
                </a:p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指标</a:t>
                  </a:r>
                  <a:endParaRPr lang="en-US" altLang="zh-CN" sz="12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" name="Group 41"/>
              <p:cNvGrpSpPr/>
              <p:nvPr/>
            </p:nvGrpSpPr>
            <p:grpSpPr>
              <a:xfrm>
                <a:off x="7309995" y="3627122"/>
                <a:ext cx="876704" cy="851205"/>
                <a:chOff x="1042988" y="3594100"/>
                <a:chExt cx="901700" cy="898525"/>
              </a:xfrm>
            </p:grpSpPr>
            <p:sp>
              <p:nvSpPr>
                <p:cNvPr id="50" name="Oval 74"/>
                <p:cNvSpPr>
                  <a:spLocks noChangeArrowheads="1"/>
                </p:cNvSpPr>
                <p:nvPr/>
              </p:nvSpPr>
              <p:spPr bwMode="auto">
                <a:xfrm>
                  <a:off x="1042988" y="3594100"/>
                  <a:ext cx="901700" cy="89852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1200" spc="-30"/>
                </a:p>
              </p:txBody>
            </p:sp>
            <p:sp>
              <p:nvSpPr>
                <p:cNvPr id="51" name="TextBox 8"/>
                <p:cNvSpPr txBox="1"/>
                <p:nvPr/>
              </p:nvSpPr>
              <p:spPr>
                <a:xfrm>
                  <a:off x="1112247" y="3820288"/>
                  <a:ext cx="813010" cy="4660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内控</a:t>
                  </a:r>
                  <a:endParaRPr lang="en-US" altLang="zh-CN" sz="1200" b="1" kern="1000" spc="3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endParaRPr>
                </a:p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指标</a:t>
                  </a:r>
                  <a:endParaRPr lang="en-US" altLang="zh-CN" sz="12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Group 41"/>
              <p:cNvGrpSpPr/>
              <p:nvPr/>
            </p:nvGrpSpPr>
            <p:grpSpPr>
              <a:xfrm>
                <a:off x="7335054" y="4592252"/>
                <a:ext cx="841878" cy="851205"/>
                <a:chOff x="1042988" y="3594100"/>
                <a:chExt cx="901700" cy="898525"/>
              </a:xfrm>
            </p:grpSpPr>
            <p:sp>
              <p:nvSpPr>
                <p:cNvPr id="53" name="Oval 74"/>
                <p:cNvSpPr>
                  <a:spLocks noChangeArrowheads="1"/>
                </p:cNvSpPr>
                <p:nvPr/>
              </p:nvSpPr>
              <p:spPr bwMode="auto">
                <a:xfrm>
                  <a:off x="1042988" y="3594100"/>
                  <a:ext cx="901700" cy="89852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1200" spc="-30"/>
                </a:p>
              </p:txBody>
            </p:sp>
            <p:sp>
              <p:nvSpPr>
                <p:cNvPr id="54" name="TextBox 8"/>
                <p:cNvSpPr txBox="1"/>
                <p:nvPr/>
              </p:nvSpPr>
              <p:spPr>
                <a:xfrm>
                  <a:off x="1087333" y="3703959"/>
                  <a:ext cx="813010" cy="6990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zh-CN" altLang="en-US" sz="1200" b="1" kern="1000" spc="3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Condensed" panose="020B0604020202020204" charset="0"/>
                    </a:rPr>
                    <a:t>学习与成长指标</a:t>
                  </a:r>
                  <a:endParaRPr lang="en-US" altLang="zh-CN" sz="12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8438772" y="1889325"/>
              <a:ext cx="321977" cy="2664876"/>
              <a:chOff x="10747525" y="1311491"/>
              <a:chExt cx="615300" cy="440707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0747525" y="1311491"/>
                <a:ext cx="615300" cy="44070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13"/>
              <p:cNvSpPr txBox="1"/>
              <p:nvPr/>
            </p:nvSpPr>
            <p:spPr>
              <a:xfrm flipH="1">
                <a:off x="10825991" y="2922392"/>
                <a:ext cx="51205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zh-CN" sz="1200" b="1" kern="10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rPr>
                  <a:t>KPI</a:t>
                </a:r>
                <a:r>
                  <a:rPr lang="zh-CN" altLang="en-US" sz="1200" b="1" kern="10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Condensed" panose="020B0604020202020204" charset="0"/>
                  </a:rPr>
                  <a:t>考核指标库</a:t>
                </a:r>
                <a:endParaRPr lang="en-US" altLang="zh-CN" sz="1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矩形: 圆角 4"/>
            <p:cNvSpPr/>
            <p:nvPr/>
          </p:nvSpPr>
          <p:spPr>
            <a:xfrm>
              <a:off x="9244217" y="1866541"/>
              <a:ext cx="1501008" cy="283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业务部</a:t>
              </a:r>
              <a:r>
                <a:rPr lang="en-US" altLang="zh-CN" sz="1400" dirty="0"/>
                <a:t>KPI</a:t>
              </a:r>
              <a:r>
                <a:rPr lang="zh-CN" altLang="en-US" sz="1400" dirty="0"/>
                <a:t>指标</a:t>
              </a:r>
            </a:p>
          </p:txBody>
        </p:sp>
        <p:sp>
          <p:nvSpPr>
            <p:cNvPr id="69" name="矩形: 圆角 68"/>
            <p:cNvSpPr/>
            <p:nvPr/>
          </p:nvSpPr>
          <p:spPr>
            <a:xfrm>
              <a:off x="9244217" y="2360068"/>
              <a:ext cx="1501008" cy="283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仓储部</a:t>
              </a:r>
              <a:r>
                <a:rPr lang="en-US" altLang="zh-CN" sz="1400" dirty="0"/>
                <a:t>KPI</a:t>
              </a:r>
              <a:r>
                <a:rPr lang="zh-CN" altLang="en-US" sz="1400" dirty="0"/>
                <a:t>指标</a:t>
              </a:r>
            </a:p>
          </p:txBody>
        </p:sp>
        <p:sp>
          <p:nvSpPr>
            <p:cNvPr id="70" name="矩形: 圆角 69"/>
            <p:cNvSpPr/>
            <p:nvPr/>
          </p:nvSpPr>
          <p:spPr>
            <a:xfrm>
              <a:off x="9262932" y="2836213"/>
              <a:ext cx="1501008" cy="283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供应链</a:t>
              </a:r>
              <a:r>
                <a:rPr lang="en-US" altLang="zh-CN" sz="1400" dirty="0"/>
                <a:t>KPI</a:t>
              </a:r>
              <a:r>
                <a:rPr lang="zh-CN" altLang="en-US" sz="1400" dirty="0"/>
                <a:t>指标</a:t>
              </a: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9262932" y="3318610"/>
              <a:ext cx="1501008" cy="283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人效部</a:t>
              </a:r>
              <a:r>
                <a:rPr lang="en-US" altLang="zh-CN" sz="1400" dirty="0"/>
                <a:t>KPI</a:t>
              </a:r>
              <a:r>
                <a:rPr lang="zh-CN" altLang="en-US" sz="1400" dirty="0"/>
                <a:t>指标</a:t>
              </a:r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9262932" y="3822272"/>
              <a:ext cx="1501008" cy="283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财务部</a:t>
              </a:r>
              <a:r>
                <a:rPr lang="en-US" altLang="zh-CN" sz="1400" dirty="0"/>
                <a:t>KPI</a:t>
              </a:r>
              <a:r>
                <a:rPr lang="zh-CN" altLang="en-US" sz="1400" dirty="0"/>
                <a:t>指标</a:t>
              </a:r>
            </a:p>
          </p:txBody>
        </p:sp>
        <p:sp>
          <p:nvSpPr>
            <p:cNvPr id="79" name="矩形: 圆角 78"/>
            <p:cNvSpPr/>
            <p:nvPr/>
          </p:nvSpPr>
          <p:spPr>
            <a:xfrm>
              <a:off x="9262932" y="4259175"/>
              <a:ext cx="1501008" cy="283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其他</a:t>
              </a:r>
              <a:r>
                <a:rPr lang="en-US" altLang="zh-CN" sz="1400" dirty="0"/>
                <a:t>KPI</a:t>
              </a:r>
              <a:r>
                <a:rPr lang="zh-CN" altLang="en-US" sz="1400" dirty="0"/>
                <a:t>指标</a:t>
              </a:r>
            </a:p>
          </p:txBody>
        </p:sp>
        <p:sp>
          <p:nvSpPr>
            <p:cNvPr id="20" name="箭头: 右 19"/>
            <p:cNvSpPr/>
            <p:nvPr/>
          </p:nvSpPr>
          <p:spPr>
            <a:xfrm>
              <a:off x="5618602" y="1900329"/>
              <a:ext cx="690392" cy="1274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/>
            <p:cNvSpPr/>
            <p:nvPr/>
          </p:nvSpPr>
          <p:spPr>
            <a:xfrm>
              <a:off x="5916048" y="2672110"/>
              <a:ext cx="536460" cy="1274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箭头: 右 80"/>
            <p:cNvSpPr/>
            <p:nvPr/>
          </p:nvSpPr>
          <p:spPr>
            <a:xfrm>
              <a:off x="5906197" y="3504216"/>
              <a:ext cx="536460" cy="1274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箭头: 右 81"/>
            <p:cNvSpPr/>
            <p:nvPr/>
          </p:nvSpPr>
          <p:spPr>
            <a:xfrm>
              <a:off x="5640165" y="4352696"/>
              <a:ext cx="704406" cy="1238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左大括号 22"/>
          <p:cNvSpPr/>
          <p:nvPr/>
        </p:nvSpPr>
        <p:spPr>
          <a:xfrm>
            <a:off x="8876949" y="2051269"/>
            <a:ext cx="262133" cy="231140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18" idx="3"/>
            <a:endCxn id="55" idx="1"/>
          </p:cNvCxnSpPr>
          <p:nvPr/>
        </p:nvCxnSpPr>
        <p:spPr>
          <a:xfrm>
            <a:off x="7218273" y="1980485"/>
            <a:ext cx="1220499" cy="124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8" idx="3"/>
            <a:endCxn id="55" idx="1"/>
          </p:cNvCxnSpPr>
          <p:nvPr/>
        </p:nvCxnSpPr>
        <p:spPr>
          <a:xfrm>
            <a:off x="7242631" y="2763554"/>
            <a:ext cx="1196141" cy="4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1" idx="3"/>
            <a:endCxn id="55" idx="1"/>
          </p:cNvCxnSpPr>
          <p:nvPr/>
        </p:nvCxnSpPr>
        <p:spPr>
          <a:xfrm flipV="1">
            <a:off x="7241921" y="3221763"/>
            <a:ext cx="1196851" cy="36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3" idx="6"/>
            <a:endCxn id="55" idx="1"/>
          </p:cNvCxnSpPr>
          <p:nvPr/>
        </p:nvCxnSpPr>
        <p:spPr>
          <a:xfrm flipV="1">
            <a:off x="7250224" y="3221763"/>
            <a:ext cx="1188548" cy="116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箭头: 右 92"/>
          <p:cNvSpPr/>
          <p:nvPr/>
        </p:nvSpPr>
        <p:spPr>
          <a:xfrm>
            <a:off x="3548543" y="5309308"/>
            <a:ext cx="297143" cy="27348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右 93"/>
          <p:cNvSpPr/>
          <p:nvPr/>
        </p:nvSpPr>
        <p:spPr>
          <a:xfrm>
            <a:off x="5351697" y="5318740"/>
            <a:ext cx="297143" cy="27348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/>
          <p:cNvSpPr/>
          <p:nvPr/>
        </p:nvSpPr>
        <p:spPr>
          <a:xfrm>
            <a:off x="8166914" y="5309308"/>
            <a:ext cx="297143" cy="27348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04236" y="6188147"/>
            <a:ext cx="39999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4"/>
          <p:cNvSpPr>
            <a:spLocks noChangeArrowheads="1"/>
          </p:cNvSpPr>
          <p:nvPr/>
        </p:nvSpPr>
        <p:spPr bwMode="auto">
          <a:xfrm>
            <a:off x="441836" y="464225"/>
            <a:ext cx="505779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战略地图与平衡计分卡</a:t>
            </a:r>
          </a:p>
        </p:txBody>
      </p:sp>
      <p:sp>
        <p:nvSpPr>
          <p:cNvPr id="26" name="矩形 25"/>
          <p:cNvSpPr/>
          <p:nvPr/>
        </p:nvSpPr>
        <p:spPr>
          <a:xfrm>
            <a:off x="508" y="659770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4"/>
          <p:cNvSpPr>
            <a:spLocks noChangeArrowheads="1"/>
          </p:cNvSpPr>
          <p:nvPr/>
        </p:nvSpPr>
        <p:spPr bwMode="auto">
          <a:xfrm>
            <a:off x="962903" y="2348743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财务层面</a:t>
            </a:r>
          </a:p>
        </p:txBody>
      </p:sp>
      <p:sp>
        <p:nvSpPr>
          <p:cNvPr id="37" name="矩形 36"/>
          <p:cNvSpPr/>
          <p:nvPr/>
        </p:nvSpPr>
        <p:spPr>
          <a:xfrm>
            <a:off x="2973645" y="1465306"/>
            <a:ext cx="1674825" cy="245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一级考核单元</a:t>
            </a:r>
          </a:p>
        </p:txBody>
      </p:sp>
      <p:sp>
        <p:nvSpPr>
          <p:cNvPr id="38" name="矩形 37"/>
          <p:cNvSpPr/>
          <p:nvPr/>
        </p:nvSpPr>
        <p:spPr>
          <a:xfrm>
            <a:off x="6851128" y="1272080"/>
            <a:ext cx="1959914" cy="233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二级考核单元</a:t>
            </a:r>
          </a:p>
        </p:txBody>
      </p:sp>
      <p:sp>
        <p:nvSpPr>
          <p:cNvPr id="40" name="矩形 39"/>
          <p:cNvSpPr/>
          <p:nvPr/>
        </p:nvSpPr>
        <p:spPr>
          <a:xfrm>
            <a:off x="3191181" y="3543161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客户满意度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885229" y="2059729"/>
            <a:ext cx="10041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72198" y="2977142"/>
            <a:ext cx="101111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72198" y="6188698"/>
            <a:ext cx="9998329" cy="11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91183" y="4073723"/>
            <a:ext cx="101111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15427" y="5053132"/>
            <a:ext cx="101111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矩形 24"/>
          <p:cNvSpPr>
            <a:spLocks noChangeArrowheads="1"/>
          </p:cNvSpPr>
          <p:nvPr/>
        </p:nvSpPr>
        <p:spPr bwMode="auto">
          <a:xfrm>
            <a:off x="962903" y="3389274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客户层面</a:t>
            </a:r>
          </a:p>
        </p:txBody>
      </p:sp>
      <p:sp>
        <p:nvSpPr>
          <p:cNvPr id="90" name="矩形 24"/>
          <p:cNvSpPr>
            <a:spLocks noChangeArrowheads="1"/>
          </p:cNvSpPr>
          <p:nvPr/>
        </p:nvSpPr>
        <p:spPr bwMode="auto">
          <a:xfrm>
            <a:off x="962903" y="4374984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内控层面</a:t>
            </a:r>
          </a:p>
        </p:txBody>
      </p:sp>
      <p:sp>
        <p:nvSpPr>
          <p:cNvPr id="91" name="矩形 24"/>
          <p:cNvSpPr>
            <a:spLocks noChangeArrowheads="1"/>
          </p:cNvSpPr>
          <p:nvPr/>
        </p:nvSpPr>
        <p:spPr bwMode="auto">
          <a:xfrm>
            <a:off x="815427" y="5324845"/>
            <a:ext cx="1659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学习与成长</a:t>
            </a:r>
            <a:endParaRPr lang="en-US" altLang="zh-CN" sz="2000" b="1" spc="300" dirty="0">
              <a:solidFill>
                <a:srgbClr val="0070C0"/>
              </a:solidFill>
              <a:latin typeface="Broadway BT" charset="0"/>
              <a:ea typeface="微软雅黑" panose="020B0503020204020204" pitchFamily="34" charset="-122"/>
              <a:sym typeface="Broadway BT" charset="0"/>
            </a:endParaRPr>
          </a:p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层面</a:t>
            </a: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2654150" y="1101698"/>
            <a:ext cx="0" cy="50725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870604" y="2314526"/>
            <a:ext cx="1782445" cy="176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业务收入增长率</a:t>
            </a:r>
          </a:p>
        </p:txBody>
      </p:sp>
      <p:sp>
        <p:nvSpPr>
          <p:cNvPr id="102" name="矩形 101"/>
          <p:cNvSpPr/>
          <p:nvPr/>
        </p:nvSpPr>
        <p:spPr>
          <a:xfrm>
            <a:off x="5304575" y="3097427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新增客户数</a:t>
            </a:r>
          </a:p>
        </p:txBody>
      </p:sp>
      <p:sp>
        <p:nvSpPr>
          <p:cNvPr id="103" name="矩形 102"/>
          <p:cNvSpPr/>
          <p:nvPr/>
        </p:nvSpPr>
        <p:spPr>
          <a:xfrm>
            <a:off x="5335279" y="4442112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客户转化率</a:t>
            </a:r>
          </a:p>
        </p:txBody>
      </p:sp>
      <p:sp>
        <p:nvSpPr>
          <p:cNvPr id="104" name="矩形 103"/>
          <p:cNvSpPr/>
          <p:nvPr/>
        </p:nvSpPr>
        <p:spPr>
          <a:xfrm>
            <a:off x="2849760" y="2539368"/>
            <a:ext cx="1782445" cy="176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利润</a:t>
            </a:r>
          </a:p>
        </p:txBody>
      </p:sp>
      <p:cxnSp>
        <p:nvCxnSpPr>
          <p:cNvPr id="105" name="直接连接符 104"/>
          <p:cNvCxnSpPr/>
          <p:nvPr/>
        </p:nvCxnSpPr>
        <p:spPr>
          <a:xfrm flipV="1">
            <a:off x="5011867" y="1095167"/>
            <a:ext cx="0" cy="51052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055780" y="3316265"/>
            <a:ext cx="1629725" cy="1887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客户数量（份额）</a:t>
            </a:r>
          </a:p>
        </p:txBody>
      </p:sp>
      <p:sp>
        <p:nvSpPr>
          <p:cNvPr id="107" name="矩形 106"/>
          <p:cNvSpPr/>
          <p:nvPr/>
        </p:nvSpPr>
        <p:spPr>
          <a:xfrm>
            <a:off x="5087710" y="2321662"/>
            <a:ext cx="1782445" cy="176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业绩（出库额）</a:t>
            </a:r>
          </a:p>
        </p:txBody>
      </p:sp>
      <p:sp>
        <p:nvSpPr>
          <p:cNvPr id="108" name="矩形 107"/>
          <p:cNvSpPr/>
          <p:nvPr/>
        </p:nvSpPr>
        <p:spPr>
          <a:xfrm>
            <a:off x="6891160" y="2159092"/>
            <a:ext cx="1495650" cy="204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采购成本</a:t>
            </a:r>
          </a:p>
        </p:txBody>
      </p:sp>
      <p:sp>
        <p:nvSpPr>
          <p:cNvPr id="109" name="矩形 108"/>
          <p:cNvSpPr/>
          <p:nvPr/>
        </p:nvSpPr>
        <p:spPr>
          <a:xfrm>
            <a:off x="5338229" y="4228941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客户保持率</a:t>
            </a:r>
          </a:p>
        </p:txBody>
      </p:sp>
      <p:sp>
        <p:nvSpPr>
          <p:cNvPr id="110" name="矩形 109"/>
          <p:cNvSpPr/>
          <p:nvPr/>
        </p:nvSpPr>
        <p:spPr>
          <a:xfrm>
            <a:off x="3113078" y="4408937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客户复购率</a:t>
            </a:r>
          </a:p>
        </p:txBody>
      </p:sp>
      <p:sp>
        <p:nvSpPr>
          <p:cNvPr id="111" name="矩形 110"/>
          <p:cNvSpPr/>
          <p:nvPr/>
        </p:nvSpPr>
        <p:spPr>
          <a:xfrm>
            <a:off x="5028559" y="2567567"/>
            <a:ext cx="1782445" cy="176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毛利率</a:t>
            </a:r>
          </a:p>
        </p:txBody>
      </p:sp>
      <p:cxnSp>
        <p:nvCxnSpPr>
          <p:cNvPr id="112" name="直接连接符 111"/>
          <p:cNvCxnSpPr/>
          <p:nvPr/>
        </p:nvCxnSpPr>
        <p:spPr>
          <a:xfrm flipV="1">
            <a:off x="6870155" y="1602530"/>
            <a:ext cx="0" cy="45651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V="1">
            <a:off x="8811042" y="1623510"/>
            <a:ext cx="0" cy="45651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011867" y="1602530"/>
            <a:ext cx="591473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069631" y="3079589"/>
            <a:ext cx="1629725" cy="1887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市场占有率（份额）</a:t>
            </a:r>
          </a:p>
        </p:txBody>
      </p:sp>
      <p:sp>
        <p:nvSpPr>
          <p:cNvPr id="116" name="矩形 115"/>
          <p:cNvSpPr/>
          <p:nvPr/>
        </p:nvSpPr>
        <p:spPr>
          <a:xfrm>
            <a:off x="5295332" y="1733987"/>
            <a:ext cx="1222307" cy="22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业务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64502" y="1733987"/>
            <a:ext cx="1222307" cy="22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采购</a:t>
            </a:r>
            <a:r>
              <a:rPr lang="en-US" altLang="zh-CN" sz="1050" b="1" dirty="0"/>
              <a:t>+</a:t>
            </a:r>
            <a:r>
              <a:rPr lang="zh-CN" altLang="en-US" sz="1050" b="1" dirty="0"/>
              <a:t>仓储</a:t>
            </a:r>
          </a:p>
        </p:txBody>
      </p:sp>
      <p:sp>
        <p:nvSpPr>
          <p:cNvPr id="118" name="矩形 117"/>
          <p:cNvSpPr/>
          <p:nvPr/>
        </p:nvSpPr>
        <p:spPr>
          <a:xfrm>
            <a:off x="9193668" y="1722198"/>
            <a:ext cx="1222307" cy="22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职能</a:t>
            </a:r>
          </a:p>
        </p:txBody>
      </p:sp>
      <p:sp>
        <p:nvSpPr>
          <p:cNvPr id="120" name="矩形 119"/>
          <p:cNvSpPr/>
          <p:nvPr/>
        </p:nvSpPr>
        <p:spPr>
          <a:xfrm>
            <a:off x="8864466" y="2211665"/>
            <a:ext cx="1782445" cy="220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人力成本</a:t>
            </a:r>
          </a:p>
        </p:txBody>
      </p:sp>
      <p:sp>
        <p:nvSpPr>
          <p:cNvPr id="121" name="矩形 120"/>
          <p:cNvSpPr/>
          <p:nvPr/>
        </p:nvSpPr>
        <p:spPr>
          <a:xfrm>
            <a:off x="8864465" y="2417289"/>
            <a:ext cx="1782445" cy="220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费用管控</a:t>
            </a:r>
          </a:p>
        </p:txBody>
      </p:sp>
      <p:sp>
        <p:nvSpPr>
          <p:cNvPr id="122" name="矩形 121"/>
          <p:cNvSpPr/>
          <p:nvPr/>
        </p:nvSpPr>
        <p:spPr>
          <a:xfrm>
            <a:off x="6891160" y="2318584"/>
            <a:ext cx="1495650" cy="2382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运输成本</a:t>
            </a:r>
          </a:p>
        </p:txBody>
      </p:sp>
      <p:sp>
        <p:nvSpPr>
          <p:cNvPr id="123" name="矩形 122"/>
          <p:cNvSpPr/>
          <p:nvPr/>
        </p:nvSpPr>
        <p:spPr>
          <a:xfrm>
            <a:off x="6945998" y="2523252"/>
            <a:ext cx="1385974" cy="193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包装成本</a:t>
            </a:r>
          </a:p>
        </p:txBody>
      </p:sp>
      <p:sp>
        <p:nvSpPr>
          <p:cNvPr id="124" name="矩形 123"/>
          <p:cNvSpPr/>
          <p:nvPr/>
        </p:nvSpPr>
        <p:spPr>
          <a:xfrm>
            <a:off x="6945998" y="2709800"/>
            <a:ext cx="1385974" cy="193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质量成本</a:t>
            </a:r>
          </a:p>
        </p:txBody>
      </p:sp>
      <p:sp>
        <p:nvSpPr>
          <p:cNvPr id="125" name="矩形 124"/>
          <p:cNvSpPr/>
          <p:nvPr/>
        </p:nvSpPr>
        <p:spPr>
          <a:xfrm>
            <a:off x="7037689" y="3098528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交期异常</a:t>
            </a:r>
          </a:p>
        </p:txBody>
      </p:sp>
      <p:sp>
        <p:nvSpPr>
          <p:cNvPr id="126" name="矩形 125"/>
          <p:cNvSpPr/>
          <p:nvPr/>
        </p:nvSpPr>
        <p:spPr>
          <a:xfrm>
            <a:off x="7037689" y="3314447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质量异常</a:t>
            </a:r>
          </a:p>
        </p:txBody>
      </p:sp>
      <p:sp>
        <p:nvSpPr>
          <p:cNvPr id="127" name="矩形 126"/>
          <p:cNvSpPr/>
          <p:nvPr/>
        </p:nvSpPr>
        <p:spPr>
          <a:xfrm>
            <a:off x="7022464" y="3528555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发货异常</a:t>
            </a:r>
          </a:p>
        </p:txBody>
      </p:sp>
      <p:sp>
        <p:nvSpPr>
          <p:cNvPr id="128" name="矩形 127"/>
          <p:cNvSpPr/>
          <p:nvPr/>
        </p:nvSpPr>
        <p:spPr>
          <a:xfrm>
            <a:off x="7035161" y="4094678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库存准确率</a:t>
            </a:r>
          </a:p>
        </p:txBody>
      </p:sp>
      <p:sp>
        <p:nvSpPr>
          <p:cNvPr id="129" name="矩形 128"/>
          <p:cNvSpPr/>
          <p:nvPr/>
        </p:nvSpPr>
        <p:spPr>
          <a:xfrm>
            <a:off x="9118635" y="5302241"/>
            <a:ext cx="1651888" cy="2337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人员储备目标达成</a:t>
            </a:r>
          </a:p>
        </p:txBody>
      </p:sp>
      <p:sp>
        <p:nvSpPr>
          <p:cNvPr id="130" name="矩形 129"/>
          <p:cNvSpPr/>
          <p:nvPr/>
        </p:nvSpPr>
        <p:spPr>
          <a:xfrm>
            <a:off x="9193668" y="5514054"/>
            <a:ext cx="1400691" cy="199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IT</a:t>
            </a:r>
            <a:r>
              <a:rPr lang="zh-CN" altLang="en-US" sz="1200" b="1" dirty="0"/>
              <a:t>需求达成率</a:t>
            </a:r>
          </a:p>
        </p:txBody>
      </p:sp>
      <p:sp>
        <p:nvSpPr>
          <p:cNvPr id="131" name="矩形 130"/>
          <p:cNvSpPr/>
          <p:nvPr/>
        </p:nvSpPr>
        <p:spPr>
          <a:xfrm>
            <a:off x="7035161" y="4274965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备库有货率</a:t>
            </a:r>
          </a:p>
        </p:txBody>
      </p:sp>
      <p:sp>
        <p:nvSpPr>
          <p:cNvPr id="132" name="矩形 131"/>
          <p:cNvSpPr/>
          <p:nvPr/>
        </p:nvSpPr>
        <p:spPr>
          <a:xfrm>
            <a:off x="5314858" y="3301236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大客户占比</a:t>
            </a:r>
          </a:p>
        </p:txBody>
      </p:sp>
      <p:sp>
        <p:nvSpPr>
          <p:cNvPr id="133" name="矩形 132"/>
          <p:cNvSpPr/>
          <p:nvPr/>
        </p:nvSpPr>
        <p:spPr>
          <a:xfrm>
            <a:off x="9054808" y="5113977"/>
            <a:ext cx="1779541" cy="210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干部培养目标达成</a:t>
            </a:r>
          </a:p>
        </p:txBody>
      </p:sp>
      <p:sp>
        <p:nvSpPr>
          <p:cNvPr id="134" name="矩形 133"/>
          <p:cNvSpPr/>
          <p:nvPr/>
        </p:nvSpPr>
        <p:spPr>
          <a:xfrm>
            <a:off x="3113078" y="4197303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出货效率</a:t>
            </a:r>
          </a:p>
        </p:txBody>
      </p:sp>
      <p:sp>
        <p:nvSpPr>
          <p:cNvPr id="135" name="矩形 134"/>
          <p:cNvSpPr/>
          <p:nvPr/>
        </p:nvSpPr>
        <p:spPr>
          <a:xfrm>
            <a:off x="7020823" y="3738659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价格异常</a:t>
            </a:r>
          </a:p>
        </p:txBody>
      </p:sp>
      <p:sp>
        <p:nvSpPr>
          <p:cNvPr id="137" name="矩形 136"/>
          <p:cNvSpPr/>
          <p:nvPr/>
        </p:nvSpPr>
        <p:spPr>
          <a:xfrm>
            <a:off x="7035161" y="4535627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异常率</a:t>
            </a:r>
            <a:endParaRPr lang="en-US" altLang="zh-CN" sz="1200" b="1" dirty="0"/>
          </a:p>
          <a:p>
            <a:pPr algn="ctr"/>
            <a:r>
              <a:rPr lang="zh-CN" altLang="en-US" sz="1200" b="1" dirty="0"/>
              <a:t>不良率</a:t>
            </a:r>
          </a:p>
        </p:txBody>
      </p:sp>
      <p:sp>
        <p:nvSpPr>
          <p:cNvPr id="138" name="矩形 137"/>
          <p:cNvSpPr/>
          <p:nvPr/>
        </p:nvSpPr>
        <p:spPr>
          <a:xfrm>
            <a:off x="7035160" y="4819937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发货时效</a:t>
            </a:r>
          </a:p>
        </p:txBody>
      </p:sp>
      <p:sp>
        <p:nvSpPr>
          <p:cNvPr id="139" name="矩形 138"/>
          <p:cNvSpPr/>
          <p:nvPr/>
        </p:nvSpPr>
        <p:spPr>
          <a:xfrm>
            <a:off x="9068070" y="4136607"/>
            <a:ext cx="1651888" cy="2337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合规性</a:t>
            </a:r>
          </a:p>
        </p:txBody>
      </p:sp>
      <p:sp>
        <p:nvSpPr>
          <p:cNvPr id="140" name="矩形 139"/>
          <p:cNvSpPr/>
          <p:nvPr/>
        </p:nvSpPr>
        <p:spPr>
          <a:xfrm>
            <a:off x="9068070" y="4341268"/>
            <a:ext cx="1651888" cy="2337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体系化</a:t>
            </a:r>
          </a:p>
        </p:txBody>
      </p:sp>
      <p:sp>
        <p:nvSpPr>
          <p:cNvPr id="141" name="矩形 140"/>
          <p:cNvSpPr/>
          <p:nvPr/>
        </p:nvSpPr>
        <p:spPr>
          <a:xfrm>
            <a:off x="5338229" y="4656652"/>
            <a:ext cx="1236323" cy="218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客户增长率</a:t>
            </a:r>
          </a:p>
        </p:txBody>
      </p:sp>
      <p:sp>
        <p:nvSpPr>
          <p:cNvPr id="142" name="矩形 141"/>
          <p:cNvSpPr/>
          <p:nvPr/>
        </p:nvSpPr>
        <p:spPr>
          <a:xfrm>
            <a:off x="6955710" y="5154130"/>
            <a:ext cx="1400691" cy="199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员工留存率</a:t>
            </a:r>
          </a:p>
        </p:txBody>
      </p:sp>
      <p:sp>
        <p:nvSpPr>
          <p:cNvPr id="143" name="矩形 142"/>
          <p:cNvSpPr/>
          <p:nvPr/>
        </p:nvSpPr>
        <p:spPr>
          <a:xfrm>
            <a:off x="5242143" y="5135388"/>
            <a:ext cx="1400691" cy="199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员工留存率</a:t>
            </a:r>
          </a:p>
        </p:txBody>
      </p:sp>
      <p:sp>
        <p:nvSpPr>
          <p:cNvPr id="144" name="矩形 143"/>
          <p:cNvSpPr/>
          <p:nvPr/>
        </p:nvSpPr>
        <p:spPr>
          <a:xfrm>
            <a:off x="3033813" y="5154130"/>
            <a:ext cx="1400691" cy="199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团队稳定性</a:t>
            </a:r>
          </a:p>
        </p:txBody>
      </p:sp>
      <p:sp>
        <p:nvSpPr>
          <p:cNvPr id="145" name="矩形 144"/>
          <p:cNvSpPr/>
          <p:nvPr/>
        </p:nvSpPr>
        <p:spPr>
          <a:xfrm>
            <a:off x="6945189" y="5342014"/>
            <a:ext cx="1477836" cy="277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关键员工培养</a:t>
            </a:r>
          </a:p>
        </p:txBody>
      </p:sp>
      <p:sp>
        <p:nvSpPr>
          <p:cNvPr id="146" name="矩形 145"/>
          <p:cNvSpPr/>
          <p:nvPr/>
        </p:nvSpPr>
        <p:spPr>
          <a:xfrm>
            <a:off x="5129368" y="5328418"/>
            <a:ext cx="1648144" cy="2260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关键员工培养</a:t>
            </a:r>
          </a:p>
        </p:txBody>
      </p:sp>
      <p:sp>
        <p:nvSpPr>
          <p:cNvPr id="147" name="矩形 146"/>
          <p:cNvSpPr/>
          <p:nvPr/>
        </p:nvSpPr>
        <p:spPr>
          <a:xfrm>
            <a:off x="2920552" y="5354387"/>
            <a:ext cx="1651888" cy="2337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关键人才及干部培养</a:t>
            </a:r>
          </a:p>
        </p:txBody>
      </p:sp>
      <p:sp>
        <p:nvSpPr>
          <p:cNvPr id="148" name="矩形 147"/>
          <p:cNvSpPr/>
          <p:nvPr/>
        </p:nvSpPr>
        <p:spPr>
          <a:xfrm>
            <a:off x="2903861" y="5570759"/>
            <a:ext cx="1651888" cy="2337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信息化程度</a:t>
            </a:r>
          </a:p>
        </p:txBody>
      </p:sp>
      <p:sp>
        <p:nvSpPr>
          <p:cNvPr id="149" name="矩形 148"/>
          <p:cNvSpPr/>
          <p:nvPr/>
        </p:nvSpPr>
        <p:spPr>
          <a:xfrm>
            <a:off x="9068070" y="4530088"/>
            <a:ext cx="1651888" cy="2337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数据化</a:t>
            </a:r>
          </a:p>
        </p:txBody>
      </p:sp>
      <p:sp>
        <p:nvSpPr>
          <p:cNvPr id="150" name="矩形 149"/>
          <p:cNvSpPr/>
          <p:nvPr/>
        </p:nvSpPr>
        <p:spPr>
          <a:xfrm>
            <a:off x="8978877" y="3062045"/>
            <a:ext cx="1651888" cy="2337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对账及开票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006FD5-DB73-4886-95C7-43BF65EE37AC}"/>
              </a:ext>
            </a:extLst>
          </p:cNvPr>
          <p:cNvSpPr txBox="1"/>
          <p:nvPr/>
        </p:nvSpPr>
        <p:spPr>
          <a:xfrm>
            <a:off x="4573386" y="497956"/>
            <a:ext cx="2357275" cy="27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>
              <a:lnSpc>
                <a:spcPct val="100000"/>
              </a:lnSpc>
              <a:defRPr sz="14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</a:lstStyle>
          <a:p>
            <a:pPr algn="ctr"/>
            <a:r>
              <a:rPr lang="zh-CN" altLang="en-US" sz="1764" dirty="0"/>
              <a:t>行业报告资源群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93E173-5825-4841-B00B-A6601E085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72" y="907720"/>
            <a:ext cx="1765463" cy="1765463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C2393EC2-B16E-41B7-B10A-7534D9782E4B}"/>
              </a:ext>
            </a:extLst>
          </p:cNvPr>
          <p:cNvSpPr txBox="1"/>
          <p:nvPr/>
        </p:nvSpPr>
        <p:spPr>
          <a:xfrm>
            <a:off x="7320942" y="848098"/>
            <a:ext cx="4127724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进群福利：进群即领万份行业研究、管理方案及其他学习资源，直接打包下载</a:t>
            </a:r>
          </a:p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每日分享：</a:t>
            </a:r>
            <a:r>
              <a:rPr lang="en-US" altLang="zh-CN" sz="1300" spc="-6" dirty="0">
                <a:latin typeface="+mn-ea"/>
              </a:rPr>
              <a:t>6+</a:t>
            </a:r>
            <a:r>
              <a:rPr lang="zh-CN" altLang="en-US" sz="1300" spc="-6" dirty="0">
                <a:latin typeface="+mn-ea"/>
              </a:rPr>
              <a:t>份行业精选、</a:t>
            </a:r>
            <a:r>
              <a:rPr lang="en-US" altLang="zh-CN" sz="1300" spc="-6" dirty="0">
                <a:latin typeface="+mn-ea"/>
              </a:rPr>
              <a:t>3</a:t>
            </a:r>
            <a:r>
              <a:rPr lang="zh-CN" altLang="en-US" sz="1300" spc="-6" dirty="0">
                <a:latin typeface="+mn-ea"/>
              </a:rPr>
              <a:t>个行业主题</a:t>
            </a:r>
          </a:p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报告查询：群里直接咨询，免费协助查找</a:t>
            </a:r>
          </a:p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严禁广告：仅限行业报告交流，禁止一切无关信息</a:t>
            </a:r>
            <a:endParaRPr lang="en-US" altLang="zh-CN" sz="1300" spc="-6" dirty="0">
              <a:latin typeface="+mn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28E0713-FCEE-44A0-9264-4AA27B665F59}"/>
              </a:ext>
            </a:extLst>
          </p:cNvPr>
          <p:cNvSpPr txBox="1"/>
          <p:nvPr/>
        </p:nvSpPr>
        <p:spPr>
          <a:xfrm>
            <a:off x="4656096" y="2673184"/>
            <a:ext cx="2191854" cy="17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97" algn="ctr"/>
            <a:r>
              <a:rPr sz="1135" b="1" dirty="0" err="1">
                <a:solidFill>
                  <a:srgbClr val="FF4B41"/>
                </a:solidFill>
                <a:latin typeface="微软雅黑"/>
              </a:rPr>
              <a:t>微信扫码</a:t>
            </a:r>
            <a:r>
              <a:rPr lang="en-US" sz="1135" b="1" dirty="0">
                <a:solidFill>
                  <a:srgbClr val="FF4B41"/>
                </a:solidFill>
                <a:latin typeface="微软雅黑"/>
              </a:rPr>
              <a:t> </a:t>
            </a:r>
            <a:r>
              <a:rPr lang="zh-CN" altLang="en-US" sz="1135" b="1" dirty="0">
                <a:solidFill>
                  <a:srgbClr val="FF4B41"/>
                </a:solidFill>
                <a:latin typeface="微软雅黑"/>
              </a:rPr>
              <a:t>长期有效</a:t>
            </a:r>
            <a:endParaRPr sz="1135" b="1" dirty="0">
              <a:solidFill>
                <a:srgbClr val="FF4B41"/>
              </a:solidFill>
              <a:latin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FD848F-C4BE-49F7-AD26-1EE75D6B5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94" y="3860284"/>
            <a:ext cx="1760186" cy="170854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B3A0B248-818C-4FDF-BEF2-26E329404C8A}"/>
              </a:ext>
            </a:extLst>
          </p:cNvPr>
          <p:cNvSpPr txBox="1"/>
          <p:nvPr/>
        </p:nvSpPr>
        <p:spPr>
          <a:xfrm>
            <a:off x="7352786" y="4135731"/>
            <a:ext cx="4302884" cy="1018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99">
              <a:lnSpc>
                <a:spcPct val="132000"/>
              </a:lnSpc>
              <a:spcBef>
                <a:spcPts val="1511"/>
              </a:spcBef>
            </a:pPr>
            <a:r>
              <a:rPr lang="zh-CN" altLang="en-US" sz="1300" spc="-6" dirty="0">
                <a:latin typeface="+mn-ea"/>
              </a:rPr>
              <a:t>专业知识社群：每月分享</a:t>
            </a:r>
            <a:r>
              <a:rPr lang="en-US" altLang="zh-CN" sz="1300" spc="-6" dirty="0">
                <a:latin typeface="+mn-ea"/>
              </a:rPr>
              <a:t>8000+</a:t>
            </a:r>
            <a:r>
              <a:rPr lang="zh-CN" altLang="en-US" sz="1300" spc="-6" dirty="0">
                <a:latin typeface="+mn-ea"/>
              </a:rPr>
              <a:t>份行业研究报告、商业计划、市场研究、企业运营及咨询管理方案等，涵盖科技、金融、教育、互联网、房地产、生物制药、医疗健康等；已成为投资、产业研究、企业运营、价值传播等工作助手。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263412E-8CBD-48B1-AE33-4655BBC46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505" y="3446441"/>
            <a:ext cx="2687821" cy="24436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marL="15997" algn="ctr"/>
            <a:r>
              <a:rPr sz="1764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知识星球</a:t>
            </a:r>
            <a:r>
              <a:rPr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764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行业与管理资源</a:t>
            </a:r>
            <a:endParaRPr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4ED4F79C-3066-4F74-A367-64947463B5BC}"/>
              </a:ext>
            </a:extLst>
          </p:cNvPr>
          <p:cNvSpPr txBox="1"/>
          <p:nvPr/>
        </p:nvSpPr>
        <p:spPr>
          <a:xfrm>
            <a:off x="4667504" y="5659486"/>
            <a:ext cx="2191854" cy="17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97" algn="ctr"/>
            <a:r>
              <a:rPr sz="1135" b="1" dirty="0" err="1">
                <a:solidFill>
                  <a:srgbClr val="FF4B41"/>
                </a:solidFill>
                <a:latin typeface="微软雅黑"/>
              </a:rPr>
              <a:t>微信扫码</a:t>
            </a:r>
            <a:r>
              <a:rPr lang="en-US" sz="1135" b="1" dirty="0">
                <a:solidFill>
                  <a:srgbClr val="FF4B41"/>
                </a:solidFill>
                <a:latin typeface="微软雅黑"/>
              </a:rPr>
              <a:t> </a:t>
            </a:r>
            <a:r>
              <a:rPr lang="zh-CN" altLang="en-US" sz="1135" b="1" dirty="0">
                <a:solidFill>
                  <a:srgbClr val="FF4B41"/>
                </a:solidFill>
                <a:latin typeface="微软雅黑"/>
              </a:rPr>
              <a:t>行研无忧</a:t>
            </a:r>
            <a:endParaRPr sz="1135" b="1" dirty="0">
              <a:solidFill>
                <a:srgbClr val="FF4B41"/>
              </a:solidFill>
              <a:latin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8E496C-AF3C-619B-EFF9-37AABCAED8EF}"/>
              </a:ext>
            </a:extLst>
          </p:cNvPr>
          <p:cNvSpPr/>
          <p:nvPr/>
        </p:nvSpPr>
        <p:spPr>
          <a:xfrm>
            <a:off x="183588" y="0"/>
            <a:ext cx="380851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67" dirty="0">
              <a:solidFill>
                <a:schemeClr val="bg1">
                  <a:lumMod val="95000"/>
                </a:schemeClr>
              </a:solidFill>
              <a:highlight>
                <a:srgbClr val="C0C0C0"/>
              </a:highlight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C7E813-08B1-4EFA-7C04-022BE87B8C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6" y="2532541"/>
            <a:ext cx="1094373" cy="10943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F7D004-7A73-B818-AF99-AC31C197581A}"/>
              </a:ext>
            </a:extLst>
          </p:cNvPr>
          <p:cNvSpPr txBox="1"/>
          <p:nvPr/>
        </p:nvSpPr>
        <p:spPr>
          <a:xfrm>
            <a:off x="584592" y="331639"/>
            <a:ext cx="2535607" cy="1801327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1008" dirty="0">
                <a:latin typeface="+mn-ea"/>
              </a:rPr>
              <a:t>免责申明：</a:t>
            </a:r>
            <a:br>
              <a:rPr lang="en-US" altLang="zh-CN" sz="1008" dirty="0">
                <a:latin typeface="+mn-ea"/>
              </a:rPr>
            </a:br>
            <a:endParaRPr lang="en-US" altLang="zh-CN" sz="1261" dirty="0">
              <a:latin typeface="+mn-ea"/>
            </a:endParaRP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本内容非原报告内容</a:t>
            </a:r>
            <a:r>
              <a:rPr lang="en-US" altLang="zh-CN" sz="1008" dirty="0">
                <a:latin typeface="+mn-ea"/>
              </a:rPr>
              <a:t>;</a:t>
            </a: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原报告来源互联网公开数据；如侵权请联系客服微信，第一时间清理；</a:t>
            </a: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原报告仅限社群个人学习，如需它用请联系版权方；</a:t>
            </a: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如有其他疑问请联系微信。</a:t>
            </a:r>
          </a:p>
        </p:txBody>
      </p:sp>
    </p:spTree>
    <p:extLst>
      <p:ext uri="{BB962C8B-B14F-4D97-AF65-F5344CB8AC3E}">
        <p14:creationId xmlns:p14="http://schemas.microsoft.com/office/powerpoint/2010/main" val="39085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427524" y="465495"/>
            <a:ext cx="5974080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组织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BSC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指标拆解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KPI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指标</a:t>
            </a:r>
          </a:p>
        </p:txBody>
      </p:sp>
      <p:sp>
        <p:nvSpPr>
          <p:cNvPr id="25" name="矩形 24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7084" y="1162460"/>
          <a:ext cx="11080953" cy="4480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7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7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7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4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06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06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55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514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层面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组织绩效考核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个人绩效考核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0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BSC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考核标准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考核说明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考核周期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数据来源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考核岗位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关键指标（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考核标准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考核说明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考核周期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数据来源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考核岗位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04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供应链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财务层面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采购成本控制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年降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采购成本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出货量*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财务报表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采购价格管控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上次采购价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以上次采购价格为标准，价格上调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次，扣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分，扣完为止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业务部反馈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采购员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采购组长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质量成本控制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0.20%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（报废产品成本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退换货成本）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总采购成本*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财务报表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质量经理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价格调整及时性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根据供应商价格的调整，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小时内及时调整系统内的价格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业务部反馈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系统信息员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部门费用管控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80-90%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部门费用占部门预算的比例，每低于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分；高出上限此项为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分；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财务报表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供应商账期管理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账期月结沟通，提升月结供应商数量与现金供应商比例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供应商台账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采购工程师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部门人力成本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80-90%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部门费用占部门预算的比例，每低于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分；高出上限此项为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分；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人力报表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付款结算准确率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付款结算准确率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，错误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分；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业务、仓库、财务提交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采购员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采购组长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3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客户层面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异常管控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有效控制质量、交期异常的比例下降。异常率不得高于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。质量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交期异常单数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总单数*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异常统计表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采购总监、采购经理、供应链经理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交期异常率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有效控制交期异常的比例下降。异常率不得高于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异常统计表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采购员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采购组长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质量异常率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有效控制交期异常的比例下降。异常率不得高于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SQE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0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质量合格率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不良率不能超过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。每超过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，扣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分；不良率超过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的，此项为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分。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质量报表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采购总监、质量经理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采购订单处理时效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采购订单需在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小时内处理完或困难反馈。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小时内未处理又没有反馈的，每超过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分；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采购订单统计表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采购员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采购组长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87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采购订单处理准确率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采购订单处理出现错误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分，扣完为止；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业务部反馈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采购员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采购组长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0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内控层面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供应商合格率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合格率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合格供应商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供应商总数，每降低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供应商评审汇总表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采购总监、供应链经理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供应商开发计划执行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供应商开发完成数量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计划开发数量*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供应商开发计划表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采购工程师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2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供应商合格率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合格率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合格供应商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供应商总数，每降低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供应商评审汇总表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采购工程师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/SQE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2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备库有货率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根据备库采购策略，管控备库品的安全库存比例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备库计划表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采购经理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备库计划执行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按照备库计划和时间节点，跟进备库计划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备库计划表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采购员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备货组长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系统数据准确性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供应链部录用系统数据出现错误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分。造成经济损失的，此项为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业务部反馈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系统信息员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学习与成长层面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员工留存率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入职满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个月的在职员工数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/(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期末人数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新增满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月的离职人员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)*100%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入职满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个月的离职员工数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/(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期末人数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新增满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月的人员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)*100%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采购组长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820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人才培养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培养主管级基础管理人才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采购总监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采购投诉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客户部门对采购投诉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次，扣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分，扣完为止。造成客户升级投诉的，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次扣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分，扣完为止；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业务部反馈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采购员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采购组长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08" marR="4208" marT="4208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44"/>
          <p:cNvSpPr/>
          <p:nvPr/>
        </p:nvSpPr>
        <p:spPr>
          <a:xfrm>
            <a:off x="678426" y="5830843"/>
            <a:ext cx="955695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以上为供应链部的</a:t>
            </a:r>
            <a:r>
              <a:rPr lang="en-US" altLang="zh-CN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BSC</a:t>
            </a:r>
            <a:r>
              <a:rPr lang="zh-CN" altLang="en-US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指标和分解后的</a:t>
            </a:r>
            <a:r>
              <a:rPr lang="en-US" altLang="zh-CN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KPI</a:t>
            </a:r>
            <a:r>
              <a:rPr lang="zh-CN" altLang="en-US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指标示例，所有部门的</a:t>
            </a:r>
            <a:r>
              <a:rPr lang="en-US" altLang="zh-CN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KPI</a:t>
            </a:r>
            <a:r>
              <a:rPr lang="zh-CN" altLang="en-US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详见附件一</a:t>
            </a:r>
            <a:r>
              <a:rPr lang="en-US" altLang="zh-CN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《BSC-KPI</a:t>
            </a:r>
            <a:r>
              <a:rPr lang="zh-CN" altLang="en-US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绩效指标库</a:t>
            </a:r>
            <a:r>
              <a:rPr lang="en-US" altLang="zh-CN" sz="1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4"/>
          <p:cNvSpPr>
            <a:spLocks noChangeArrowheads="1"/>
          </p:cNvSpPr>
          <p:nvPr/>
        </p:nvSpPr>
        <p:spPr bwMode="auto">
          <a:xfrm>
            <a:off x="383888" y="472238"/>
            <a:ext cx="528061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部门负责人绩效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BSC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考核</a:t>
            </a:r>
          </a:p>
        </p:txBody>
      </p:sp>
      <p:grpSp>
        <p:nvGrpSpPr>
          <p:cNvPr id="42" name="Group 77"/>
          <p:cNvGrpSpPr/>
          <p:nvPr/>
        </p:nvGrpSpPr>
        <p:grpSpPr>
          <a:xfrm>
            <a:off x="4319402" y="2695297"/>
            <a:ext cx="1981200" cy="1562100"/>
            <a:chOff x="2757302" y="1774825"/>
            <a:chExt cx="1981200" cy="1562100"/>
          </a:xfrm>
        </p:grpSpPr>
        <p:sp>
          <p:nvSpPr>
            <p:cNvPr id="43" name="Freeform 434"/>
            <p:cNvSpPr/>
            <p:nvPr/>
          </p:nvSpPr>
          <p:spPr bwMode="auto">
            <a:xfrm>
              <a:off x="2757302" y="2305050"/>
              <a:ext cx="1981200" cy="501650"/>
            </a:xfrm>
            <a:custGeom>
              <a:avLst/>
              <a:gdLst>
                <a:gd name="T0" fmla="*/ 545 w 624"/>
                <a:gd name="T1" fmla="*/ 158 h 158"/>
                <a:gd name="T2" fmla="*/ 79 w 624"/>
                <a:gd name="T3" fmla="*/ 158 h 158"/>
                <a:gd name="T4" fmla="*/ 0 w 624"/>
                <a:gd name="T5" fmla="*/ 79 h 158"/>
                <a:gd name="T6" fmla="*/ 79 w 624"/>
                <a:gd name="T7" fmla="*/ 0 h 158"/>
                <a:gd name="T8" fmla="*/ 545 w 624"/>
                <a:gd name="T9" fmla="*/ 0 h 158"/>
                <a:gd name="T10" fmla="*/ 624 w 624"/>
                <a:gd name="T11" fmla="*/ 79 h 158"/>
                <a:gd name="T12" fmla="*/ 545 w 624"/>
                <a:gd name="T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8">
                  <a:moveTo>
                    <a:pt x="545" y="158"/>
                  </a:moveTo>
                  <a:cubicBezTo>
                    <a:pt x="79" y="158"/>
                    <a:pt x="79" y="158"/>
                    <a:pt x="79" y="158"/>
                  </a:cubicBezTo>
                  <a:cubicBezTo>
                    <a:pt x="35" y="158"/>
                    <a:pt x="0" y="123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5"/>
                    <a:pt x="624" y="79"/>
                  </a:cubicBezTo>
                  <a:cubicBezTo>
                    <a:pt x="624" y="123"/>
                    <a:pt x="589" y="158"/>
                    <a:pt x="545" y="1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44" name="Freeform 435"/>
            <p:cNvSpPr/>
            <p:nvPr/>
          </p:nvSpPr>
          <p:spPr bwMode="auto">
            <a:xfrm>
              <a:off x="3683001" y="1774825"/>
              <a:ext cx="1031875" cy="1562100"/>
            </a:xfrm>
            <a:custGeom>
              <a:avLst/>
              <a:gdLst>
                <a:gd name="T0" fmla="*/ 325 w 325"/>
                <a:gd name="T1" fmla="*/ 246 h 492"/>
                <a:gd name="T2" fmla="*/ 301 w 325"/>
                <a:gd name="T3" fmla="*/ 304 h 492"/>
                <a:gd name="T4" fmla="*/ 300 w 325"/>
                <a:gd name="T5" fmla="*/ 304 h 492"/>
                <a:gd name="T6" fmla="*/ 143 w 325"/>
                <a:gd name="T7" fmla="*/ 461 h 492"/>
                <a:gd name="T8" fmla="*/ 31 w 325"/>
                <a:gd name="T9" fmla="*/ 461 h 492"/>
                <a:gd name="T10" fmla="*/ 31 w 325"/>
                <a:gd name="T11" fmla="*/ 349 h 492"/>
                <a:gd name="T12" fmla="*/ 134 w 325"/>
                <a:gd name="T13" fmla="*/ 246 h 492"/>
                <a:gd name="T14" fmla="*/ 31 w 325"/>
                <a:gd name="T15" fmla="*/ 144 h 492"/>
                <a:gd name="T16" fmla="*/ 31 w 325"/>
                <a:gd name="T17" fmla="*/ 31 h 492"/>
                <a:gd name="T18" fmla="*/ 143 w 325"/>
                <a:gd name="T19" fmla="*/ 31 h 492"/>
                <a:gd name="T20" fmla="*/ 300 w 325"/>
                <a:gd name="T21" fmla="*/ 188 h 492"/>
                <a:gd name="T22" fmla="*/ 301 w 325"/>
                <a:gd name="T23" fmla="*/ 188 h 492"/>
                <a:gd name="T24" fmla="*/ 325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325" y="246"/>
                  </a:moveTo>
                  <a:cubicBezTo>
                    <a:pt x="325" y="269"/>
                    <a:pt x="316" y="289"/>
                    <a:pt x="301" y="304"/>
                  </a:cubicBezTo>
                  <a:cubicBezTo>
                    <a:pt x="300" y="304"/>
                    <a:pt x="300" y="304"/>
                    <a:pt x="300" y="304"/>
                  </a:cubicBezTo>
                  <a:cubicBezTo>
                    <a:pt x="143" y="461"/>
                    <a:pt x="143" y="461"/>
                    <a:pt x="143" y="461"/>
                  </a:cubicBezTo>
                  <a:cubicBezTo>
                    <a:pt x="112" y="492"/>
                    <a:pt x="62" y="492"/>
                    <a:pt x="31" y="461"/>
                  </a:cubicBezTo>
                  <a:cubicBezTo>
                    <a:pt x="0" y="430"/>
                    <a:pt x="0" y="380"/>
                    <a:pt x="31" y="3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0" y="113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1" y="188"/>
                  </a:cubicBezTo>
                  <a:cubicBezTo>
                    <a:pt x="316" y="203"/>
                    <a:pt x="325" y="223"/>
                    <a:pt x="325" y="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45" name="Freeform 436"/>
            <p:cNvSpPr/>
            <p:nvPr/>
          </p:nvSpPr>
          <p:spPr bwMode="auto">
            <a:xfrm>
              <a:off x="4108451" y="2305050"/>
              <a:ext cx="606425" cy="501650"/>
            </a:xfrm>
            <a:custGeom>
              <a:avLst/>
              <a:gdLst>
                <a:gd name="T0" fmla="*/ 191 w 191"/>
                <a:gd name="T1" fmla="*/ 79 h 158"/>
                <a:gd name="T2" fmla="*/ 112 w 191"/>
                <a:gd name="T3" fmla="*/ 158 h 158"/>
                <a:gd name="T4" fmla="*/ 62 w 191"/>
                <a:gd name="T5" fmla="*/ 141 h 158"/>
                <a:gd name="T6" fmla="*/ 50 w 191"/>
                <a:gd name="T7" fmla="*/ 129 h 158"/>
                <a:gd name="T8" fmla="*/ 0 w 191"/>
                <a:gd name="T9" fmla="*/ 79 h 158"/>
                <a:gd name="T10" fmla="*/ 50 w 191"/>
                <a:gd name="T11" fmla="*/ 29 h 158"/>
                <a:gd name="T12" fmla="*/ 62 w 191"/>
                <a:gd name="T13" fmla="*/ 18 h 158"/>
                <a:gd name="T14" fmla="*/ 112 w 191"/>
                <a:gd name="T15" fmla="*/ 0 h 158"/>
                <a:gd name="T16" fmla="*/ 191 w 191"/>
                <a:gd name="T17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58">
                  <a:moveTo>
                    <a:pt x="191" y="79"/>
                  </a:moveTo>
                  <a:cubicBezTo>
                    <a:pt x="191" y="123"/>
                    <a:pt x="156" y="158"/>
                    <a:pt x="112" y="158"/>
                  </a:cubicBezTo>
                  <a:cubicBezTo>
                    <a:pt x="93" y="158"/>
                    <a:pt x="76" y="152"/>
                    <a:pt x="62" y="141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75" y="6"/>
                    <a:pt x="93" y="0"/>
                    <a:pt x="112" y="0"/>
                  </a:cubicBezTo>
                  <a:cubicBezTo>
                    <a:pt x="156" y="0"/>
                    <a:pt x="191" y="35"/>
                    <a:pt x="191" y="7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46" name="Freeform 437"/>
            <p:cNvSpPr/>
            <p:nvPr/>
          </p:nvSpPr>
          <p:spPr bwMode="auto">
            <a:xfrm>
              <a:off x="3854451" y="2305050"/>
              <a:ext cx="609600" cy="250825"/>
            </a:xfrm>
            <a:custGeom>
              <a:avLst/>
              <a:gdLst>
                <a:gd name="T0" fmla="*/ 192 w 192"/>
                <a:gd name="T1" fmla="*/ 0 h 79"/>
                <a:gd name="T2" fmla="*/ 142 w 192"/>
                <a:gd name="T3" fmla="*/ 17 h 79"/>
                <a:gd name="T4" fmla="*/ 130 w 192"/>
                <a:gd name="T5" fmla="*/ 29 h 79"/>
                <a:gd name="T6" fmla="*/ 80 w 192"/>
                <a:gd name="T7" fmla="*/ 79 h 79"/>
                <a:gd name="T8" fmla="*/ 0 w 192"/>
                <a:gd name="T9" fmla="*/ 0 h 79"/>
                <a:gd name="T10" fmla="*/ 192 w 19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173" y="0"/>
                    <a:pt x="156" y="6"/>
                    <a:pt x="142" y="17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47" name="Freeform 438"/>
            <p:cNvSpPr/>
            <p:nvPr/>
          </p:nvSpPr>
          <p:spPr bwMode="auto">
            <a:xfrm>
              <a:off x="3854451" y="2555875"/>
              <a:ext cx="609600" cy="250825"/>
            </a:xfrm>
            <a:custGeom>
              <a:avLst/>
              <a:gdLst>
                <a:gd name="T0" fmla="*/ 192 w 192"/>
                <a:gd name="T1" fmla="*/ 79 h 79"/>
                <a:gd name="T2" fmla="*/ 142 w 192"/>
                <a:gd name="T3" fmla="*/ 62 h 79"/>
                <a:gd name="T4" fmla="*/ 130 w 192"/>
                <a:gd name="T5" fmla="*/ 50 h 79"/>
                <a:gd name="T6" fmla="*/ 80 w 192"/>
                <a:gd name="T7" fmla="*/ 0 h 79"/>
                <a:gd name="T8" fmla="*/ 0 w 192"/>
                <a:gd name="T9" fmla="*/ 79 h 79"/>
                <a:gd name="T10" fmla="*/ 192 w 192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192" y="79"/>
                  </a:moveTo>
                  <a:cubicBezTo>
                    <a:pt x="173" y="79"/>
                    <a:pt x="156" y="73"/>
                    <a:pt x="142" y="62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192" y="79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</p:grpSp>
      <p:grpSp>
        <p:nvGrpSpPr>
          <p:cNvPr id="36" name="Group 78"/>
          <p:cNvGrpSpPr/>
          <p:nvPr/>
        </p:nvGrpSpPr>
        <p:grpSpPr>
          <a:xfrm>
            <a:off x="5991226" y="3638272"/>
            <a:ext cx="1981200" cy="1562100"/>
            <a:chOff x="4429126" y="2717800"/>
            <a:chExt cx="1981200" cy="1562100"/>
          </a:xfrm>
        </p:grpSpPr>
        <p:sp>
          <p:nvSpPr>
            <p:cNvPr id="37" name="Freeform 444"/>
            <p:cNvSpPr/>
            <p:nvPr/>
          </p:nvSpPr>
          <p:spPr bwMode="auto">
            <a:xfrm>
              <a:off x="4429126" y="3244850"/>
              <a:ext cx="1981200" cy="504825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80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80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4"/>
                    <a:pt x="624" y="80"/>
                  </a:cubicBezTo>
                  <a:cubicBezTo>
                    <a:pt x="624" y="36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6"/>
                    <a:pt x="0" y="80"/>
                  </a:cubicBezTo>
                  <a:cubicBezTo>
                    <a:pt x="0" y="124"/>
                    <a:pt x="35" y="159"/>
                    <a:pt x="79" y="1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38" name="Freeform 445"/>
            <p:cNvSpPr/>
            <p:nvPr/>
          </p:nvSpPr>
          <p:spPr bwMode="auto">
            <a:xfrm>
              <a:off x="4429126" y="2717800"/>
              <a:ext cx="1031875" cy="1562100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3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8 h 492"/>
                <a:gd name="T12" fmla="*/ 191 w 325"/>
                <a:gd name="T13" fmla="*/ 246 h 492"/>
                <a:gd name="T14" fmla="*/ 294 w 325"/>
                <a:gd name="T15" fmla="*/ 143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8"/>
                    <a:pt x="9" y="289"/>
                    <a:pt x="24" y="303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79"/>
                    <a:pt x="294" y="348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3"/>
                    <a:pt x="294" y="143"/>
                    <a:pt x="294" y="143"/>
                  </a:cubicBezTo>
                  <a:cubicBezTo>
                    <a:pt x="325" y="112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39" name="Freeform 446"/>
            <p:cNvSpPr/>
            <p:nvPr/>
          </p:nvSpPr>
          <p:spPr bwMode="auto">
            <a:xfrm>
              <a:off x="4429126" y="3244850"/>
              <a:ext cx="606425" cy="504825"/>
            </a:xfrm>
            <a:custGeom>
              <a:avLst/>
              <a:gdLst>
                <a:gd name="T0" fmla="*/ 0 w 191"/>
                <a:gd name="T1" fmla="*/ 80 h 159"/>
                <a:gd name="T2" fmla="*/ 79 w 191"/>
                <a:gd name="T3" fmla="*/ 159 h 159"/>
                <a:gd name="T4" fmla="*/ 129 w 191"/>
                <a:gd name="T5" fmla="*/ 141 h 159"/>
                <a:gd name="T6" fmla="*/ 141 w 191"/>
                <a:gd name="T7" fmla="*/ 130 h 159"/>
                <a:gd name="T8" fmla="*/ 191 w 191"/>
                <a:gd name="T9" fmla="*/ 80 h 159"/>
                <a:gd name="T10" fmla="*/ 141 w 191"/>
                <a:gd name="T11" fmla="*/ 29 h 159"/>
                <a:gd name="T12" fmla="*/ 129 w 191"/>
                <a:gd name="T13" fmla="*/ 18 h 159"/>
                <a:gd name="T14" fmla="*/ 79 w 191"/>
                <a:gd name="T15" fmla="*/ 0 h 159"/>
                <a:gd name="T16" fmla="*/ 0 w 191"/>
                <a:gd name="T17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59">
                  <a:moveTo>
                    <a:pt x="0" y="80"/>
                  </a:moveTo>
                  <a:cubicBezTo>
                    <a:pt x="0" y="124"/>
                    <a:pt x="35" y="159"/>
                    <a:pt x="79" y="159"/>
                  </a:cubicBezTo>
                  <a:cubicBezTo>
                    <a:pt x="98" y="159"/>
                    <a:pt x="115" y="153"/>
                    <a:pt x="129" y="14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91" y="80"/>
                    <a:pt x="191" y="80"/>
                    <a:pt x="191" y="8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16" y="7"/>
                    <a:pt x="98" y="0"/>
                    <a:pt x="79" y="0"/>
                  </a:cubicBezTo>
                  <a:cubicBezTo>
                    <a:pt x="35" y="0"/>
                    <a:pt x="0" y="36"/>
                    <a:pt x="0" y="8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40" name="Freeform 447"/>
            <p:cNvSpPr/>
            <p:nvPr/>
          </p:nvSpPr>
          <p:spPr bwMode="auto">
            <a:xfrm>
              <a:off x="4679951" y="3244850"/>
              <a:ext cx="609600" cy="254000"/>
            </a:xfrm>
            <a:custGeom>
              <a:avLst/>
              <a:gdLst>
                <a:gd name="T0" fmla="*/ 0 w 192"/>
                <a:gd name="T1" fmla="*/ 0 h 80"/>
                <a:gd name="T2" fmla="*/ 50 w 192"/>
                <a:gd name="T3" fmla="*/ 18 h 80"/>
                <a:gd name="T4" fmla="*/ 62 w 192"/>
                <a:gd name="T5" fmla="*/ 30 h 80"/>
                <a:gd name="T6" fmla="*/ 112 w 192"/>
                <a:gd name="T7" fmla="*/ 80 h 80"/>
                <a:gd name="T8" fmla="*/ 192 w 192"/>
                <a:gd name="T9" fmla="*/ 0 h 80"/>
                <a:gd name="T10" fmla="*/ 0 w 19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80">
                  <a:moveTo>
                    <a:pt x="0" y="0"/>
                  </a:moveTo>
                  <a:cubicBezTo>
                    <a:pt x="19" y="0"/>
                    <a:pt x="36" y="7"/>
                    <a:pt x="50" y="1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92" y="0"/>
                    <a:pt x="192" y="0"/>
                    <a:pt x="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41" name="Freeform 448"/>
            <p:cNvSpPr/>
            <p:nvPr/>
          </p:nvSpPr>
          <p:spPr bwMode="auto">
            <a:xfrm>
              <a:off x="4679951" y="3498850"/>
              <a:ext cx="609600" cy="250825"/>
            </a:xfrm>
            <a:custGeom>
              <a:avLst/>
              <a:gdLst>
                <a:gd name="T0" fmla="*/ 0 w 192"/>
                <a:gd name="T1" fmla="*/ 79 h 79"/>
                <a:gd name="T2" fmla="*/ 50 w 192"/>
                <a:gd name="T3" fmla="*/ 61 h 79"/>
                <a:gd name="T4" fmla="*/ 62 w 192"/>
                <a:gd name="T5" fmla="*/ 50 h 79"/>
                <a:gd name="T6" fmla="*/ 112 w 192"/>
                <a:gd name="T7" fmla="*/ 0 h 79"/>
                <a:gd name="T8" fmla="*/ 192 w 192"/>
                <a:gd name="T9" fmla="*/ 79 h 79"/>
                <a:gd name="T10" fmla="*/ 0 w 192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79">
                  <a:moveTo>
                    <a:pt x="0" y="79"/>
                  </a:moveTo>
                  <a:cubicBezTo>
                    <a:pt x="19" y="79"/>
                    <a:pt x="36" y="73"/>
                    <a:pt x="50" y="61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92" y="79"/>
                    <a:pt x="192" y="79"/>
                    <a:pt x="192" y="79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11092" y="2169484"/>
            <a:ext cx="2852995" cy="2009758"/>
            <a:chOff x="2205038" y="3224490"/>
            <a:chExt cx="2852995" cy="2009758"/>
          </a:xfrm>
        </p:grpSpPr>
        <p:grpSp>
          <p:nvGrpSpPr>
            <p:cNvPr id="56" name="Group 16"/>
            <p:cNvGrpSpPr/>
            <p:nvPr/>
          </p:nvGrpSpPr>
          <p:grpSpPr>
            <a:xfrm>
              <a:off x="2449851" y="3224490"/>
              <a:ext cx="2608182" cy="2009758"/>
              <a:chOff x="887751" y="2304196"/>
              <a:chExt cx="2608182" cy="2009758"/>
            </a:xfrm>
          </p:grpSpPr>
          <p:sp>
            <p:nvSpPr>
              <p:cNvPr id="57" name="TextBox 17"/>
              <p:cNvSpPr txBox="1"/>
              <p:nvPr/>
            </p:nvSpPr>
            <p:spPr>
              <a:xfrm>
                <a:off x="887751" y="3378890"/>
                <a:ext cx="2608182" cy="935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400" spc="300" dirty="0">
                    <a:latin typeface="Montserrat Light" charset="0"/>
                    <a:ea typeface="Montserrat Light" charset="0"/>
                    <a:cs typeface="Montserrat Light" charset="0"/>
                  </a:rPr>
                  <a:t>根据</a:t>
                </a:r>
                <a:r>
                  <a:rPr lang="en-US" altLang="zh-CN" sz="1400" spc="300" dirty="0">
                    <a:latin typeface="Montserrat Light" charset="0"/>
                    <a:ea typeface="Montserrat Light" charset="0"/>
                    <a:cs typeface="Montserrat Light" charset="0"/>
                  </a:rPr>
                  <a:t>BSC</a:t>
                </a:r>
                <a:r>
                  <a:rPr lang="zh-CN" altLang="en-US" sz="1400" spc="300" dirty="0">
                    <a:latin typeface="Montserrat Light" charset="0"/>
                    <a:ea typeface="Montserrat Light" charset="0"/>
                    <a:cs typeface="Montserrat Light" charset="0"/>
                  </a:rPr>
                  <a:t>指标中的财务、客户、内部管控、学习与成长四个层面指标，实施考核。</a:t>
                </a:r>
                <a:endParaRPr lang="en-US" altLang="zh-CN" sz="1400" spc="300" dirty="0"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8" name="TextBox 18"/>
              <p:cNvSpPr txBox="1"/>
              <p:nvPr/>
            </p:nvSpPr>
            <p:spPr>
              <a:xfrm>
                <a:off x="980710" y="2304196"/>
                <a:ext cx="23739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r>
                  <a:rPr lang="zh-CN" altLang="en-US" sz="2400" b="1" spc="-30" dirty="0"/>
                  <a:t>业务考核</a:t>
                </a:r>
                <a:endParaRPr lang="en-US" sz="2400" b="1" spc="-30" dirty="0"/>
              </a:p>
            </p:txBody>
          </p:sp>
          <p:sp>
            <p:nvSpPr>
              <p:cNvPr id="59" name="Line 23"/>
              <p:cNvSpPr>
                <a:spLocks noChangeShapeType="1"/>
              </p:cNvSpPr>
              <p:nvPr/>
            </p:nvSpPr>
            <p:spPr bwMode="auto">
              <a:xfrm flipH="1">
                <a:off x="980710" y="3012366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chemeClr val="accent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</p:grpSp>
        <p:grpSp>
          <p:nvGrpSpPr>
            <p:cNvPr id="68" name="Group 69"/>
            <p:cNvGrpSpPr/>
            <p:nvPr/>
          </p:nvGrpSpPr>
          <p:grpSpPr>
            <a:xfrm>
              <a:off x="2205038" y="3257272"/>
              <a:ext cx="222250" cy="336550"/>
              <a:chOff x="642938" y="2336800"/>
              <a:chExt cx="222250" cy="336550"/>
            </a:xfrm>
          </p:grpSpPr>
          <p:sp>
            <p:nvSpPr>
              <p:cNvPr id="69" name="Freeform 454"/>
              <p:cNvSpPr/>
              <p:nvPr/>
            </p:nvSpPr>
            <p:spPr bwMode="auto">
              <a:xfrm>
                <a:off x="642938" y="2336800"/>
                <a:ext cx="222250" cy="336550"/>
              </a:xfrm>
              <a:custGeom>
                <a:avLst/>
                <a:gdLst>
                  <a:gd name="T0" fmla="*/ 70 w 70"/>
                  <a:gd name="T1" fmla="*/ 53 h 106"/>
                  <a:gd name="T2" fmla="*/ 65 w 70"/>
                  <a:gd name="T3" fmla="*/ 65 h 106"/>
                  <a:gd name="T4" fmla="*/ 65 w 70"/>
                  <a:gd name="T5" fmla="*/ 66 h 106"/>
                  <a:gd name="T6" fmla="*/ 31 w 70"/>
                  <a:gd name="T7" fmla="*/ 99 h 106"/>
                  <a:gd name="T8" fmla="*/ 7 w 70"/>
                  <a:gd name="T9" fmla="*/ 99 h 106"/>
                  <a:gd name="T10" fmla="*/ 7 w 70"/>
                  <a:gd name="T11" fmla="*/ 75 h 106"/>
                  <a:gd name="T12" fmla="*/ 29 w 70"/>
                  <a:gd name="T13" fmla="*/ 53 h 106"/>
                  <a:gd name="T14" fmla="*/ 7 w 70"/>
                  <a:gd name="T15" fmla="*/ 31 h 106"/>
                  <a:gd name="T16" fmla="*/ 7 w 70"/>
                  <a:gd name="T17" fmla="*/ 7 h 106"/>
                  <a:gd name="T18" fmla="*/ 31 w 70"/>
                  <a:gd name="T19" fmla="*/ 7 h 106"/>
                  <a:gd name="T20" fmla="*/ 65 w 70"/>
                  <a:gd name="T21" fmla="*/ 41 h 106"/>
                  <a:gd name="T22" fmla="*/ 65 w 70"/>
                  <a:gd name="T23" fmla="*/ 41 h 106"/>
                  <a:gd name="T24" fmla="*/ 70 w 70"/>
                  <a:gd name="T2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106">
                    <a:moveTo>
                      <a:pt x="70" y="53"/>
                    </a:moveTo>
                    <a:cubicBezTo>
                      <a:pt x="70" y="58"/>
                      <a:pt x="68" y="62"/>
                      <a:pt x="65" y="65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25" y="106"/>
                      <a:pt x="14" y="106"/>
                      <a:pt x="7" y="99"/>
                    </a:cubicBezTo>
                    <a:cubicBezTo>
                      <a:pt x="0" y="93"/>
                      <a:pt x="0" y="82"/>
                      <a:pt x="7" y="75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0" y="25"/>
                      <a:pt x="0" y="14"/>
                      <a:pt x="7" y="7"/>
                    </a:cubicBezTo>
                    <a:cubicBezTo>
                      <a:pt x="14" y="0"/>
                      <a:pt x="25" y="0"/>
                      <a:pt x="31" y="7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8" y="44"/>
                      <a:pt x="70" y="48"/>
                      <a:pt x="70" y="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70" name="Freeform 455"/>
              <p:cNvSpPr/>
              <p:nvPr/>
            </p:nvSpPr>
            <p:spPr bwMode="auto">
              <a:xfrm>
                <a:off x="735013" y="2451100"/>
                <a:ext cx="130175" cy="107950"/>
              </a:xfrm>
              <a:custGeom>
                <a:avLst/>
                <a:gdLst>
                  <a:gd name="T0" fmla="*/ 41 w 41"/>
                  <a:gd name="T1" fmla="*/ 17 h 34"/>
                  <a:gd name="T2" fmla="*/ 24 w 41"/>
                  <a:gd name="T3" fmla="*/ 34 h 34"/>
                  <a:gd name="T4" fmla="*/ 13 w 41"/>
                  <a:gd name="T5" fmla="*/ 30 h 34"/>
                  <a:gd name="T6" fmla="*/ 11 w 41"/>
                  <a:gd name="T7" fmla="*/ 28 h 34"/>
                  <a:gd name="T8" fmla="*/ 0 w 41"/>
                  <a:gd name="T9" fmla="*/ 17 h 34"/>
                  <a:gd name="T10" fmla="*/ 11 w 41"/>
                  <a:gd name="T11" fmla="*/ 6 h 34"/>
                  <a:gd name="T12" fmla="*/ 13 w 41"/>
                  <a:gd name="T13" fmla="*/ 4 h 34"/>
                  <a:gd name="T14" fmla="*/ 24 w 41"/>
                  <a:gd name="T15" fmla="*/ 0 h 34"/>
                  <a:gd name="T16" fmla="*/ 41 w 41"/>
                  <a:gd name="T1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4">
                    <a:moveTo>
                      <a:pt x="41" y="17"/>
                    </a:moveTo>
                    <a:cubicBezTo>
                      <a:pt x="41" y="27"/>
                      <a:pt x="34" y="34"/>
                      <a:pt x="24" y="34"/>
                    </a:cubicBezTo>
                    <a:cubicBezTo>
                      <a:pt x="20" y="34"/>
                      <a:pt x="16" y="33"/>
                      <a:pt x="13" y="3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2"/>
                      <a:pt x="20" y="0"/>
                      <a:pt x="24" y="0"/>
                    </a:cubicBezTo>
                    <a:cubicBezTo>
                      <a:pt x="34" y="0"/>
                      <a:pt x="41" y="8"/>
                      <a:pt x="41" y="17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71" name="Freeform 456"/>
              <p:cNvSpPr/>
              <p:nvPr/>
            </p:nvSpPr>
            <p:spPr bwMode="auto">
              <a:xfrm>
                <a:off x="681038" y="2451100"/>
                <a:ext cx="130175" cy="53975"/>
              </a:xfrm>
              <a:custGeom>
                <a:avLst/>
                <a:gdLst>
                  <a:gd name="T0" fmla="*/ 41 w 41"/>
                  <a:gd name="T1" fmla="*/ 0 h 17"/>
                  <a:gd name="T2" fmla="*/ 30 w 41"/>
                  <a:gd name="T3" fmla="*/ 4 h 17"/>
                  <a:gd name="T4" fmla="*/ 28 w 41"/>
                  <a:gd name="T5" fmla="*/ 6 h 17"/>
                  <a:gd name="T6" fmla="*/ 17 w 41"/>
                  <a:gd name="T7" fmla="*/ 17 h 17"/>
                  <a:gd name="T8" fmla="*/ 0 w 41"/>
                  <a:gd name="T9" fmla="*/ 0 h 17"/>
                  <a:gd name="T10" fmla="*/ 41 w 41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17">
                    <a:moveTo>
                      <a:pt x="41" y="0"/>
                    </a:moveTo>
                    <a:cubicBezTo>
                      <a:pt x="37" y="0"/>
                      <a:pt x="33" y="2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72" name="Freeform 457"/>
              <p:cNvSpPr/>
              <p:nvPr/>
            </p:nvSpPr>
            <p:spPr bwMode="auto">
              <a:xfrm>
                <a:off x="681038" y="2505075"/>
                <a:ext cx="130175" cy="53975"/>
              </a:xfrm>
              <a:custGeom>
                <a:avLst/>
                <a:gdLst>
                  <a:gd name="T0" fmla="*/ 41 w 41"/>
                  <a:gd name="T1" fmla="*/ 17 h 17"/>
                  <a:gd name="T2" fmla="*/ 30 w 41"/>
                  <a:gd name="T3" fmla="*/ 13 h 17"/>
                  <a:gd name="T4" fmla="*/ 28 w 41"/>
                  <a:gd name="T5" fmla="*/ 11 h 17"/>
                  <a:gd name="T6" fmla="*/ 17 w 41"/>
                  <a:gd name="T7" fmla="*/ 0 h 17"/>
                  <a:gd name="T8" fmla="*/ 0 w 41"/>
                  <a:gd name="T9" fmla="*/ 17 h 17"/>
                  <a:gd name="T10" fmla="*/ 41 w 41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17">
                    <a:moveTo>
                      <a:pt x="41" y="17"/>
                    </a:moveTo>
                    <a:cubicBezTo>
                      <a:pt x="37" y="17"/>
                      <a:pt x="33" y="16"/>
                      <a:pt x="30" y="13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1" y="17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508" y="663448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4"/>
          <p:cNvSpPr>
            <a:spLocks noChangeArrowheads="1"/>
          </p:cNvSpPr>
          <p:nvPr/>
        </p:nvSpPr>
        <p:spPr bwMode="auto">
          <a:xfrm>
            <a:off x="1647999" y="2585088"/>
            <a:ext cx="107593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70%</a:t>
            </a:r>
            <a:endParaRPr lang="zh-CN" altLang="en-US" sz="3500" b="1" spc="300" dirty="0">
              <a:solidFill>
                <a:srgbClr val="0070C0"/>
              </a:solidFill>
              <a:latin typeface="Broadway BT" charset="0"/>
              <a:ea typeface="微软雅黑" panose="020B0503020204020204" pitchFamily="34" charset="-122"/>
              <a:sym typeface="Broadway BT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70188" y="2683051"/>
            <a:ext cx="2634755" cy="1921949"/>
            <a:chOff x="7968617" y="3161172"/>
            <a:chExt cx="2634755" cy="1921949"/>
          </a:xfrm>
        </p:grpSpPr>
        <p:grpSp>
          <p:nvGrpSpPr>
            <p:cNvPr id="52" name="Group 9"/>
            <p:cNvGrpSpPr/>
            <p:nvPr/>
          </p:nvGrpSpPr>
          <p:grpSpPr>
            <a:xfrm flipH="1" flipV="1">
              <a:off x="7968617" y="3161172"/>
              <a:ext cx="2381692" cy="1921949"/>
              <a:chOff x="385241" y="1768414"/>
              <a:chExt cx="2381692" cy="1921949"/>
            </a:xfrm>
          </p:grpSpPr>
          <p:sp>
            <p:nvSpPr>
              <p:cNvPr id="53" name="TextBox 6"/>
              <p:cNvSpPr txBox="1"/>
              <p:nvPr/>
            </p:nvSpPr>
            <p:spPr>
              <a:xfrm rot="10800000">
                <a:off x="385241" y="2755299"/>
                <a:ext cx="2381692" cy="935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400" spc="300" dirty="0">
                    <a:latin typeface="Montserrat Light" charset="0"/>
                    <a:ea typeface="Montserrat Light" charset="0"/>
                    <a:cs typeface="Montserrat Light" charset="0"/>
                  </a:rPr>
                  <a:t>从人均产值、团队管理、流程优化、跨部门协同、客户服务等。</a:t>
                </a:r>
                <a:endParaRPr lang="en-US" altLang="zh-CN" sz="1400" spc="300" dirty="0"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4" name="TextBox 7"/>
              <p:cNvSpPr txBox="1"/>
              <p:nvPr/>
            </p:nvSpPr>
            <p:spPr>
              <a:xfrm rot="10800000">
                <a:off x="415758" y="1768414"/>
                <a:ext cx="1925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r"/>
                <a:r>
                  <a:rPr lang="zh-CN" altLang="en-US" sz="2400" b="1" spc="-30" dirty="0"/>
                  <a:t>组织管理评价</a:t>
                </a:r>
                <a:endParaRPr lang="en-US" sz="2400" b="1" spc="-30" dirty="0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 flipH="1">
                <a:off x="518544" y="2458485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/>
                <a:endParaRPr lang="en-US" spc="-30"/>
              </a:p>
            </p:txBody>
          </p:sp>
        </p:grpSp>
        <p:grpSp>
          <p:nvGrpSpPr>
            <p:cNvPr id="78" name="Group 76"/>
            <p:cNvGrpSpPr/>
            <p:nvPr/>
          </p:nvGrpSpPr>
          <p:grpSpPr>
            <a:xfrm>
              <a:off x="10372157" y="4725928"/>
              <a:ext cx="231215" cy="333375"/>
              <a:chOff x="8431218" y="3330575"/>
              <a:chExt cx="231215" cy="333375"/>
            </a:xfrm>
          </p:grpSpPr>
          <p:sp>
            <p:nvSpPr>
              <p:cNvPr id="79" name="Freeform 462"/>
              <p:cNvSpPr/>
              <p:nvPr/>
            </p:nvSpPr>
            <p:spPr bwMode="auto">
              <a:xfrm>
                <a:off x="8440183" y="3330575"/>
                <a:ext cx="222250" cy="333375"/>
              </a:xfrm>
              <a:custGeom>
                <a:avLst/>
                <a:gdLst>
                  <a:gd name="T0" fmla="*/ 0 w 70"/>
                  <a:gd name="T1" fmla="*/ 53 h 105"/>
                  <a:gd name="T2" fmla="*/ 5 w 70"/>
                  <a:gd name="T3" fmla="*/ 65 h 105"/>
                  <a:gd name="T4" fmla="*/ 5 w 70"/>
                  <a:gd name="T5" fmla="*/ 65 h 105"/>
                  <a:gd name="T6" fmla="*/ 39 w 70"/>
                  <a:gd name="T7" fmla="*/ 99 h 105"/>
                  <a:gd name="T8" fmla="*/ 63 w 70"/>
                  <a:gd name="T9" fmla="*/ 99 h 105"/>
                  <a:gd name="T10" fmla="*/ 63 w 70"/>
                  <a:gd name="T11" fmla="*/ 75 h 105"/>
                  <a:gd name="T12" fmla="*/ 41 w 70"/>
                  <a:gd name="T13" fmla="*/ 53 h 105"/>
                  <a:gd name="T14" fmla="*/ 63 w 70"/>
                  <a:gd name="T15" fmla="*/ 31 h 105"/>
                  <a:gd name="T16" fmla="*/ 63 w 70"/>
                  <a:gd name="T17" fmla="*/ 7 h 105"/>
                  <a:gd name="T18" fmla="*/ 39 w 70"/>
                  <a:gd name="T19" fmla="*/ 7 h 105"/>
                  <a:gd name="T20" fmla="*/ 5 w 70"/>
                  <a:gd name="T21" fmla="*/ 40 h 105"/>
                  <a:gd name="T22" fmla="*/ 5 w 70"/>
                  <a:gd name="T23" fmla="*/ 40 h 105"/>
                  <a:gd name="T24" fmla="*/ 0 w 70"/>
                  <a:gd name="T25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105">
                    <a:moveTo>
                      <a:pt x="0" y="53"/>
                    </a:moveTo>
                    <a:cubicBezTo>
                      <a:pt x="0" y="58"/>
                      <a:pt x="2" y="62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6" y="105"/>
                      <a:pt x="56" y="105"/>
                      <a:pt x="63" y="99"/>
                    </a:cubicBezTo>
                    <a:cubicBezTo>
                      <a:pt x="70" y="92"/>
                      <a:pt x="70" y="81"/>
                      <a:pt x="63" y="75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70" y="24"/>
                      <a:pt x="70" y="13"/>
                      <a:pt x="63" y="7"/>
                    </a:cubicBezTo>
                    <a:cubicBezTo>
                      <a:pt x="56" y="0"/>
                      <a:pt x="46" y="0"/>
                      <a:pt x="39" y="7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2" y="43"/>
                      <a:pt x="0" y="48"/>
                      <a:pt x="0" y="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80" name="Freeform 463"/>
              <p:cNvSpPr/>
              <p:nvPr/>
            </p:nvSpPr>
            <p:spPr bwMode="auto">
              <a:xfrm>
                <a:off x="8431218" y="3444875"/>
                <a:ext cx="130175" cy="107950"/>
              </a:xfrm>
              <a:custGeom>
                <a:avLst/>
                <a:gdLst>
                  <a:gd name="T0" fmla="*/ 0 w 41"/>
                  <a:gd name="T1" fmla="*/ 17 h 34"/>
                  <a:gd name="T2" fmla="*/ 17 w 41"/>
                  <a:gd name="T3" fmla="*/ 34 h 34"/>
                  <a:gd name="T4" fmla="*/ 28 w 41"/>
                  <a:gd name="T5" fmla="*/ 30 h 34"/>
                  <a:gd name="T6" fmla="*/ 30 w 41"/>
                  <a:gd name="T7" fmla="*/ 27 h 34"/>
                  <a:gd name="T8" fmla="*/ 41 w 41"/>
                  <a:gd name="T9" fmla="*/ 17 h 34"/>
                  <a:gd name="T10" fmla="*/ 30 w 41"/>
                  <a:gd name="T11" fmla="*/ 6 h 34"/>
                  <a:gd name="T12" fmla="*/ 28 w 41"/>
                  <a:gd name="T13" fmla="*/ 4 h 34"/>
                  <a:gd name="T14" fmla="*/ 17 w 41"/>
                  <a:gd name="T15" fmla="*/ 0 h 34"/>
                  <a:gd name="T16" fmla="*/ 0 w 41"/>
                  <a:gd name="T1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4">
                    <a:moveTo>
                      <a:pt x="0" y="17"/>
                    </a:moveTo>
                    <a:cubicBezTo>
                      <a:pt x="0" y="26"/>
                      <a:pt x="7" y="34"/>
                      <a:pt x="17" y="34"/>
                    </a:cubicBezTo>
                    <a:cubicBezTo>
                      <a:pt x="21" y="34"/>
                      <a:pt x="25" y="32"/>
                      <a:pt x="28" y="30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81" name="Freeform 464"/>
              <p:cNvSpPr/>
              <p:nvPr/>
            </p:nvSpPr>
            <p:spPr bwMode="auto">
              <a:xfrm>
                <a:off x="8449333" y="3444875"/>
                <a:ext cx="130175" cy="53975"/>
              </a:xfrm>
              <a:custGeom>
                <a:avLst/>
                <a:gdLst>
                  <a:gd name="T0" fmla="*/ 0 w 41"/>
                  <a:gd name="T1" fmla="*/ 0 h 17"/>
                  <a:gd name="T2" fmla="*/ 11 w 41"/>
                  <a:gd name="T3" fmla="*/ 4 h 17"/>
                  <a:gd name="T4" fmla="*/ 13 w 41"/>
                  <a:gd name="T5" fmla="*/ 6 h 17"/>
                  <a:gd name="T6" fmla="*/ 24 w 41"/>
                  <a:gd name="T7" fmla="*/ 17 h 17"/>
                  <a:gd name="T8" fmla="*/ 41 w 41"/>
                  <a:gd name="T9" fmla="*/ 0 h 17"/>
                  <a:gd name="T10" fmla="*/ 0 w 41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17">
                    <a:moveTo>
                      <a:pt x="0" y="0"/>
                    </a:moveTo>
                    <a:cubicBezTo>
                      <a:pt x="4" y="0"/>
                      <a:pt x="8" y="1"/>
                      <a:pt x="11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82" name="Freeform 465"/>
              <p:cNvSpPr/>
              <p:nvPr/>
            </p:nvSpPr>
            <p:spPr bwMode="auto">
              <a:xfrm>
                <a:off x="8458298" y="3498850"/>
                <a:ext cx="130175" cy="53975"/>
              </a:xfrm>
              <a:custGeom>
                <a:avLst/>
                <a:gdLst>
                  <a:gd name="T0" fmla="*/ 0 w 41"/>
                  <a:gd name="T1" fmla="*/ 17 h 17"/>
                  <a:gd name="T2" fmla="*/ 11 w 41"/>
                  <a:gd name="T3" fmla="*/ 13 h 17"/>
                  <a:gd name="T4" fmla="*/ 13 w 41"/>
                  <a:gd name="T5" fmla="*/ 10 h 17"/>
                  <a:gd name="T6" fmla="*/ 24 w 41"/>
                  <a:gd name="T7" fmla="*/ 0 h 17"/>
                  <a:gd name="T8" fmla="*/ 41 w 41"/>
                  <a:gd name="T9" fmla="*/ 17 h 17"/>
                  <a:gd name="T10" fmla="*/ 0 w 41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17">
                    <a:moveTo>
                      <a:pt x="0" y="17"/>
                    </a:moveTo>
                    <a:cubicBezTo>
                      <a:pt x="4" y="17"/>
                      <a:pt x="8" y="15"/>
                      <a:pt x="11" y="13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1" y="17"/>
                      <a:pt x="41" y="17"/>
                      <a:pt x="41" y="17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</p:grpSp>
        <p:sp>
          <p:nvSpPr>
            <p:cNvPr id="50" name="矩形 24"/>
            <p:cNvSpPr>
              <a:spLocks noChangeArrowheads="1"/>
            </p:cNvSpPr>
            <p:nvPr/>
          </p:nvSpPr>
          <p:spPr bwMode="auto">
            <a:xfrm>
              <a:off x="8897988" y="4103889"/>
              <a:ext cx="1075937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500" b="1" spc="300" dirty="0">
                  <a:solidFill>
                    <a:srgbClr val="0070C0"/>
                  </a:solidFill>
                  <a:latin typeface="Broadway BT" charset="0"/>
                  <a:ea typeface="微软雅黑" panose="020B0503020204020204" pitchFamily="34" charset="-122"/>
                  <a:sym typeface="Broadway BT" charset="0"/>
                </a:rPr>
                <a:t>30%</a:t>
              </a:r>
              <a:endPara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4"/>
          <p:cNvSpPr>
            <a:spLocks noChangeArrowheads="1"/>
          </p:cNvSpPr>
          <p:nvPr/>
        </p:nvSpPr>
        <p:spPr bwMode="auto">
          <a:xfrm>
            <a:off x="304800" y="464225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组织管理评价</a:t>
            </a: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570271" y="1582570"/>
          <a:ext cx="10609006" cy="465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4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业务部门的人均产值是否人均产值目标？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当月出库业绩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在职人数*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在职人数指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转正后的人数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针对业务部门，单项得分低于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分，组织管理评价得分为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内部客户服务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评估职能部门是否满足前端部门服务需求？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由业务部门进行打分评估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针对职能部门，由上游客户部门进行评价。单项得分低于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分，组织管理评价得分为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跨部门协同</a:t>
                      </a: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评估部门在跨部门协同上的配合度？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由关联部门进行相互打分的方式进行评估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针对业务关联部门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本部门内部是否建立标准化体系，流程是否优化、高效？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评估团队关键岗位人才储备、梯队建设和团队稳定性？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04236" y="6411435"/>
            <a:ext cx="39999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4"/>
          <p:cNvSpPr>
            <a:spLocks noChangeArrowheads="1"/>
          </p:cNvSpPr>
          <p:nvPr/>
        </p:nvSpPr>
        <p:spPr bwMode="auto">
          <a:xfrm>
            <a:off x="304800" y="464225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个人行为考核</a:t>
            </a:r>
          </a:p>
        </p:txBody>
      </p:sp>
      <p:sp>
        <p:nvSpPr>
          <p:cNvPr id="30" name="矩形 29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7050" y="1363435"/>
          <a:ext cx="9282223" cy="42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7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制度执行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执行公司的规章制度、考勤制度以及各部门内外部的公约等；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团队协作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服从部门管理和安排，跨岗位协同，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5%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1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践行文化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认同公司文化和价值观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96024" y="467313"/>
            <a:ext cx="566773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技术人员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OKR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与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KPI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考核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584579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151112" y="2194814"/>
            <a:ext cx="3322827" cy="3253534"/>
            <a:chOff x="4143375" y="2564494"/>
            <a:chExt cx="3905250" cy="3908425"/>
          </a:xfrm>
        </p:grpSpPr>
        <p:sp>
          <p:nvSpPr>
            <p:cNvPr id="27" name="矩形 26"/>
            <p:cNvSpPr/>
            <p:nvPr/>
          </p:nvSpPr>
          <p:spPr>
            <a:xfrm>
              <a:off x="5039372" y="4516324"/>
              <a:ext cx="2501255" cy="702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sz="3200" b="1" spc="300" dirty="0">
                  <a:latin typeface="Arial" panose="020B0604020202020204" pitchFamily="34" charset="0"/>
                  <a:ea typeface="微软雅黑" panose="020B0503020204020204" pitchFamily="34" charset="-122"/>
                  <a:sym typeface="Broadway BT" charset="0"/>
                </a:rPr>
                <a:t>技术人员</a:t>
              </a:r>
              <a:endParaRPr lang="zh-CN" altLang="en-US" sz="3200" b="1" spc="3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379"/>
            <p:cNvSpPr>
              <a:spLocks noEditPoints="1"/>
            </p:cNvSpPr>
            <p:nvPr/>
          </p:nvSpPr>
          <p:spPr bwMode="auto">
            <a:xfrm>
              <a:off x="4143375" y="2564494"/>
              <a:ext cx="3905250" cy="3908425"/>
            </a:xfrm>
            <a:custGeom>
              <a:avLst/>
              <a:gdLst>
                <a:gd name="T0" fmla="*/ 615 w 1230"/>
                <a:gd name="T1" fmla="*/ 1231 h 1231"/>
                <a:gd name="T2" fmla="*/ 0 w 1230"/>
                <a:gd name="T3" fmla="*/ 615 h 1231"/>
                <a:gd name="T4" fmla="*/ 615 w 1230"/>
                <a:gd name="T5" fmla="*/ 0 h 1231"/>
                <a:gd name="T6" fmla="*/ 1230 w 1230"/>
                <a:gd name="T7" fmla="*/ 615 h 1231"/>
                <a:gd name="T8" fmla="*/ 615 w 1230"/>
                <a:gd name="T9" fmla="*/ 1231 h 1231"/>
                <a:gd name="T10" fmla="*/ 615 w 1230"/>
                <a:gd name="T11" fmla="*/ 40 h 1231"/>
                <a:gd name="T12" fmla="*/ 40 w 1230"/>
                <a:gd name="T13" fmla="*/ 615 h 1231"/>
                <a:gd name="T14" fmla="*/ 615 w 1230"/>
                <a:gd name="T15" fmla="*/ 1191 h 1231"/>
                <a:gd name="T16" fmla="*/ 1190 w 1230"/>
                <a:gd name="T17" fmla="*/ 615 h 1231"/>
                <a:gd name="T18" fmla="*/ 615 w 1230"/>
                <a:gd name="T19" fmla="*/ 4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0" h="1231">
                  <a:moveTo>
                    <a:pt x="615" y="1231"/>
                  </a:moveTo>
                  <a:cubicBezTo>
                    <a:pt x="276" y="1231"/>
                    <a:pt x="0" y="955"/>
                    <a:pt x="0" y="615"/>
                  </a:cubicBezTo>
                  <a:cubicBezTo>
                    <a:pt x="0" y="276"/>
                    <a:pt x="276" y="0"/>
                    <a:pt x="615" y="0"/>
                  </a:cubicBezTo>
                  <a:cubicBezTo>
                    <a:pt x="954" y="0"/>
                    <a:pt x="1230" y="276"/>
                    <a:pt x="1230" y="615"/>
                  </a:cubicBezTo>
                  <a:cubicBezTo>
                    <a:pt x="1230" y="955"/>
                    <a:pt x="954" y="1231"/>
                    <a:pt x="615" y="1231"/>
                  </a:cubicBezTo>
                  <a:close/>
                  <a:moveTo>
                    <a:pt x="615" y="40"/>
                  </a:moveTo>
                  <a:cubicBezTo>
                    <a:pt x="298" y="40"/>
                    <a:pt x="40" y="298"/>
                    <a:pt x="40" y="615"/>
                  </a:cubicBezTo>
                  <a:cubicBezTo>
                    <a:pt x="40" y="933"/>
                    <a:pt x="298" y="1191"/>
                    <a:pt x="615" y="1191"/>
                  </a:cubicBezTo>
                  <a:cubicBezTo>
                    <a:pt x="932" y="1191"/>
                    <a:pt x="1190" y="933"/>
                    <a:pt x="1190" y="615"/>
                  </a:cubicBezTo>
                  <a:cubicBezTo>
                    <a:pt x="1190" y="298"/>
                    <a:pt x="932" y="40"/>
                    <a:pt x="615" y="40"/>
                  </a:cubicBez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29" name="Freeform 380"/>
            <p:cNvSpPr>
              <a:spLocks noEditPoints="1"/>
            </p:cNvSpPr>
            <p:nvPr/>
          </p:nvSpPr>
          <p:spPr bwMode="auto">
            <a:xfrm>
              <a:off x="4559300" y="2983594"/>
              <a:ext cx="3073400" cy="3070225"/>
            </a:xfrm>
            <a:custGeom>
              <a:avLst/>
              <a:gdLst>
                <a:gd name="T0" fmla="*/ 484 w 968"/>
                <a:gd name="T1" fmla="*/ 967 h 967"/>
                <a:gd name="T2" fmla="*/ 0 w 968"/>
                <a:gd name="T3" fmla="*/ 483 h 967"/>
                <a:gd name="T4" fmla="*/ 484 w 968"/>
                <a:gd name="T5" fmla="*/ 0 h 967"/>
                <a:gd name="T6" fmla="*/ 968 w 968"/>
                <a:gd name="T7" fmla="*/ 483 h 967"/>
                <a:gd name="T8" fmla="*/ 484 w 968"/>
                <a:gd name="T9" fmla="*/ 967 h 967"/>
                <a:gd name="T10" fmla="*/ 484 w 968"/>
                <a:gd name="T11" fmla="*/ 40 h 967"/>
                <a:gd name="T12" fmla="*/ 40 w 968"/>
                <a:gd name="T13" fmla="*/ 483 h 967"/>
                <a:gd name="T14" fmla="*/ 484 w 968"/>
                <a:gd name="T15" fmla="*/ 927 h 967"/>
                <a:gd name="T16" fmla="*/ 928 w 968"/>
                <a:gd name="T17" fmla="*/ 483 h 967"/>
                <a:gd name="T18" fmla="*/ 484 w 968"/>
                <a:gd name="T19" fmla="*/ 4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8" h="967">
                  <a:moveTo>
                    <a:pt x="484" y="967"/>
                  </a:moveTo>
                  <a:cubicBezTo>
                    <a:pt x="217" y="967"/>
                    <a:pt x="0" y="750"/>
                    <a:pt x="0" y="483"/>
                  </a:cubicBezTo>
                  <a:cubicBezTo>
                    <a:pt x="0" y="217"/>
                    <a:pt x="217" y="0"/>
                    <a:pt x="484" y="0"/>
                  </a:cubicBezTo>
                  <a:cubicBezTo>
                    <a:pt x="751" y="0"/>
                    <a:pt x="968" y="217"/>
                    <a:pt x="968" y="483"/>
                  </a:cubicBezTo>
                  <a:cubicBezTo>
                    <a:pt x="968" y="750"/>
                    <a:pt x="751" y="967"/>
                    <a:pt x="484" y="967"/>
                  </a:cubicBezTo>
                  <a:close/>
                  <a:moveTo>
                    <a:pt x="484" y="40"/>
                  </a:moveTo>
                  <a:cubicBezTo>
                    <a:pt x="239" y="40"/>
                    <a:pt x="40" y="239"/>
                    <a:pt x="40" y="483"/>
                  </a:cubicBezTo>
                  <a:cubicBezTo>
                    <a:pt x="40" y="728"/>
                    <a:pt x="239" y="927"/>
                    <a:pt x="484" y="927"/>
                  </a:cubicBezTo>
                  <a:cubicBezTo>
                    <a:pt x="729" y="927"/>
                    <a:pt x="928" y="728"/>
                    <a:pt x="928" y="483"/>
                  </a:cubicBezTo>
                  <a:cubicBezTo>
                    <a:pt x="928" y="239"/>
                    <a:pt x="729" y="40"/>
                    <a:pt x="484" y="40"/>
                  </a:cubicBez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30" name="Freeform 382"/>
            <p:cNvSpPr/>
            <p:nvPr/>
          </p:nvSpPr>
          <p:spPr bwMode="auto">
            <a:xfrm>
              <a:off x="4423148" y="2847556"/>
              <a:ext cx="1024780" cy="1021374"/>
            </a:xfrm>
            <a:custGeom>
              <a:avLst/>
              <a:gdLst>
                <a:gd name="T0" fmla="*/ 260 w 301"/>
                <a:gd name="T1" fmla="*/ 112 h 300"/>
                <a:gd name="T2" fmla="*/ 283 w 301"/>
                <a:gd name="T3" fmla="*/ 180 h 300"/>
                <a:gd name="T4" fmla="*/ 290 w 301"/>
                <a:gd name="T5" fmla="*/ 192 h 300"/>
                <a:gd name="T6" fmla="*/ 301 w 301"/>
                <a:gd name="T7" fmla="*/ 206 h 300"/>
                <a:gd name="T8" fmla="*/ 208 w 301"/>
                <a:gd name="T9" fmla="*/ 300 h 300"/>
                <a:gd name="T10" fmla="*/ 192 w 301"/>
                <a:gd name="T11" fmla="*/ 290 h 300"/>
                <a:gd name="T12" fmla="*/ 181 w 301"/>
                <a:gd name="T13" fmla="*/ 283 h 300"/>
                <a:gd name="T14" fmla="*/ 113 w 301"/>
                <a:gd name="T15" fmla="*/ 259 h 300"/>
                <a:gd name="T16" fmla="*/ 0 w 301"/>
                <a:gd name="T17" fmla="*/ 129 h 300"/>
                <a:gd name="T18" fmla="*/ 38 w 301"/>
                <a:gd name="T19" fmla="*/ 37 h 300"/>
                <a:gd name="T20" fmla="*/ 129 w 301"/>
                <a:gd name="T21" fmla="*/ 0 h 300"/>
                <a:gd name="T22" fmla="*/ 260 w 301"/>
                <a:gd name="T23" fmla="*/ 1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300">
                  <a:moveTo>
                    <a:pt x="260" y="112"/>
                  </a:moveTo>
                  <a:cubicBezTo>
                    <a:pt x="263" y="137"/>
                    <a:pt x="271" y="159"/>
                    <a:pt x="283" y="180"/>
                  </a:cubicBezTo>
                  <a:cubicBezTo>
                    <a:pt x="286" y="184"/>
                    <a:pt x="288" y="188"/>
                    <a:pt x="290" y="192"/>
                  </a:cubicBezTo>
                  <a:cubicBezTo>
                    <a:pt x="301" y="206"/>
                    <a:pt x="301" y="206"/>
                    <a:pt x="301" y="206"/>
                  </a:cubicBezTo>
                  <a:cubicBezTo>
                    <a:pt x="208" y="300"/>
                    <a:pt x="208" y="300"/>
                    <a:pt x="208" y="300"/>
                  </a:cubicBezTo>
                  <a:cubicBezTo>
                    <a:pt x="192" y="290"/>
                    <a:pt x="192" y="290"/>
                    <a:pt x="192" y="290"/>
                  </a:cubicBezTo>
                  <a:cubicBezTo>
                    <a:pt x="189" y="287"/>
                    <a:pt x="185" y="285"/>
                    <a:pt x="181" y="283"/>
                  </a:cubicBezTo>
                  <a:cubicBezTo>
                    <a:pt x="160" y="271"/>
                    <a:pt x="137" y="263"/>
                    <a:pt x="113" y="259"/>
                  </a:cubicBezTo>
                  <a:cubicBezTo>
                    <a:pt x="49" y="250"/>
                    <a:pt x="0" y="195"/>
                    <a:pt x="0" y="129"/>
                  </a:cubicBezTo>
                  <a:cubicBezTo>
                    <a:pt x="0" y="93"/>
                    <a:pt x="15" y="61"/>
                    <a:pt x="38" y="37"/>
                  </a:cubicBezTo>
                  <a:cubicBezTo>
                    <a:pt x="61" y="14"/>
                    <a:pt x="94" y="0"/>
                    <a:pt x="129" y="0"/>
                  </a:cubicBezTo>
                  <a:cubicBezTo>
                    <a:pt x="196" y="0"/>
                    <a:pt x="250" y="49"/>
                    <a:pt x="260" y="1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31" name="Freeform 383"/>
            <p:cNvSpPr/>
            <p:nvPr/>
          </p:nvSpPr>
          <p:spPr bwMode="auto">
            <a:xfrm>
              <a:off x="4229100" y="2653393"/>
              <a:ext cx="1276350" cy="1276350"/>
            </a:xfrm>
            <a:custGeom>
              <a:avLst/>
              <a:gdLst>
                <a:gd name="T0" fmla="*/ 365 w 402"/>
                <a:gd name="T1" fmla="*/ 99 h 402"/>
                <a:gd name="T2" fmla="*/ 380 w 402"/>
                <a:gd name="T3" fmla="*/ 128 h 402"/>
                <a:gd name="T4" fmla="*/ 370 w 402"/>
                <a:gd name="T5" fmla="*/ 153 h 402"/>
                <a:gd name="T6" fmla="*/ 377 w 402"/>
                <a:gd name="T7" fmla="*/ 195 h 402"/>
                <a:gd name="T8" fmla="*/ 394 w 402"/>
                <a:gd name="T9" fmla="*/ 215 h 402"/>
                <a:gd name="T10" fmla="*/ 389 w 402"/>
                <a:gd name="T11" fmla="*/ 247 h 402"/>
                <a:gd name="T12" fmla="*/ 366 w 402"/>
                <a:gd name="T13" fmla="*/ 261 h 402"/>
                <a:gd name="T14" fmla="*/ 362 w 402"/>
                <a:gd name="T15" fmla="*/ 264 h 402"/>
                <a:gd name="T16" fmla="*/ 355 w 402"/>
                <a:gd name="T17" fmla="*/ 252 h 402"/>
                <a:gd name="T18" fmla="*/ 332 w 402"/>
                <a:gd name="T19" fmla="*/ 184 h 402"/>
                <a:gd name="T20" fmla="*/ 201 w 402"/>
                <a:gd name="T21" fmla="*/ 72 h 402"/>
                <a:gd name="T22" fmla="*/ 110 w 402"/>
                <a:gd name="T23" fmla="*/ 109 h 402"/>
                <a:gd name="T24" fmla="*/ 72 w 402"/>
                <a:gd name="T25" fmla="*/ 201 h 402"/>
                <a:gd name="T26" fmla="*/ 185 w 402"/>
                <a:gd name="T27" fmla="*/ 331 h 402"/>
                <a:gd name="T28" fmla="*/ 253 w 402"/>
                <a:gd name="T29" fmla="*/ 355 h 402"/>
                <a:gd name="T30" fmla="*/ 264 w 402"/>
                <a:gd name="T31" fmla="*/ 362 h 402"/>
                <a:gd name="T32" fmla="*/ 261 w 402"/>
                <a:gd name="T33" fmla="*/ 366 h 402"/>
                <a:gd name="T34" fmla="*/ 247 w 402"/>
                <a:gd name="T35" fmla="*/ 388 h 402"/>
                <a:gd name="T36" fmla="*/ 215 w 402"/>
                <a:gd name="T37" fmla="*/ 393 h 402"/>
                <a:gd name="T38" fmla="*/ 195 w 402"/>
                <a:gd name="T39" fmla="*/ 376 h 402"/>
                <a:gd name="T40" fmla="*/ 153 w 402"/>
                <a:gd name="T41" fmla="*/ 369 h 402"/>
                <a:gd name="T42" fmla="*/ 129 w 402"/>
                <a:gd name="T43" fmla="*/ 379 h 402"/>
                <a:gd name="T44" fmla="*/ 100 w 402"/>
                <a:gd name="T45" fmla="*/ 365 h 402"/>
                <a:gd name="T46" fmla="*/ 93 w 402"/>
                <a:gd name="T47" fmla="*/ 339 h 402"/>
                <a:gd name="T48" fmla="*/ 63 w 402"/>
                <a:gd name="T49" fmla="*/ 309 h 402"/>
                <a:gd name="T50" fmla="*/ 38 w 402"/>
                <a:gd name="T51" fmla="*/ 303 h 402"/>
                <a:gd name="T52" fmla="*/ 23 w 402"/>
                <a:gd name="T53" fmla="*/ 274 h 402"/>
                <a:gd name="T54" fmla="*/ 33 w 402"/>
                <a:gd name="T55" fmla="*/ 249 h 402"/>
                <a:gd name="T56" fmla="*/ 26 w 402"/>
                <a:gd name="T57" fmla="*/ 207 h 402"/>
                <a:gd name="T58" fmla="*/ 9 w 402"/>
                <a:gd name="T59" fmla="*/ 187 h 402"/>
                <a:gd name="T60" fmla="*/ 14 w 402"/>
                <a:gd name="T61" fmla="*/ 155 h 402"/>
                <a:gd name="T62" fmla="*/ 37 w 402"/>
                <a:gd name="T63" fmla="*/ 141 h 402"/>
                <a:gd name="T64" fmla="*/ 56 w 402"/>
                <a:gd name="T65" fmla="*/ 103 h 402"/>
                <a:gd name="T66" fmla="*/ 54 w 402"/>
                <a:gd name="T67" fmla="*/ 76 h 402"/>
                <a:gd name="T68" fmla="*/ 77 w 402"/>
                <a:gd name="T69" fmla="*/ 53 h 402"/>
                <a:gd name="T70" fmla="*/ 103 w 402"/>
                <a:gd name="T71" fmla="*/ 55 h 402"/>
                <a:gd name="T72" fmla="*/ 141 w 402"/>
                <a:gd name="T73" fmla="*/ 36 h 402"/>
                <a:gd name="T74" fmla="*/ 155 w 402"/>
                <a:gd name="T75" fmla="*/ 14 h 402"/>
                <a:gd name="T76" fmla="*/ 187 w 402"/>
                <a:gd name="T77" fmla="*/ 9 h 402"/>
                <a:gd name="T78" fmla="*/ 208 w 402"/>
                <a:gd name="T79" fmla="*/ 26 h 402"/>
                <a:gd name="T80" fmla="*/ 250 w 402"/>
                <a:gd name="T81" fmla="*/ 32 h 402"/>
                <a:gd name="T82" fmla="*/ 274 w 402"/>
                <a:gd name="T83" fmla="*/ 22 h 402"/>
                <a:gd name="T84" fmla="*/ 303 w 402"/>
                <a:gd name="T85" fmla="*/ 37 h 402"/>
                <a:gd name="T86" fmla="*/ 309 w 402"/>
                <a:gd name="T87" fmla="*/ 63 h 402"/>
                <a:gd name="T88" fmla="*/ 339 w 402"/>
                <a:gd name="T89" fmla="*/ 93 h 402"/>
                <a:gd name="T90" fmla="*/ 365 w 402"/>
                <a:gd name="T91" fmla="*/ 9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2" h="402">
                  <a:moveTo>
                    <a:pt x="365" y="99"/>
                  </a:moveTo>
                  <a:cubicBezTo>
                    <a:pt x="378" y="102"/>
                    <a:pt x="385" y="115"/>
                    <a:pt x="380" y="128"/>
                  </a:cubicBezTo>
                  <a:cubicBezTo>
                    <a:pt x="370" y="153"/>
                    <a:pt x="370" y="153"/>
                    <a:pt x="370" y="153"/>
                  </a:cubicBezTo>
                  <a:cubicBezTo>
                    <a:pt x="365" y="165"/>
                    <a:pt x="368" y="184"/>
                    <a:pt x="377" y="195"/>
                  </a:cubicBezTo>
                  <a:cubicBezTo>
                    <a:pt x="394" y="215"/>
                    <a:pt x="394" y="215"/>
                    <a:pt x="394" y="215"/>
                  </a:cubicBezTo>
                  <a:cubicBezTo>
                    <a:pt x="402" y="225"/>
                    <a:pt x="400" y="240"/>
                    <a:pt x="389" y="247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5" y="262"/>
                    <a:pt x="364" y="263"/>
                    <a:pt x="362" y="264"/>
                  </a:cubicBezTo>
                  <a:cubicBezTo>
                    <a:pt x="360" y="260"/>
                    <a:pt x="358" y="256"/>
                    <a:pt x="355" y="252"/>
                  </a:cubicBezTo>
                  <a:cubicBezTo>
                    <a:pt x="343" y="231"/>
                    <a:pt x="335" y="209"/>
                    <a:pt x="332" y="184"/>
                  </a:cubicBezTo>
                  <a:cubicBezTo>
                    <a:pt x="322" y="121"/>
                    <a:pt x="268" y="72"/>
                    <a:pt x="201" y="72"/>
                  </a:cubicBezTo>
                  <a:cubicBezTo>
                    <a:pt x="166" y="72"/>
                    <a:pt x="133" y="86"/>
                    <a:pt x="110" y="109"/>
                  </a:cubicBezTo>
                  <a:cubicBezTo>
                    <a:pt x="87" y="133"/>
                    <a:pt x="72" y="165"/>
                    <a:pt x="72" y="201"/>
                  </a:cubicBezTo>
                  <a:cubicBezTo>
                    <a:pt x="72" y="267"/>
                    <a:pt x="121" y="322"/>
                    <a:pt x="185" y="331"/>
                  </a:cubicBezTo>
                  <a:cubicBezTo>
                    <a:pt x="209" y="335"/>
                    <a:pt x="232" y="343"/>
                    <a:pt x="253" y="355"/>
                  </a:cubicBezTo>
                  <a:cubicBezTo>
                    <a:pt x="257" y="357"/>
                    <a:pt x="261" y="359"/>
                    <a:pt x="264" y="362"/>
                  </a:cubicBezTo>
                  <a:cubicBezTo>
                    <a:pt x="263" y="363"/>
                    <a:pt x="262" y="364"/>
                    <a:pt x="261" y="366"/>
                  </a:cubicBezTo>
                  <a:cubicBezTo>
                    <a:pt x="247" y="388"/>
                    <a:pt x="247" y="388"/>
                    <a:pt x="247" y="388"/>
                  </a:cubicBezTo>
                  <a:cubicBezTo>
                    <a:pt x="240" y="400"/>
                    <a:pt x="226" y="402"/>
                    <a:pt x="215" y="393"/>
                  </a:cubicBezTo>
                  <a:cubicBezTo>
                    <a:pt x="195" y="376"/>
                    <a:pt x="195" y="376"/>
                    <a:pt x="195" y="376"/>
                  </a:cubicBezTo>
                  <a:cubicBezTo>
                    <a:pt x="185" y="367"/>
                    <a:pt x="166" y="364"/>
                    <a:pt x="153" y="369"/>
                  </a:cubicBezTo>
                  <a:cubicBezTo>
                    <a:pt x="129" y="379"/>
                    <a:pt x="129" y="379"/>
                    <a:pt x="129" y="379"/>
                  </a:cubicBezTo>
                  <a:cubicBezTo>
                    <a:pt x="116" y="384"/>
                    <a:pt x="103" y="378"/>
                    <a:pt x="100" y="365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0" y="326"/>
                    <a:pt x="76" y="312"/>
                    <a:pt x="63" y="309"/>
                  </a:cubicBezTo>
                  <a:cubicBezTo>
                    <a:pt x="38" y="303"/>
                    <a:pt x="38" y="303"/>
                    <a:pt x="38" y="303"/>
                  </a:cubicBezTo>
                  <a:cubicBezTo>
                    <a:pt x="24" y="299"/>
                    <a:pt x="18" y="286"/>
                    <a:pt x="23" y="274"/>
                  </a:cubicBezTo>
                  <a:cubicBezTo>
                    <a:pt x="33" y="249"/>
                    <a:pt x="33" y="249"/>
                    <a:pt x="33" y="249"/>
                  </a:cubicBezTo>
                  <a:cubicBezTo>
                    <a:pt x="38" y="236"/>
                    <a:pt x="35" y="217"/>
                    <a:pt x="26" y="20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0" y="176"/>
                    <a:pt x="3" y="162"/>
                    <a:pt x="14" y="155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48" y="133"/>
                    <a:pt x="57" y="116"/>
                    <a:pt x="56" y="103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63"/>
                    <a:pt x="63" y="53"/>
                    <a:pt x="77" y="53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17" y="56"/>
                    <a:pt x="134" y="48"/>
                    <a:pt x="141" y="36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62" y="2"/>
                    <a:pt x="177" y="0"/>
                    <a:pt x="187" y="9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18" y="34"/>
                    <a:pt x="237" y="37"/>
                    <a:pt x="250" y="32"/>
                  </a:cubicBezTo>
                  <a:cubicBezTo>
                    <a:pt x="274" y="22"/>
                    <a:pt x="274" y="22"/>
                    <a:pt x="274" y="22"/>
                  </a:cubicBezTo>
                  <a:cubicBezTo>
                    <a:pt x="287" y="17"/>
                    <a:pt x="300" y="24"/>
                    <a:pt x="303" y="37"/>
                  </a:cubicBezTo>
                  <a:cubicBezTo>
                    <a:pt x="309" y="63"/>
                    <a:pt x="309" y="63"/>
                    <a:pt x="309" y="63"/>
                  </a:cubicBezTo>
                  <a:cubicBezTo>
                    <a:pt x="313" y="76"/>
                    <a:pt x="326" y="89"/>
                    <a:pt x="339" y="93"/>
                  </a:cubicBezTo>
                  <a:lnTo>
                    <a:pt x="365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grpSp>
          <p:nvGrpSpPr>
            <p:cNvPr id="32" name="Group 28"/>
            <p:cNvGrpSpPr/>
            <p:nvPr/>
          </p:nvGrpSpPr>
          <p:grpSpPr>
            <a:xfrm>
              <a:off x="5165725" y="3583668"/>
              <a:ext cx="469900" cy="469900"/>
              <a:chOff x="3641726" y="3032125"/>
              <a:chExt cx="469900" cy="469900"/>
            </a:xfrm>
          </p:grpSpPr>
          <p:sp>
            <p:nvSpPr>
              <p:cNvPr id="41" name="Freeform 384"/>
              <p:cNvSpPr/>
              <p:nvPr/>
            </p:nvSpPr>
            <p:spPr bwMode="auto">
              <a:xfrm>
                <a:off x="3641726" y="3032125"/>
                <a:ext cx="342900" cy="342900"/>
              </a:xfrm>
              <a:custGeom>
                <a:avLst/>
                <a:gdLst>
                  <a:gd name="T0" fmla="*/ 16 w 108"/>
                  <a:gd name="T1" fmla="*/ 104 h 108"/>
                  <a:gd name="T2" fmla="*/ 4 w 108"/>
                  <a:gd name="T3" fmla="*/ 104 h 108"/>
                  <a:gd name="T4" fmla="*/ 4 w 108"/>
                  <a:gd name="T5" fmla="*/ 92 h 108"/>
                  <a:gd name="T6" fmla="*/ 92 w 108"/>
                  <a:gd name="T7" fmla="*/ 4 h 108"/>
                  <a:gd name="T8" fmla="*/ 104 w 108"/>
                  <a:gd name="T9" fmla="*/ 4 h 108"/>
                  <a:gd name="T10" fmla="*/ 105 w 108"/>
                  <a:gd name="T11" fmla="*/ 16 h 108"/>
                  <a:gd name="T12" fmla="*/ 16 w 108"/>
                  <a:gd name="T13" fmla="*/ 10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08">
                    <a:moveTo>
                      <a:pt x="16" y="104"/>
                    </a:moveTo>
                    <a:cubicBezTo>
                      <a:pt x="13" y="108"/>
                      <a:pt x="7" y="108"/>
                      <a:pt x="4" y="104"/>
                    </a:cubicBezTo>
                    <a:cubicBezTo>
                      <a:pt x="0" y="101"/>
                      <a:pt x="0" y="95"/>
                      <a:pt x="4" y="92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6" y="0"/>
                      <a:pt x="101" y="0"/>
                      <a:pt x="104" y="4"/>
                    </a:cubicBezTo>
                    <a:cubicBezTo>
                      <a:pt x="108" y="7"/>
                      <a:pt x="108" y="13"/>
                      <a:pt x="105" y="16"/>
                    </a:cubicBezTo>
                    <a:lnTo>
                      <a:pt x="16" y="1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42" name="Freeform 385"/>
              <p:cNvSpPr/>
              <p:nvPr/>
            </p:nvSpPr>
            <p:spPr bwMode="auto">
              <a:xfrm>
                <a:off x="3733801" y="3124200"/>
                <a:ext cx="339725" cy="339725"/>
              </a:xfrm>
              <a:custGeom>
                <a:avLst/>
                <a:gdLst>
                  <a:gd name="T0" fmla="*/ 104 w 107"/>
                  <a:gd name="T1" fmla="*/ 15 h 107"/>
                  <a:gd name="T2" fmla="*/ 16 w 107"/>
                  <a:gd name="T3" fmla="*/ 104 h 107"/>
                  <a:gd name="T4" fmla="*/ 3 w 107"/>
                  <a:gd name="T5" fmla="*/ 104 h 107"/>
                  <a:gd name="T6" fmla="*/ 3 w 107"/>
                  <a:gd name="T7" fmla="*/ 91 h 107"/>
                  <a:gd name="T8" fmla="*/ 92 w 107"/>
                  <a:gd name="T9" fmla="*/ 3 h 107"/>
                  <a:gd name="T10" fmla="*/ 104 w 107"/>
                  <a:gd name="T11" fmla="*/ 3 h 107"/>
                  <a:gd name="T12" fmla="*/ 104 w 107"/>
                  <a:gd name="T13" fmla="*/ 1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07">
                    <a:moveTo>
                      <a:pt x="104" y="15"/>
                    </a:move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7"/>
                      <a:pt x="7" y="107"/>
                      <a:pt x="3" y="104"/>
                    </a:cubicBezTo>
                    <a:cubicBezTo>
                      <a:pt x="0" y="100"/>
                      <a:pt x="0" y="95"/>
                      <a:pt x="3" y="91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5" y="0"/>
                      <a:pt x="101" y="0"/>
                      <a:pt x="104" y="3"/>
                    </a:cubicBezTo>
                    <a:cubicBezTo>
                      <a:pt x="107" y="6"/>
                      <a:pt x="107" y="12"/>
                      <a:pt x="104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43" name="Freeform 386"/>
              <p:cNvSpPr/>
              <p:nvPr/>
            </p:nvSpPr>
            <p:spPr bwMode="auto">
              <a:xfrm>
                <a:off x="3876676" y="3267075"/>
                <a:ext cx="234950" cy="234950"/>
              </a:xfrm>
              <a:custGeom>
                <a:avLst/>
                <a:gdLst>
                  <a:gd name="T0" fmla="*/ 71 w 74"/>
                  <a:gd name="T1" fmla="*/ 16 h 74"/>
                  <a:gd name="T2" fmla="*/ 16 w 74"/>
                  <a:gd name="T3" fmla="*/ 70 h 74"/>
                  <a:gd name="T4" fmla="*/ 4 w 74"/>
                  <a:gd name="T5" fmla="*/ 70 h 74"/>
                  <a:gd name="T6" fmla="*/ 4 w 74"/>
                  <a:gd name="T7" fmla="*/ 58 h 74"/>
                  <a:gd name="T8" fmla="*/ 58 w 74"/>
                  <a:gd name="T9" fmla="*/ 3 h 74"/>
                  <a:gd name="T10" fmla="*/ 71 w 74"/>
                  <a:gd name="T11" fmla="*/ 3 h 74"/>
                  <a:gd name="T12" fmla="*/ 71 w 74"/>
                  <a:gd name="T13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71" y="16"/>
                    </a:moveTo>
                    <a:cubicBezTo>
                      <a:pt x="16" y="70"/>
                      <a:pt x="16" y="70"/>
                      <a:pt x="16" y="70"/>
                    </a:cubicBezTo>
                    <a:cubicBezTo>
                      <a:pt x="13" y="74"/>
                      <a:pt x="7" y="74"/>
                      <a:pt x="4" y="70"/>
                    </a:cubicBezTo>
                    <a:cubicBezTo>
                      <a:pt x="0" y="67"/>
                      <a:pt x="0" y="61"/>
                      <a:pt x="4" y="58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2" y="0"/>
                      <a:pt x="67" y="0"/>
                      <a:pt x="71" y="3"/>
                    </a:cubicBezTo>
                    <a:cubicBezTo>
                      <a:pt x="74" y="7"/>
                      <a:pt x="74" y="12"/>
                      <a:pt x="71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</p:grpSp>
        <p:sp>
          <p:nvSpPr>
            <p:cNvPr id="33" name="Freeform 397"/>
            <p:cNvSpPr/>
            <p:nvPr/>
          </p:nvSpPr>
          <p:spPr bwMode="auto">
            <a:xfrm>
              <a:off x="6760742" y="2864111"/>
              <a:ext cx="991442" cy="991440"/>
            </a:xfrm>
            <a:custGeom>
              <a:avLst/>
              <a:gdLst>
                <a:gd name="T0" fmla="*/ 188 w 301"/>
                <a:gd name="T1" fmla="*/ 259 h 301"/>
                <a:gd name="T2" fmla="*/ 120 w 301"/>
                <a:gd name="T3" fmla="*/ 283 h 301"/>
                <a:gd name="T4" fmla="*/ 109 w 301"/>
                <a:gd name="T5" fmla="*/ 290 h 301"/>
                <a:gd name="T6" fmla="*/ 94 w 301"/>
                <a:gd name="T7" fmla="*/ 301 h 301"/>
                <a:gd name="T8" fmla="*/ 0 w 301"/>
                <a:gd name="T9" fmla="*/ 207 h 301"/>
                <a:gd name="T10" fmla="*/ 11 w 301"/>
                <a:gd name="T11" fmla="*/ 192 h 301"/>
                <a:gd name="T12" fmla="*/ 18 w 301"/>
                <a:gd name="T13" fmla="*/ 180 h 301"/>
                <a:gd name="T14" fmla="*/ 41 w 301"/>
                <a:gd name="T15" fmla="*/ 112 h 301"/>
                <a:gd name="T16" fmla="*/ 172 w 301"/>
                <a:gd name="T17" fmla="*/ 0 h 301"/>
                <a:gd name="T18" fmla="*/ 263 w 301"/>
                <a:gd name="T19" fmla="*/ 37 h 301"/>
                <a:gd name="T20" fmla="*/ 301 w 301"/>
                <a:gd name="T21" fmla="*/ 129 h 301"/>
                <a:gd name="T22" fmla="*/ 188 w 301"/>
                <a:gd name="T23" fmla="*/ 25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301">
                  <a:moveTo>
                    <a:pt x="188" y="259"/>
                  </a:moveTo>
                  <a:cubicBezTo>
                    <a:pt x="164" y="263"/>
                    <a:pt x="141" y="271"/>
                    <a:pt x="120" y="283"/>
                  </a:cubicBezTo>
                  <a:cubicBezTo>
                    <a:pt x="116" y="285"/>
                    <a:pt x="112" y="287"/>
                    <a:pt x="109" y="290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3" y="188"/>
                    <a:pt x="15" y="184"/>
                    <a:pt x="18" y="180"/>
                  </a:cubicBezTo>
                  <a:cubicBezTo>
                    <a:pt x="30" y="159"/>
                    <a:pt x="38" y="136"/>
                    <a:pt x="41" y="112"/>
                  </a:cubicBezTo>
                  <a:cubicBezTo>
                    <a:pt x="51" y="49"/>
                    <a:pt x="106" y="0"/>
                    <a:pt x="172" y="0"/>
                  </a:cubicBezTo>
                  <a:cubicBezTo>
                    <a:pt x="207" y="0"/>
                    <a:pt x="240" y="14"/>
                    <a:pt x="263" y="37"/>
                  </a:cubicBezTo>
                  <a:cubicBezTo>
                    <a:pt x="286" y="61"/>
                    <a:pt x="301" y="93"/>
                    <a:pt x="301" y="129"/>
                  </a:cubicBezTo>
                  <a:cubicBezTo>
                    <a:pt x="301" y="195"/>
                    <a:pt x="252" y="250"/>
                    <a:pt x="188" y="2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34" name="Freeform 398"/>
            <p:cNvSpPr/>
            <p:nvPr/>
          </p:nvSpPr>
          <p:spPr bwMode="auto">
            <a:xfrm>
              <a:off x="6686550" y="2653393"/>
              <a:ext cx="1276350" cy="1276350"/>
            </a:xfrm>
            <a:custGeom>
              <a:avLst/>
              <a:gdLst>
                <a:gd name="T0" fmla="*/ 302 w 402"/>
                <a:gd name="T1" fmla="*/ 365 h 402"/>
                <a:gd name="T2" fmla="*/ 273 w 402"/>
                <a:gd name="T3" fmla="*/ 379 h 402"/>
                <a:gd name="T4" fmla="*/ 249 w 402"/>
                <a:gd name="T5" fmla="*/ 369 h 402"/>
                <a:gd name="T6" fmla="*/ 207 w 402"/>
                <a:gd name="T7" fmla="*/ 376 h 402"/>
                <a:gd name="T8" fmla="*/ 187 w 402"/>
                <a:gd name="T9" fmla="*/ 393 h 402"/>
                <a:gd name="T10" fmla="*/ 155 w 402"/>
                <a:gd name="T11" fmla="*/ 388 h 402"/>
                <a:gd name="T12" fmla="*/ 141 w 402"/>
                <a:gd name="T13" fmla="*/ 366 h 402"/>
                <a:gd name="T14" fmla="*/ 138 w 402"/>
                <a:gd name="T15" fmla="*/ 362 h 402"/>
                <a:gd name="T16" fmla="*/ 149 w 402"/>
                <a:gd name="T17" fmla="*/ 355 h 402"/>
                <a:gd name="T18" fmla="*/ 217 w 402"/>
                <a:gd name="T19" fmla="*/ 331 h 402"/>
                <a:gd name="T20" fmla="*/ 330 w 402"/>
                <a:gd name="T21" fmla="*/ 201 h 402"/>
                <a:gd name="T22" fmla="*/ 292 w 402"/>
                <a:gd name="T23" fmla="*/ 109 h 402"/>
                <a:gd name="T24" fmla="*/ 201 w 402"/>
                <a:gd name="T25" fmla="*/ 72 h 402"/>
                <a:gd name="T26" fmla="*/ 70 w 402"/>
                <a:gd name="T27" fmla="*/ 184 h 402"/>
                <a:gd name="T28" fmla="*/ 47 w 402"/>
                <a:gd name="T29" fmla="*/ 252 h 402"/>
                <a:gd name="T30" fmla="*/ 40 w 402"/>
                <a:gd name="T31" fmla="*/ 264 h 402"/>
                <a:gd name="T32" fmla="*/ 36 w 402"/>
                <a:gd name="T33" fmla="*/ 261 h 402"/>
                <a:gd name="T34" fmla="*/ 13 w 402"/>
                <a:gd name="T35" fmla="*/ 247 h 402"/>
                <a:gd name="T36" fmla="*/ 8 w 402"/>
                <a:gd name="T37" fmla="*/ 215 h 402"/>
                <a:gd name="T38" fmla="*/ 25 w 402"/>
                <a:gd name="T39" fmla="*/ 195 h 402"/>
                <a:gd name="T40" fmla="*/ 32 w 402"/>
                <a:gd name="T41" fmla="*/ 153 h 402"/>
                <a:gd name="T42" fmla="*/ 22 w 402"/>
                <a:gd name="T43" fmla="*/ 128 h 402"/>
                <a:gd name="T44" fmla="*/ 37 w 402"/>
                <a:gd name="T45" fmla="*/ 99 h 402"/>
                <a:gd name="T46" fmla="*/ 63 w 402"/>
                <a:gd name="T47" fmla="*/ 93 h 402"/>
                <a:gd name="T48" fmla="*/ 93 w 402"/>
                <a:gd name="T49" fmla="*/ 63 h 402"/>
                <a:gd name="T50" fmla="*/ 99 w 402"/>
                <a:gd name="T51" fmla="*/ 37 h 402"/>
                <a:gd name="T52" fmla="*/ 128 w 402"/>
                <a:gd name="T53" fmla="*/ 22 h 402"/>
                <a:gd name="T54" fmla="*/ 152 w 402"/>
                <a:gd name="T55" fmla="*/ 32 h 402"/>
                <a:gd name="T56" fmla="*/ 194 w 402"/>
                <a:gd name="T57" fmla="*/ 26 h 402"/>
                <a:gd name="T58" fmla="*/ 215 w 402"/>
                <a:gd name="T59" fmla="*/ 9 h 402"/>
                <a:gd name="T60" fmla="*/ 247 w 402"/>
                <a:gd name="T61" fmla="*/ 14 h 402"/>
                <a:gd name="T62" fmla="*/ 261 w 402"/>
                <a:gd name="T63" fmla="*/ 36 h 402"/>
                <a:gd name="T64" fmla="*/ 299 w 402"/>
                <a:gd name="T65" fmla="*/ 55 h 402"/>
                <a:gd name="T66" fmla="*/ 325 w 402"/>
                <a:gd name="T67" fmla="*/ 53 h 402"/>
                <a:gd name="T68" fmla="*/ 348 w 402"/>
                <a:gd name="T69" fmla="*/ 76 h 402"/>
                <a:gd name="T70" fmla="*/ 346 w 402"/>
                <a:gd name="T71" fmla="*/ 103 h 402"/>
                <a:gd name="T72" fmla="*/ 365 w 402"/>
                <a:gd name="T73" fmla="*/ 141 h 402"/>
                <a:gd name="T74" fmla="*/ 388 w 402"/>
                <a:gd name="T75" fmla="*/ 155 h 402"/>
                <a:gd name="T76" fmla="*/ 393 w 402"/>
                <a:gd name="T77" fmla="*/ 187 h 402"/>
                <a:gd name="T78" fmla="*/ 376 w 402"/>
                <a:gd name="T79" fmla="*/ 207 h 402"/>
                <a:gd name="T80" fmla="*/ 369 w 402"/>
                <a:gd name="T81" fmla="*/ 249 h 402"/>
                <a:gd name="T82" fmla="*/ 379 w 402"/>
                <a:gd name="T83" fmla="*/ 274 h 402"/>
                <a:gd name="T84" fmla="*/ 364 w 402"/>
                <a:gd name="T85" fmla="*/ 302 h 402"/>
                <a:gd name="T86" fmla="*/ 339 w 402"/>
                <a:gd name="T87" fmla="*/ 309 h 402"/>
                <a:gd name="T88" fmla="*/ 309 w 402"/>
                <a:gd name="T89" fmla="*/ 339 h 402"/>
                <a:gd name="T90" fmla="*/ 302 w 402"/>
                <a:gd name="T91" fmla="*/ 36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2" h="402">
                  <a:moveTo>
                    <a:pt x="302" y="365"/>
                  </a:moveTo>
                  <a:cubicBezTo>
                    <a:pt x="299" y="378"/>
                    <a:pt x="286" y="384"/>
                    <a:pt x="273" y="379"/>
                  </a:cubicBezTo>
                  <a:cubicBezTo>
                    <a:pt x="249" y="369"/>
                    <a:pt x="249" y="369"/>
                    <a:pt x="249" y="369"/>
                  </a:cubicBezTo>
                  <a:cubicBezTo>
                    <a:pt x="236" y="364"/>
                    <a:pt x="217" y="367"/>
                    <a:pt x="207" y="376"/>
                  </a:cubicBezTo>
                  <a:cubicBezTo>
                    <a:pt x="187" y="393"/>
                    <a:pt x="187" y="393"/>
                    <a:pt x="187" y="393"/>
                  </a:cubicBezTo>
                  <a:cubicBezTo>
                    <a:pt x="176" y="402"/>
                    <a:pt x="162" y="400"/>
                    <a:pt x="155" y="388"/>
                  </a:cubicBezTo>
                  <a:cubicBezTo>
                    <a:pt x="141" y="366"/>
                    <a:pt x="141" y="366"/>
                    <a:pt x="141" y="366"/>
                  </a:cubicBezTo>
                  <a:cubicBezTo>
                    <a:pt x="140" y="364"/>
                    <a:pt x="139" y="363"/>
                    <a:pt x="138" y="362"/>
                  </a:cubicBezTo>
                  <a:cubicBezTo>
                    <a:pt x="141" y="359"/>
                    <a:pt x="145" y="357"/>
                    <a:pt x="149" y="355"/>
                  </a:cubicBezTo>
                  <a:cubicBezTo>
                    <a:pt x="170" y="343"/>
                    <a:pt x="193" y="335"/>
                    <a:pt x="217" y="331"/>
                  </a:cubicBezTo>
                  <a:cubicBezTo>
                    <a:pt x="281" y="322"/>
                    <a:pt x="330" y="267"/>
                    <a:pt x="330" y="201"/>
                  </a:cubicBezTo>
                  <a:cubicBezTo>
                    <a:pt x="330" y="165"/>
                    <a:pt x="315" y="133"/>
                    <a:pt x="292" y="109"/>
                  </a:cubicBezTo>
                  <a:cubicBezTo>
                    <a:pt x="269" y="86"/>
                    <a:pt x="236" y="72"/>
                    <a:pt x="201" y="72"/>
                  </a:cubicBezTo>
                  <a:cubicBezTo>
                    <a:pt x="135" y="72"/>
                    <a:pt x="80" y="121"/>
                    <a:pt x="70" y="184"/>
                  </a:cubicBezTo>
                  <a:cubicBezTo>
                    <a:pt x="67" y="208"/>
                    <a:pt x="59" y="231"/>
                    <a:pt x="47" y="252"/>
                  </a:cubicBezTo>
                  <a:cubicBezTo>
                    <a:pt x="44" y="256"/>
                    <a:pt x="42" y="260"/>
                    <a:pt x="40" y="264"/>
                  </a:cubicBezTo>
                  <a:cubicBezTo>
                    <a:pt x="38" y="263"/>
                    <a:pt x="37" y="262"/>
                    <a:pt x="36" y="261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2" y="240"/>
                    <a:pt x="0" y="225"/>
                    <a:pt x="8" y="215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34" y="184"/>
                    <a:pt x="37" y="165"/>
                    <a:pt x="32" y="153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115"/>
                    <a:pt x="24" y="102"/>
                    <a:pt x="37" y="99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76" y="89"/>
                    <a:pt x="89" y="76"/>
                    <a:pt x="93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2" y="24"/>
                    <a:pt x="115" y="17"/>
                    <a:pt x="128" y="2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65" y="37"/>
                    <a:pt x="184" y="34"/>
                    <a:pt x="194" y="26"/>
                  </a:cubicBezTo>
                  <a:cubicBezTo>
                    <a:pt x="215" y="9"/>
                    <a:pt x="215" y="9"/>
                    <a:pt x="215" y="9"/>
                  </a:cubicBezTo>
                  <a:cubicBezTo>
                    <a:pt x="225" y="0"/>
                    <a:pt x="240" y="2"/>
                    <a:pt x="247" y="14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8" y="48"/>
                    <a:pt x="285" y="56"/>
                    <a:pt x="299" y="55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39" y="52"/>
                    <a:pt x="349" y="63"/>
                    <a:pt x="348" y="76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45" y="116"/>
                    <a:pt x="354" y="134"/>
                    <a:pt x="365" y="141"/>
                  </a:cubicBezTo>
                  <a:cubicBezTo>
                    <a:pt x="388" y="155"/>
                    <a:pt x="388" y="155"/>
                    <a:pt x="388" y="155"/>
                  </a:cubicBezTo>
                  <a:cubicBezTo>
                    <a:pt x="399" y="162"/>
                    <a:pt x="402" y="176"/>
                    <a:pt x="393" y="187"/>
                  </a:cubicBezTo>
                  <a:cubicBezTo>
                    <a:pt x="376" y="207"/>
                    <a:pt x="376" y="207"/>
                    <a:pt x="376" y="207"/>
                  </a:cubicBezTo>
                  <a:cubicBezTo>
                    <a:pt x="367" y="217"/>
                    <a:pt x="364" y="236"/>
                    <a:pt x="369" y="249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4" y="286"/>
                    <a:pt x="378" y="299"/>
                    <a:pt x="364" y="302"/>
                  </a:cubicBezTo>
                  <a:cubicBezTo>
                    <a:pt x="339" y="309"/>
                    <a:pt x="339" y="309"/>
                    <a:pt x="339" y="309"/>
                  </a:cubicBezTo>
                  <a:cubicBezTo>
                    <a:pt x="326" y="312"/>
                    <a:pt x="312" y="326"/>
                    <a:pt x="309" y="339"/>
                  </a:cubicBezTo>
                  <a:lnTo>
                    <a:pt x="302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grpSp>
          <p:nvGrpSpPr>
            <p:cNvPr id="35" name="Group 46"/>
            <p:cNvGrpSpPr/>
            <p:nvPr/>
          </p:nvGrpSpPr>
          <p:grpSpPr>
            <a:xfrm>
              <a:off x="6562726" y="3590019"/>
              <a:ext cx="466725" cy="466725"/>
              <a:chOff x="5038726" y="3038475"/>
              <a:chExt cx="466725" cy="466725"/>
            </a:xfrm>
            <a:solidFill>
              <a:schemeClr val="accent2"/>
            </a:solidFill>
          </p:grpSpPr>
          <p:sp>
            <p:nvSpPr>
              <p:cNvPr id="38" name="Freeform 399"/>
              <p:cNvSpPr/>
              <p:nvPr/>
            </p:nvSpPr>
            <p:spPr bwMode="auto">
              <a:xfrm>
                <a:off x="5165726" y="3038475"/>
                <a:ext cx="339725" cy="339725"/>
              </a:xfrm>
              <a:custGeom>
                <a:avLst/>
                <a:gdLst>
                  <a:gd name="T0" fmla="*/ 3 w 107"/>
                  <a:gd name="T1" fmla="*/ 16 h 107"/>
                  <a:gd name="T2" fmla="*/ 3 w 107"/>
                  <a:gd name="T3" fmla="*/ 3 h 107"/>
                  <a:gd name="T4" fmla="*/ 16 w 107"/>
                  <a:gd name="T5" fmla="*/ 3 h 107"/>
                  <a:gd name="T6" fmla="*/ 104 w 107"/>
                  <a:gd name="T7" fmla="*/ 92 h 107"/>
                  <a:gd name="T8" fmla="*/ 104 w 107"/>
                  <a:gd name="T9" fmla="*/ 104 h 107"/>
                  <a:gd name="T10" fmla="*/ 92 w 107"/>
                  <a:gd name="T11" fmla="*/ 104 h 107"/>
                  <a:gd name="T12" fmla="*/ 3 w 107"/>
                  <a:gd name="T13" fmla="*/ 1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07">
                    <a:moveTo>
                      <a:pt x="3" y="16"/>
                    </a:move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7" y="95"/>
                      <a:pt x="107" y="101"/>
                      <a:pt x="104" y="104"/>
                    </a:cubicBezTo>
                    <a:cubicBezTo>
                      <a:pt x="100" y="107"/>
                      <a:pt x="95" y="107"/>
                      <a:pt x="92" y="104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39" name="Freeform 400"/>
              <p:cNvSpPr/>
              <p:nvPr/>
            </p:nvSpPr>
            <p:spPr bwMode="auto">
              <a:xfrm>
                <a:off x="5073651" y="3127375"/>
                <a:ext cx="342900" cy="342900"/>
              </a:xfrm>
              <a:custGeom>
                <a:avLst/>
                <a:gdLst>
                  <a:gd name="T0" fmla="*/ 92 w 108"/>
                  <a:gd name="T1" fmla="*/ 104 h 108"/>
                  <a:gd name="T2" fmla="*/ 4 w 108"/>
                  <a:gd name="T3" fmla="*/ 16 h 108"/>
                  <a:gd name="T4" fmla="*/ 4 w 108"/>
                  <a:gd name="T5" fmla="*/ 4 h 108"/>
                  <a:gd name="T6" fmla="*/ 16 w 108"/>
                  <a:gd name="T7" fmla="*/ 4 h 108"/>
                  <a:gd name="T8" fmla="*/ 104 w 108"/>
                  <a:gd name="T9" fmla="*/ 92 h 108"/>
                  <a:gd name="T10" fmla="*/ 104 w 108"/>
                  <a:gd name="T11" fmla="*/ 104 h 108"/>
                  <a:gd name="T12" fmla="*/ 92 w 108"/>
                  <a:gd name="T13" fmla="*/ 10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08">
                    <a:moveTo>
                      <a:pt x="92" y="104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0" y="13"/>
                      <a:pt x="0" y="7"/>
                      <a:pt x="4" y="4"/>
                    </a:cubicBezTo>
                    <a:cubicBezTo>
                      <a:pt x="7" y="0"/>
                      <a:pt x="13" y="0"/>
                      <a:pt x="16" y="4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8" y="95"/>
                      <a:pt x="108" y="101"/>
                      <a:pt x="104" y="104"/>
                    </a:cubicBezTo>
                    <a:cubicBezTo>
                      <a:pt x="101" y="108"/>
                      <a:pt x="96" y="108"/>
                      <a:pt x="92" y="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  <p:sp>
            <p:nvSpPr>
              <p:cNvPr id="40" name="Freeform 401"/>
              <p:cNvSpPr/>
              <p:nvPr/>
            </p:nvSpPr>
            <p:spPr bwMode="auto">
              <a:xfrm>
                <a:off x="5038726" y="3273425"/>
                <a:ext cx="234950" cy="231775"/>
              </a:xfrm>
              <a:custGeom>
                <a:avLst/>
                <a:gdLst>
                  <a:gd name="T0" fmla="*/ 58 w 74"/>
                  <a:gd name="T1" fmla="*/ 70 h 73"/>
                  <a:gd name="T2" fmla="*/ 3 w 74"/>
                  <a:gd name="T3" fmla="*/ 15 h 73"/>
                  <a:gd name="T4" fmla="*/ 3 w 74"/>
                  <a:gd name="T5" fmla="*/ 3 h 73"/>
                  <a:gd name="T6" fmla="*/ 16 w 74"/>
                  <a:gd name="T7" fmla="*/ 3 h 73"/>
                  <a:gd name="T8" fmla="*/ 70 w 74"/>
                  <a:gd name="T9" fmla="*/ 58 h 73"/>
                  <a:gd name="T10" fmla="*/ 70 w 74"/>
                  <a:gd name="T11" fmla="*/ 70 h 73"/>
                  <a:gd name="T12" fmla="*/ 58 w 74"/>
                  <a:gd name="T13" fmla="*/ 7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58" y="70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4" y="61"/>
                      <a:pt x="74" y="67"/>
                      <a:pt x="70" y="70"/>
                    </a:cubicBezTo>
                    <a:cubicBezTo>
                      <a:pt x="67" y="73"/>
                      <a:pt x="61" y="73"/>
                      <a:pt x="58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pc="-30"/>
              </a:p>
            </p:txBody>
          </p:sp>
        </p:grpSp>
        <p:sp>
          <p:nvSpPr>
            <p:cNvPr id="36" name="Freeform 403"/>
            <p:cNvSpPr>
              <a:spLocks noEditPoints="1"/>
            </p:cNvSpPr>
            <p:nvPr/>
          </p:nvSpPr>
          <p:spPr bwMode="auto">
            <a:xfrm>
              <a:off x="7137401" y="3053444"/>
              <a:ext cx="403225" cy="504825"/>
            </a:xfrm>
            <a:custGeom>
              <a:avLst/>
              <a:gdLst>
                <a:gd name="T0" fmla="*/ 68 w 127"/>
                <a:gd name="T1" fmla="*/ 94 h 159"/>
                <a:gd name="T2" fmla="*/ 63 w 127"/>
                <a:gd name="T3" fmla="*/ 94 h 159"/>
                <a:gd name="T4" fmla="*/ 53 w 127"/>
                <a:gd name="T5" fmla="*/ 100 h 159"/>
                <a:gd name="T6" fmla="*/ 53 w 127"/>
                <a:gd name="T7" fmla="*/ 105 h 159"/>
                <a:gd name="T8" fmla="*/ 61 w 127"/>
                <a:gd name="T9" fmla="*/ 105 h 159"/>
                <a:gd name="T10" fmla="*/ 61 w 127"/>
                <a:gd name="T11" fmla="*/ 128 h 159"/>
                <a:gd name="T12" fmla="*/ 56 w 127"/>
                <a:gd name="T13" fmla="*/ 128 h 159"/>
                <a:gd name="T14" fmla="*/ 56 w 127"/>
                <a:gd name="T15" fmla="*/ 133 h 159"/>
                <a:gd name="T16" fmla="*/ 73 w 127"/>
                <a:gd name="T17" fmla="*/ 133 h 159"/>
                <a:gd name="T18" fmla="*/ 73 w 127"/>
                <a:gd name="T19" fmla="*/ 128 h 159"/>
                <a:gd name="T20" fmla="*/ 68 w 127"/>
                <a:gd name="T21" fmla="*/ 128 h 159"/>
                <a:gd name="T22" fmla="*/ 68 w 127"/>
                <a:gd name="T23" fmla="*/ 94 h 159"/>
                <a:gd name="T24" fmla="*/ 127 w 127"/>
                <a:gd name="T25" fmla="*/ 24 h 159"/>
                <a:gd name="T26" fmla="*/ 118 w 127"/>
                <a:gd name="T27" fmla="*/ 16 h 159"/>
                <a:gd name="T28" fmla="*/ 89 w 127"/>
                <a:gd name="T29" fmla="*/ 76 h 159"/>
                <a:gd name="T30" fmla="*/ 79 w 127"/>
                <a:gd name="T31" fmla="*/ 71 h 159"/>
                <a:gd name="T32" fmla="*/ 110 w 127"/>
                <a:gd name="T33" fmla="*/ 8 h 159"/>
                <a:gd name="T34" fmla="*/ 102 w 127"/>
                <a:gd name="T35" fmla="*/ 0 h 159"/>
                <a:gd name="T36" fmla="*/ 25 w 127"/>
                <a:gd name="T37" fmla="*/ 0 h 159"/>
                <a:gd name="T38" fmla="*/ 16 w 127"/>
                <a:gd name="T39" fmla="*/ 8 h 159"/>
                <a:gd name="T40" fmla="*/ 47 w 127"/>
                <a:gd name="T41" fmla="*/ 71 h 159"/>
                <a:gd name="T42" fmla="*/ 37 w 127"/>
                <a:gd name="T43" fmla="*/ 76 h 159"/>
                <a:gd name="T44" fmla="*/ 8 w 127"/>
                <a:gd name="T45" fmla="*/ 16 h 159"/>
                <a:gd name="T46" fmla="*/ 0 w 127"/>
                <a:gd name="T47" fmla="*/ 24 h 159"/>
                <a:gd name="T48" fmla="*/ 29 w 127"/>
                <a:gd name="T49" fmla="*/ 84 h 159"/>
                <a:gd name="T50" fmla="*/ 18 w 127"/>
                <a:gd name="T51" fmla="*/ 114 h 159"/>
                <a:gd name="T52" fmla="*/ 63 w 127"/>
                <a:gd name="T53" fmla="*/ 159 h 159"/>
                <a:gd name="T54" fmla="*/ 109 w 127"/>
                <a:gd name="T55" fmla="*/ 114 h 159"/>
                <a:gd name="T56" fmla="*/ 98 w 127"/>
                <a:gd name="T57" fmla="*/ 84 h 159"/>
                <a:gd name="T58" fmla="*/ 127 w 127"/>
                <a:gd name="T59" fmla="*/ 24 h 159"/>
                <a:gd name="T60" fmla="*/ 30 w 127"/>
                <a:gd name="T61" fmla="*/ 11 h 159"/>
                <a:gd name="T62" fmla="*/ 96 w 127"/>
                <a:gd name="T63" fmla="*/ 11 h 159"/>
                <a:gd name="T64" fmla="*/ 91 w 127"/>
                <a:gd name="T65" fmla="*/ 22 h 159"/>
                <a:gd name="T66" fmla="*/ 36 w 127"/>
                <a:gd name="T67" fmla="*/ 22 h 159"/>
                <a:gd name="T68" fmla="*/ 30 w 127"/>
                <a:gd name="T69" fmla="*/ 11 h 159"/>
                <a:gd name="T70" fmla="*/ 41 w 127"/>
                <a:gd name="T71" fmla="*/ 34 h 159"/>
                <a:gd name="T72" fmla="*/ 85 w 127"/>
                <a:gd name="T73" fmla="*/ 34 h 159"/>
                <a:gd name="T74" fmla="*/ 68 w 127"/>
                <a:gd name="T75" fmla="*/ 68 h 159"/>
                <a:gd name="T76" fmla="*/ 63 w 127"/>
                <a:gd name="T77" fmla="*/ 68 h 159"/>
                <a:gd name="T78" fmla="*/ 58 w 127"/>
                <a:gd name="T79" fmla="*/ 68 h 159"/>
                <a:gd name="T80" fmla="*/ 41 w 127"/>
                <a:gd name="T81" fmla="*/ 34 h 159"/>
                <a:gd name="T82" fmla="*/ 99 w 127"/>
                <a:gd name="T83" fmla="*/ 114 h 159"/>
                <a:gd name="T84" fmla="*/ 63 w 127"/>
                <a:gd name="T85" fmla="*/ 149 h 159"/>
                <a:gd name="T86" fmla="*/ 28 w 127"/>
                <a:gd name="T87" fmla="*/ 114 h 159"/>
                <a:gd name="T88" fmla="*/ 63 w 127"/>
                <a:gd name="T89" fmla="*/ 78 h 159"/>
                <a:gd name="T90" fmla="*/ 99 w 127"/>
                <a:gd name="T91" fmla="*/ 114 h 159"/>
                <a:gd name="T92" fmla="*/ 63 w 127"/>
                <a:gd name="T93" fmla="*/ 81 h 159"/>
                <a:gd name="T94" fmla="*/ 31 w 127"/>
                <a:gd name="T95" fmla="*/ 114 h 159"/>
                <a:gd name="T96" fmla="*/ 63 w 127"/>
                <a:gd name="T97" fmla="*/ 146 h 159"/>
                <a:gd name="T98" fmla="*/ 96 w 127"/>
                <a:gd name="T99" fmla="*/ 114 h 159"/>
                <a:gd name="T100" fmla="*/ 63 w 127"/>
                <a:gd name="T101" fmla="*/ 81 h 159"/>
                <a:gd name="T102" fmla="*/ 63 w 127"/>
                <a:gd name="T103" fmla="*/ 143 h 159"/>
                <a:gd name="T104" fmla="*/ 34 w 127"/>
                <a:gd name="T105" fmla="*/ 114 h 159"/>
                <a:gd name="T106" fmla="*/ 63 w 127"/>
                <a:gd name="T107" fmla="*/ 84 h 159"/>
                <a:gd name="T108" fmla="*/ 92 w 127"/>
                <a:gd name="T109" fmla="*/ 114 h 159"/>
                <a:gd name="T110" fmla="*/ 63 w 127"/>
                <a:gd name="T111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7" h="159">
                  <a:moveTo>
                    <a:pt x="68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4"/>
                    <a:pt x="61" y="100"/>
                    <a:pt x="53" y="100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68" y="128"/>
                    <a:pt x="68" y="128"/>
                    <a:pt x="68" y="128"/>
                  </a:cubicBezTo>
                  <a:lnTo>
                    <a:pt x="68" y="94"/>
                  </a:lnTo>
                  <a:close/>
                  <a:moveTo>
                    <a:pt x="127" y="24"/>
                  </a:moveTo>
                  <a:cubicBezTo>
                    <a:pt x="118" y="16"/>
                    <a:pt x="118" y="16"/>
                    <a:pt x="118" y="1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6" y="74"/>
                    <a:pt x="83" y="72"/>
                    <a:pt x="79" y="71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4" y="72"/>
                    <a:pt x="40" y="74"/>
                    <a:pt x="37" y="7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2" y="92"/>
                    <a:pt x="18" y="102"/>
                    <a:pt x="18" y="114"/>
                  </a:cubicBezTo>
                  <a:cubicBezTo>
                    <a:pt x="18" y="139"/>
                    <a:pt x="38" y="159"/>
                    <a:pt x="63" y="159"/>
                  </a:cubicBezTo>
                  <a:cubicBezTo>
                    <a:pt x="88" y="159"/>
                    <a:pt x="109" y="139"/>
                    <a:pt x="109" y="114"/>
                  </a:cubicBezTo>
                  <a:cubicBezTo>
                    <a:pt x="109" y="102"/>
                    <a:pt x="104" y="92"/>
                    <a:pt x="98" y="84"/>
                  </a:cubicBezTo>
                  <a:lnTo>
                    <a:pt x="127" y="24"/>
                  </a:lnTo>
                  <a:close/>
                  <a:moveTo>
                    <a:pt x="30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36" y="22"/>
                    <a:pt x="36" y="22"/>
                    <a:pt x="36" y="22"/>
                  </a:cubicBezTo>
                  <a:lnTo>
                    <a:pt x="30" y="11"/>
                  </a:lnTo>
                  <a:close/>
                  <a:moveTo>
                    <a:pt x="41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7" y="68"/>
                    <a:pt x="65" y="68"/>
                    <a:pt x="63" y="68"/>
                  </a:cubicBezTo>
                  <a:cubicBezTo>
                    <a:pt x="62" y="68"/>
                    <a:pt x="60" y="68"/>
                    <a:pt x="58" y="68"/>
                  </a:cubicBezTo>
                  <a:lnTo>
                    <a:pt x="41" y="34"/>
                  </a:lnTo>
                  <a:close/>
                  <a:moveTo>
                    <a:pt x="99" y="114"/>
                  </a:moveTo>
                  <a:cubicBezTo>
                    <a:pt x="99" y="133"/>
                    <a:pt x="83" y="149"/>
                    <a:pt x="63" y="149"/>
                  </a:cubicBezTo>
                  <a:cubicBezTo>
                    <a:pt x="44" y="149"/>
                    <a:pt x="28" y="133"/>
                    <a:pt x="28" y="114"/>
                  </a:cubicBezTo>
                  <a:cubicBezTo>
                    <a:pt x="28" y="94"/>
                    <a:pt x="44" y="78"/>
                    <a:pt x="63" y="78"/>
                  </a:cubicBezTo>
                  <a:cubicBezTo>
                    <a:pt x="83" y="78"/>
                    <a:pt x="99" y="94"/>
                    <a:pt x="99" y="114"/>
                  </a:cubicBezTo>
                  <a:close/>
                  <a:moveTo>
                    <a:pt x="63" y="81"/>
                  </a:moveTo>
                  <a:cubicBezTo>
                    <a:pt x="45" y="81"/>
                    <a:pt x="31" y="96"/>
                    <a:pt x="31" y="114"/>
                  </a:cubicBezTo>
                  <a:cubicBezTo>
                    <a:pt x="31" y="132"/>
                    <a:pt x="45" y="146"/>
                    <a:pt x="63" y="146"/>
                  </a:cubicBezTo>
                  <a:cubicBezTo>
                    <a:pt x="81" y="146"/>
                    <a:pt x="96" y="132"/>
                    <a:pt x="96" y="114"/>
                  </a:cubicBezTo>
                  <a:cubicBezTo>
                    <a:pt x="96" y="96"/>
                    <a:pt x="81" y="81"/>
                    <a:pt x="63" y="81"/>
                  </a:cubicBezTo>
                  <a:close/>
                  <a:moveTo>
                    <a:pt x="63" y="143"/>
                  </a:moveTo>
                  <a:cubicBezTo>
                    <a:pt x="47" y="143"/>
                    <a:pt x="34" y="130"/>
                    <a:pt x="34" y="114"/>
                  </a:cubicBezTo>
                  <a:cubicBezTo>
                    <a:pt x="34" y="97"/>
                    <a:pt x="47" y="84"/>
                    <a:pt x="63" y="84"/>
                  </a:cubicBezTo>
                  <a:cubicBezTo>
                    <a:pt x="79" y="84"/>
                    <a:pt x="92" y="97"/>
                    <a:pt x="92" y="114"/>
                  </a:cubicBezTo>
                  <a:cubicBezTo>
                    <a:pt x="92" y="130"/>
                    <a:pt x="79" y="143"/>
                    <a:pt x="63" y="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37" name="Freeform 405"/>
            <p:cNvSpPr>
              <a:spLocks noEditPoints="1"/>
            </p:cNvSpPr>
            <p:nvPr/>
          </p:nvSpPr>
          <p:spPr bwMode="auto">
            <a:xfrm>
              <a:off x="4641850" y="3101069"/>
              <a:ext cx="469900" cy="396875"/>
            </a:xfrm>
            <a:custGeom>
              <a:avLst/>
              <a:gdLst>
                <a:gd name="T0" fmla="*/ 52 w 148"/>
                <a:gd name="T1" fmla="*/ 81 h 125"/>
                <a:gd name="T2" fmla="*/ 52 w 148"/>
                <a:gd name="T3" fmla="*/ 125 h 125"/>
                <a:gd name="T4" fmla="*/ 85 w 148"/>
                <a:gd name="T5" fmla="*/ 125 h 125"/>
                <a:gd name="T6" fmla="*/ 85 w 148"/>
                <a:gd name="T7" fmla="*/ 86 h 125"/>
                <a:gd name="T8" fmla="*/ 71 w 148"/>
                <a:gd name="T9" fmla="*/ 100 h 125"/>
                <a:gd name="T10" fmla="*/ 52 w 148"/>
                <a:gd name="T11" fmla="*/ 81 h 125"/>
                <a:gd name="T12" fmla="*/ 6 w 148"/>
                <a:gd name="T13" fmla="*/ 120 h 125"/>
                <a:gd name="T14" fmla="*/ 12 w 148"/>
                <a:gd name="T15" fmla="*/ 125 h 125"/>
                <a:gd name="T16" fmla="*/ 39 w 148"/>
                <a:gd name="T17" fmla="*/ 125 h 125"/>
                <a:gd name="T18" fmla="*/ 39 w 148"/>
                <a:gd name="T19" fmla="*/ 68 h 125"/>
                <a:gd name="T20" fmla="*/ 6 w 148"/>
                <a:gd name="T21" fmla="*/ 101 h 125"/>
                <a:gd name="T22" fmla="*/ 6 w 148"/>
                <a:gd name="T23" fmla="*/ 120 h 125"/>
                <a:gd name="T24" fmla="*/ 118 w 148"/>
                <a:gd name="T25" fmla="*/ 2 h 125"/>
                <a:gd name="T26" fmla="*/ 113 w 148"/>
                <a:gd name="T27" fmla="*/ 9 h 125"/>
                <a:gd name="T28" fmla="*/ 119 w 148"/>
                <a:gd name="T29" fmla="*/ 14 h 125"/>
                <a:gd name="T30" fmla="*/ 126 w 148"/>
                <a:gd name="T31" fmla="*/ 14 h 125"/>
                <a:gd name="T32" fmla="*/ 71 w 148"/>
                <a:gd name="T33" fmla="*/ 68 h 125"/>
                <a:gd name="T34" fmla="*/ 39 w 148"/>
                <a:gd name="T35" fmla="*/ 36 h 125"/>
                <a:gd name="T36" fmla="*/ 2 w 148"/>
                <a:gd name="T37" fmla="*/ 73 h 125"/>
                <a:gd name="T38" fmla="*/ 2 w 148"/>
                <a:gd name="T39" fmla="*/ 82 h 125"/>
                <a:gd name="T40" fmla="*/ 10 w 148"/>
                <a:gd name="T41" fmla="*/ 82 h 125"/>
                <a:gd name="T42" fmla="*/ 39 w 148"/>
                <a:gd name="T43" fmla="*/ 53 h 125"/>
                <a:gd name="T44" fmla="*/ 71 w 148"/>
                <a:gd name="T45" fmla="*/ 85 h 125"/>
                <a:gd name="T46" fmla="*/ 134 w 148"/>
                <a:gd name="T47" fmla="*/ 22 h 125"/>
                <a:gd name="T48" fmla="*/ 133 w 148"/>
                <a:gd name="T49" fmla="*/ 28 h 125"/>
                <a:gd name="T50" fmla="*/ 139 w 148"/>
                <a:gd name="T51" fmla="*/ 35 h 125"/>
                <a:gd name="T52" fmla="*/ 139 w 148"/>
                <a:gd name="T53" fmla="*/ 35 h 125"/>
                <a:gd name="T54" fmla="*/ 145 w 148"/>
                <a:gd name="T55" fmla="*/ 29 h 125"/>
                <a:gd name="T56" fmla="*/ 148 w 148"/>
                <a:gd name="T57" fmla="*/ 0 h 125"/>
                <a:gd name="T58" fmla="*/ 118 w 148"/>
                <a:gd name="T59" fmla="*/ 2 h 125"/>
                <a:gd name="T60" fmla="*/ 98 w 148"/>
                <a:gd name="T61" fmla="*/ 73 h 125"/>
                <a:gd name="T62" fmla="*/ 98 w 148"/>
                <a:gd name="T63" fmla="*/ 125 h 125"/>
                <a:gd name="T64" fmla="*/ 126 w 148"/>
                <a:gd name="T65" fmla="*/ 125 h 125"/>
                <a:gd name="T66" fmla="*/ 131 w 148"/>
                <a:gd name="T67" fmla="*/ 120 h 125"/>
                <a:gd name="T68" fmla="*/ 131 w 148"/>
                <a:gd name="T69" fmla="*/ 40 h 125"/>
                <a:gd name="T70" fmla="*/ 103 w 148"/>
                <a:gd name="T71" fmla="*/ 68 h 125"/>
                <a:gd name="T72" fmla="*/ 98 w 148"/>
                <a:gd name="T7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25">
                  <a:moveTo>
                    <a:pt x="52" y="81"/>
                  </a:moveTo>
                  <a:cubicBezTo>
                    <a:pt x="52" y="125"/>
                    <a:pt x="52" y="125"/>
                    <a:pt x="52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71" y="100"/>
                    <a:pt x="71" y="100"/>
                    <a:pt x="71" y="100"/>
                  </a:cubicBezTo>
                  <a:lnTo>
                    <a:pt x="52" y="81"/>
                  </a:lnTo>
                  <a:close/>
                  <a:moveTo>
                    <a:pt x="6" y="120"/>
                  </a:moveTo>
                  <a:cubicBezTo>
                    <a:pt x="6" y="123"/>
                    <a:pt x="9" y="125"/>
                    <a:pt x="12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6" y="101"/>
                    <a:pt x="6" y="101"/>
                    <a:pt x="6" y="101"/>
                  </a:cubicBezTo>
                  <a:lnTo>
                    <a:pt x="6" y="120"/>
                  </a:lnTo>
                  <a:close/>
                  <a:moveTo>
                    <a:pt x="118" y="2"/>
                  </a:moveTo>
                  <a:cubicBezTo>
                    <a:pt x="115" y="3"/>
                    <a:pt x="113" y="5"/>
                    <a:pt x="113" y="9"/>
                  </a:cubicBezTo>
                  <a:cubicBezTo>
                    <a:pt x="113" y="12"/>
                    <a:pt x="116" y="14"/>
                    <a:pt x="119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5"/>
                    <a:pt x="0" y="79"/>
                    <a:pt x="2" y="82"/>
                  </a:cubicBezTo>
                  <a:cubicBezTo>
                    <a:pt x="4" y="84"/>
                    <a:pt x="8" y="84"/>
                    <a:pt x="10" y="82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3" y="31"/>
                    <a:pt x="136" y="34"/>
                    <a:pt x="139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2" y="35"/>
                    <a:pt x="145" y="32"/>
                    <a:pt x="145" y="2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18" y="2"/>
                  </a:lnTo>
                  <a:close/>
                  <a:moveTo>
                    <a:pt x="98" y="73"/>
                  </a:moveTo>
                  <a:cubicBezTo>
                    <a:pt x="98" y="125"/>
                    <a:pt x="98" y="125"/>
                    <a:pt x="98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9" y="125"/>
                    <a:pt x="131" y="123"/>
                    <a:pt x="131" y="12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03" y="68"/>
                    <a:pt x="103" y="68"/>
                    <a:pt x="103" y="68"/>
                  </a:cubicBezTo>
                  <a:lnTo>
                    <a:pt x="98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151299" y="1763011"/>
            <a:ext cx="2430462" cy="1939908"/>
            <a:chOff x="2135188" y="2327156"/>
            <a:chExt cx="2430462" cy="1939908"/>
          </a:xfrm>
        </p:grpSpPr>
        <p:sp>
          <p:nvSpPr>
            <p:cNvPr id="45" name="Freeform 377"/>
            <p:cNvSpPr/>
            <p:nvPr/>
          </p:nvSpPr>
          <p:spPr bwMode="auto">
            <a:xfrm>
              <a:off x="2290762" y="2660533"/>
              <a:ext cx="2274888" cy="552450"/>
            </a:xfrm>
            <a:custGeom>
              <a:avLst/>
              <a:gdLst>
                <a:gd name="T0" fmla="*/ 0 w 1433"/>
                <a:gd name="T1" fmla="*/ 0 h 348"/>
                <a:gd name="T2" fmla="*/ 1085 w 1433"/>
                <a:gd name="T3" fmla="*/ 0 h 348"/>
                <a:gd name="T4" fmla="*/ 1433 w 1433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3" h="348">
                  <a:moveTo>
                    <a:pt x="0" y="0"/>
                  </a:moveTo>
                  <a:lnTo>
                    <a:pt x="1085" y="0"/>
                  </a:lnTo>
                  <a:lnTo>
                    <a:pt x="1433" y="348"/>
                  </a:lnTo>
                </a:path>
              </a:pathLst>
            </a:custGeom>
            <a:noFill/>
            <a:ln w="3175" cap="flat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46" name="TextBox 6"/>
            <p:cNvSpPr txBox="1"/>
            <p:nvPr/>
          </p:nvSpPr>
          <p:spPr>
            <a:xfrm>
              <a:off x="2135188" y="2758959"/>
              <a:ext cx="1854946" cy="1508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</a:pPr>
              <a:r>
                <a:rPr lang="zh-CN" altLang="en-US" sz="1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考核人为产品经理或项目经理，考核标准以结果为导向，以项目进度和交付结果为依据进行考核评分</a:t>
              </a:r>
              <a:endParaRPr lang="en-US" altLang="zh-CN" sz="1400" spc="3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47" name="TextBox 7"/>
            <p:cNvSpPr txBox="1"/>
            <p:nvPr/>
          </p:nvSpPr>
          <p:spPr>
            <a:xfrm>
              <a:off x="2135188" y="2327156"/>
              <a:ext cx="17759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spc="-30" dirty="0"/>
                <a:t>OKR</a:t>
              </a:r>
              <a:r>
                <a:rPr lang="zh-CN" altLang="en-US" sz="1600" b="1" spc="-30" dirty="0"/>
                <a:t>考核</a:t>
              </a:r>
              <a:r>
                <a:rPr lang="en-US" altLang="zh-CN" sz="1600" b="1" spc="-30" dirty="0"/>
                <a:t>——80%</a:t>
              </a:r>
              <a:endParaRPr lang="en-US" sz="1600" b="1" spc="-30" dirty="0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145896" y="2660533"/>
              <a:ext cx="180975" cy="0"/>
            </a:xfrm>
            <a:prstGeom prst="line">
              <a:avLst/>
            </a:prstGeom>
            <a:noFill/>
            <a:ln w="25400" cap="rnd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06716" y="1978701"/>
            <a:ext cx="2755659" cy="2719425"/>
            <a:chOff x="7397750" y="2327156"/>
            <a:chExt cx="2755659" cy="2719425"/>
          </a:xfrm>
        </p:grpSpPr>
        <p:sp>
          <p:nvSpPr>
            <p:cNvPr id="50" name="Freeform 376"/>
            <p:cNvSpPr/>
            <p:nvPr/>
          </p:nvSpPr>
          <p:spPr bwMode="auto">
            <a:xfrm>
              <a:off x="7397750" y="2660533"/>
              <a:ext cx="2503488" cy="323850"/>
            </a:xfrm>
            <a:custGeom>
              <a:avLst/>
              <a:gdLst>
                <a:gd name="T0" fmla="*/ 1577 w 1577"/>
                <a:gd name="T1" fmla="*/ 0 h 204"/>
                <a:gd name="T2" fmla="*/ 204 w 1577"/>
                <a:gd name="T3" fmla="*/ 0 h 204"/>
                <a:gd name="T4" fmla="*/ 0 w 1577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7" h="204">
                  <a:moveTo>
                    <a:pt x="1577" y="0"/>
                  </a:moveTo>
                  <a:lnTo>
                    <a:pt x="204" y="0"/>
                  </a:lnTo>
                  <a:lnTo>
                    <a:pt x="0" y="204"/>
                  </a:lnTo>
                </a:path>
              </a:pathLst>
            </a:custGeom>
            <a:noFill/>
            <a:ln w="3175" cap="flat">
              <a:solidFill>
                <a:schemeClr val="accent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51" name="TextBox 9"/>
            <p:cNvSpPr txBox="1"/>
            <p:nvPr/>
          </p:nvSpPr>
          <p:spPr>
            <a:xfrm flipH="1">
              <a:off x="8377447" y="2892145"/>
              <a:ext cx="1775962" cy="2154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en-US" sz="1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考核人为技术负责人，考核标准以岗位应具备的技术</a:t>
              </a:r>
              <a:r>
                <a:rPr lang="en-US" altLang="zh-CN" sz="1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KPI</a:t>
              </a:r>
              <a:r>
                <a:rPr lang="zh-CN" altLang="en-US" sz="1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为依据进行考核，包括开发进度、代码质量、代码标准、文档和团队协作等五个维度</a:t>
              </a:r>
            </a:p>
          </p:txBody>
        </p:sp>
        <p:sp>
          <p:nvSpPr>
            <p:cNvPr id="52" name="TextBox 10"/>
            <p:cNvSpPr txBox="1"/>
            <p:nvPr/>
          </p:nvSpPr>
          <p:spPr>
            <a:xfrm flipH="1">
              <a:off x="8280850" y="2327156"/>
              <a:ext cx="17759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spc="-30" dirty="0"/>
                <a:t>KPI</a:t>
              </a:r>
              <a:r>
                <a:rPr lang="zh-CN" altLang="en-US" sz="1600" b="1" spc="-30" dirty="0"/>
                <a:t>考核</a:t>
              </a:r>
              <a:r>
                <a:rPr lang="en-US" altLang="zh-CN" sz="1600" b="1" spc="-30" dirty="0"/>
                <a:t>——20%</a:t>
              </a:r>
              <a:endParaRPr lang="en-US" sz="1600" b="1" spc="-30" dirty="0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9865130" y="2660533"/>
              <a:ext cx="180975" cy="0"/>
            </a:xfrm>
            <a:prstGeom prst="line">
              <a:avLst/>
            </a:prstGeom>
            <a:noFill/>
            <a:ln w="25400" cap="rnd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86021" y="455466"/>
            <a:ext cx="775725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绩效考核结果分布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——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“</a:t>
            </a:r>
            <a:r>
              <a:rPr lang="en-US" altLang="zh-CN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271</a:t>
            </a:r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”法则</a:t>
            </a: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16200000">
            <a:off x="460742" y="3627208"/>
            <a:ext cx="3083375" cy="84560"/>
            <a:chOff x="1377915" y="1296988"/>
            <a:chExt cx="4202428" cy="152400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1377915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52793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66366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179939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93513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2078002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222802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2363753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249948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263521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2778089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292810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306384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319957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333530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478176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362819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376392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3899659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403539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417826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432828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446401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459974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473547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487930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502932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516505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530078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543651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558034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5400000">
            <a:off x="997282" y="3627208"/>
            <a:ext cx="3083375" cy="84560"/>
            <a:chOff x="1377915" y="1296988"/>
            <a:chExt cx="4202428" cy="152400"/>
          </a:xfrm>
        </p:grpSpPr>
        <p:cxnSp>
          <p:nvCxnSpPr>
            <p:cNvPr id="194" name="直接连接符 193"/>
            <p:cNvCxnSpPr/>
            <p:nvPr/>
          </p:nvCxnSpPr>
          <p:spPr>
            <a:xfrm>
              <a:off x="1377915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52793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66366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179939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193513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078002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22802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363753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49948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63521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778089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92810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06384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319957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33530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478176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62819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76392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899659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403539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417826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32828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446401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459974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73547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487930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502932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516505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530078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543651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58034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25"/>
          <p:cNvSpPr/>
          <p:nvPr/>
        </p:nvSpPr>
        <p:spPr bwMode="auto">
          <a:xfrm>
            <a:off x="2113882" y="2031566"/>
            <a:ext cx="319118" cy="3275838"/>
          </a:xfrm>
          <a:custGeom>
            <a:avLst/>
            <a:gdLst>
              <a:gd name="T0" fmla="*/ 62 w 62"/>
              <a:gd name="T1" fmla="*/ 606 h 637"/>
              <a:gd name="T2" fmla="*/ 31 w 62"/>
              <a:gd name="T3" fmla="*/ 637 h 637"/>
              <a:gd name="T4" fmla="*/ 0 w 62"/>
              <a:gd name="T5" fmla="*/ 606 h 637"/>
              <a:gd name="T6" fmla="*/ 0 w 62"/>
              <a:gd name="T7" fmla="*/ 31 h 637"/>
              <a:gd name="T8" fmla="*/ 31 w 62"/>
              <a:gd name="T9" fmla="*/ 0 h 637"/>
              <a:gd name="T10" fmla="*/ 62 w 62"/>
              <a:gd name="T11" fmla="*/ 31 h 637"/>
              <a:gd name="T12" fmla="*/ 62 w 62"/>
              <a:gd name="T13" fmla="*/ 60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637">
                <a:moveTo>
                  <a:pt x="62" y="606"/>
                </a:moveTo>
                <a:cubicBezTo>
                  <a:pt x="62" y="623"/>
                  <a:pt x="48" y="637"/>
                  <a:pt x="31" y="637"/>
                </a:cubicBezTo>
                <a:cubicBezTo>
                  <a:pt x="14" y="637"/>
                  <a:pt x="0" y="623"/>
                  <a:pt x="0" y="60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606"/>
                  <a:pt x="62" y="606"/>
                  <a:pt x="62" y="606"/>
                </a:cubicBezTo>
              </a:path>
            </a:pathLst>
          </a:custGeom>
          <a:solidFill>
            <a:srgbClr val="FF9933"/>
          </a:solidFill>
          <a:ln w="444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innerShdw blurRad="190500">
              <a:prstClr val="black">
                <a:alpha val="85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srgbClr val="B81D2B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14757" y="2105376"/>
            <a:ext cx="709168" cy="711501"/>
            <a:chOff x="1288212" y="1699131"/>
            <a:chExt cx="966547" cy="969727"/>
          </a:xfrm>
        </p:grpSpPr>
        <p:grpSp>
          <p:nvGrpSpPr>
            <p:cNvPr id="187" name="组合 186"/>
            <p:cNvGrpSpPr/>
            <p:nvPr/>
          </p:nvGrpSpPr>
          <p:grpSpPr>
            <a:xfrm>
              <a:off x="1288212" y="1699131"/>
              <a:ext cx="966547" cy="969727"/>
              <a:chOff x="2961736" y="1750007"/>
              <a:chExt cx="966547" cy="969727"/>
            </a:xfrm>
            <a:effectLst>
              <a:outerShdw blurRad="127000" dist="63500" dir="2700000" algn="tl" rotWithShape="0">
                <a:prstClr val="black">
                  <a:alpha val="28000"/>
                </a:prstClr>
              </a:outerShdw>
            </a:effectLst>
          </p:grpSpPr>
          <p:grpSp>
            <p:nvGrpSpPr>
              <p:cNvPr id="189" name="组合 188"/>
              <p:cNvGrpSpPr/>
              <p:nvPr/>
            </p:nvGrpSpPr>
            <p:grpSpPr>
              <a:xfrm>
                <a:off x="2961736" y="1750007"/>
                <a:ext cx="966547" cy="969727"/>
                <a:chOff x="4379543" y="1491533"/>
                <a:chExt cx="966547" cy="969727"/>
              </a:xfrm>
            </p:grpSpPr>
            <p:sp>
              <p:nvSpPr>
                <p:cNvPr id="191" name="Oval 360"/>
                <p:cNvSpPr>
                  <a:spLocks noChangeArrowheads="1"/>
                </p:cNvSpPr>
                <p:nvPr/>
              </p:nvSpPr>
              <p:spPr bwMode="auto">
                <a:xfrm>
                  <a:off x="4379543" y="1491533"/>
                  <a:ext cx="966547" cy="969727"/>
                </a:xfrm>
                <a:prstGeom prst="ellipse">
                  <a:avLst/>
                </a:prstGeom>
                <a:gradFill flip="none" rotWithShape="1">
                  <a:gsLst>
                    <a:gs pos="50400">
                      <a:srgbClr val="E5E6E7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BABABA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  <p:sp>
              <p:nvSpPr>
                <p:cNvPr id="192" name="Oval 360"/>
                <p:cNvSpPr>
                  <a:spLocks noChangeArrowheads="1"/>
                </p:cNvSpPr>
                <p:nvPr/>
              </p:nvSpPr>
              <p:spPr bwMode="auto">
                <a:xfrm>
                  <a:off x="4413087" y="1527705"/>
                  <a:ext cx="899458" cy="902417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rgbClr val="E5E6E7"/>
                    </a:gs>
                    <a:gs pos="0">
                      <a:schemeClr val="bg1"/>
                    </a:gs>
                    <a:gs pos="100000">
                      <a:srgbClr val="BABABA"/>
                    </a:gs>
                  </a:gsLst>
                  <a:lin ang="13500000" scaled="1"/>
                  <a:tileRect/>
                </a:gradFill>
                <a:ln>
                  <a:noFill/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  <p:sp>
              <p:nvSpPr>
                <p:cNvPr id="193" name="Freeform 364"/>
                <p:cNvSpPr/>
                <p:nvPr/>
              </p:nvSpPr>
              <p:spPr bwMode="auto">
                <a:xfrm>
                  <a:off x="5137978" y="1791474"/>
                  <a:ext cx="174567" cy="369844"/>
                </a:xfrm>
                <a:custGeom>
                  <a:avLst/>
                  <a:gdLst>
                    <a:gd name="T0" fmla="*/ 0 w 25"/>
                    <a:gd name="T1" fmla="*/ 26 h 53"/>
                    <a:gd name="T2" fmla="*/ 19 w 25"/>
                    <a:gd name="T3" fmla="*/ 53 h 53"/>
                    <a:gd name="T4" fmla="*/ 25 w 25"/>
                    <a:gd name="T5" fmla="*/ 26 h 53"/>
                    <a:gd name="T6" fmla="*/ 19 w 25"/>
                    <a:gd name="T7" fmla="*/ 0 h 53"/>
                    <a:gd name="T8" fmla="*/ 0 w 25"/>
                    <a:gd name="T9" fmla="*/ 26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3">
                      <a:moveTo>
                        <a:pt x="0" y="26"/>
                      </a:moveTo>
                      <a:cubicBezTo>
                        <a:pt x="0" y="37"/>
                        <a:pt x="7" y="46"/>
                        <a:pt x="19" y="53"/>
                      </a:cubicBezTo>
                      <a:cubicBezTo>
                        <a:pt x="23" y="45"/>
                        <a:pt x="25" y="36"/>
                        <a:pt x="25" y="26"/>
                      </a:cubicBezTo>
                      <a:cubicBezTo>
                        <a:pt x="25" y="17"/>
                        <a:pt x="23" y="8"/>
                        <a:pt x="19" y="0"/>
                      </a:cubicBezTo>
                      <a:cubicBezTo>
                        <a:pt x="7" y="7"/>
                        <a:pt x="0" y="16"/>
                        <a:pt x="0" y="26"/>
                      </a:cubicBezTo>
                    </a:path>
                  </a:pathLst>
                </a:custGeom>
                <a:solidFill>
                  <a:srgbClr val="FF9933"/>
                </a:solidFill>
                <a:ln>
                  <a:solidFill>
                    <a:srgbClr val="FF9933"/>
                  </a:solidFill>
                </a:ln>
                <a:effectLst>
                  <a:innerShdw blurRad="63500" dist="50800" dir="10800000">
                    <a:prstClr val="black">
                      <a:alpha val="2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350">
                      <a:solidFill>
                        <a:srgbClr val="B81D2B"/>
                      </a:solidFill>
                    </a:rPr>
                    <a:t> </a:t>
                  </a:r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</p:grpSp>
          <p:sp>
            <p:nvSpPr>
              <p:cNvPr id="190" name="椭圆 189"/>
              <p:cNvSpPr/>
              <p:nvPr/>
            </p:nvSpPr>
            <p:spPr>
              <a:xfrm>
                <a:off x="3156001" y="1951782"/>
                <a:ext cx="54769" cy="54769"/>
              </a:xfrm>
              <a:prstGeom prst="ellipse">
                <a:avLst/>
              </a:prstGeom>
              <a:solidFill>
                <a:srgbClr val="EEEEEE">
                  <a:alpha val="1000"/>
                </a:srgbClr>
              </a:solidFill>
              <a:ln>
                <a:noFill/>
              </a:ln>
              <a:effectLst>
                <a:glow rad="787400">
                  <a:schemeClr val="bg1">
                    <a:alpha val="9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>
                  <a:solidFill>
                    <a:srgbClr val="B81D2B"/>
                  </a:solidFill>
                </a:endParaRPr>
              </a:p>
            </p:txBody>
          </p:sp>
        </p:grpSp>
        <p:sp>
          <p:nvSpPr>
            <p:cNvPr id="188" name="文本框 7787"/>
            <p:cNvSpPr txBox="1"/>
            <p:nvPr/>
          </p:nvSpPr>
          <p:spPr>
            <a:xfrm>
              <a:off x="1321635" y="2001146"/>
              <a:ext cx="784438" cy="40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350" b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zh-CN" altLang="en-US" sz="1350" b="1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16200000">
            <a:off x="1515474" y="3608070"/>
            <a:ext cx="3083375" cy="84560"/>
            <a:chOff x="1377915" y="1296988"/>
            <a:chExt cx="4202428" cy="152400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1377915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2793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66366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79939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93513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2078002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222802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2363753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249948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63521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2778089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92810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306384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19957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333530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3478176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62819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376392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3899659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403539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417826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432828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446401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459974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473547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487930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502932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516505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30078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543651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558034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5400000">
            <a:off x="2052012" y="3608070"/>
            <a:ext cx="3083375" cy="84560"/>
            <a:chOff x="1377915" y="1296988"/>
            <a:chExt cx="4202428" cy="152400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1377915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52793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66366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79939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193513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078002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22802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363753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49948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263521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2778089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292810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06384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19957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33530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3478176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362819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76392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899659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403539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417826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432828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446401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459974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73547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87930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02932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516505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30078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43651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58034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 325"/>
          <p:cNvSpPr/>
          <p:nvPr/>
        </p:nvSpPr>
        <p:spPr bwMode="auto">
          <a:xfrm>
            <a:off x="3168610" y="2012429"/>
            <a:ext cx="319118" cy="3275838"/>
          </a:xfrm>
          <a:custGeom>
            <a:avLst/>
            <a:gdLst>
              <a:gd name="T0" fmla="*/ 62 w 62"/>
              <a:gd name="T1" fmla="*/ 606 h 637"/>
              <a:gd name="T2" fmla="*/ 31 w 62"/>
              <a:gd name="T3" fmla="*/ 637 h 637"/>
              <a:gd name="T4" fmla="*/ 0 w 62"/>
              <a:gd name="T5" fmla="*/ 606 h 637"/>
              <a:gd name="T6" fmla="*/ 0 w 62"/>
              <a:gd name="T7" fmla="*/ 31 h 637"/>
              <a:gd name="T8" fmla="*/ 31 w 62"/>
              <a:gd name="T9" fmla="*/ 0 h 637"/>
              <a:gd name="T10" fmla="*/ 62 w 62"/>
              <a:gd name="T11" fmla="*/ 31 h 637"/>
              <a:gd name="T12" fmla="*/ 62 w 62"/>
              <a:gd name="T13" fmla="*/ 60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637">
                <a:moveTo>
                  <a:pt x="62" y="606"/>
                </a:moveTo>
                <a:cubicBezTo>
                  <a:pt x="62" y="623"/>
                  <a:pt x="48" y="637"/>
                  <a:pt x="31" y="637"/>
                </a:cubicBezTo>
                <a:cubicBezTo>
                  <a:pt x="14" y="637"/>
                  <a:pt x="0" y="623"/>
                  <a:pt x="0" y="60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606"/>
                  <a:pt x="62" y="606"/>
                  <a:pt x="62" y="606"/>
                </a:cubicBezTo>
              </a:path>
            </a:pathLst>
          </a:custGeom>
          <a:solidFill>
            <a:srgbClr val="008E8C"/>
          </a:solidFill>
          <a:ln w="444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innerShdw blurRad="190500">
              <a:prstClr val="black">
                <a:alpha val="85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srgbClr val="B81D2B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973521" y="3157326"/>
            <a:ext cx="709168" cy="711501"/>
            <a:chOff x="4172864" y="1696346"/>
            <a:chExt cx="966547" cy="96972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4172864" y="1696346"/>
              <a:ext cx="966547" cy="969727"/>
              <a:chOff x="2961736" y="1750007"/>
              <a:chExt cx="966547" cy="969727"/>
            </a:xfrm>
            <a:effectLst>
              <a:outerShdw blurRad="127000" dist="63500" dir="2700000" algn="tl" rotWithShape="0">
                <a:prstClr val="black">
                  <a:alpha val="28000"/>
                </a:prstClr>
              </a:outerShdw>
            </a:effectLst>
          </p:grpSpPr>
          <p:grpSp>
            <p:nvGrpSpPr>
              <p:cNvPr id="120" name="组合 119"/>
              <p:cNvGrpSpPr/>
              <p:nvPr/>
            </p:nvGrpSpPr>
            <p:grpSpPr>
              <a:xfrm>
                <a:off x="2961736" y="1750007"/>
                <a:ext cx="966547" cy="969727"/>
                <a:chOff x="4379543" y="1491533"/>
                <a:chExt cx="966547" cy="969727"/>
              </a:xfrm>
            </p:grpSpPr>
            <p:sp>
              <p:nvSpPr>
                <p:cNvPr id="122" name="Oval 360"/>
                <p:cNvSpPr>
                  <a:spLocks noChangeArrowheads="1"/>
                </p:cNvSpPr>
                <p:nvPr/>
              </p:nvSpPr>
              <p:spPr bwMode="auto">
                <a:xfrm>
                  <a:off x="4379543" y="1491533"/>
                  <a:ext cx="966547" cy="969727"/>
                </a:xfrm>
                <a:prstGeom prst="ellipse">
                  <a:avLst/>
                </a:prstGeom>
                <a:gradFill flip="none" rotWithShape="1">
                  <a:gsLst>
                    <a:gs pos="50400">
                      <a:srgbClr val="E5E6E7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BABABA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  <p:sp>
              <p:nvSpPr>
                <p:cNvPr id="123" name="Oval 360"/>
                <p:cNvSpPr>
                  <a:spLocks noChangeArrowheads="1"/>
                </p:cNvSpPr>
                <p:nvPr/>
              </p:nvSpPr>
              <p:spPr bwMode="auto">
                <a:xfrm>
                  <a:off x="4413087" y="1527705"/>
                  <a:ext cx="899458" cy="902417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rgbClr val="E5E6E7"/>
                    </a:gs>
                    <a:gs pos="0">
                      <a:schemeClr val="bg1"/>
                    </a:gs>
                    <a:gs pos="100000">
                      <a:srgbClr val="BABABA"/>
                    </a:gs>
                  </a:gsLst>
                  <a:lin ang="13500000" scaled="1"/>
                  <a:tileRect/>
                </a:gradFill>
                <a:ln>
                  <a:noFill/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  <p:sp>
              <p:nvSpPr>
                <p:cNvPr id="124" name="Freeform 364"/>
                <p:cNvSpPr/>
                <p:nvPr/>
              </p:nvSpPr>
              <p:spPr bwMode="auto">
                <a:xfrm>
                  <a:off x="5137978" y="1791474"/>
                  <a:ext cx="174567" cy="369844"/>
                </a:xfrm>
                <a:custGeom>
                  <a:avLst/>
                  <a:gdLst>
                    <a:gd name="T0" fmla="*/ 0 w 25"/>
                    <a:gd name="T1" fmla="*/ 26 h 53"/>
                    <a:gd name="T2" fmla="*/ 19 w 25"/>
                    <a:gd name="T3" fmla="*/ 53 h 53"/>
                    <a:gd name="T4" fmla="*/ 25 w 25"/>
                    <a:gd name="T5" fmla="*/ 26 h 53"/>
                    <a:gd name="T6" fmla="*/ 19 w 25"/>
                    <a:gd name="T7" fmla="*/ 0 h 53"/>
                    <a:gd name="T8" fmla="*/ 0 w 25"/>
                    <a:gd name="T9" fmla="*/ 26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3">
                      <a:moveTo>
                        <a:pt x="0" y="26"/>
                      </a:moveTo>
                      <a:cubicBezTo>
                        <a:pt x="0" y="37"/>
                        <a:pt x="7" y="46"/>
                        <a:pt x="19" y="53"/>
                      </a:cubicBezTo>
                      <a:cubicBezTo>
                        <a:pt x="23" y="45"/>
                        <a:pt x="25" y="36"/>
                        <a:pt x="25" y="26"/>
                      </a:cubicBezTo>
                      <a:cubicBezTo>
                        <a:pt x="25" y="17"/>
                        <a:pt x="23" y="8"/>
                        <a:pt x="19" y="0"/>
                      </a:cubicBezTo>
                      <a:cubicBezTo>
                        <a:pt x="7" y="7"/>
                        <a:pt x="0" y="16"/>
                        <a:pt x="0" y="26"/>
                      </a:cubicBezTo>
                    </a:path>
                  </a:pathLst>
                </a:custGeom>
                <a:solidFill>
                  <a:srgbClr val="008E8C"/>
                </a:solidFill>
                <a:ln>
                  <a:solidFill>
                    <a:srgbClr val="008E8C"/>
                  </a:solidFill>
                </a:ln>
                <a:effectLst>
                  <a:innerShdw blurRad="63500" dist="50800" dir="10800000">
                    <a:prstClr val="black">
                      <a:alpha val="2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350">
                      <a:solidFill>
                        <a:srgbClr val="B81D2B"/>
                      </a:solidFill>
                    </a:rPr>
                    <a:t> </a:t>
                  </a:r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</p:grpSp>
          <p:sp>
            <p:nvSpPr>
              <p:cNvPr id="121" name="椭圆 120"/>
              <p:cNvSpPr/>
              <p:nvPr/>
            </p:nvSpPr>
            <p:spPr>
              <a:xfrm>
                <a:off x="3156001" y="1951782"/>
                <a:ext cx="54769" cy="54769"/>
              </a:xfrm>
              <a:prstGeom prst="ellipse">
                <a:avLst/>
              </a:prstGeom>
              <a:solidFill>
                <a:srgbClr val="EEEEEE">
                  <a:alpha val="1000"/>
                </a:srgbClr>
              </a:solidFill>
              <a:ln>
                <a:noFill/>
              </a:ln>
              <a:effectLst>
                <a:glow rad="787400">
                  <a:schemeClr val="bg1">
                    <a:alpha val="9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>
                  <a:solidFill>
                    <a:srgbClr val="B81D2B"/>
                  </a:solidFill>
                </a:endParaRPr>
              </a:p>
            </p:txBody>
          </p:sp>
        </p:grpSp>
        <p:sp>
          <p:nvSpPr>
            <p:cNvPr id="119" name="文本框 7933"/>
            <p:cNvSpPr txBox="1"/>
            <p:nvPr/>
          </p:nvSpPr>
          <p:spPr>
            <a:xfrm>
              <a:off x="4206287" y="1998361"/>
              <a:ext cx="784438" cy="40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350" b="1" dirty="0">
                  <a:solidFill>
                    <a:srgbClr val="008E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350" b="1" dirty="0">
                <a:solidFill>
                  <a:srgbClr val="008E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16200000">
            <a:off x="2564001" y="3607163"/>
            <a:ext cx="3083375" cy="84560"/>
            <a:chOff x="1377915" y="1296988"/>
            <a:chExt cx="4202428" cy="152400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377915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52793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66366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79939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93513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078002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22802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363753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249948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63521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2778089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292810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06384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19957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33530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478176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362819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76392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899659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03539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17826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32828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46401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59974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73547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87930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02932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6505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30078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43651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8034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 rot="5400000">
            <a:off x="3100539" y="3607163"/>
            <a:ext cx="3083375" cy="84560"/>
            <a:chOff x="1377915" y="1296988"/>
            <a:chExt cx="4202428" cy="152400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1377915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52793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66366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79939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93513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078002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22802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63753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49948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63521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78089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92810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063840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19957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33530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478176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628195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763927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899659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035391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17826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32828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6401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59974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73547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7930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029322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165054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300786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436518" y="1351757"/>
              <a:ext cx="0" cy="9763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580343" y="1296988"/>
              <a:ext cx="0" cy="15240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325"/>
          <p:cNvSpPr/>
          <p:nvPr/>
        </p:nvSpPr>
        <p:spPr bwMode="auto">
          <a:xfrm>
            <a:off x="4217137" y="2011521"/>
            <a:ext cx="319118" cy="3275838"/>
          </a:xfrm>
          <a:custGeom>
            <a:avLst/>
            <a:gdLst>
              <a:gd name="T0" fmla="*/ 62 w 62"/>
              <a:gd name="T1" fmla="*/ 606 h 637"/>
              <a:gd name="T2" fmla="*/ 31 w 62"/>
              <a:gd name="T3" fmla="*/ 637 h 637"/>
              <a:gd name="T4" fmla="*/ 0 w 62"/>
              <a:gd name="T5" fmla="*/ 606 h 637"/>
              <a:gd name="T6" fmla="*/ 0 w 62"/>
              <a:gd name="T7" fmla="*/ 31 h 637"/>
              <a:gd name="T8" fmla="*/ 31 w 62"/>
              <a:gd name="T9" fmla="*/ 0 h 637"/>
              <a:gd name="T10" fmla="*/ 62 w 62"/>
              <a:gd name="T11" fmla="*/ 31 h 637"/>
              <a:gd name="T12" fmla="*/ 62 w 62"/>
              <a:gd name="T13" fmla="*/ 60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637">
                <a:moveTo>
                  <a:pt x="62" y="606"/>
                </a:moveTo>
                <a:cubicBezTo>
                  <a:pt x="62" y="623"/>
                  <a:pt x="48" y="637"/>
                  <a:pt x="31" y="637"/>
                </a:cubicBezTo>
                <a:cubicBezTo>
                  <a:pt x="14" y="637"/>
                  <a:pt x="0" y="623"/>
                  <a:pt x="0" y="60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606"/>
                  <a:pt x="62" y="606"/>
                  <a:pt x="62" y="606"/>
                </a:cubicBezTo>
              </a:path>
            </a:pathLst>
          </a:custGeom>
          <a:solidFill>
            <a:srgbClr val="B81C2A"/>
          </a:solidFill>
          <a:ln w="444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innerShdw blurRad="190500">
              <a:prstClr val="black">
                <a:alpha val="85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srgbClr val="B81D2B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22112" y="4597656"/>
            <a:ext cx="709168" cy="711501"/>
            <a:chOff x="5601934" y="1695109"/>
            <a:chExt cx="966547" cy="969727"/>
          </a:xfrm>
        </p:grpSpPr>
        <p:grpSp>
          <p:nvGrpSpPr>
            <p:cNvPr id="49" name="组合 48"/>
            <p:cNvGrpSpPr/>
            <p:nvPr/>
          </p:nvGrpSpPr>
          <p:grpSpPr>
            <a:xfrm>
              <a:off x="5601934" y="1695109"/>
              <a:ext cx="966547" cy="969727"/>
              <a:chOff x="2961736" y="1750007"/>
              <a:chExt cx="966547" cy="969727"/>
            </a:xfrm>
            <a:effectLst>
              <a:outerShdw blurRad="127000" dist="63500" dir="2700000" algn="tl" rotWithShape="0">
                <a:prstClr val="black">
                  <a:alpha val="28000"/>
                </a:prstClr>
              </a:outerShdw>
            </a:effectLst>
          </p:grpSpPr>
          <p:grpSp>
            <p:nvGrpSpPr>
              <p:cNvPr id="51" name="组合 50"/>
              <p:cNvGrpSpPr/>
              <p:nvPr/>
            </p:nvGrpSpPr>
            <p:grpSpPr>
              <a:xfrm>
                <a:off x="2961736" y="1750007"/>
                <a:ext cx="966547" cy="969727"/>
                <a:chOff x="4379543" y="1491533"/>
                <a:chExt cx="966547" cy="969727"/>
              </a:xfrm>
            </p:grpSpPr>
            <p:sp>
              <p:nvSpPr>
                <p:cNvPr id="53" name="Oval 360"/>
                <p:cNvSpPr>
                  <a:spLocks noChangeArrowheads="1"/>
                </p:cNvSpPr>
                <p:nvPr/>
              </p:nvSpPr>
              <p:spPr bwMode="auto">
                <a:xfrm>
                  <a:off x="4379543" y="1491533"/>
                  <a:ext cx="966547" cy="969727"/>
                </a:xfrm>
                <a:prstGeom prst="ellipse">
                  <a:avLst/>
                </a:prstGeom>
                <a:gradFill flip="none" rotWithShape="1">
                  <a:gsLst>
                    <a:gs pos="50400">
                      <a:srgbClr val="E5E6E7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BABABA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  <p:sp>
              <p:nvSpPr>
                <p:cNvPr id="54" name="Oval 360"/>
                <p:cNvSpPr>
                  <a:spLocks noChangeArrowheads="1"/>
                </p:cNvSpPr>
                <p:nvPr/>
              </p:nvSpPr>
              <p:spPr bwMode="auto">
                <a:xfrm>
                  <a:off x="4413087" y="1528942"/>
                  <a:ext cx="899458" cy="902417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rgbClr val="E5E6E7"/>
                    </a:gs>
                    <a:gs pos="0">
                      <a:schemeClr val="bg1"/>
                    </a:gs>
                    <a:gs pos="100000">
                      <a:srgbClr val="BABABA"/>
                    </a:gs>
                  </a:gsLst>
                  <a:lin ang="13500000" scaled="1"/>
                  <a:tileRect/>
                </a:gradFill>
                <a:ln>
                  <a:noFill/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  <p:sp>
              <p:nvSpPr>
                <p:cNvPr id="55" name="Freeform 364"/>
                <p:cNvSpPr/>
                <p:nvPr/>
              </p:nvSpPr>
              <p:spPr bwMode="auto">
                <a:xfrm>
                  <a:off x="5137978" y="1791474"/>
                  <a:ext cx="174567" cy="369844"/>
                </a:xfrm>
                <a:custGeom>
                  <a:avLst/>
                  <a:gdLst>
                    <a:gd name="T0" fmla="*/ 0 w 25"/>
                    <a:gd name="T1" fmla="*/ 26 h 53"/>
                    <a:gd name="T2" fmla="*/ 19 w 25"/>
                    <a:gd name="T3" fmla="*/ 53 h 53"/>
                    <a:gd name="T4" fmla="*/ 25 w 25"/>
                    <a:gd name="T5" fmla="*/ 26 h 53"/>
                    <a:gd name="T6" fmla="*/ 19 w 25"/>
                    <a:gd name="T7" fmla="*/ 0 h 53"/>
                    <a:gd name="T8" fmla="*/ 0 w 25"/>
                    <a:gd name="T9" fmla="*/ 26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3">
                      <a:moveTo>
                        <a:pt x="0" y="26"/>
                      </a:moveTo>
                      <a:cubicBezTo>
                        <a:pt x="0" y="37"/>
                        <a:pt x="7" y="46"/>
                        <a:pt x="19" y="53"/>
                      </a:cubicBezTo>
                      <a:cubicBezTo>
                        <a:pt x="23" y="45"/>
                        <a:pt x="25" y="36"/>
                        <a:pt x="25" y="26"/>
                      </a:cubicBezTo>
                      <a:cubicBezTo>
                        <a:pt x="25" y="17"/>
                        <a:pt x="23" y="8"/>
                        <a:pt x="19" y="0"/>
                      </a:cubicBezTo>
                      <a:cubicBezTo>
                        <a:pt x="7" y="7"/>
                        <a:pt x="0" y="16"/>
                        <a:pt x="0" y="26"/>
                      </a:cubicBezTo>
                    </a:path>
                  </a:pathLst>
                </a:custGeom>
                <a:solidFill>
                  <a:srgbClr val="B81C2A"/>
                </a:solidFill>
                <a:ln>
                  <a:solidFill>
                    <a:srgbClr val="B81C2A"/>
                  </a:solidFill>
                </a:ln>
                <a:effectLst>
                  <a:innerShdw blurRad="63500" dist="50800" dir="10800000">
                    <a:prstClr val="black">
                      <a:alpha val="2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350">
                      <a:solidFill>
                        <a:srgbClr val="B81D2B"/>
                      </a:solidFill>
                    </a:rPr>
                    <a:t> </a:t>
                  </a:r>
                  <a:endParaRPr lang="zh-CN" altLang="en-US" sz="1350">
                    <a:solidFill>
                      <a:srgbClr val="B81D2B"/>
                    </a:solidFill>
                  </a:endParaRPr>
                </a:p>
              </p:txBody>
            </p:sp>
          </p:grpSp>
          <p:sp>
            <p:nvSpPr>
              <p:cNvPr id="52" name="椭圆 51"/>
              <p:cNvSpPr/>
              <p:nvPr/>
            </p:nvSpPr>
            <p:spPr>
              <a:xfrm>
                <a:off x="3156001" y="1951782"/>
                <a:ext cx="54769" cy="54769"/>
              </a:xfrm>
              <a:prstGeom prst="ellipse">
                <a:avLst/>
              </a:prstGeom>
              <a:solidFill>
                <a:srgbClr val="EEEEEE">
                  <a:alpha val="1000"/>
                </a:srgbClr>
              </a:solidFill>
              <a:ln>
                <a:noFill/>
              </a:ln>
              <a:effectLst>
                <a:glow rad="787400">
                  <a:schemeClr val="bg1">
                    <a:alpha val="9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>
                  <a:solidFill>
                    <a:srgbClr val="B81D2B"/>
                  </a:solidFill>
                </a:endParaRPr>
              </a:p>
            </p:txBody>
          </p:sp>
        </p:grpSp>
        <p:sp>
          <p:nvSpPr>
            <p:cNvPr id="50" name="文本框 8006"/>
            <p:cNvSpPr txBox="1"/>
            <p:nvPr/>
          </p:nvSpPr>
          <p:spPr>
            <a:xfrm>
              <a:off x="5635357" y="1998360"/>
              <a:ext cx="784438" cy="40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350" b="1" dirty="0">
                  <a:solidFill>
                    <a:srgbClr val="B81C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zh-CN" altLang="en-US" sz="1350" b="1" dirty="0">
                <a:solidFill>
                  <a:srgbClr val="B81C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1" name="Freeform 5062"/>
          <p:cNvSpPr>
            <a:spLocks noEditPoints="1"/>
          </p:cNvSpPr>
          <p:nvPr/>
        </p:nvSpPr>
        <p:spPr bwMode="auto">
          <a:xfrm>
            <a:off x="3148328" y="1592807"/>
            <a:ext cx="340019" cy="277682"/>
          </a:xfrm>
          <a:custGeom>
            <a:avLst/>
            <a:gdLst>
              <a:gd name="T0" fmla="*/ 152 w 180"/>
              <a:gd name="T1" fmla="*/ 147 h 147"/>
              <a:gd name="T2" fmla="*/ 102 w 180"/>
              <a:gd name="T3" fmla="*/ 147 h 147"/>
              <a:gd name="T4" fmla="*/ 102 w 180"/>
              <a:gd name="T5" fmla="*/ 95 h 147"/>
              <a:gd name="T6" fmla="*/ 78 w 180"/>
              <a:gd name="T7" fmla="*/ 95 h 147"/>
              <a:gd name="T8" fmla="*/ 78 w 180"/>
              <a:gd name="T9" fmla="*/ 147 h 147"/>
              <a:gd name="T10" fmla="*/ 28 w 180"/>
              <a:gd name="T11" fmla="*/ 147 h 147"/>
              <a:gd name="T12" fmla="*/ 28 w 180"/>
              <a:gd name="T13" fmla="*/ 71 h 147"/>
              <a:gd name="T14" fmla="*/ 0 w 180"/>
              <a:gd name="T15" fmla="*/ 71 h 147"/>
              <a:gd name="T16" fmla="*/ 90 w 180"/>
              <a:gd name="T17" fmla="*/ 0 h 147"/>
              <a:gd name="T18" fmla="*/ 116 w 180"/>
              <a:gd name="T19" fmla="*/ 21 h 147"/>
              <a:gd name="T20" fmla="*/ 116 w 180"/>
              <a:gd name="T21" fmla="*/ 3 h 147"/>
              <a:gd name="T22" fmla="*/ 137 w 180"/>
              <a:gd name="T23" fmla="*/ 3 h 147"/>
              <a:gd name="T24" fmla="*/ 137 w 180"/>
              <a:gd name="T25" fmla="*/ 38 h 147"/>
              <a:gd name="T26" fmla="*/ 180 w 180"/>
              <a:gd name="T27" fmla="*/ 71 h 147"/>
              <a:gd name="T28" fmla="*/ 152 w 180"/>
              <a:gd name="T29" fmla="*/ 71 h 147"/>
              <a:gd name="T30" fmla="*/ 152 w 180"/>
              <a:gd name="T31" fmla="*/ 147 h 147"/>
              <a:gd name="T32" fmla="*/ 107 w 180"/>
              <a:gd name="T33" fmla="*/ 145 h 147"/>
              <a:gd name="T34" fmla="*/ 147 w 180"/>
              <a:gd name="T35" fmla="*/ 145 h 147"/>
              <a:gd name="T36" fmla="*/ 147 w 180"/>
              <a:gd name="T37" fmla="*/ 69 h 147"/>
              <a:gd name="T38" fmla="*/ 168 w 180"/>
              <a:gd name="T39" fmla="*/ 69 h 147"/>
              <a:gd name="T40" fmla="*/ 133 w 180"/>
              <a:gd name="T41" fmla="*/ 40 h 147"/>
              <a:gd name="T42" fmla="*/ 133 w 180"/>
              <a:gd name="T43" fmla="*/ 5 h 147"/>
              <a:gd name="T44" fmla="*/ 118 w 180"/>
              <a:gd name="T45" fmla="*/ 5 h 147"/>
              <a:gd name="T46" fmla="*/ 118 w 180"/>
              <a:gd name="T47" fmla="*/ 29 h 147"/>
              <a:gd name="T48" fmla="*/ 90 w 180"/>
              <a:gd name="T49" fmla="*/ 5 h 147"/>
              <a:gd name="T50" fmla="*/ 12 w 180"/>
              <a:gd name="T51" fmla="*/ 69 h 147"/>
              <a:gd name="T52" fmla="*/ 33 w 180"/>
              <a:gd name="T53" fmla="*/ 69 h 147"/>
              <a:gd name="T54" fmla="*/ 33 w 180"/>
              <a:gd name="T55" fmla="*/ 145 h 147"/>
              <a:gd name="T56" fmla="*/ 73 w 180"/>
              <a:gd name="T57" fmla="*/ 145 h 147"/>
              <a:gd name="T58" fmla="*/ 73 w 180"/>
              <a:gd name="T59" fmla="*/ 90 h 147"/>
              <a:gd name="T60" fmla="*/ 107 w 180"/>
              <a:gd name="T61" fmla="*/ 90 h 147"/>
              <a:gd name="T62" fmla="*/ 107 w 180"/>
              <a:gd name="T63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0" h="147">
                <a:moveTo>
                  <a:pt x="152" y="147"/>
                </a:moveTo>
                <a:lnTo>
                  <a:pt x="102" y="147"/>
                </a:lnTo>
                <a:lnTo>
                  <a:pt x="102" y="95"/>
                </a:lnTo>
                <a:lnTo>
                  <a:pt x="78" y="95"/>
                </a:lnTo>
                <a:lnTo>
                  <a:pt x="78" y="147"/>
                </a:lnTo>
                <a:lnTo>
                  <a:pt x="28" y="147"/>
                </a:lnTo>
                <a:lnTo>
                  <a:pt x="28" y="71"/>
                </a:lnTo>
                <a:lnTo>
                  <a:pt x="0" y="71"/>
                </a:lnTo>
                <a:lnTo>
                  <a:pt x="90" y="0"/>
                </a:lnTo>
                <a:lnTo>
                  <a:pt x="116" y="21"/>
                </a:lnTo>
                <a:lnTo>
                  <a:pt x="116" y="3"/>
                </a:lnTo>
                <a:lnTo>
                  <a:pt x="137" y="3"/>
                </a:lnTo>
                <a:lnTo>
                  <a:pt x="137" y="38"/>
                </a:lnTo>
                <a:lnTo>
                  <a:pt x="180" y="71"/>
                </a:lnTo>
                <a:lnTo>
                  <a:pt x="152" y="71"/>
                </a:lnTo>
                <a:lnTo>
                  <a:pt x="152" y="147"/>
                </a:lnTo>
                <a:close/>
                <a:moveTo>
                  <a:pt x="107" y="145"/>
                </a:moveTo>
                <a:lnTo>
                  <a:pt x="147" y="145"/>
                </a:lnTo>
                <a:lnTo>
                  <a:pt x="147" y="69"/>
                </a:lnTo>
                <a:lnTo>
                  <a:pt x="168" y="69"/>
                </a:lnTo>
                <a:lnTo>
                  <a:pt x="133" y="40"/>
                </a:lnTo>
                <a:lnTo>
                  <a:pt x="133" y="5"/>
                </a:lnTo>
                <a:lnTo>
                  <a:pt x="118" y="5"/>
                </a:lnTo>
                <a:lnTo>
                  <a:pt x="118" y="29"/>
                </a:lnTo>
                <a:lnTo>
                  <a:pt x="90" y="5"/>
                </a:lnTo>
                <a:lnTo>
                  <a:pt x="12" y="69"/>
                </a:lnTo>
                <a:lnTo>
                  <a:pt x="33" y="69"/>
                </a:lnTo>
                <a:lnTo>
                  <a:pt x="33" y="145"/>
                </a:lnTo>
                <a:lnTo>
                  <a:pt x="73" y="145"/>
                </a:lnTo>
                <a:lnTo>
                  <a:pt x="73" y="90"/>
                </a:lnTo>
                <a:lnTo>
                  <a:pt x="107" y="90"/>
                </a:lnTo>
                <a:lnTo>
                  <a:pt x="107" y="14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2" name="组合 331"/>
          <p:cNvGrpSpPr/>
          <p:nvPr/>
        </p:nvGrpSpPr>
        <p:grpSpPr>
          <a:xfrm>
            <a:off x="4275320" y="1574927"/>
            <a:ext cx="187010" cy="300349"/>
            <a:chOff x="3391643" y="1233376"/>
            <a:chExt cx="233293" cy="374682"/>
          </a:xfrm>
          <a:solidFill>
            <a:srgbClr val="FF0000"/>
          </a:solidFill>
        </p:grpSpPr>
        <p:sp>
          <p:nvSpPr>
            <p:cNvPr id="333" name="Freeform 5058"/>
            <p:cNvSpPr>
              <a:spLocks noEditPoints="1"/>
            </p:cNvSpPr>
            <p:nvPr/>
          </p:nvSpPr>
          <p:spPr bwMode="auto">
            <a:xfrm>
              <a:off x="3485902" y="1579780"/>
              <a:ext cx="44774" cy="28278"/>
            </a:xfrm>
            <a:custGeom>
              <a:avLst/>
              <a:gdLst>
                <a:gd name="T0" fmla="*/ 6 w 8"/>
                <a:gd name="T1" fmla="*/ 0 h 5"/>
                <a:gd name="T2" fmla="*/ 2 w 8"/>
                <a:gd name="T3" fmla="*/ 0 h 5"/>
                <a:gd name="T4" fmla="*/ 0 w 8"/>
                <a:gd name="T5" fmla="*/ 2 h 5"/>
                <a:gd name="T6" fmla="*/ 2 w 8"/>
                <a:gd name="T7" fmla="*/ 5 h 5"/>
                <a:gd name="T8" fmla="*/ 6 w 8"/>
                <a:gd name="T9" fmla="*/ 5 h 5"/>
                <a:gd name="T10" fmla="*/ 8 w 8"/>
                <a:gd name="T11" fmla="*/ 2 h 5"/>
                <a:gd name="T12" fmla="*/ 6 w 8"/>
                <a:gd name="T13" fmla="*/ 0 h 5"/>
                <a:gd name="T14" fmla="*/ 6 w 8"/>
                <a:gd name="T15" fmla="*/ 3 h 5"/>
                <a:gd name="T16" fmla="*/ 2 w 8"/>
                <a:gd name="T17" fmla="*/ 3 h 5"/>
                <a:gd name="T18" fmla="*/ 1 w 8"/>
                <a:gd name="T19" fmla="*/ 2 h 5"/>
                <a:gd name="T20" fmla="*/ 2 w 8"/>
                <a:gd name="T21" fmla="*/ 2 h 5"/>
                <a:gd name="T22" fmla="*/ 6 w 8"/>
                <a:gd name="T23" fmla="*/ 2 h 5"/>
                <a:gd name="T24" fmla="*/ 7 w 8"/>
                <a:gd name="T25" fmla="*/ 2 h 5"/>
                <a:gd name="T26" fmla="*/ 6 w 8"/>
                <a:gd name="T2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4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  <a:moveTo>
                    <a:pt x="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4" name="Freeform 5059"/>
            <p:cNvSpPr>
              <a:spLocks noEditPoints="1"/>
            </p:cNvSpPr>
            <p:nvPr/>
          </p:nvSpPr>
          <p:spPr bwMode="auto">
            <a:xfrm>
              <a:off x="3469407" y="1551502"/>
              <a:ext cx="77765" cy="28278"/>
            </a:xfrm>
            <a:custGeom>
              <a:avLst/>
              <a:gdLst>
                <a:gd name="T0" fmla="*/ 12 w 14"/>
                <a:gd name="T1" fmla="*/ 0 h 5"/>
                <a:gd name="T2" fmla="*/ 2 w 14"/>
                <a:gd name="T3" fmla="*/ 0 h 5"/>
                <a:gd name="T4" fmla="*/ 0 w 14"/>
                <a:gd name="T5" fmla="*/ 3 h 5"/>
                <a:gd name="T6" fmla="*/ 2 w 14"/>
                <a:gd name="T7" fmla="*/ 5 h 5"/>
                <a:gd name="T8" fmla="*/ 12 w 14"/>
                <a:gd name="T9" fmla="*/ 5 h 5"/>
                <a:gd name="T10" fmla="*/ 14 w 14"/>
                <a:gd name="T11" fmla="*/ 3 h 5"/>
                <a:gd name="T12" fmla="*/ 12 w 14"/>
                <a:gd name="T13" fmla="*/ 0 h 5"/>
                <a:gd name="T14" fmla="*/ 12 w 14"/>
                <a:gd name="T15" fmla="*/ 3 h 5"/>
                <a:gd name="T16" fmla="*/ 2 w 14"/>
                <a:gd name="T17" fmla="*/ 3 h 5"/>
                <a:gd name="T18" fmla="*/ 1 w 14"/>
                <a:gd name="T19" fmla="*/ 3 h 5"/>
                <a:gd name="T20" fmla="*/ 2 w 14"/>
                <a:gd name="T21" fmla="*/ 2 h 5"/>
                <a:gd name="T22" fmla="*/ 12 w 14"/>
                <a:gd name="T23" fmla="*/ 2 h 5"/>
                <a:gd name="T24" fmla="*/ 13 w 14"/>
                <a:gd name="T25" fmla="*/ 3 h 5"/>
                <a:gd name="T26" fmla="*/ 12 w 14"/>
                <a:gd name="T2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1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2" y="0"/>
                  </a:cubicBezTo>
                  <a:close/>
                  <a:moveTo>
                    <a:pt x="1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5" name="Freeform 5060"/>
            <p:cNvSpPr>
              <a:spLocks noEditPoints="1"/>
            </p:cNvSpPr>
            <p:nvPr/>
          </p:nvSpPr>
          <p:spPr bwMode="auto">
            <a:xfrm>
              <a:off x="3457624" y="1518512"/>
              <a:ext cx="101330" cy="32991"/>
            </a:xfrm>
            <a:custGeom>
              <a:avLst/>
              <a:gdLst>
                <a:gd name="T0" fmla="*/ 15 w 18"/>
                <a:gd name="T1" fmla="*/ 0 h 6"/>
                <a:gd name="T2" fmla="*/ 3 w 18"/>
                <a:gd name="T3" fmla="*/ 0 h 6"/>
                <a:gd name="T4" fmla="*/ 0 w 18"/>
                <a:gd name="T5" fmla="*/ 3 h 6"/>
                <a:gd name="T6" fmla="*/ 3 w 18"/>
                <a:gd name="T7" fmla="*/ 6 h 6"/>
                <a:gd name="T8" fmla="*/ 15 w 18"/>
                <a:gd name="T9" fmla="*/ 6 h 6"/>
                <a:gd name="T10" fmla="*/ 18 w 18"/>
                <a:gd name="T11" fmla="*/ 3 h 6"/>
                <a:gd name="T12" fmla="*/ 15 w 18"/>
                <a:gd name="T13" fmla="*/ 0 h 6"/>
                <a:gd name="T14" fmla="*/ 15 w 18"/>
                <a:gd name="T15" fmla="*/ 5 h 6"/>
                <a:gd name="T16" fmla="*/ 3 w 18"/>
                <a:gd name="T17" fmla="*/ 5 h 6"/>
                <a:gd name="T18" fmla="*/ 2 w 18"/>
                <a:gd name="T19" fmla="*/ 3 h 6"/>
                <a:gd name="T20" fmla="*/ 3 w 18"/>
                <a:gd name="T21" fmla="*/ 2 h 6"/>
                <a:gd name="T22" fmla="*/ 15 w 18"/>
                <a:gd name="T23" fmla="*/ 2 h 6"/>
                <a:gd name="T24" fmla="*/ 16 w 18"/>
                <a:gd name="T25" fmla="*/ 3 h 6"/>
                <a:gd name="T26" fmla="*/ 15 w 18"/>
                <a:gd name="T2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6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6"/>
                    <a:pt x="18" y="5"/>
                    <a:pt x="18" y="3"/>
                  </a:cubicBezTo>
                  <a:cubicBezTo>
                    <a:pt x="18" y="1"/>
                    <a:pt x="17" y="0"/>
                    <a:pt x="15" y="0"/>
                  </a:cubicBezTo>
                  <a:close/>
                  <a:moveTo>
                    <a:pt x="15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3"/>
                  </a:cubicBezTo>
                  <a:cubicBezTo>
                    <a:pt x="16" y="4"/>
                    <a:pt x="16" y="5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6" name="Freeform 5061"/>
            <p:cNvSpPr>
              <a:spLocks noEditPoints="1"/>
            </p:cNvSpPr>
            <p:nvPr/>
          </p:nvSpPr>
          <p:spPr bwMode="auto">
            <a:xfrm>
              <a:off x="3391643" y="1233376"/>
              <a:ext cx="233293" cy="280423"/>
            </a:xfrm>
            <a:custGeom>
              <a:avLst/>
              <a:gdLst>
                <a:gd name="T0" fmla="*/ 21 w 42"/>
                <a:gd name="T1" fmla="*/ 0 h 50"/>
                <a:gd name="T2" fmla="*/ 0 w 42"/>
                <a:gd name="T3" fmla="*/ 21 h 50"/>
                <a:gd name="T4" fmla="*/ 4 w 42"/>
                <a:gd name="T5" fmla="*/ 34 h 50"/>
                <a:gd name="T6" fmla="*/ 12 w 42"/>
                <a:gd name="T7" fmla="*/ 49 h 50"/>
                <a:gd name="T8" fmla="*/ 12 w 42"/>
                <a:gd name="T9" fmla="*/ 50 h 50"/>
                <a:gd name="T10" fmla="*/ 30 w 42"/>
                <a:gd name="T11" fmla="*/ 50 h 50"/>
                <a:gd name="T12" fmla="*/ 30 w 42"/>
                <a:gd name="T13" fmla="*/ 49 h 50"/>
                <a:gd name="T14" fmla="*/ 38 w 42"/>
                <a:gd name="T15" fmla="*/ 34 h 50"/>
                <a:gd name="T16" fmla="*/ 42 w 42"/>
                <a:gd name="T17" fmla="*/ 21 h 50"/>
                <a:gd name="T18" fmla="*/ 21 w 42"/>
                <a:gd name="T19" fmla="*/ 0 h 50"/>
                <a:gd name="T20" fmla="*/ 36 w 42"/>
                <a:gd name="T21" fmla="*/ 33 h 50"/>
                <a:gd name="T22" fmla="*/ 29 w 42"/>
                <a:gd name="T23" fmla="*/ 48 h 50"/>
                <a:gd name="T24" fmla="*/ 13 w 42"/>
                <a:gd name="T25" fmla="*/ 48 h 50"/>
                <a:gd name="T26" fmla="*/ 6 w 42"/>
                <a:gd name="T27" fmla="*/ 33 h 50"/>
                <a:gd name="T28" fmla="*/ 1 w 42"/>
                <a:gd name="T29" fmla="*/ 21 h 50"/>
                <a:gd name="T30" fmla="*/ 21 w 42"/>
                <a:gd name="T31" fmla="*/ 1 h 50"/>
                <a:gd name="T32" fmla="*/ 41 w 42"/>
                <a:gd name="T33" fmla="*/ 21 h 50"/>
                <a:gd name="T34" fmla="*/ 36 w 42"/>
                <a:gd name="T35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50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26"/>
                    <a:pt x="1" y="30"/>
                    <a:pt x="4" y="34"/>
                  </a:cubicBezTo>
                  <a:cubicBezTo>
                    <a:pt x="6" y="36"/>
                    <a:pt x="11" y="44"/>
                    <a:pt x="12" y="49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4"/>
                    <a:pt x="36" y="36"/>
                    <a:pt x="38" y="34"/>
                  </a:cubicBezTo>
                  <a:cubicBezTo>
                    <a:pt x="41" y="30"/>
                    <a:pt x="42" y="26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36" y="33"/>
                  </a:moveTo>
                  <a:cubicBezTo>
                    <a:pt x="35" y="35"/>
                    <a:pt x="30" y="43"/>
                    <a:pt x="29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3"/>
                    <a:pt x="7" y="35"/>
                    <a:pt x="6" y="33"/>
                  </a:cubicBezTo>
                  <a:cubicBezTo>
                    <a:pt x="3" y="29"/>
                    <a:pt x="1" y="25"/>
                    <a:pt x="1" y="21"/>
                  </a:cubicBezTo>
                  <a:cubicBezTo>
                    <a:pt x="1" y="10"/>
                    <a:pt x="10" y="1"/>
                    <a:pt x="21" y="1"/>
                  </a:cubicBezTo>
                  <a:cubicBezTo>
                    <a:pt x="32" y="1"/>
                    <a:pt x="41" y="10"/>
                    <a:pt x="41" y="21"/>
                  </a:cubicBezTo>
                  <a:cubicBezTo>
                    <a:pt x="41" y="25"/>
                    <a:pt x="39" y="29"/>
                    <a:pt x="3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2140605" y="1603408"/>
            <a:ext cx="224791" cy="281461"/>
            <a:chOff x="4461487" y="1245159"/>
            <a:chExt cx="280423" cy="351117"/>
          </a:xfrm>
          <a:solidFill>
            <a:srgbClr val="FFC000"/>
          </a:solidFill>
        </p:grpSpPr>
        <p:sp>
          <p:nvSpPr>
            <p:cNvPr id="338" name="Freeform 5056"/>
            <p:cNvSpPr>
              <a:spLocks noEditPoints="1"/>
            </p:cNvSpPr>
            <p:nvPr/>
          </p:nvSpPr>
          <p:spPr bwMode="auto">
            <a:xfrm>
              <a:off x="4529826" y="1245159"/>
              <a:ext cx="143746" cy="150815"/>
            </a:xfrm>
            <a:custGeom>
              <a:avLst/>
              <a:gdLst>
                <a:gd name="T0" fmla="*/ 13 w 26"/>
                <a:gd name="T1" fmla="*/ 27 h 27"/>
                <a:gd name="T2" fmla="*/ 26 w 26"/>
                <a:gd name="T3" fmla="*/ 13 h 27"/>
                <a:gd name="T4" fmla="*/ 13 w 26"/>
                <a:gd name="T5" fmla="*/ 0 h 27"/>
                <a:gd name="T6" fmla="*/ 0 w 26"/>
                <a:gd name="T7" fmla="*/ 13 h 27"/>
                <a:gd name="T8" fmla="*/ 13 w 26"/>
                <a:gd name="T9" fmla="*/ 27 h 27"/>
                <a:gd name="T10" fmla="*/ 13 w 26"/>
                <a:gd name="T11" fmla="*/ 1 h 27"/>
                <a:gd name="T12" fmla="*/ 25 w 26"/>
                <a:gd name="T13" fmla="*/ 13 h 27"/>
                <a:gd name="T14" fmla="*/ 13 w 26"/>
                <a:gd name="T15" fmla="*/ 26 h 27"/>
                <a:gd name="T16" fmla="*/ 1 w 26"/>
                <a:gd name="T17" fmla="*/ 13 h 27"/>
                <a:gd name="T18" fmla="*/ 13 w 26"/>
                <a:gd name="T1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20" y="27"/>
                    <a:pt x="26" y="21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  <a:moveTo>
                    <a:pt x="13" y="1"/>
                  </a:moveTo>
                  <a:cubicBezTo>
                    <a:pt x="20" y="1"/>
                    <a:pt x="25" y="7"/>
                    <a:pt x="25" y="13"/>
                  </a:cubicBezTo>
                  <a:cubicBezTo>
                    <a:pt x="25" y="20"/>
                    <a:pt x="20" y="26"/>
                    <a:pt x="13" y="26"/>
                  </a:cubicBezTo>
                  <a:cubicBezTo>
                    <a:pt x="6" y="26"/>
                    <a:pt x="1" y="20"/>
                    <a:pt x="1" y="13"/>
                  </a:cubicBezTo>
                  <a:cubicBezTo>
                    <a:pt x="1" y="7"/>
                    <a:pt x="6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9" name="Freeform 5057"/>
            <p:cNvSpPr>
              <a:spLocks noEditPoints="1"/>
            </p:cNvSpPr>
            <p:nvPr/>
          </p:nvSpPr>
          <p:spPr bwMode="auto">
            <a:xfrm>
              <a:off x="4461487" y="1400687"/>
              <a:ext cx="280423" cy="195589"/>
            </a:xfrm>
            <a:custGeom>
              <a:avLst/>
              <a:gdLst>
                <a:gd name="T0" fmla="*/ 41 w 50"/>
                <a:gd name="T1" fmla="*/ 0 h 35"/>
                <a:gd name="T2" fmla="*/ 34 w 50"/>
                <a:gd name="T3" fmla="*/ 0 h 35"/>
                <a:gd name="T4" fmla="*/ 29 w 50"/>
                <a:gd name="T5" fmla="*/ 22 h 35"/>
                <a:gd name="T6" fmla="*/ 25 w 50"/>
                <a:gd name="T7" fmla="*/ 5 h 35"/>
                <a:gd name="T8" fmla="*/ 28 w 50"/>
                <a:gd name="T9" fmla="*/ 2 h 35"/>
                <a:gd name="T10" fmla="*/ 27 w 50"/>
                <a:gd name="T11" fmla="*/ 0 h 35"/>
                <a:gd name="T12" fmla="*/ 25 w 50"/>
                <a:gd name="T13" fmla="*/ 0 h 35"/>
                <a:gd name="T14" fmla="*/ 23 w 50"/>
                <a:gd name="T15" fmla="*/ 0 h 35"/>
                <a:gd name="T16" fmla="*/ 22 w 50"/>
                <a:gd name="T17" fmla="*/ 2 h 35"/>
                <a:gd name="T18" fmla="*/ 25 w 50"/>
                <a:gd name="T19" fmla="*/ 5 h 35"/>
                <a:gd name="T20" fmla="*/ 21 w 50"/>
                <a:gd name="T21" fmla="*/ 22 h 35"/>
                <a:gd name="T22" fmla="*/ 16 w 50"/>
                <a:gd name="T23" fmla="*/ 0 h 35"/>
                <a:gd name="T24" fmla="*/ 9 w 50"/>
                <a:gd name="T25" fmla="*/ 0 h 35"/>
                <a:gd name="T26" fmla="*/ 0 w 50"/>
                <a:gd name="T27" fmla="*/ 12 h 35"/>
                <a:gd name="T28" fmla="*/ 0 w 50"/>
                <a:gd name="T29" fmla="*/ 35 h 35"/>
                <a:gd name="T30" fmla="*/ 50 w 50"/>
                <a:gd name="T31" fmla="*/ 35 h 35"/>
                <a:gd name="T32" fmla="*/ 50 w 50"/>
                <a:gd name="T33" fmla="*/ 12 h 35"/>
                <a:gd name="T34" fmla="*/ 41 w 50"/>
                <a:gd name="T35" fmla="*/ 0 h 35"/>
                <a:gd name="T36" fmla="*/ 49 w 50"/>
                <a:gd name="T37" fmla="*/ 33 h 35"/>
                <a:gd name="T38" fmla="*/ 1 w 50"/>
                <a:gd name="T39" fmla="*/ 33 h 35"/>
                <a:gd name="T40" fmla="*/ 1 w 50"/>
                <a:gd name="T41" fmla="*/ 12 h 35"/>
                <a:gd name="T42" fmla="*/ 9 w 50"/>
                <a:gd name="T43" fmla="*/ 1 h 35"/>
                <a:gd name="T44" fmla="*/ 15 w 50"/>
                <a:gd name="T45" fmla="*/ 1 h 35"/>
                <a:gd name="T46" fmla="*/ 21 w 50"/>
                <a:gd name="T47" fmla="*/ 29 h 35"/>
                <a:gd name="T48" fmla="*/ 25 w 50"/>
                <a:gd name="T49" fmla="*/ 10 h 35"/>
                <a:gd name="T50" fmla="*/ 29 w 50"/>
                <a:gd name="T51" fmla="*/ 29 h 35"/>
                <a:gd name="T52" fmla="*/ 35 w 50"/>
                <a:gd name="T53" fmla="*/ 1 h 35"/>
                <a:gd name="T54" fmla="*/ 41 w 50"/>
                <a:gd name="T55" fmla="*/ 1 h 35"/>
                <a:gd name="T56" fmla="*/ 49 w 50"/>
                <a:gd name="T57" fmla="*/ 12 h 35"/>
                <a:gd name="T58" fmla="*/ 49 w 50"/>
                <a:gd name="T5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35">
                  <a:moveTo>
                    <a:pt x="4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6" y="0"/>
                    <a:pt x="41" y="0"/>
                  </a:cubicBezTo>
                  <a:close/>
                  <a:moveTo>
                    <a:pt x="49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6"/>
                    <a:pt x="5" y="1"/>
                    <a:pt x="9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1"/>
                    <a:pt x="49" y="6"/>
                    <a:pt x="49" y="12"/>
                  </a:cubicBezTo>
                  <a:lnTo>
                    <a:pt x="4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5889005" y="1922391"/>
            <a:ext cx="3704190" cy="1006339"/>
            <a:chOff x="6634964" y="1133899"/>
            <a:chExt cx="4938920" cy="1341785"/>
          </a:xfrm>
        </p:grpSpPr>
        <p:sp>
          <p:nvSpPr>
            <p:cNvPr id="341" name="文本框 9593"/>
            <p:cNvSpPr txBox="1"/>
            <p:nvPr/>
          </p:nvSpPr>
          <p:spPr>
            <a:xfrm>
              <a:off x="6634964" y="1133899"/>
              <a:ext cx="248000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700" b="1" dirty="0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2—20%</a:t>
              </a:r>
              <a:endParaRPr lang="zh-CN" altLang="en-US" sz="27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2" name="文本框 9595"/>
            <p:cNvSpPr txBox="1"/>
            <p:nvPr/>
          </p:nvSpPr>
          <p:spPr>
            <a:xfrm>
              <a:off x="6634964" y="1798576"/>
              <a:ext cx="4938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绩效考核得分在</a:t>
              </a:r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90-100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分之间；</a:t>
              </a:r>
              <a:endPara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根据相关制度，予以优先晋升</a:t>
              </a:r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晋级</a:t>
              </a:r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奖励等；</a:t>
              </a:r>
              <a:endPara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5904831" y="3034540"/>
            <a:ext cx="3704190" cy="1399900"/>
            <a:chOff x="6634964" y="1133899"/>
            <a:chExt cx="4938920" cy="2227721"/>
          </a:xfrm>
        </p:grpSpPr>
        <p:sp>
          <p:nvSpPr>
            <p:cNvPr id="347" name="文本框 9601"/>
            <p:cNvSpPr txBox="1"/>
            <p:nvPr/>
          </p:nvSpPr>
          <p:spPr>
            <a:xfrm>
              <a:off x="6634964" y="1133899"/>
              <a:ext cx="2480007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700" b="1" dirty="0">
                  <a:solidFill>
                    <a:srgbClr val="008E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7—70%</a:t>
              </a:r>
              <a:endParaRPr lang="zh-CN" altLang="en-US" sz="2700" b="1" dirty="0">
                <a:solidFill>
                  <a:srgbClr val="008E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文本框 9602"/>
            <p:cNvSpPr txBox="1"/>
            <p:nvPr/>
          </p:nvSpPr>
          <p:spPr>
            <a:xfrm>
              <a:off x="6634964" y="1892285"/>
              <a:ext cx="4938920" cy="146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绩效考核得分在</a:t>
              </a:r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60-90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分之间；</a:t>
              </a:r>
              <a:endPara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80-90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分之间的，符合晋级标准的，予以晋级；</a:t>
              </a:r>
              <a:endPara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70-80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分之间的，保持岗位正常；</a:t>
              </a:r>
              <a:endPara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60-70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分之间的，给予岗位培训提升；</a:t>
              </a:r>
              <a:endPara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5910764" y="4531995"/>
            <a:ext cx="3708144" cy="748953"/>
            <a:chOff x="6634964" y="1133899"/>
            <a:chExt cx="4944191" cy="998603"/>
          </a:xfrm>
        </p:grpSpPr>
        <p:sp>
          <p:nvSpPr>
            <p:cNvPr id="350" name="文本框 9604"/>
            <p:cNvSpPr txBox="1"/>
            <p:nvPr/>
          </p:nvSpPr>
          <p:spPr>
            <a:xfrm>
              <a:off x="6634964" y="1133899"/>
              <a:ext cx="2480007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700" b="1" dirty="0">
                  <a:solidFill>
                    <a:srgbClr val="B81C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1—10%</a:t>
              </a:r>
              <a:endParaRPr lang="zh-CN" altLang="en-US" sz="2700" b="1" dirty="0">
                <a:solidFill>
                  <a:srgbClr val="B81C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文本框 9605"/>
            <p:cNvSpPr txBox="1"/>
            <p:nvPr/>
          </p:nvSpPr>
          <p:spPr>
            <a:xfrm>
              <a:off x="6640235" y="1813354"/>
              <a:ext cx="4938920" cy="31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25"/>
                </a:lnSpc>
              </a:pP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绩效考核得分低于</a:t>
              </a:r>
              <a:r>
                <a:rPr lang="en-US" altLang="zh-CN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分的，予以调岗处理。</a:t>
              </a:r>
              <a:endPara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燕尾形 4"/>
          <p:cNvSpPr/>
          <p:nvPr/>
        </p:nvSpPr>
        <p:spPr>
          <a:xfrm rot="5400000">
            <a:off x="1842077" y="2702045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19739" y="3368461"/>
            <a:ext cx="8463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58961" y="2182109"/>
            <a:ext cx="2418139" cy="430727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晋升岗位需求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2346001" y="2596739"/>
            <a:ext cx="3311506" cy="58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战略需求、离职、继任等形成新的晋升岗位需求，优先选择内部晋升</a:t>
            </a:r>
          </a:p>
        </p:txBody>
      </p:sp>
      <p:sp>
        <p:nvSpPr>
          <p:cNvPr id="12" name="燕尾形 11"/>
          <p:cNvSpPr/>
          <p:nvPr/>
        </p:nvSpPr>
        <p:spPr>
          <a:xfrm rot="5400000">
            <a:off x="1842077" y="4069841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8960" y="3549905"/>
            <a:ext cx="1595242" cy="430727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价值观认同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2346001" y="3964535"/>
            <a:ext cx="3311506" cy="58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拟晋升人员的价值观需和公司文化、价值观保持高度一致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6367949" y="2702045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5991466" y="1927501"/>
            <a:ext cx="0" cy="2967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84833" y="2182109"/>
            <a:ext cx="2223568" cy="430727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符合晋升标准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871873" y="2596739"/>
            <a:ext cx="3057355" cy="58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拟晋升人员的近半年的绩效考核结果与 岗位晋升条件匹配度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80%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以上；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367949" y="4069841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4833" y="3549905"/>
            <a:ext cx="2924323" cy="430727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晋升培训合格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871873" y="3964535"/>
            <a:ext cx="3177976" cy="84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拟晋升人员在正式晋升前需要完成培训部的晋升人员培训课程，并通过考核。</a:t>
            </a:r>
          </a:p>
        </p:txBody>
      </p:sp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04800" y="464225"/>
            <a:ext cx="554510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绩效考核结果与晋升管理</a:t>
            </a: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4236" y="6188147"/>
            <a:ext cx="39999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 animBg="1"/>
      <p:bldP spid="14" grpId="0"/>
      <p:bldP spid="15" grpId="0"/>
      <p:bldP spid="20" grpId="0" animBg="1"/>
      <p:bldP spid="22" grpId="0"/>
      <p:bldP spid="23" grpId="0"/>
      <p:bldP spid="24" grpId="0" animBg="1"/>
      <p:bldP spid="26" grpId="0"/>
      <p:bldP spid="27" grpId="0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燕尾形 4"/>
          <p:cNvSpPr/>
          <p:nvPr/>
        </p:nvSpPr>
        <p:spPr>
          <a:xfrm rot="5400000">
            <a:off x="3874508" y="2178937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47984" y="3517352"/>
            <a:ext cx="95141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92979" y="1868745"/>
            <a:ext cx="2304379" cy="430727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非业务岗位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2968029" y="2816965"/>
            <a:ext cx="2527063" cy="58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非业务岗位不参与平时晋级，特殊情况不适用晋级调整。</a:t>
            </a:r>
          </a:p>
        </p:txBody>
      </p:sp>
      <p:sp>
        <p:nvSpPr>
          <p:cNvPr id="12" name="燕尾形 11"/>
          <p:cNvSpPr/>
          <p:nvPr/>
        </p:nvSpPr>
        <p:spPr>
          <a:xfrm rot="5400000">
            <a:off x="6926545" y="2187471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74946" y="2845644"/>
            <a:ext cx="1336774" cy="430727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平时晋级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2978232" y="3882826"/>
            <a:ext cx="3311506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年度绩效考核得分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90-100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20" name="燕尾形 19"/>
          <p:cNvSpPr/>
          <p:nvPr/>
        </p:nvSpPr>
        <p:spPr>
          <a:xfrm>
            <a:off x="1081492" y="2747992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7538" y="4440219"/>
            <a:ext cx="76646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49962" y="1862710"/>
            <a:ext cx="1313113" cy="430727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业务岗位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5660843" y="2806426"/>
            <a:ext cx="3311506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季度绩效考核得分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90-100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24" name="燕尾形 23"/>
          <p:cNvSpPr/>
          <p:nvPr/>
        </p:nvSpPr>
        <p:spPr>
          <a:xfrm>
            <a:off x="1047984" y="4060091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1438" y="4169033"/>
            <a:ext cx="1336774" cy="430727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年度晋级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04800" y="454143"/>
            <a:ext cx="554510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绩效考核结果与晋级管理</a:t>
            </a: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3025971" y="4572021"/>
            <a:ext cx="3311506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年度绩效考核得分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80-90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28" name="矩形 27"/>
          <p:cNvSpPr/>
          <p:nvPr/>
        </p:nvSpPr>
        <p:spPr>
          <a:xfrm>
            <a:off x="9465597" y="2942389"/>
            <a:ext cx="654280" cy="307744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燕尾形 11"/>
          <p:cNvSpPr/>
          <p:nvPr/>
        </p:nvSpPr>
        <p:spPr>
          <a:xfrm rot="5400000">
            <a:off x="9565579" y="2187471"/>
            <a:ext cx="359946" cy="5759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44CEB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88996" y="1862710"/>
            <a:ext cx="1313113" cy="430727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晋级标准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5660843" y="3061077"/>
            <a:ext cx="3311506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连续两个季度绩效考核得分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80-90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36" name="矩形 35"/>
          <p:cNvSpPr/>
          <p:nvPr/>
        </p:nvSpPr>
        <p:spPr>
          <a:xfrm>
            <a:off x="9457595" y="3882826"/>
            <a:ext cx="654280" cy="307744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85039" y="4707671"/>
            <a:ext cx="654280" cy="307744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5660843" y="3568211"/>
            <a:ext cx="3311506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年度绩效考核得分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90-100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660842" y="4072522"/>
            <a:ext cx="3465773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年度中有两个季度绩效考核得分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90-100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5660843" y="4468704"/>
            <a:ext cx="3311506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年度绩效考核得分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80-90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5660842" y="4736473"/>
            <a:ext cx="3465773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年度中有两个季度绩效考核得分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80-90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5660841" y="3793981"/>
            <a:ext cx="3465773" cy="32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年度中有三个季度绩效考核得分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80-90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分</a:t>
            </a: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500514" y="1861823"/>
            <a:ext cx="0" cy="3361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088044" y="1834611"/>
            <a:ext cx="0" cy="3388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811720" y="1872629"/>
            <a:ext cx="0" cy="3361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897538" y="2747992"/>
            <a:ext cx="76646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 animBg="1"/>
      <p:bldP spid="14" grpId="0"/>
      <p:bldP spid="15" grpId="0"/>
      <p:bldP spid="20" grpId="0" animBg="1"/>
      <p:bldP spid="22" grpId="0"/>
      <p:bldP spid="23" grpId="0"/>
      <p:bldP spid="24" grpId="0" animBg="1"/>
      <p:bldP spid="26" grpId="0"/>
      <p:bldP spid="37" grpId="0" animBg="1"/>
      <p:bldP spid="25" grpId="0"/>
      <p:bldP spid="28" grpId="0"/>
      <p:bldP spid="29" grpId="0" animBg="1"/>
      <p:bldP spid="30" grpId="0"/>
      <p:bldP spid="31" grpId="0"/>
      <p:bldP spid="36" grpId="0"/>
      <p:bldP spid="38" grpId="0"/>
      <p:bldP spid="40" grpId="0"/>
      <p:bldP spid="41" grpId="0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36435" y="463415"/>
            <a:ext cx="408316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绩效考核结果反馈</a:t>
            </a: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32831" y="4056765"/>
            <a:ext cx="945000" cy="945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8" name="饼形 2"/>
          <p:cNvSpPr/>
          <p:nvPr/>
        </p:nvSpPr>
        <p:spPr>
          <a:xfrm rot="18900000">
            <a:off x="5859191" y="4183124"/>
            <a:ext cx="692282" cy="692282"/>
          </a:xfrm>
          <a:prstGeom prst="pie">
            <a:avLst>
              <a:gd name="adj1" fmla="val 0"/>
              <a:gd name="adj2" fmla="val 74820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29831" y="4353765"/>
            <a:ext cx="351000" cy="351000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0" name="椭圆 29"/>
          <p:cNvSpPr/>
          <p:nvPr/>
        </p:nvSpPr>
        <p:spPr>
          <a:xfrm>
            <a:off x="3270286" y="2751739"/>
            <a:ext cx="1310851" cy="131085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6404761" y="1792824"/>
            <a:ext cx="1107831" cy="110783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6553677" y="1941740"/>
            <a:ext cx="810000" cy="81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8" name="文本框 3"/>
          <p:cNvSpPr txBox="1"/>
          <p:nvPr/>
        </p:nvSpPr>
        <p:spPr>
          <a:xfrm>
            <a:off x="6677831" y="2058200"/>
            <a:ext cx="574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01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7634603" y="1680200"/>
            <a:ext cx="366547" cy="378000"/>
            <a:chOff x="9405938" y="2763838"/>
            <a:chExt cx="1219201" cy="1257301"/>
          </a:xfrm>
          <a:solidFill>
            <a:schemeClr val="bg2">
              <a:lumMod val="50000"/>
            </a:schemeClr>
          </a:solidFill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7634603" y="2175289"/>
            <a:ext cx="1367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576752" y="2312216"/>
            <a:ext cx="160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人效服务部以各部门组织考核为基础，形成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绩效评估报告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53" name="椭圆 52"/>
          <p:cNvSpPr/>
          <p:nvPr/>
        </p:nvSpPr>
        <p:spPr>
          <a:xfrm>
            <a:off x="6907783" y="3722847"/>
            <a:ext cx="1107831" cy="110783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7056699" y="3871762"/>
            <a:ext cx="810000" cy="81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5" name="文本框 54"/>
          <p:cNvSpPr txBox="1"/>
          <p:nvPr/>
        </p:nvSpPr>
        <p:spPr>
          <a:xfrm>
            <a:off x="7180853" y="3988222"/>
            <a:ext cx="6367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03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8137625" y="4146204"/>
            <a:ext cx="151482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137625" y="4271313"/>
            <a:ext cx="160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人效服务部以月或季度为单位，组织各部门绩效结果复盘；</a:t>
            </a:r>
          </a:p>
        </p:txBody>
      </p:sp>
      <p:sp>
        <p:nvSpPr>
          <p:cNvPr id="58" name="Freeform 148"/>
          <p:cNvSpPr>
            <a:spLocks noChangeAspect="1"/>
          </p:cNvSpPr>
          <p:nvPr/>
        </p:nvSpPr>
        <p:spPr bwMode="auto">
          <a:xfrm>
            <a:off x="8137625" y="3582054"/>
            <a:ext cx="550189" cy="432000"/>
          </a:xfrm>
          <a:custGeom>
            <a:avLst/>
            <a:gdLst>
              <a:gd name="T0" fmla="*/ 7 w 135"/>
              <a:gd name="T1" fmla="*/ 99 h 106"/>
              <a:gd name="T2" fmla="*/ 135 w 135"/>
              <a:gd name="T3" fmla="*/ 99 h 106"/>
              <a:gd name="T4" fmla="*/ 135 w 135"/>
              <a:gd name="T5" fmla="*/ 106 h 106"/>
              <a:gd name="T6" fmla="*/ 7 w 135"/>
              <a:gd name="T7" fmla="*/ 106 h 106"/>
              <a:gd name="T8" fmla="*/ 0 w 135"/>
              <a:gd name="T9" fmla="*/ 106 h 106"/>
              <a:gd name="T10" fmla="*/ 0 w 135"/>
              <a:gd name="T11" fmla="*/ 99 h 106"/>
              <a:gd name="T12" fmla="*/ 0 w 135"/>
              <a:gd name="T13" fmla="*/ 0 h 106"/>
              <a:gd name="T14" fmla="*/ 7 w 135"/>
              <a:gd name="T15" fmla="*/ 0 h 106"/>
              <a:gd name="T16" fmla="*/ 7 w 135"/>
              <a:gd name="T17" fmla="*/ 56 h 106"/>
              <a:gd name="T18" fmla="*/ 22 w 135"/>
              <a:gd name="T19" fmla="*/ 47 h 106"/>
              <a:gd name="T20" fmla="*/ 26 w 135"/>
              <a:gd name="T21" fmla="*/ 42 h 106"/>
              <a:gd name="T22" fmla="*/ 31 w 135"/>
              <a:gd name="T23" fmla="*/ 49 h 106"/>
              <a:gd name="T24" fmla="*/ 33 w 135"/>
              <a:gd name="T25" fmla="*/ 54 h 106"/>
              <a:gd name="T26" fmla="*/ 38 w 135"/>
              <a:gd name="T27" fmla="*/ 49 h 106"/>
              <a:gd name="T28" fmla="*/ 45 w 135"/>
              <a:gd name="T29" fmla="*/ 44 h 106"/>
              <a:gd name="T30" fmla="*/ 50 w 135"/>
              <a:gd name="T31" fmla="*/ 52 h 106"/>
              <a:gd name="T32" fmla="*/ 52 w 135"/>
              <a:gd name="T33" fmla="*/ 56 h 106"/>
              <a:gd name="T34" fmla="*/ 64 w 135"/>
              <a:gd name="T35" fmla="*/ 49 h 106"/>
              <a:gd name="T36" fmla="*/ 69 w 135"/>
              <a:gd name="T37" fmla="*/ 47 h 106"/>
              <a:gd name="T38" fmla="*/ 71 w 135"/>
              <a:gd name="T39" fmla="*/ 49 h 106"/>
              <a:gd name="T40" fmla="*/ 83 w 135"/>
              <a:gd name="T41" fmla="*/ 33 h 106"/>
              <a:gd name="T42" fmla="*/ 88 w 135"/>
              <a:gd name="T43" fmla="*/ 26 h 106"/>
              <a:gd name="T44" fmla="*/ 93 w 135"/>
              <a:gd name="T45" fmla="*/ 30 h 106"/>
              <a:gd name="T46" fmla="*/ 95 w 135"/>
              <a:gd name="T47" fmla="*/ 33 h 106"/>
              <a:gd name="T48" fmla="*/ 102 w 135"/>
              <a:gd name="T49" fmla="*/ 23 h 106"/>
              <a:gd name="T50" fmla="*/ 95 w 135"/>
              <a:gd name="T51" fmla="*/ 16 h 106"/>
              <a:gd name="T52" fmla="*/ 111 w 135"/>
              <a:gd name="T53" fmla="*/ 9 h 106"/>
              <a:gd name="T54" fmla="*/ 128 w 135"/>
              <a:gd name="T55" fmla="*/ 2 h 106"/>
              <a:gd name="T56" fmla="*/ 126 w 135"/>
              <a:gd name="T57" fmla="*/ 21 h 106"/>
              <a:gd name="T58" fmla="*/ 123 w 135"/>
              <a:gd name="T59" fmla="*/ 40 h 106"/>
              <a:gd name="T60" fmla="*/ 114 w 135"/>
              <a:gd name="T61" fmla="*/ 33 h 106"/>
              <a:gd name="T62" fmla="*/ 104 w 135"/>
              <a:gd name="T63" fmla="*/ 47 h 106"/>
              <a:gd name="T64" fmla="*/ 100 w 135"/>
              <a:gd name="T65" fmla="*/ 54 h 106"/>
              <a:gd name="T66" fmla="*/ 93 w 135"/>
              <a:gd name="T67" fmla="*/ 49 h 106"/>
              <a:gd name="T68" fmla="*/ 90 w 135"/>
              <a:gd name="T69" fmla="*/ 47 h 106"/>
              <a:gd name="T70" fmla="*/ 78 w 135"/>
              <a:gd name="T71" fmla="*/ 63 h 106"/>
              <a:gd name="T72" fmla="*/ 76 w 135"/>
              <a:gd name="T73" fmla="*/ 71 h 106"/>
              <a:gd name="T74" fmla="*/ 69 w 135"/>
              <a:gd name="T75" fmla="*/ 66 h 106"/>
              <a:gd name="T76" fmla="*/ 67 w 135"/>
              <a:gd name="T77" fmla="*/ 66 h 106"/>
              <a:gd name="T78" fmla="*/ 52 w 135"/>
              <a:gd name="T79" fmla="*/ 73 h 106"/>
              <a:gd name="T80" fmla="*/ 45 w 135"/>
              <a:gd name="T81" fmla="*/ 75 h 106"/>
              <a:gd name="T82" fmla="*/ 43 w 135"/>
              <a:gd name="T83" fmla="*/ 71 h 106"/>
              <a:gd name="T84" fmla="*/ 40 w 135"/>
              <a:gd name="T85" fmla="*/ 66 h 106"/>
              <a:gd name="T86" fmla="*/ 38 w 135"/>
              <a:gd name="T87" fmla="*/ 71 h 106"/>
              <a:gd name="T88" fmla="*/ 31 w 135"/>
              <a:gd name="T89" fmla="*/ 75 h 106"/>
              <a:gd name="T90" fmla="*/ 26 w 135"/>
              <a:gd name="T91" fmla="*/ 68 h 106"/>
              <a:gd name="T92" fmla="*/ 24 w 135"/>
              <a:gd name="T93" fmla="*/ 63 h 106"/>
              <a:gd name="T94" fmla="*/ 7 w 135"/>
              <a:gd name="T95" fmla="*/ 75 h 106"/>
              <a:gd name="T96" fmla="*/ 7 w 135"/>
              <a:gd name="T9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5" h="106">
                <a:moveTo>
                  <a:pt x="7" y="99"/>
                </a:move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0"/>
                </a:lnTo>
                <a:lnTo>
                  <a:pt x="7" y="0"/>
                </a:lnTo>
                <a:lnTo>
                  <a:pt x="7" y="56"/>
                </a:lnTo>
                <a:lnTo>
                  <a:pt x="22" y="47"/>
                </a:lnTo>
                <a:lnTo>
                  <a:pt x="26" y="42"/>
                </a:lnTo>
                <a:lnTo>
                  <a:pt x="31" y="49"/>
                </a:lnTo>
                <a:lnTo>
                  <a:pt x="33" y="54"/>
                </a:lnTo>
                <a:lnTo>
                  <a:pt x="38" y="49"/>
                </a:lnTo>
                <a:lnTo>
                  <a:pt x="45" y="44"/>
                </a:lnTo>
                <a:lnTo>
                  <a:pt x="50" y="52"/>
                </a:lnTo>
                <a:lnTo>
                  <a:pt x="52" y="56"/>
                </a:lnTo>
                <a:lnTo>
                  <a:pt x="64" y="49"/>
                </a:lnTo>
                <a:lnTo>
                  <a:pt x="69" y="47"/>
                </a:lnTo>
                <a:lnTo>
                  <a:pt x="71" y="49"/>
                </a:lnTo>
                <a:lnTo>
                  <a:pt x="83" y="33"/>
                </a:lnTo>
                <a:lnTo>
                  <a:pt x="88" y="26"/>
                </a:lnTo>
                <a:lnTo>
                  <a:pt x="93" y="30"/>
                </a:lnTo>
                <a:lnTo>
                  <a:pt x="95" y="33"/>
                </a:lnTo>
                <a:lnTo>
                  <a:pt x="102" y="23"/>
                </a:lnTo>
                <a:lnTo>
                  <a:pt x="95" y="16"/>
                </a:lnTo>
                <a:lnTo>
                  <a:pt x="111" y="9"/>
                </a:lnTo>
                <a:lnTo>
                  <a:pt x="128" y="2"/>
                </a:lnTo>
                <a:lnTo>
                  <a:pt x="126" y="21"/>
                </a:lnTo>
                <a:lnTo>
                  <a:pt x="123" y="40"/>
                </a:lnTo>
                <a:lnTo>
                  <a:pt x="114" y="33"/>
                </a:lnTo>
                <a:lnTo>
                  <a:pt x="104" y="47"/>
                </a:lnTo>
                <a:lnTo>
                  <a:pt x="100" y="54"/>
                </a:lnTo>
                <a:lnTo>
                  <a:pt x="93" y="49"/>
                </a:lnTo>
                <a:lnTo>
                  <a:pt x="90" y="47"/>
                </a:lnTo>
                <a:lnTo>
                  <a:pt x="78" y="63"/>
                </a:lnTo>
                <a:lnTo>
                  <a:pt x="76" y="71"/>
                </a:lnTo>
                <a:lnTo>
                  <a:pt x="69" y="66"/>
                </a:lnTo>
                <a:lnTo>
                  <a:pt x="67" y="66"/>
                </a:lnTo>
                <a:lnTo>
                  <a:pt x="52" y="73"/>
                </a:lnTo>
                <a:lnTo>
                  <a:pt x="45" y="75"/>
                </a:lnTo>
                <a:lnTo>
                  <a:pt x="43" y="71"/>
                </a:lnTo>
                <a:lnTo>
                  <a:pt x="40" y="66"/>
                </a:lnTo>
                <a:lnTo>
                  <a:pt x="38" y="71"/>
                </a:lnTo>
                <a:lnTo>
                  <a:pt x="31" y="75"/>
                </a:lnTo>
                <a:lnTo>
                  <a:pt x="26" y="68"/>
                </a:lnTo>
                <a:lnTo>
                  <a:pt x="24" y="63"/>
                </a:lnTo>
                <a:lnTo>
                  <a:pt x="7" y="75"/>
                </a:lnTo>
                <a:lnTo>
                  <a:pt x="7" y="99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9" name="椭圆 58"/>
          <p:cNvSpPr/>
          <p:nvPr/>
        </p:nvSpPr>
        <p:spPr>
          <a:xfrm>
            <a:off x="4058961" y="1596281"/>
            <a:ext cx="1342184" cy="134218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0" name="饼形 28"/>
          <p:cNvSpPr/>
          <p:nvPr/>
        </p:nvSpPr>
        <p:spPr>
          <a:xfrm rot="19197025">
            <a:off x="4238429" y="1775749"/>
            <a:ext cx="983249" cy="983249"/>
          </a:xfrm>
          <a:prstGeom prst="pie">
            <a:avLst>
              <a:gd name="adj1" fmla="val 20720792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74961" y="15927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4588671" y="2232549"/>
            <a:ext cx="2025000" cy="2025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3" name="饼形 31"/>
          <p:cNvSpPr>
            <a:spLocks noChangeAspect="1"/>
          </p:cNvSpPr>
          <p:nvPr/>
        </p:nvSpPr>
        <p:spPr>
          <a:xfrm>
            <a:off x="4899171" y="2543049"/>
            <a:ext cx="1404000" cy="1404000"/>
          </a:xfrm>
          <a:prstGeom prst="pie">
            <a:avLst>
              <a:gd name="adj1" fmla="val 72813"/>
              <a:gd name="adj2" fmla="val 16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611801" y="253478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</a:p>
        </p:txBody>
      </p:sp>
      <p:sp>
        <p:nvSpPr>
          <p:cNvPr id="65" name="椭圆 64"/>
          <p:cNvSpPr/>
          <p:nvPr/>
        </p:nvSpPr>
        <p:spPr>
          <a:xfrm>
            <a:off x="5335658" y="2979537"/>
            <a:ext cx="531026" cy="531026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4554552" y="2091873"/>
            <a:ext cx="351000" cy="351000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8" name="Freeform 154"/>
          <p:cNvSpPr>
            <a:spLocks noChangeAspect="1"/>
          </p:cNvSpPr>
          <p:nvPr/>
        </p:nvSpPr>
        <p:spPr bwMode="auto">
          <a:xfrm>
            <a:off x="4608552" y="2172873"/>
            <a:ext cx="243000" cy="189000"/>
          </a:xfrm>
          <a:custGeom>
            <a:avLst/>
            <a:gdLst>
              <a:gd name="T0" fmla="*/ 6 w 65"/>
              <a:gd name="T1" fmla="*/ 47 h 50"/>
              <a:gd name="T2" fmla="*/ 8 w 65"/>
              <a:gd name="T3" fmla="*/ 25 h 50"/>
              <a:gd name="T4" fmla="*/ 10 w 65"/>
              <a:gd name="T5" fmla="*/ 47 h 50"/>
              <a:gd name="T6" fmla="*/ 12 w 65"/>
              <a:gd name="T7" fmla="*/ 27 h 50"/>
              <a:gd name="T8" fmla="*/ 13 w 65"/>
              <a:gd name="T9" fmla="*/ 47 h 50"/>
              <a:gd name="T10" fmla="*/ 15 w 65"/>
              <a:gd name="T11" fmla="*/ 29 h 50"/>
              <a:gd name="T12" fmla="*/ 16 w 65"/>
              <a:gd name="T13" fmla="*/ 47 h 50"/>
              <a:gd name="T14" fmla="*/ 18 w 65"/>
              <a:gd name="T15" fmla="*/ 27 h 50"/>
              <a:gd name="T16" fmla="*/ 19 w 65"/>
              <a:gd name="T17" fmla="*/ 47 h 50"/>
              <a:gd name="T18" fmla="*/ 21 w 65"/>
              <a:gd name="T19" fmla="*/ 20 h 50"/>
              <a:gd name="T20" fmla="*/ 23 w 65"/>
              <a:gd name="T21" fmla="*/ 47 h 50"/>
              <a:gd name="T22" fmla="*/ 25 w 65"/>
              <a:gd name="T23" fmla="*/ 15 h 50"/>
              <a:gd name="T24" fmla="*/ 26 w 65"/>
              <a:gd name="T25" fmla="*/ 47 h 50"/>
              <a:gd name="T26" fmla="*/ 28 w 65"/>
              <a:gd name="T27" fmla="*/ 21 h 50"/>
              <a:gd name="T28" fmla="*/ 29 w 65"/>
              <a:gd name="T29" fmla="*/ 47 h 50"/>
              <a:gd name="T30" fmla="*/ 31 w 65"/>
              <a:gd name="T31" fmla="*/ 28 h 50"/>
              <a:gd name="T32" fmla="*/ 33 w 65"/>
              <a:gd name="T33" fmla="*/ 47 h 50"/>
              <a:gd name="T34" fmla="*/ 35 w 65"/>
              <a:gd name="T35" fmla="*/ 34 h 50"/>
              <a:gd name="T36" fmla="*/ 36 w 65"/>
              <a:gd name="T37" fmla="*/ 47 h 50"/>
              <a:gd name="T38" fmla="*/ 38 w 65"/>
              <a:gd name="T39" fmla="*/ 31 h 50"/>
              <a:gd name="T40" fmla="*/ 39 w 65"/>
              <a:gd name="T41" fmla="*/ 47 h 50"/>
              <a:gd name="T42" fmla="*/ 41 w 65"/>
              <a:gd name="T43" fmla="*/ 27 h 50"/>
              <a:gd name="T44" fmla="*/ 42 w 65"/>
              <a:gd name="T45" fmla="*/ 47 h 50"/>
              <a:gd name="T46" fmla="*/ 44 w 65"/>
              <a:gd name="T47" fmla="*/ 29 h 50"/>
              <a:gd name="T48" fmla="*/ 46 w 65"/>
              <a:gd name="T49" fmla="*/ 47 h 50"/>
              <a:gd name="T50" fmla="*/ 48 w 65"/>
              <a:gd name="T51" fmla="*/ 32 h 50"/>
              <a:gd name="T52" fmla="*/ 49 w 65"/>
              <a:gd name="T53" fmla="*/ 47 h 50"/>
              <a:gd name="T54" fmla="*/ 51 w 65"/>
              <a:gd name="T55" fmla="*/ 36 h 50"/>
              <a:gd name="T56" fmla="*/ 52 w 65"/>
              <a:gd name="T57" fmla="*/ 47 h 50"/>
              <a:gd name="T58" fmla="*/ 54 w 65"/>
              <a:gd name="T59" fmla="*/ 18 h 50"/>
              <a:gd name="T60" fmla="*/ 56 w 65"/>
              <a:gd name="T61" fmla="*/ 47 h 50"/>
              <a:gd name="T62" fmla="*/ 58 w 65"/>
              <a:gd name="T63" fmla="*/ 13 h 50"/>
              <a:gd name="T64" fmla="*/ 59 w 65"/>
              <a:gd name="T65" fmla="*/ 47 h 50"/>
              <a:gd name="T66" fmla="*/ 61 w 65"/>
              <a:gd name="T67" fmla="*/ 8 h 50"/>
              <a:gd name="T68" fmla="*/ 65 w 65"/>
              <a:gd name="T69" fmla="*/ 47 h 50"/>
              <a:gd name="T70" fmla="*/ 4 w 65"/>
              <a:gd name="T71" fmla="*/ 50 h 50"/>
              <a:gd name="T72" fmla="*/ 0 w 65"/>
              <a:gd name="T73" fmla="*/ 47 h 50"/>
              <a:gd name="T74" fmla="*/ 4 w 65"/>
              <a:gd name="T7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" h="50">
                <a:moveTo>
                  <a:pt x="4" y="47"/>
                </a:moveTo>
                <a:cubicBezTo>
                  <a:pt x="6" y="47"/>
                  <a:pt x="6" y="47"/>
                  <a:pt x="6" y="47"/>
                </a:cubicBezTo>
                <a:cubicBezTo>
                  <a:pt x="6" y="25"/>
                  <a:pt x="6" y="25"/>
                  <a:pt x="6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47"/>
                  <a:pt x="8" y="47"/>
                  <a:pt x="8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47"/>
                  <a:pt x="12" y="47"/>
                  <a:pt x="12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47"/>
                  <a:pt x="15" y="47"/>
                  <a:pt x="15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47"/>
                  <a:pt x="18" y="47"/>
                  <a:pt x="1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47"/>
                  <a:pt x="21" y="47"/>
                  <a:pt x="21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4" y="15"/>
                  <a:pt x="25" y="15"/>
                </a:cubicBezTo>
                <a:cubicBezTo>
                  <a:pt x="25" y="47"/>
                  <a:pt x="25" y="47"/>
                  <a:pt x="25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8" y="21"/>
                </a:cubicBezTo>
                <a:cubicBezTo>
                  <a:pt x="28" y="47"/>
                  <a:pt x="28" y="47"/>
                  <a:pt x="28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1" y="28"/>
                  <a:pt x="31" y="28"/>
                </a:cubicBezTo>
                <a:cubicBezTo>
                  <a:pt x="31" y="47"/>
                  <a:pt x="31" y="47"/>
                  <a:pt x="31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4"/>
                  <a:pt x="34" y="34"/>
                  <a:pt x="35" y="34"/>
                </a:cubicBezTo>
                <a:cubicBezTo>
                  <a:pt x="35" y="47"/>
                  <a:pt x="35" y="47"/>
                  <a:pt x="35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1"/>
                  <a:pt x="37" y="31"/>
                  <a:pt x="38" y="31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7"/>
                  <a:pt x="41" y="27"/>
                </a:cubicBezTo>
                <a:cubicBezTo>
                  <a:pt x="41" y="47"/>
                  <a:pt x="41" y="47"/>
                  <a:pt x="41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4" y="29"/>
                  <a:pt x="44" y="29"/>
                </a:cubicBezTo>
                <a:cubicBezTo>
                  <a:pt x="44" y="47"/>
                  <a:pt x="44" y="47"/>
                  <a:pt x="44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7" y="32"/>
                  <a:pt x="48" y="32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36"/>
                  <a:pt x="49" y="36"/>
                  <a:pt x="49" y="36"/>
                </a:cubicBezTo>
                <a:cubicBezTo>
                  <a:pt x="50" y="36"/>
                  <a:pt x="50" y="36"/>
                  <a:pt x="51" y="36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4" y="18"/>
                  <a:pt x="54" y="18"/>
                </a:cubicBezTo>
                <a:cubicBezTo>
                  <a:pt x="54" y="47"/>
                  <a:pt x="54" y="47"/>
                  <a:pt x="54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7" y="13"/>
                  <a:pt x="58" y="13"/>
                </a:cubicBezTo>
                <a:cubicBezTo>
                  <a:pt x="58" y="47"/>
                  <a:pt x="58" y="47"/>
                  <a:pt x="58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8"/>
                  <a:pt x="59" y="8"/>
                  <a:pt x="59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47"/>
                  <a:pt x="61" y="47"/>
                  <a:pt x="61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50"/>
                  <a:pt x="65" y="50"/>
                  <a:pt x="6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lnTo>
                  <a:pt x="4" y="4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9" name="文本框 39"/>
          <p:cNvSpPr txBox="1"/>
          <p:nvPr/>
        </p:nvSpPr>
        <p:spPr>
          <a:xfrm>
            <a:off x="5732767" y="4284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</p:txBody>
      </p:sp>
      <p:sp>
        <p:nvSpPr>
          <p:cNvPr id="70" name="椭圆 69"/>
          <p:cNvSpPr/>
          <p:nvPr/>
        </p:nvSpPr>
        <p:spPr>
          <a:xfrm>
            <a:off x="3497099" y="2978553"/>
            <a:ext cx="857222" cy="85722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1" name="文本框 48"/>
          <p:cNvSpPr txBox="1"/>
          <p:nvPr/>
        </p:nvSpPr>
        <p:spPr>
          <a:xfrm>
            <a:off x="3644865" y="3118624"/>
            <a:ext cx="6254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02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72" name="文本框 49"/>
          <p:cNvSpPr txBox="1"/>
          <p:nvPr/>
        </p:nvSpPr>
        <p:spPr>
          <a:xfrm>
            <a:off x="1663479" y="3884053"/>
            <a:ext cx="155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部门根据绩效考核结果，组织绩效结果面谈。制定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绩效改善计划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753885" y="3755285"/>
            <a:ext cx="1367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13"/>
          <p:cNvSpPr>
            <a:spLocks noChangeAspect="1" noEditPoints="1"/>
          </p:cNvSpPr>
          <p:nvPr/>
        </p:nvSpPr>
        <p:spPr bwMode="auto">
          <a:xfrm>
            <a:off x="2702614" y="3358834"/>
            <a:ext cx="418733" cy="378000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75" name="文本框 74"/>
          <p:cNvSpPr txBox="1"/>
          <p:nvPr/>
        </p:nvSpPr>
        <p:spPr>
          <a:xfrm>
            <a:off x="8029786" y="1792824"/>
            <a:ext cx="125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向上反馈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710768" y="3740093"/>
            <a:ext cx="168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部门反馈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698435" y="3389020"/>
            <a:ext cx="168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员工反馈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46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1"/>
          <p:cNvSpPr/>
          <p:nvPr/>
        </p:nvSpPr>
        <p:spPr>
          <a:xfrm>
            <a:off x="4973072" y="-293"/>
            <a:ext cx="411632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45"/>
          <p:cNvSpPr/>
          <p:nvPr/>
        </p:nvSpPr>
        <p:spPr>
          <a:xfrm>
            <a:off x="5556153" y="1853623"/>
            <a:ext cx="346067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绩效管理反馈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5556153" y="1146712"/>
            <a:ext cx="221932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Rectangle 46"/>
          <p:cNvSpPr/>
          <p:nvPr/>
        </p:nvSpPr>
        <p:spPr>
          <a:xfrm>
            <a:off x="5556153" y="2713193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绩效结果复盘</a:t>
            </a:r>
            <a:endParaRPr lang="en-US" alt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Rectangle 46"/>
          <p:cNvSpPr/>
          <p:nvPr/>
        </p:nvSpPr>
        <p:spPr>
          <a:xfrm>
            <a:off x="5556153" y="3152613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绩效数据管理</a:t>
            </a:r>
            <a:endParaRPr 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" name="Rectangle 46"/>
          <p:cNvSpPr/>
          <p:nvPr/>
        </p:nvSpPr>
        <p:spPr>
          <a:xfrm>
            <a:off x="5556153" y="3576514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绩效改善辅导</a:t>
            </a:r>
            <a:endParaRPr 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2" name="Rectangle 46"/>
          <p:cNvSpPr/>
          <p:nvPr/>
        </p:nvSpPr>
        <p:spPr>
          <a:xfrm>
            <a:off x="5556153" y="3981732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绩效评估报告</a:t>
            </a:r>
            <a:endParaRPr 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46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1"/>
          <p:cNvSpPr/>
          <p:nvPr/>
        </p:nvSpPr>
        <p:spPr>
          <a:xfrm>
            <a:off x="4973072" y="3517"/>
            <a:ext cx="411632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42"/>
          <p:cNvSpPr/>
          <p:nvPr/>
        </p:nvSpPr>
        <p:spPr>
          <a:xfrm>
            <a:off x="5556153" y="2773541"/>
            <a:ext cx="3789299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5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绩效管理反馈</a:t>
            </a:r>
            <a:endParaRPr lang="en-US" altLang="zh-CN" sz="25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Rectangle 45"/>
          <p:cNvSpPr/>
          <p:nvPr/>
        </p:nvSpPr>
        <p:spPr>
          <a:xfrm>
            <a:off x="5556153" y="1578033"/>
            <a:ext cx="346067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5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绩效实施规划</a:t>
            </a:r>
            <a:endParaRPr lang="en-US" altLang="zh-CN" sz="25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5" name="Rectangle 46"/>
          <p:cNvSpPr/>
          <p:nvPr/>
        </p:nvSpPr>
        <p:spPr>
          <a:xfrm>
            <a:off x="5556153" y="2170268"/>
            <a:ext cx="3460674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5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绩效管理体系</a:t>
            </a:r>
            <a:endParaRPr lang="en-US" altLang="zh-CN" sz="25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5556153" y="327562"/>
            <a:ext cx="203491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目 录</a:t>
            </a:r>
            <a:endParaRPr lang="en-US" altLang="zh-CN" sz="3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US" altLang="zh-CN" sz="2000" spc="300" dirty="0">
                <a:solidFill>
                  <a:schemeClr val="bg1"/>
                </a:solidFill>
                <a:latin typeface="Arial" panose="020B0604020202020204" pitchFamily="34" charset="0"/>
              </a:rPr>
              <a:t>DIRECTORY</a:t>
            </a:r>
            <a:endParaRPr lang="zh-CN" altLang="en-US" sz="2000" spc="300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Rectangle 43"/>
          <p:cNvSpPr/>
          <p:nvPr/>
        </p:nvSpPr>
        <p:spPr>
          <a:xfrm>
            <a:off x="5556153" y="3319538"/>
            <a:ext cx="4772179" cy="60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5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绩效实施计划</a:t>
            </a:r>
            <a:endParaRPr 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1" grpId="0"/>
          <p:bldP spid="14" grpId="0"/>
          <p:bldP spid="15" grpId="0"/>
          <p:bldP spid="16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1" grpId="0"/>
          <p:bldP spid="14" grpId="0"/>
          <p:bldP spid="15" grpId="0"/>
          <p:bldP spid="16" grpId="0"/>
          <p:bldP spid="18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04802" y="464225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绩效结果复盘</a:t>
            </a: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Group 198"/>
          <p:cNvGrpSpPr>
            <a:grpSpLocks noChangeAspect="1"/>
          </p:cNvGrpSpPr>
          <p:nvPr/>
        </p:nvGrpSpPr>
        <p:grpSpPr bwMode="auto">
          <a:xfrm>
            <a:off x="3484245" y="1095375"/>
            <a:ext cx="635" cy="0"/>
            <a:chOff x="2216" y="2944"/>
            <a:chExt cx="394" cy="303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7" name="Line 203"/>
            <p:cNvSpPr>
              <a:spLocks noChangeShapeType="1"/>
            </p:cNvSpPr>
            <p:nvPr/>
          </p:nvSpPr>
          <p:spPr bwMode="auto">
            <a:xfrm>
              <a:off x="2423" y="318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8" name="Line 204"/>
            <p:cNvSpPr>
              <a:spLocks noChangeShapeType="1"/>
            </p:cNvSpPr>
            <p:nvPr/>
          </p:nvSpPr>
          <p:spPr bwMode="auto">
            <a:xfrm>
              <a:off x="2423" y="318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9" name="Freeform 205"/>
            <p:cNvSpPr>
              <a:spLocks noEditPoints="1"/>
            </p:cNvSpPr>
            <p:nvPr/>
          </p:nvSpPr>
          <p:spPr bwMode="auto">
            <a:xfrm>
              <a:off x="2216" y="2944"/>
              <a:ext cx="394" cy="303"/>
            </a:xfrm>
            <a:custGeom>
              <a:avLst/>
              <a:gdLst>
                <a:gd name="T0" fmla="*/ 157 w 164"/>
                <a:gd name="T1" fmla="*/ 12 h 126"/>
                <a:gd name="T2" fmla="*/ 153 w 164"/>
                <a:gd name="T3" fmla="*/ 7 h 126"/>
                <a:gd name="T4" fmla="*/ 104 w 164"/>
                <a:gd name="T5" fmla="*/ 0 h 126"/>
                <a:gd name="T6" fmla="*/ 82 w 164"/>
                <a:gd name="T7" fmla="*/ 10 h 126"/>
                <a:gd name="T8" fmla="*/ 68 w 164"/>
                <a:gd name="T9" fmla="*/ 1 h 126"/>
                <a:gd name="T10" fmla="*/ 17 w 164"/>
                <a:gd name="T11" fmla="*/ 6 h 126"/>
                <a:gd name="T12" fmla="*/ 8 w 164"/>
                <a:gd name="T13" fmla="*/ 10 h 126"/>
                <a:gd name="T14" fmla="*/ 5 w 164"/>
                <a:gd name="T15" fmla="*/ 12 h 126"/>
                <a:gd name="T16" fmla="*/ 0 w 164"/>
                <a:gd name="T17" fmla="*/ 83 h 126"/>
                <a:gd name="T18" fmla="*/ 4 w 164"/>
                <a:gd name="T19" fmla="*/ 120 h 126"/>
                <a:gd name="T20" fmla="*/ 56 w 164"/>
                <a:gd name="T21" fmla="*/ 120 h 126"/>
                <a:gd name="T22" fmla="*/ 63 w 164"/>
                <a:gd name="T23" fmla="*/ 120 h 126"/>
                <a:gd name="T24" fmla="*/ 71 w 164"/>
                <a:gd name="T25" fmla="*/ 126 h 126"/>
                <a:gd name="T26" fmla="*/ 91 w 164"/>
                <a:gd name="T27" fmla="*/ 126 h 126"/>
                <a:gd name="T28" fmla="*/ 98 w 164"/>
                <a:gd name="T29" fmla="*/ 123 h 126"/>
                <a:gd name="T30" fmla="*/ 100 w 164"/>
                <a:gd name="T31" fmla="*/ 120 h 126"/>
                <a:gd name="T32" fmla="*/ 145 w 164"/>
                <a:gd name="T33" fmla="*/ 120 h 126"/>
                <a:gd name="T34" fmla="*/ 164 w 164"/>
                <a:gd name="T35" fmla="*/ 114 h 126"/>
                <a:gd name="T36" fmla="*/ 164 w 164"/>
                <a:gd name="T37" fmla="*/ 21 h 126"/>
                <a:gd name="T38" fmla="*/ 68 w 164"/>
                <a:gd name="T39" fmla="*/ 113 h 126"/>
                <a:gd name="T40" fmla="*/ 12 w 164"/>
                <a:gd name="T41" fmla="*/ 107 h 126"/>
                <a:gd name="T42" fmla="*/ 40 w 164"/>
                <a:gd name="T43" fmla="*/ 101 h 126"/>
                <a:gd name="T44" fmla="*/ 77 w 164"/>
                <a:gd name="T45" fmla="*/ 109 h 126"/>
                <a:gd name="T46" fmla="*/ 79 w 164"/>
                <a:gd name="T47" fmla="*/ 17 h 126"/>
                <a:gd name="T48" fmla="*/ 79 w 164"/>
                <a:gd name="T49" fmla="*/ 98 h 126"/>
                <a:gd name="T50" fmla="*/ 65 w 164"/>
                <a:gd name="T51" fmla="*/ 94 h 126"/>
                <a:gd name="T52" fmla="*/ 12 w 164"/>
                <a:gd name="T53" fmla="*/ 100 h 126"/>
                <a:gd name="T54" fmla="*/ 12 w 164"/>
                <a:gd name="T55" fmla="*/ 13 h 126"/>
                <a:gd name="T56" fmla="*/ 15 w 164"/>
                <a:gd name="T57" fmla="*/ 11 h 126"/>
                <a:gd name="T58" fmla="*/ 43 w 164"/>
                <a:gd name="T59" fmla="*/ 6 h 126"/>
                <a:gd name="T60" fmla="*/ 76 w 164"/>
                <a:gd name="T61" fmla="*/ 10 h 126"/>
                <a:gd name="T62" fmla="*/ 79 w 164"/>
                <a:gd name="T63" fmla="*/ 17 h 126"/>
                <a:gd name="T64" fmla="*/ 85 w 164"/>
                <a:gd name="T65" fmla="*/ 40 h 126"/>
                <a:gd name="T66" fmla="*/ 85 w 164"/>
                <a:gd name="T67" fmla="*/ 14 h 126"/>
                <a:gd name="T68" fmla="*/ 90 w 164"/>
                <a:gd name="T69" fmla="*/ 8 h 126"/>
                <a:gd name="T70" fmla="*/ 94 w 164"/>
                <a:gd name="T71" fmla="*/ 43 h 126"/>
                <a:gd name="T72" fmla="*/ 102 w 164"/>
                <a:gd name="T73" fmla="*/ 43 h 126"/>
                <a:gd name="T74" fmla="*/ 107 w 164"/>
                <a:gd name="T75" fmla="*/ 5 h 126"/>
                <a:gd name="T76" fmla="*/ 152 w 164"/>
                <a:gd name="T77" fmla="*/ 11 h 126"/>
                <a:gd name="T78" fmla="*/ 152 w 164"/>
                <a:gd name="T79" fmla="*/ 15 h 126"/>
                <a:gd name="T80" fmla="*/ 152 w 164"/>
                <a:gd name="T81" fmla="*/ 100 h 126"/>
                <a:gd name="T82" fmla="*/ 100 w 164"/>
                <a:gd name="T83" fmla="*/ 94 h 126"/>
                <a:gd name="T84" fmla="*/ 96 w 164"/>
                <a:gd name="T85" fmla="*/ 113 h 126"/>
                <a:gd name="T86" fmla="*/ 97 w 164"/>
                <a:gd name="T87" fmla="*/ 101 h 126"/>
                <a:gd name="T88" fmla="*/ 147 w 164"/>
                <a:gd name="T89" fmla="*/ 106 h 126"/>
                <a:gd name="T90" fmla="*/ 153 w 164"/>
                <a:gd name="T91" fmla="*/ 1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" h="126">
                  <a:moveTo>
                    <a:pt x="159" y="12"/>
                  </a:moveTo>
                  <a:cubicBezTo>
                    <a:pt x="159" y="12"/>
                    <a:pt x="158" y="12"/>
                    <a:pt x="157" y="12"/>
                  </a:cubicBezTo>
                  <a:cubicBezTo>
                    <a:pt x="156" y="12"/>
                    <a:pt x="156" y="12"/>
                    <a:pt x="156" y="11"/>
                  </a:cubicBezTo>
                  <a:cubicBezTo>
                    <a:pt x="156" y="9"/>
                    <a:pt x="155" y="8"/>
                    <a:pt x="153" y="7"/>
                  </a:cubicBezTo>
                  <a:cubicBezTo>
                    <a:pt x="146" y="6"/>
                    <a:pt x="138" y="4"/>
                    <a:pt x="131" y="3"/>
                  </a:cubicBezTo>
                  <a:cubicBezTo>
                    <a:pt x="122" y="2"/>
                    <a:pt x="113" y="0"/>
                    <a:pt x="104" y="0"/>
                  </a:cubicBezTo>
                  <a:cubicBezTo>
                    <a:pt x="100" y="0"/>
                    <a:pt x="95" y="1"/>
                    <a:pt x="92" y="2"/>
                  </a:cubicBezTo>
                  <a:cubicBezTo>
                    <a:pt x="88" y="3"/>
                    <a:pt x="85" y="7"/>
                    <a:pt x="82" y="10"/>
                  </a:cubicBezTo>
                  <a:cubicBezTo>
                    <a:pt x="80" y="8"/>
                    <a:pt x="78" y="6"/>
                    <a:pt x="76" y="4"/>
                  </a:cubicBezTo>
                  <a:cubicBezTo>
                    <a:pt x="73" y="2"/>
                    <a:pt x="71" y="2"/>
                    <a:pt x="68" y="1"/>
                  </a:cubicBezTo>
                  <a:cubicBezTo>
                    <a:pt x="62" y="0"/>
                    <a:pt x="56" y="0"/>
                    <a:pt x="50" y="1"/>
                  </a:cubicBezTo>
                  <a:cubicBezTo>
                    <a:pt x="39" y="2"/>
                    <a:pt x="28" y="4"/>
                    <a:pt x="17" y="6"/>
                  </a:cubicBezTo>
                  <a:cubicBezTo>
                    <a:pt x="14" y="7"/>
                    <a:pt x="12" y="7"/>
                    <a:pt x="10" y="7"/>
                  </a:cubicBezTo>
                  <a:cubicBezTo>
                    <a:pt x="8" y="8"/>
                    <a:pt x="8" y="9"/>
                    <a:pt x="8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2"/>
                    <a:pt x="5" y="12"/>
                  </a:cubicBezTo>
                  <a:cubicBezTo>
                    <a:pt x="1" y="12"/>
                    <a:pt x="0" y="15"/>
                    <a:pt x="0" y="19"/>
                  </a:cubicBezTo>
                  <a:cubicBezTo>
                    <a:pt x="0" y="43"/>
                    <a:pt x="0" y="59"/>
                    <a:pt x="0" y="83"/>
                  </a:cubicBezTo>
                  <a:cubicBezTo>
                    <a:pt x="0" y="93"/>
                    <a:pt x="0" y="103"/>
                    <a:pt x="0" y="113"/>
                  </a:cubicBezTo>
                  <a:cubicBezTo>
                    <a:pt x="0" y="116"/>
                    <a:pt x="0" y="120"/>
                    <a:pt x="4" y="120"/>
                  </a:cubicBezTo>
                  <a:cubicBezTo>
                    <a:pt x="8" y="120"/>
                    <a:pt x="12" y="120"/>
                    <a:pt x="15" y="120"/>
                  </a:cubicBezTo>
                  <a:cubicBezTo>
                    <a:pt x="29" y="120"/>
                    <a:pt x="42" y="120"/>
                    <a:pt x="56" y="120"/>
                  </a:cubicBezTo>
                  <a:cubicBezTo>
                    <a:pt x="58" y="120"/>
                    <a:pt x="60" y="120"/>
                    <a:pt x="62" y="120"/>
                  </a:cubicBezTo>
                  <a:cubicBezTo>
                    <a:pt x="62" y="120"/>
                    <a:pt x="63" y="120"/>
                    <a:pt x="63" y="120"/>
                  </a:cubicBezTo>
                  <a:cubicBezTo>
                    <a:pt x="65" y="120"/>
                    <a:pt x="65" y="121"/>
                    <a:pt x="65" y="122"/>
                  </a:cubicBezTo>
                  <a:cubicBezTo>
                    <a:pt x="66" y="125"/>
                    <a:pt x="69" y="126"/>
                    <a:pt x="71" y="126"/>
                  </a:cubicBezTo>
                  <a:cubicBezTo>
                    <a:pt x="74" y="126"/>
                    <a:pt x="77" y="126"/>
                    <a:pt x="80" y="126"/>
                  </a:cubicBezTo>
                  <a:cubicBezTo>
                    <a:pt x="84" y="126"/>
                    <a:pt x="87" y="126"/>
                    <a:pt x="91" y="126"/>
                  </a:cubicBezTo>
                  <a:cubicBezTo>
                    <a:pt x="92" y="126"/>
                    <a:pt x="95" y="126"/>
                    <a:pt x="96" y="125"/>
                  </a:cubicBezTo>
                  <a:cubicBezTo>
                    <a:pt x="97" y="125"/>
                    <a:pt x="98" y="124"/>
                    <a:pt x="98" y="123"/>
                  </a:cubicBezTo>
                  <a:cubicBezTo>
                    <a:pt x="99" y="122"/>
                    <a:pt x="98" y="121"/>
                    <a:pt x="99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20"/>
                    <a:pt x="105" y="120"/>
                  </a:cubicBezTo>
                  <a:cubicBezTo>
                    <a:pt x="118" y="120"/>
                    <a:pt x="132" y="120"/>
                    <a:pt x="145" y="120"/>
                  </a:cubicBezTo>
                  <a:cubicBezTo>
                    <a:pt x="149" y="120"/>
                    <a:pt x="154" y="120"/>
                    <a:pt x="159" y="120"/>
                  </a:cubicBezTo>
                  <a:cubicBezTo>
                    <a:pt x="162" y="120"/>
                    <a:pt x="164" y="118"/>
                    <a:pt x="164" y="114"/>
                  </a:cubicBezTo>
                  <a:cubicBezTo>
                    <a:pt x="164" y="105"/>
                    <a:pt x="164" y="96"/>
                    <a:pt x="164" y="87"/>
                  </a:cubicBezTo>
                  <a:cubicBezTo>
                    <a:pt x="164" y="62"/>
                    <a:pt x="164" y="46"/>
                    <a:pt x="164" y="21"/>
                  </a:cubicBezTo>
                  <a:cubicBezTo>
                    <a:pt x="164" y="17"/>
                    <a:pt x="164" y="12"/>
                    <a:pt x="159" y="12"/>
                  </a:cubicBezTo>
                  <a:close/>
                  <a:moveTo>
                    <a:pt x="68" y="113"/>
                  </a:moveTo>
                  <a:cubicBezTo>
                    <a:pt x="49" y="113"/>
                    <a:pt x="30" y="113"/>
                    <a:pt x="10" y="113"/>
                  </a:cubicBezTo>
                  <a:cubicBezTo>
                    <a:pt x="11" y="112"/>
                    <a:pt x="11" y="107"/>
                    <a:pt x="12" y="107"/>
                  </a:cubicBezTo>
                  <a:cubicBezTo>
                    <a:pt x="13" y="106"/>
                    <a:pt x="15" y="106"/>
                    <a:pt x="16" y="106"/>
                  </a:cubicBezTo>
                  <a:cubicBezTo>
                    <a:pt x="24" y="104"/>
                    <a:pt x="32" y="102"/>
                    <a:pt x="40" y="101"/>
                  </a:cubicBezTo>
                  <a:cubicBezTo>
                    <a:pt x="49" y="100"/>
                    <a:pt x="58" y="98"/>
                    <a:pt x="66" y="101"/>
                  </a:cubicBezTo>
                  <a:cubicBezTo>
                    <a:pt x="71" y="102"/>
                    <a:pt x="75" y="105"/>
                    <a:pt x="77" y="109"/>
                  </a:cubicBezTo>
                  <a:cubicBezTo>
                    <a:pt x="74" y="109"/>
                    <a:pt x="70" y="111"/>
                    <a:pt x="68" y="113"/>
                  </a:cubicBezTo>
                  <a:close/>
                  <a:moveTo>
                    <a:pt x="79" y="17"/>
                  </a:moveTo>
                  <a:cubicBezTo>
                    <a:pt x="79" y="22"/>
                    <a:pt x="79" y="20"/>
                    <a:pt x="79" y="25"/>
                  </a:cubicBezTo>
                  <a:cubicBezTo>
                    <a:pt x="79" y="50"/>
                    <a:pt x="79" y="73"/>
                    <a:pt x="79" y="98"/>
                  </a:cubicBezTo>
                  <a:cubicBezTo>
                    <a:pt x="79" y="100"/>
                    <a:pt x="79" y="101"/>
                    <a:pt x="79" y="102"/>
                  </a:cubicBezTo>
                  <a:cubicBezTo>
                    <a:pt x="75" y="99"/>
                    <a:pt x="70" y="95"/>
                    <a:pt x="65" y="94"/>
                  </a:cubicBezTo>
                  <a:cubicBezTo>
                    <a:pt x="59" y="93"/>
                    <a:pt x="53" y="93"/>
                    <a:pt x="46" y="94"/>
                  </a:cubicBezTo>
                  <a:cubicBezTo>
                    <a:pt x="35" y="95"/>
                    <a:pt x="23" y="97"/>
                    <a:pt x="12" y="100"/>
                  </a:cubicBezTo>
                  <a:cubicBezTo>
                    <a:pt x="12" y="79"/>
                    <a:pt x="12" y="57"/>
                    <a:pt x="12" y="36"/>
                  </a:cubicBezTo>
                  <a:cubicBezTo>
                    <a:pt x="12" y="25"/>
                    <a:pt x="12" y="23"/>
                    <a:pt x="12" y="13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7" y="10"/>
                    <a:pt x="20" y="10"/>
                    <a:pt x="22" y="10"/>
                  </a:cubicBezTo>
                  <a:cubicBezTo>
                    <a:pt x="29" y="8"/>
                    <a:pt x="36" y="7"/>
                    <a:pt x="43" y="6"/>
                  </a:cubicBezTo>
                  <a:cubicBezTo>
                    <a:pt x="49" y="6"/>
                    <a:pt x="55" y="5"/>
                    <a:pt x="61" y="5"/>
                  </a:cubicBezTo>
                  <a:cubicBezTo>
                    <a:pt x="67" y="5"/>
                    <a:pt x="72" y="6"/>
                    <a:pt x="76" y="10"/>
                  </a:cubicBezTo>
                  <a:cubicBezTo>
                    <a:pt x="78" y="11"/>
                    <a:pt x="79" y="12"/>
                    <a:pt x="79" y="13"/>
                  </a:cubicBezTo>
                  <a:cubicBezTo>
                    <a:pt x="79" y="15"/>
                    <a:pt x="79" y="16"/>
                    <a:pt x="79" y="17"/>
                  </a:cubicBezTo>
                  <a:close/>
                  <a:moveTo>
                    <a:pt x="85" y="103"/>
                  </a:moveTo>
                  <a:cubicBezTo>
                    <a:pt x="85" y="82"/>
                    <a:pt x="85" y="61"/>
                    <a:pt x="85" y="40"/>
                  </a:cubicBezTo>
                  <a:cubicBezTo>
                    <a:pt x="85" y="31"/>
                    <a:pt x="85" y="31"/>
                    <a:pt x="85" y="22"/>
                  </a:cubicBezTo>
                  <a:cubicBezTo>
                    <a:pt x="85" y="19"/>
                    <a:pt x="85" y="17"/>
                    <a:pt x="85" y="14"/>
                  </a:cubicBezTo>
                  <a:cubicBezTo>
                    <a:pt x="85" y="14"/>
                    <a:pt x="85" y="13"/>
                    <a:pt x="85" y="13"/>
                  </a:cubicBezTo>
                  <a:cubicBezTo>
                    <a:pt x="85" y="11"/>
                    <a:pt x="89" y="9"/>
                    <a:pt x="90" y="8"/>
                  </a:cubicBezTo>
                  <a:cubicBezTo>
                    <a:pt x="90" y="23"/>
                    <a:pt x="90" y="30"/>
                    <a:pt x="90" y="45"/>
                  </a:cubicBezTo>
                  <a:cubicBezTo>
                    <a:pt x="91" y="44"/>
                    <a:pt x="92" y="44"/>
                    <a:pt x="94" y="43"/>
                  </a:cubicBezTo>
                  <a:cubicBezTo>
                    <a:pt x="95" y="42"/>
                    <a:pt x="97" y="40"/>
                    <a:pt x="98" y="40"/>
                  </a:cubicBezTo>
                  <a:cubicBezTo>
                    <a:pt x="99" y="40"/>
                    <a:pt x="101" y="42"/>
                    <a:pt x="102" y="43"/>
                  </a:cubicBezTo>
                  <a:cubicBezTo>
                    <a:pt x="104" y="44"/>
                    <a:pt x="105" y="44"/>
                    <a:pt x="107" y="45"/>
                  </a:cubicBezTo>
                  <a:cubicBezTo>
                    <a:pt x="107" y="29"/>
                    <a:pt x="107" y="21"/>
                    <a:pt x="107" y="5"/>
                  </a:cubicBezTo>
                  <a:cubicBezTo>
                    <a:pt x="119" y="6"/>
                    <a:pt x="132" y="8"/>
                    <a:pt x="145" y="10"/>
                  </a:cubicBezTo>
                  <a:cubicBezTo>
                    <a:pt x="147" y="11"/>
                    <a:pt x="150" y="11"/>
                    <a:pt x="152" y="11"/>
                  </a:cubicBezTo>
                  <a:cubicBezTo>
                    <a:pt x="152" y="12"/>
                    <a:pt x="152" y="12"/>
                    <a:pt x="152" y="13"/>
                  </a:cubicBezTo>
                  <a:cubicBezTo>
                    <a:pt x="152" y="14"/>
                    <a:pt x="152" y="14"/>
                    <a:pt x="152" y="15"/>
                  </a:cubicBezTo>
                  <a:cubicBezTo>
                    <a:pt x="152" y="26"/>
                    <a:pt x="152" y="28"/>
                    <a:pt x="152" y="39"/>
                  </a:cubicBezTo>
                  <a:cubicBezTo>
                    <a:pt x="152" y="59"/>
                    <a:pt x="152" y="79"/>
                    <a:pt x="152" y="100"/>
                  </a:cubicBezTo>
                  <a:cubicBezTo>
                    <a:pt x="141" y="97"/>
                    <a:pt x="129" y="95"/>
                    <a:pt x="117" y="94"/>
                  </a:cubicBezTo>
                  <a:cubicBezTo>
                    <a:pt x="112" y="93"/>
                    <a:pt x="105" y="93"/>
                    <a:pt x="100" y="94"/>
                  </a:cubicBezTo>
                  <a:cubicBezTo>
                    <a:pt x="94" y="95"/>
                    <a:pt x="89" y="99"/>
                    <a:pt x="85" y="103"/>
                  </a:cubicBezTo>
                  <a:close/>
                  <a:moveTo>
                    <a:pt x="96" y="113"/>
                  </a:moveTo>
                  <a:cubicBezTo>
                    <a:pt x="93" y="111"/>
                    <a:pt x="90" y="109"/>
                    <a:pt x="87" y="109"/>
                  </a:cubicBezTo>
                  <a:cubicBezTo>
                    <a:pt x="88" y="105"/>
                    <a:pt x="93" y="103"/>
                    <a:pt x="97" y="101"/>
                  </a:cubicBezTo>
                  <a:cubicBezTo>
                    <a:pt x="105" y="98"/>
                    <a:pt x="115" y="100"/>
                    <a:pt x="124" y="101"/>
                  </a:cubicBezTo>
                  <a:cubicBezTo>
                    <a:pt x="131" y="102"/>
                    <a:pt x="139" y="104"/>
                    <a:pt x="147" y="106"/>
                  </a:cubicBezTo>
                  <a:cubicBezTo>
                    <a:pt x="149" y="106"/>
                    <a:pt x="150" y="106"/>
                    <a:pt x="152" y="107"/>
                  </a:cubicBezTo>
                  <a:cubicBezTo>
                    <a:pt x="152" y="107"/>
                    <a:pt x="153" y="112"/>
                    <a:pt x="153" y="113"/>
                  </a:cubicBezTo>
                  <a:cubicBezTo>
                    <a:pt x="134" y="113"/>
                    <a:pt x="115" y="113"/>
                    <a:pt x="96" y="113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0" name="Freeform 206"/>
            <p:cNvSpPr/>
            <p:nvPr/>
          </p:nvSpPr>
          <p:spPr bwMode="auto">
            <a:xfrm>
              <a:off x="2420" y="3189"/>
              <a:ext cx="3" cy="2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6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1" name="Freeform 207"/>
            <p:cNvSpPr/>
            <p:nvPr/>
          </p:nvSpPr>
          <p:spPr bwMode="auto">
            <a:xfrm>
              <a:off x="2420" y="31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2" name="Freeform 208"/>
            <p:cNvSpPr/>
            <p:nvPr/>
          </p:nvSpPr>
          <p:spPr bwMode="auto">
            <a:xfrm>
              <a:off x="2420" y="31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52115" y="1220470"/>
            <a:ext cx="5018405" cy="4272915"/>
            <a:chOff x="4649" y="1922"/>
            <a:chExt cx="7903" cy="6729"/>
          </a:xfrm>
        </p:grpSpPr>
        <p:sp>
          <p:nvSpPr>
            <p:cNvPr id="66" name="椭圆 65"/>
            <p:cNvSpPr/>
            <p:nvPr/>
          </p:nvSpPr>
          <p:spPr>
            <a:xfrm>
              <a:off x="7103" y="7751"/>
              <a:ext cx="4993" cy="73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rgbClr val="F0F0F0">
                    <a:alpha val="6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6196" y="6981"/>
              <a:ext cx="2517" cy="194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6663" y="5646"/>
              <a:ext cx="2266" cy="175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7052" y="4447"/>
              <a:ext cx="1968" cy="152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7378" y="3361"/>
              <a:ext cx="1782" cy="138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 flipH="1">
              <a:off x="10276" y="5650"/>
              <a:ext cx="252" cy="1326"/>
            </a:xfrm>
            <a:prstGeom prst="rect">
              <a:avLst/>
            </a:prstGeom>
            <a:gradFill>
              <a:gsLst>
                <a:gs pos="0">
                  <a:srgbClr val="F2F2F2">
                    <a:alpha val="0"/>
                  </a:srgb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flipH="1">
              <a:off x="9985" y="3378"/>
              <a:ext cx="255" cy="1120"/>
            </a:xfrm>
            <a:prstGeom prst="rect">
              <a:avLst/>
            </a:prstGeom>
            <a:gradFill>
              <a:gsLst>
                <a:gs pos="0">
                  <a:srgbClr val="F2F2F2">
                    <a:alpha val="0"/>
                  </a:srgb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flipH="1">
              <a:off x="9871" y="2452"/>
              <a:ext cx="257" cy="965"/>
            </a:xfrm>
            <a:prstGeom prst="rect">
              <a:avLst/>
            </a:prstGeom>
            <a:gradFill>
              <a:gsLst>
                <a:gs pos="0">
                  <a:srgbClr val="F2F2F2">
                    <a:alpha val="0"/>
                  </a:srgb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grpSp>
          <p:nvGrpSpPr>
            <p:cNvPr id="85" name="Group 139"/>
            <p:cNvGrpSpPr>
              <a:grpSpLocks noChangeAspect="1"/>
            </p:cNvGrpSpPr>
            <p:nvPr/>
          </p:nvGrpSpPr>
          <p:grpSpPr bwMode="auto">
            <a:xfrm>
              <a:off x="5550" y="5683"/>
              <a:ext cx="3248" cy="1316"/>
              <a:chOff x="2638" y="2373"/>
              <a:chExt cx="1732" cy="702"/>
            </a:xfrm>
            <a:solidFill>
              <a:srgbClr val="01ACBE"/>
            </a:solidFill>
          </p:grpSpPr>
          <p:sp>
            <p:nvSpPr>
              <p:cNvPr id="221" name="Freeform 140"/>
              <p:cNvSpPr/>
              <p:nvPr/>
            </p:nvSpPr>
            <p:spPr bwMode="auto">
              <a:xfrm>
                <a:off x="2638" y="2385"/>
                <a:ext cx="1732" cy="690"/>
              </a:xfrm>
              <a:custGeom>
                <a:avLst/>
                <a:gdLst>
                  <a:gd name="T0" fmla="*/ 343 w 1732"/>
                  <a:gd name="T1" fmla="*/ 690 h 690"/>
                  <a:gd name="T2" fmla="*/ 1732 w 1732"/>
                  <a:gd name="T3" fmla="*/ 690 h 690"/>
                  <a:gd name="T4" fmla="*/ 1732 w 1732"/>
                  <a:gd name="T5" fmla="*/ 0 h 690"/>
                  <a:gd name="T6" fmla="*/ 343 w 1732"/>
                  <a:gd name="T7" fmla="*/ 0 h 690"/>
                  <a:gd name="T8" fmla="*/ 0 w 1732"/>
                  <a:gd name="T9" fmla="*/ 342 h 690"/>
                  <a:gd name="T10" fmla="*/ 0 w 1732"/>
                  <a:gd name="T11" fmla="*/ 345 h 690"/>
                  <a:gd name="T12" fmla="*/ 343 w 1732"/>
                  <a:gd name="T13" fmla="*/ 69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2" h="690">
                    <a:moveTo>
                      <a:pt x="343" y="690"/>
                    </a:moveTo>
                    <a:lnTo>
                      <a:pt x="1732" y="690"/>
                    </a:lnTo>
                    <a:lnTo>
                      <a:pt x="1732" y="0"/>
                    </a:lnTo>
                    <a:lnTo>
                      <a:pt x="343" y="0"/>
                    </a:lnTo>
                    <a:lnTo>
                      <a:pt x="0" y="342"/>
                    </a:lnTo>
                    <a:lnTo>
                      <a:pt x="0" y="345"/>
                    </a:lnTo>
                    <a:lnTo>
                      <a:pt x="343" y="6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41"/>
              <p:cNvSpPr/>
              <p:nvPr/>
            </p:nvSpPr>
            <p:spPr bwMode="auto">
              <a:xfrm>
                <a:off x="2638" y="2373"/>
                <a:ext cx="1732" cy="689"/>
              </a:xfrm>
              <a:custGeom>
                <a:avLst/>
                <a:gdLst>
                  <a:gd name="T0" fmla="*/ 0 w 1732"/>
                  <a:gd name="T1" fmla="*/ 345 h 689"/>
                  <a:gd name="T2" fmla="*/ 343 w 1732"/>
                  <a:gd name="T3" fmla="*/ 2 h 689"/>
                  <a:gd name="T4" fmla="*/ 343 w 1732"/>
                  <a:gd name="T5" fmla="*/ 0 h 689"/>
                  <a:gd name="T6" fmla="*/ 1732 w 1732"/>
                  <a:gd name="T7" fmla="*/ 0 h 689"/>
                  <a:gd name="T8" fmla="*/ 1732 w 1732"/>
                  <a:gd name="T9" fmla="*/ 689 h 689"/>
                  <a:gd name="T10" fmla="*/ 343 w 1732"/>
                  <a:gd name="T11" fmla="*/ 689 h 689"/>
                  <a:gd name="T12" fmla="*/ 343 w 1732"/>
                  <a:gd name="T13" fmla="*/ 689 h 689"/>
                  <a:gd name="T14" fmla="*/ 0 w 1732"/>
                  <a:gd name="T15" fmla="*/ 354 h 689"/>
                  <a:gd name="T16" fmla="*/ 0 w 1732"/>
                  <a:gd name="T17" fmla="*/ 345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2" h="689">
                    <a:moveTo>
                      <a:pt x="0" y="345"/>
                    </a:moveTo>
                    <a:lnTo>
                      <a:pt x="343" y="2"/>
                    </a:lnTo>
                    <a:lnTo>
                      <a:pt x="343" y="0"/>
                    </a:lnTo>
                    <a:lnTo>
                      <a:pt x="1732" y="0"/>
                    </a:lnTo>
                    <a:lnTo>
                      <a:pt x="1732" y="689"/>
                    </a:lnTo>
                    <a:lnTo>
                      <a:pt x="343" y="689"/>
                    </a:lnTo>
                    <a:lnTo>
                      <a:pt x="343" y="689"/>
                    </a:lnTo>
                    <a:lnTo>
                      <a:pt x="0" y="354"/>
                    </a:lnTo>
                    <a:lnTo>
                      <a:pt x="0" y="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42"/>
              <p:cNvSpPr/>
              <p:nvPr/>
            </p:nvSpPr>
            <p:spPr bwMode="auto">
              <a:xfrm>
                <a:off x="2638" y="2380"/>
                <a:ext cx="1732" cy="691"/>
              </a:xfrm>
              <a:custGeom>
                <a:avLst/>
                <a:gdLst>
                  <a:gd name="T0" fmla="*/ 0 w 1732"/>
                  <a:gd name="T1" fmla="*/ 347 h 691"/>
                  <a:gd name="T2" fmla="*/ 343 w 1732"/>
                  <a:gd name="T3" fmla="*/ 0 h 691"/>
                  <a:gd name="T4" fmla="*/ 1732 w 1732"/>
                  <a:gd name="T5" fmla="*/ 0 h 691"/>
                  <a:gd name="T6" fmla="*/ 1732 w 1732"/>
                  <a:gd name="T7" fmla="*/ 691 h 691"/>
                  <a:gd name="T8" fmla="*/ 343 w 1732"/>
                  <a:gd name="T9" fmla="*/ 691 h 691"/>
                  <a:gd name="T10" fmla="*/ 343 w 1732"/>
                  <a:gd name="T11" fmla="*/ 690 h 691"/>
                  <a:gd name="T12" fmla="*/ 0 w 1732"/>
                  <a:gd name="T13" fmla="*/ 347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2" h="691">
                    <a:moveTo>
                      <a:pt x="0" y="347"/>
                    </a:moveTo>
                    <a:lnTo>
                      <a:pt x="343" y="0"/>
                    </a:lnTo>
                    <a:lnTo>
                      <a:pt x="1732" y="0"/>
                    </a:lnTo>
                    <a:lnTo>
                      <a:pt x="1732" y="691"/>
                    </a:lnTo>
                    <a:lnTo>
                      <a:pt x="343" y="691"/>
                    </a:lnTo>
                    <a:lnTo>
                      <a:pt x="343" y="690"/>
                    </a:lnTo>
                    <a:lnTo>
                      <a:pt x="0" y="3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6" name="Group 127"/>
            <p:cNvGrpSpPr>
              <a:grpSpLocks noChangeAspect="1"/>
            </p:cNvGrpSpPr>
            <p:nvPr/>
          </p:nvGrpSpPr>
          <p:grpSpPr bwMode="auto">
            <a:xfrm>
              <a:off x="6523" y="3403"/>
              <a:ext cx="2571" cy="1056"/>
              <a:chOff x="3157" y="1157"/>
              <a:chExt cx="1371" cy="563"/>
            </a:xfrm>
            <a:solidFill>
              <a:srgbClr val="663A77"/>
            </a:solidFill>
          </p:grpSpPr>
          <p:sp>
            <p:nvSpPr>
              <p:cNvPr id="218" name="Freeform 128"/>
              <p:cNvSpPr/>
              <p:nvPr/>
            </p:nvSpPr>
            <p:spPr bwMode="auto">
              <a:xfrm>
                <a:off x="3157" y="1168"/>
                <a:ext cx="1371" cy="552"/>
              </a:xfrm>
              <a:custGeom>
                <a:avLst/>
                <a:gdLst>
                  <a:gd name="T0" fmla="*/ 274 w 1371"/>
                  <a:gd name="T1" fmla="*/ 552 h 552"/>
                  <a:gd name="T2" fmla="*/ 1371 w 1371"/>
                  <a:gd name="T3" fmla="*/ 552 h 552"/>
                  <a:gd name="T4" fmla="*/ 1371 w 1371"/>
                  <a:gd name="T5" fmla="*/ 0 h 552"/>
                  <a:gd name="T6" fmla="*/ 274 w 1371"/>
                  <a:gd name="T7" fmla="*/ 0 h 552"/>
                  <a:gd name="T8" fmla="*/ 0 w 1371"/>
                  <a:gd name="T9" fmla="*/ 272 h 552"/>
                  <a:gd name="T10" fmla="*/ 0 w 1371"/>
                  <a:gd name="T11" fmla="*/ 276 h 552"/>
                  <a:gd name="T12" fmla="*/ 274 w 1371"/>
                  <a:gd name="T13" fmla="*/ 552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1" h="552">
                    <a:moveTo>
                      <a:pt x="274" y="552"/>
                    </a:moveTo>
                    <a:lnTo>
                      <a:pt x="1371" y="552"/>
                    </a:lnTo>
                    <a:lnTo>
                      <a:pt x="1371" y="0"/>
                    </a:lnTo>
                    <a:lnTo>
                      <a:pt x="274" y="0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274" y="5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129"/>
              <p:cNvSpPr/>
              <p:nvPr/>
            </p:nvSpPr>
            <p:spPr bwMode="auto">
              <a:xfrm>
                <a:off x="3157" y="1157"/>
                <a:ext cx="1371" cy="554"/>
              </a:xfrm>
              <a:custGeom>
                <a:avLst/>
                <a:gdLst>
                  <a:gd name="T0" fmla="*/ 0 w 1371"/>
                  <a:gd name="T1" fmla="*/ 278 h 554"/>
                  <a:gd name="T2" fmla="*/ 274 w 1371"/>
                  <a:gd name="T3" fmla="*/ 2 h 554"/>
                  <a:gd name="T4" fmla="*/ 274 w 1371"/>
                  <a:gd name="T5" fmla="*/ 0 h 554"/>
                  <a:gd name="T6" fmla="*/ 1371 w 1371"/>
                  <a:gd name="T7" fmla="*/ 0 h 554"/>
                  <a:gd name="T8" fmla="*/ 1371 w 1371"/>
                  <a:gd name="T9" fmla="*/ 554 h 554"/>
                  <a:gd name="T10" fmla="*/ 274 w 1371"/>
                  <a:gd name="T11" fmla="*/ 554 h 554"/>
                  <a:gd name="T12" fmla="*/ 274 w 1371"/>
                  <a:gd name="T13" fmla="*/ 554 h 554"/>
                  <a:gd name="T14" fmla="*/ 0 w 1371"/>
                  <a:gd name="T15" fmla="*/ 283 h 554"/>
                  <a:gd name="T16" fmla="*/ 0 w 1371"/>
                  <a:gd name="T17" fmla="*/ 27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1" h="554">
                    <a:moveTo>
                      <a:pt x="0" y="278"/>
                    </a:moveTo>
                    <a:lnTo>
                      <a:pt x="274" y="2"/>
                    </a:lnTo>
                    <a:lnTo>
                      <a:pt x="274" y="0"/>
                    </a:lnTo>
                    <a:lnTo>
                      <a:pt x="1371" y="0"/>
                    </a:lnTo>
                    <a:lnTo>
                      <a:pt x="1371" y="554"/>
                    </a:lnTo>
                    <a:lnTo>
                      <a:pt x="274" y="554"/>
                    </a:lnTo>
                    <a:lnTo>
                      <a:pt x="274" y="554"/>
                    </a:lnTo>
                    <a:lnTo>
                      <a:pt x="0" y="283"/>
                    </a:lnTo>
                    <a:lnTo>
                      <a:pt x="0" y="2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130"/>
              <p:cNvSpPr/>
              <p:nvPr/>
            </p:nvSpPr>
            <p:spPr bwMode="auto">
              <a:xfrm>
                <a:off x="3157" y="1164"/>
                <a:ext cx="1371" cy="554"/>
              </a:xfrm>
              <a:custGeom>
                <a:avLst/>
                <a:gdLst>
                  <a:gd name="T0" fmla="*/ 0 w 1371"/>
                  <a:gd name="T1" fmla="*/ 276 h 554"/>
                  <a:gd name="T2" fmla="*/ 274 w 1371"/>
                  <a:gd name="T3" fmla="*/ 0 h 554"/>
                  <a:gd name="T4" fmla="*/ 1371 w 1371"/>
                  <a:gd name="T5" fmla="*/ 0 h 554"/>
                  <a:gd name="T6" fmla="*/ 1371 w 1371"/>
                  <a:gd name="T7" fmla="*/ 554 h 554"/>
                  <a:gd name="T8" fmla="*/ 274 w 1371"/>
                  <a:gd name="T9" fmla="*/ 554 h 554"/>
                  <a:gd name="T10" fmla="*/ 274 w 1371"/>
                  <a:gd name="T11" fmla="*/ 553 h 554"/>
                  <a:gd name="T12" fmla="*/ 0 w 1371"/>
                  <a:gd name="T13" fmla="*/ 276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1" h="554">
                    <a:moveTo>
                      <a:pt x="0" y="276"/>
                    </a:moveTo>
                    <a:lnTo>
                      <a:pt x="274" y="0"/>
                    </a:lnTo>
                    <a:lnTo>
                      <a:pt x="1371" y="0"/>
                    </a:lnTo>
                    <a:lnTo>
                      <a:pt x="1371" y="554"/>
                    </a:lnTo>
                    <a:lnTo>
                      <a:pt x="274" y="554"/>
                    </a:lnTo>
                    <a:lnTo>
                      <a:pt x="274" y="553"/>
                    </a:lnTo>
                    <a:lnTo>
                      <a:pt x="0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8832" y="3404"/>
              <a:ext cx="257" cy="1046"/>
            </a:xfrm>
            <a:prstGeom prst="rect">
              <a:avLst/>
            </a:prstGeom>
            <a:gradFill>
              <a:gsLst>
                <a:gs pos="0">
                  <a:srgbClr val="663A77">
                    <a:alpha val="33000"/>
                  </a:srgbClr>
                </a:gs>
                <a:gs pos="100000">
                  <a:schemeClr val="tx1">
                    <a:alpha val="3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487" y="5681"/>
              <a:ext cx="301" cy="1313"/>
            </a:xfrm>
            <a:prstGeom prst="rect">
              <a:avLst/>
            </a:prstGeom>
            <a:gradFill>
              <a:gsLst>
                <a:gs pos="0">
                  <a:srgbClr val="01ACBE">
                    <a:alpha val="0"/>
                  </a:srgbClr>
                </a:gs>
                <a:gs pos="100000">
                  <a:schemeClr val="tx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sp>
          <p:nvSpPr>
            <p:cNvPr id="89" name="梯形 130"/>
            <p:cNvSpPr/>
            <p:nvPr/>
          </p:nvSpPr>
          <p:spPr>
            <a:xfrm>
              <a:off x="6536" y="5635"/>
              <a:ext cx="3597" cy="2051"/>
            </a:xfrm>
            <a:custGeom>
              <a:avLst/>
              <a:gdLst>
                <a:gd name="connsiteX0" fmla="*/ 0 w 951881"/>
                <a:gd name="connsiteY0" fmla="*/ 909228 h 909228"/>
                <a:gd name="connsiteX1" fmla="*/ 227307 w 951881"/>
                <a:gd name="connsiteY1" fmla="*/ 0 h 909228"/>
                <a:gd name="connsiteX2" fmla="*/ 724574 w 951881"/>
                <a:gd name="connsiteY2" fmla="*/ 0 h 909228"/>
                <a:gd name="connsiteX3" fmla="*/ 951881 w 951881"/>
                <a:gd name="connsiteY3" fmla="*/ 909228 h 909228"/>
                <a:gd name="connsiteX4" fmla="*/ 0 w 951881"/>
                <a:gd name="connsiteY4" fmla="*/ 909228 h 909228"/>
                <a:gd name="connsiteX0-1" fmla="*/ 0 w 951881"/>
                <a:gd name="connsiteY0-2" fmla="*/ 909228 h 909228"/>
                <a:gd name="connsiteX1-3" fmla="*/ 227307 w 951881"/>
                <a:gd name="connsiteY1-4" fmla="*/ 0 h 909228"/>
                <a:gd name="connsiteX2-5" fmla="*/ 937299 w 951881"/>
                <a:gd name="connsiteY2-6" fmla="*/ 3175 h 909228"/>
                <a:gd name="connsiteX3-7" fmla="*/ 951881 w 951881"/>
                <a:gd name="connsiteY3-8" fmla="*/ 909228 h 909228"/>
                <a:gd name="connsiteX4-9" fmla="*/ 0 w 951881"/>
                <a:gd name="connsiteY4-10" fmla="*/ 909228 h 909228"/>
                <a:gd name="connsiteX0-11" fmla="*/ 0 w 1418606"/>
                <a:gd name="connsiteY0-12" fmla="*/ 912403 h 912403"/>
                <a:gd name="connsiteX1-13" fmla="*/ 694032 w 1418606"/>
                <a:gd name="connsiteY1-14" fmla="*/ 0 h 912403"/>
                <a:gd name="connsiteX2-15" fmla="*/ 1404024 w 1418606"/>
                <a:gd name="connsiteY2-16" fmla="*/ 3175 h 912403"/>
                <a:gd name="connsiteX3-17" fmla="*/ 1418606 w 1418606"/>
                <a:gd name="connsiteY3-18" fmla="*/ 909228 h 912403"/>
                <a:gd name="connsiteX4-19" fmla="*/ 0 w 1418606"/>
                <a:gd name="connsiteY4-20" fmla="*/ 912403 h 912403"/>
                <a:gd name="connsiteX0-21" fmla="*/ 0 w 1404024"/>
                <a:gd name="connsiteY0-22" fmla="*/ 912403 h 912403"/>
                <a:gd name="connsiteX1-23" fmla="*/ 694032 w 1404024"/>
                <a:gd name="connsiteY1-24" fmla="*/ 0 h 912403"/>
                <a:gd name="connsiteX2-25" fmla="*/ 1404024 w 1404024"/>
                <a:gd name="connsiteY2-26" fmla="*/ 3175 h 912403"/>
                <a:gd name="connsiteX3-27" fmla="*/ 796306 w 1404024"/>
                <a:gd name="connsiteY3-28" fmla="*/ 909228 h 912403"/>
                <a:gd name="connsiteX4-29" fmla="*/ 0 w 1404024"/>
                <a:gd name="connsiteY4-30" fmla="*/ 912403 h 912403"/>
                <a:gd name="connsiteX0-31" fmla="*/ 0 w 1661199"/>
                <a:gd name="connsiteY0-32" fmla="*/ 915578 h 915578"/>
                <a:gd name="connsiteX1-33" fmla="*/ 951207 w 1661199"/>
                <a:gd name="connsiteY1-34" fmla="*/ 0 h 915578"/>
                <a:gd name="connsiteX2-35" fmla="*/ 1661199 w 1661199"/>
                <a:gd name="connsiteY2-36" fmla="*/ 3175 h 915578"/>
                <a:gd name="connsiteX3-37" fmla="*/ 1053481 w 1661199"/>
                <a:gd name="connsiteY3-38" fmla="*/ 909228 h 915578"/>
                <a:gd name="connsiteX4-39" fmla="*/ 0 w 1661199"/>
                <a:gd name="connsiteY4-40" fmla="*/ 915578 h 915578"/>
                <a:gd name="connsiteX0-41" fmla="*/ 0 w 1661199"/>
                <a:gd name="connsiteY0-42" fmla="*/ 915578 h 915578"/>
                <a:gd name="connsiteX1-43" fmla="*/ 951207 w 1661199"/>
                <a:gd name="connsiteY1-44" fmla="*/ 0 h 915578"/>
                <a:gd name="connsiteX2-45" fmla="*/ 1661199 w 1661199"/>
                <a:gd name="connsiteY2-46" fmla="*/ 3175 h 915578"/>
                <a:gd name="connsiteX3-47" fmla="*/ 1012206 w 1661199"/>
                <a:gd name="connsiteY3-48" fmla="*/ 909228 h 915578"/>
                <a:gd name="connsiteX4-49" fmla="*/ 0 w 1661199"/>
                <a:gd name="connsiteY4-50" fmla="*/ 915578 h 915578"/>
                <a:gd name="connsiteX0-51" fmla="*/ 0 w 1578649"/>
                <a:gd name="connsiteY0-52" fmla="*/ 915578 h 915578"/>
                <a:gd name="connsiteX1-53" fmla="*/ 951207 w 1578649"/>
                <a:gd name="connsiteY1-54" fmla="*/ 0 h 915578"/>
                <a:gd name="connsiteX2-55" fmla="*/ 1578649 w 1578649"/>
                <a:gd name="connsiteY2-56" fmla="*/ 9525 h 915578"/>
                <a:gd name="connsiteX3-57" fmla="*/ 1012206 w 1578649"/>
                <a:gd name="connsiteY3-58" fmla="*/ 909228 h 915578"/>
                <a:gd name="connsiteX4-59" fmla="*/ 0 w 1578649"/>
                <a:gd name="connsiteY4-60" fmla="*/ 915578 h 915578"/>
                <a:gd name="connsiteX0-61" fmla="*/ 0 w 1578649"/>
                <a:gd name="connsiteY0-62" fmla="*/ 915578 h 915578"/>
                <a:gd name="connsiteX1-63" fmla="*/ 951207 w 1578649"/>
                <a:gd name="connsiteY1-64" fmla="*/ 0 h 915578"/>
                <a:gd name="connsiteX2-65" fmla="*/ 1578649 w 1578649"/>
                <a:gd name="connsiteY2-66" fmla="*/ 9525 h 915578"/>
                <a:gd name="connsiteX3-67" fmla="*/ 843931 w 1578649"/>
                <a:gd name="connsiteY3-68" fmla="*/ 912403 h 915578"/>
                <a:gd name="connsiteX4-69" fmla="*/ 0 w 1578649"/>
                <a:gd name="connsiteY4-70" fmla="*/ 915578 h 915578"/>
                <a:gd name="connsiteX0-71" fmla="*/ 0 w 1578649"/>
                <a:gd name="connsiteY0-72" fmla="*/ 915578 h 917943"/>
                <a:gd name="connsiteX1-73" fmla="*/ 951207 w 1578649"/>
                <a:gd name="connsiteY1-74" fmla="*/ 0 h 917943"/>
                <a:gd name="connsiteX2-75" fmla="*/ 1578649 w 1578649"/>
                <a:gd name="connsiteY2-76" fmla="*/ 9525 h 917943"/>
                <a:gd name="connsiteX3-77" fmla="*/ 691880 w 1578649"/>
                <a:gd name="connsiteY3-78" fmla="*/ 917943 h 917943"/>
                <a:gd name="connsiteX4-79" fmla="*/ 0 w 1578649"/>
                <a:gd name="connsiteY4-80" fmla="*/ 915578 h 917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78649" h="917943">
                  <a:moveTo>
                    <a:pt x="0" y="915578"/>
                  </a:moveTo>
                  <a:lnTo>
                    <a:pt x="951207" y="0"/>
                  </a:lnTo>
                  <a:lnTo>
                    <a:pt x="1578649" y="9525"/>
                  </a:lnTo>
                  <a:lnTo>
                    <a:pt x="691880" y="917943"/>
                  </a:lnTo>
                  <a:lnTo>
                    <a:pt x="0" y="915578"/>
                  </a:lnTo>
                  <a:close/>
                </a:path>
              </a:pathLst>
            </a:custGeom>
            <a:gradFill>
              <a:gsLst>
                <a:gs pos="39000">
                  <a:srgbClr val="01ACBE">
                    <a:alpha val="0"/>
                  </a:srgbClr>
                </a:gs>
                <a:gs pos="100000">
                  <a:schemeClr val="tx1">
                    <a:alpha val="31000"/>
                  </a:schemeClr>
                </a:gs>
              </a:gsLst>
              <a:lin ang="186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0" name="Freeform 73"/>
            <p:cNvSpPr/>
            <p:nvPr/>
          </p:nvSpPr>
          <p:spPr bwMode="auto">
            <a:xfrm>
              <a:off x="6959" y="2499"/>
              <a:ext cx="2250" cy="862"/>
            </a:xfrm>
            <a:custGeom>
              <a:avLst/>
              <a:gdLst>
                <a:gd name="T0" fmla="*/ 0 w 1597"/>
                <a:gd name="T1" fmla="*/ 306 h 612"/>
                <a:gd name="T2" fmla="*/ 304 w 1597"/>
                <a:gd name="T3" fmla="*/ 0 h 612"/>
                <a:gd name="T4" fmla="*/ 1597 w 1597"/>
                <a:gd name="T5" fmla="*/ 0 h 612"/>
                <a:gd name="T6" fmla="*/ 1597 w 1597"/>
                <a:gd name="T7" fmla="*/ 612 h 612"/>
                <a:gd name="T8" fmla="*/ 304 w 1597"/>
                <a:gd name="T9" fmla="*/ 612 h 612"/>
                <a:gd name="T10" fmla="*/ 304 w 1597"/>
                <a:gd name="T11" fmla="*/ 612 h 612"/>
                <a:gd name="T12" fmla="*/ 0 w 1597"/>
                <a:gd name="T13" fmla="*/ 30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7" h="612">
                  <a:moveTo>
                    <a:pt x="0" y="306"/>
                  </a:moveTo>
                  <a:lnTo>
                    <a:pt x="304" y="0"/>
                  </a:lnTo>
                  <a:lnTo>
                    <a:pt x="1597" y="0"/>
                  </a:lnTo>
                  <a:lnTo>
                    <a:pt x="1597" y="612"/>
                  </a:lnTo>
                  <a:lnTo>
                    <a:pt x="304" y="612"/>
                  </a:lnTo>
                  <a:lnTo>
                    <a:pt x="304" y="612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F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91" name="梯形 130"/>
            <p:cNvSpPr/>
            <p:nvPr/>
          </p:nvSpPr>
          <p:spPr>
            <a:xfrm>
              <a:off x="7847" y="2416"/>
              <a:ext cx="2190" cy="1270"/>
            </a:xfrm>
            <a:custGeom>
              <a:avLst/>
              <a:gdLst>
                <a:gd name="connsiteX0" fmla="*/ 0 w 951881"/>
                <a:gd name="connsiteY0" fmla="*/ 909228 h 909228"/>
                <a:gd name="connsiteX1" fmla="*/ 227307 w 951881"/>
                <a:gd name="connsiteY1" fmla="*/ 0 h 909228"/>
                <a:gd name="connsiteX2" fmla="*/ 724574 w 951881"/>
                <a:gd name="connsiteY2" fmla="*/ 0 h 909228"/>
                <a:gd name="connsiteX3" fmla="*/ 951881 w 951881"/>
                <a:gd name="connsiteY3" fmla="*/ 909228 h 909228"/>
                <a:gd name="connsiteX4" fmla="*/ 0 w 951881"/>
                <a:gd name="connsiteY4" fmla="*/ 909228 h 909228"/>
                <a:gd name="connsiteX0-1" fmla="*/ 0 w 951881"/>
                <a:gd name="connsiteY0-2" fmla="*/ 909228 h 909228"/>
                <a:gd name="connsiteX1-3" fmla="*/ 227307 w 951881"/>
                <a:gd name="connsiteY1-4" fmla="*/ 0 h 909228"/>
                <a:gd name="connsiteX2-5" fmla="*/ 937299 w 951881"/>
                <a:gd name="connsiteY2-6" fmla="*/ 3175 h 909228"/>
                <a:gd name="connsiteX3-7" fmla="*/ 951881 w 951881"/>
                <a:gd name="connsiteY3-8" fmla="*/ 909228 h 909228"/>
                <a:gd name="connsiteX4-9" fmla="*/ 0 w 951881"/>
                <a:gd name="connsiteY4-10" fmla="*/ 909228 h 909228"/>
                <a:gd name="connsiteX0-11" fmla="*/ 0 w 1418606"/>
                <a:gd name="connsiteY0-12" fmla="*/ 912403 h 912403"/>
                <a:gd name="connsiteX1-13" fmla="*/ 694032 w 1418606"/>
                <a:gd name="connsiteY1-14" fmla="*/ 0 h 912403"/>
                <a:gd name="connsiteX2-15" fmla="*/ 1404024 w 1418606"/>
                <a:gd name="connsiteY2-16" fmla="*/ 3175 h 912403"/>
                <a:gd name="connsiteX3-17" fmla="*/ 1418606 w 1418606"/>
                <a:gd name="connsiteY3-18" fmla="*/ 909228 h 912403"/>
                <a:gd name="connsiteX4-19" fmla="*/ 0 w 1418606"/>
                <a:gd name="connsiteY4-20" fmla="*/ 912403 h 912403"/>
                <a:gd name="connsiteX0-21" fmla="*/ 0 w 1404024"/>
                <a:gd name="connsiteY0-22" fmla="*/ 912403 h 912403"/>
                <a:gd name="connsiteX1-23" fmla="*/ 694032 w 1404024"/>
                <a:gd name="connsiteY1-24" fmla="*/ 0 h 912403"/>
                <a:gd name="connsiteX2-25" fmla="*/ 1404024 w 1404024"/>
                <a:gd name="connsiteY2-26" fmla="*/ 3175 h 912403"/>
                <a:gd name="connsiteX3-27" fmla="*/ 796306 w 1404024"/>
                <a:gd name="connsiteY3-28" fmla="*/ 909228 h 912403"/>
                <a:gd name="connsiteX4-29" fmla="*/ 0 w 1404024"/>
                <a:gd name="connsiteY4-30" fmla="*/ 912403 h 912403"/>
                <a:gd name="connsiteX0-31" fmla="*/ 0 w 1661199"/>
                <a:gd name="connsiteY0-32" fmla="*/ 915578 h 915578"/>
                <a:gd name="connsiteX1-33" fmla="*/ 951207 w 1661199"/>
                <a:gd name="connsiteY1-34" fmla="*/ 0 h 915578"/>
                <a:gd name="connsiteX2-35" fmla="*/ 1661199 w 1661199"/>
                <a:gd name="connsiteY2-36" fmla="*/ 3175 h 915578"/>
                <a:gd name="connsiteX3-37" fmla="*/ 1053481 w 1661199"/>
                <a:gd name="connsiteY3-38" fmla="*/ 909228 h 915578"/>
                <a:gd name="connsiteX4-39" fmla="*/ 0 w 1661199"/>
                <a:gd name="connsiteY4-40" fmla="*/ 915578 h 915578"/>
                <a:gd name="connsiteX0-41" fmla="*/ 0 w 1661199"/>
                <a:gd name="connsiteY0-42" fmla="*/ 915578 h 915578"/>
                <a:gd name="connsiteX1-43" fmla="*/ 951207 w 1661199"/>
                <a:gd name="connsiteY1-44" fmla="*/ 0 h 915578"/>
                <a:gd name="connsiteX2-45" fmla="*/ 1661199 w 1661199"/>
                <a:gd name="connsiteY2-46" fmla="*/ 3175 h 915578"/>
                <a:gd name="connsiteX3-47" fmla="*/ 1012206 w 1661199"/>
                <a:gd name="connsiteY3-48" fmla="*/ 909228 h 915578"/>
                <a:gd name="connsiteX4-49" fmla="*/ 0 w 1661199"/>
                <a:gd name="connsiteY4-50" fmla="*/ 915578 h 915578"/>
                <a:gd name="connsiteX0-51" fmla="*/ 0 w 1578649"/>
                <a:gd name="connsiteY0-52" fmla="*/ 915578 h 915578"/>
                <a:gd name="connsiteX1-53" fmla="*/ 951207 w 1578649"/>
                <a:gd name="connsiteY1-54" fmla="*/ 0 h 915578"/>
                <a:gd name="connsiteX2-55" fmla="*/ 1578649 w 1578649"/>
                <a:gd name="connsiteY2-56" fmla="*/ 9525 h 915578"/>
                <a:gd name="connsiteX3-57" fmla="*/ 1012206 w 1578649"/>
                <a:gd name="connsiteY3-58" fmla="*/ 909228 h 915578"/>
                <a:gd name="connsiteX4-59" fmla="*/ 0 w 1578649"/>
                <a:gd name="connsiteY4-60" fmla="*/ 915578 h 915578"/>
                <a:gd name="connsiteX0-61" fmla="*/ 0 w 1578649"/>
                <a:gd name="connsiteY0-62" fmla="*/ 915578 h 915578"/>
                <a:gd name="connsiteX1-63" fmla="*/ 951207 w 1578649"/>
                <a:gd name="connsiteY1-64" fmla="*/ 0 h 915578"/>
                <a:gd name="connsiteX2-65" fmla="*/ 1578649 w 1578649"/>
                <a:gd name="connsiteY2-66" fmla="*/ 9525 h 915578"/>
                <a:gd name="connsiteX3-67" fmla="*/ 843931 w 1578649"/>
                <a:gd name="connsiteY3-68" fmla="*/ 912403 h 915578"/>
                <a:gd name="connsiteX4-69" fmla="*/ 0 w 1578649"/>
                <a:gd name="connsiteY4-70" fmla="*/ 915578 h 9155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78649" h="915578">
                  <a:moveTo>
                    <a:pt x="0" y="915578"/>
                  </a:moveTo>
                  <a:lnTo>
                    <a:pt x="951207" y="0"/>
                  </a:lnTo>
                  <a:lnTo>
                    <a:pt x="1578649" y="9525"/>
                  </a:lnTo>
                  <a:lnTo>
                    <a:pt x="843931" y="912403"/>
                  </a:lnTo>
                  <a:lnTo>
                    <a:pt x="0" y="915578"/>
                  </a:lnTo>
                  <a:close/>
                </a:path>
              </a:pathLst>
            </a:custGeom>
            <a:gradFill>
              <a:gsLst>
                <a:gs pos="25000">
                  <a:srgbClr val="FFA300">
                    <a:alpha val="0"/>
                  </a:srgbClr>
                </a:gs>
                <a:gs pos="100000">
                  <a:schemeClr val="tx1">
                    <a:alpha val="29000"/>
                  </a:schemeClr>
                </a:gs>
              </a:gsLst>
              <a:lin ang="186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grpSp>
          <p:nvGrpSpPr>
            <p:cNvPr id="92" name="Group 4"/>
            <p:cNvGrpSpPr>
              <a:grpSpLocks noChangeAspect="1"/>
            </p:cNvGrpSpPr>
            <p:nvPr/>
          </p:nvGrpSpPr>
          <p:grpSpPr bwMode="auto">
            <a:xfrm>
              <a:off x="8752" y="5503"/>
              <a:ext cx="1600" cy="1769"/>
              <a:chOff x="3271" y="1533"/>
              <a:chExt cx="1136" cy="1256"/>
            </a:xfrm>
          </p:grpSpPr>
          <p:sp>
            <p:nvSpPr>
              <p:cNvPr id="2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73" y="1533"/>
                <a:ext cx="1134" cy="1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5"/>
              <p:cNvSpPr/>
              <p:nvPr/>
            </p:nvSpPr>
            <p:spPr bwMode="auto">
              <a:xfrm>
                <a:off x="3271" y="1654"/>
                <a:ext cx="323" cy="1135"/>
              </a:xfrm>
              <a:custGeom>
                <a:avLst/>
                <a:gdLst>
                  <a:gd name="T0" fmla="*/ 323 w 323"/>
                  <a:gd name="T1" fmla="*/ 1135 h 1135"/>
                  <a:gd name="T2" fmla="*/ 323 w 323"/>
                  <a:gd name="T3" fmla="*/ 119 h 1135"/>
                  <a:gd name="T4" fmla="*/ 0 w 323"/>
                  <a:gd name="T5" fmla="*/ 0 h 1135"/>
                  <a:gd name="T6" fmla="*/ 0 w 323"/>
                  <a:gd name="T7" fmla="*/ 917 h 1135"/>
                  <a:gd name="T8" fmla="*/ 323 w 323"/>
                  <a:gd name="T9" fmla="*/ 1135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1135">
                    <a:moveTo>
                      <a:pt x="323" y="1135"/>
                    </a:moveTo>
                    <a:lnTo>
                      <a:pt x="323" y="119"/>
                    </a:lnTo>
                    <a:lnTo>
                      <a:pt x="0" y="0"/>
                    </a:lnTo>
                    <a:lnTo>
                      <a:pt x="0" y="917"/>
                    </a:lnTo>
                    <a:lnTo>
                      <a:pt x="323" y="1135"/>
                    </a:lnTo>
                    <a:close/>
                  </a:path>
                </a:pathLst>
              </a:custGeom>
              <a:solidFill>
                <a:srgbClr val="01D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6"/>
              <p:cNvSpPr/>
              <p:nvPr/>
            </p:nvSpPr>
            <p:spPr bwMode="auto">
              <a:xfrm>
                <a:off x="4081" y="1654"/>
                <a:ext cx="324" cy="1135"/>
              </a:xfrm>
              <a:custGeom>
                <a:avLst/>
                <a:gdLst>
                  <a:gd name="T0" fmla="*/ 0 w 324"/>
                  <a:gd name="T1" fmla="*/ 1135 h 1135"/>
                  <a:gd name="T2" fmla="*/ 0 w 324"/>
                  <a:gd name="T3" fmla="*/ 119 h 1135"/>
                  <a:gd name="T4" fmla="*/ 324 w 324"/>
                  <a:gd name="T5" fmla="*/ 0 h 1135"/>
                  <a:gd name="T6" fmla="*/ 324 w 324"/>
                  <a:gd name="T7" fmla="*/ 917 h 1135"/>
                  <a:gd name="T8" fmla="*/ 0 w 324"/>
                  <a:gd name="T9" fmla="*/ 1135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1135">
                    <a:moveTo>
                      <a:pt x="0" y="1135"/>
                    </a:moveTo>
                    <a:lnTo>
                      <a:pt x="0" y="119"/>
                    </a:lnTo>
                    <a:lnTo>
                      <a:pt x="324" y="0"/>
                    </a:lnTo>
                    <a:lnTo>
                      <a:pt x="324" y="917"/>
                    </a:lnTo>
                    <a:lnTo>
                      <a:pt x="0" y="1135"/>
                    </a:lnTo>
                    <a:close/>
                  </a:path>
                </a:pathLst>
              </a:custGeom>
              <a:solidFill>
                <a:srgbClr val="0183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7"/>
              <p:cNvSpPr>
                <a:spLocks noChangeArrowheads="1"/>
              </p:cNvSpPr>
              <p:nvPr/>
            </p:nvSpPr>
            <p:spPr bwMode="auto">
              <a:xfrm>
                <a:off x="3594" y="1773"/>
                <a:ext cx="487" cy="1016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8"/>
              <p:cNvSpPr/>
              <p:nvPr/>
            </p:nvSpPr>
            <p:spPr bwMode="auto">
              <a:xfrm>
                <a:off x="3271" y="1533"/>
                <a:ext cx="1134" cy="240"/>
              </a:xfrm>
              <a:custGeom>
                <a:avLst/>
                <a:gdLst>
                  <a:gd name="T0" fmla="*/ 810 w 1134"/>
                  <a:gd name="T1" fmla="*/ 0 h 240"/>
                  <a:gd name="T2" fmla="*/ 323 w 1134"/>
                  <a:gd name="T3" fmla="*/ 0 h 240"/>
                  <a:gd name="T4" fmla="*/ 0 w 1134"/>
                  <a:gd name="T5" fmla="*/ 121 h 240"/>
                  <a:gd name="T6" fmla="*/ 323 w 1134"/>
                  <a:gd name="T7" fmla="*/ 240 h 240"/>
                  <a:gd name="T8" fmla="*/ 810 w 1134"/>
                  <a:gd name="T9" fmla="*/ 240 h 240"/>
                  <a:gd name="T10" fmla="*/ 1134 w 1134"/>
                  <a:gd name="T11" fmla="*/ 121 h 240"/>
                  <a:gd name="T12" fmla="*/ 810 w 1134"/>
                  <a:gd name="T1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4" h="240">
                    <a:moveTo>
                      <a:pt x="810" y="0"/>
                    </a:moveTo>
                    <a:lnTo>
                      <a:pt x="323" y="0"/>
                    </a:lnTo>
                    <a:lnTo>
                      <a:pt x="0" y="121"/>
                    </a:lnTo>
                    <a:lnTo>
                      <a:pt x="323" y="240"/>
                    </a:lnTo>
                    <a:lnTo>
                      <a:pt x="810" y="240"/>
                    </a:lnTo>
                    <a:lnTo>
                      <a:pt x="1134" y="121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D0A7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3271" y="1654"/>
                <a:ext cx="323" cy="1135"/>
              </a:xfrm>
              <a:custGeom>
                <a:avLst/>
                <a:gdLst>
                  <a:gd name="T0" fmla="*/ 0 w 323"/>
                  <a:gd name="T1" fmla="*/ 0 h 1135"/>
                  <a:gd name="T2" fmla="*/ 0 w 323"/>
                  <a:gd name="T3" fmla="*/ 3 h 1135"/>
                  <a:gd name="T4" fmla="*/ 321 w 323"/>
                  <a:gd name="T5" fmla="*/ 124 h 1135"/>
                  <a:gd name="T6" fmla="*/ 321 w 323"/>
                  <a:gd name="T7" fmla="*/ 1133 h 1135"/>
                  <a:gd name="T8" fmla="*/ 323 w 323"/>
                  <a:gd name="T9" fmla="*/ 1135 h 1135"/>
                  <a:gd name="T10" fmla="*/ 323 w 323"/>
                  <a:gd name="T11" fmla="*/ 119 h 1135"/>
                  <a:gd name="T12" fmla="*/ 0 w 323"/>
                  <a:gd name="T13" fmla="*/ 0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" h="1135">
                    <a:moveTo>
                      <a:pt x="0" y="0"/>
                    </a:moveTo>
                    <a:lnTo>
                      <a:pt x="0" y="3"/>
                    </a:lnTo>
                    <a:lnTo>
                      <a:pt x="321" y="124"/>
                    </a:lnTo>
                    <a:lnTo>
                      <a:pt x="321" y="1133"/>
                    </a:lnTo>
                    <a:lnTo>
                      <a:pt x="323" y="1135"/>
                    </a:lnTo>
                    <a:lnTo>
                      <a:pt x="323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0"/>
              <p:cNvSpPr/>
              <p:nvPr/>
            </p:nvSpPr>
            <p:spPr bwMode="auto">
              <a:xfrm>
                <a:off x="4081" y="1654"/>
                <a:ext cx="324" cy="1135"/>
              </a:xfrm>
              <a:custGeom>
                <a:avLst/>
                <a:gdLst>
                  <a:gd name="T0" fmla="*/ 324 w 324"/>
                  <a:gd name="T1" fmla="*/ 3 h 1135"/>
                  <a:gd name="T2" fmla="*/ 324 w 324"/>
                  <a:gd name="T3" fmla="*/ 0 h 1135"/>
                  <a:gd name="T4" fmla="*/ 324 w 324"/>
                  <a:gd name="T5" fmla="*/ 0 h 1135"/>
                  <a:gd name="T6" fmla="*/ 0 w 324"/>
                  <a:gd name="T7" fmla="*/ 119 h 1135"/>
                  <a:gd name="T8" fmla="*/ 0 w 324"/>
                  <a:gd name="T9" fmla="*/ 1135 h 1135"/>
                  <a:gd name="T10" fmla="*/ 5 w 324"/>
                  <a:gd name="T11" fmla="*/ 1133 h 1135"/>
                  <a:gd name="T12" fmla="*/ 5 w 324"/>
                  <a:gd name="T13" fmla="*/ 124 h 1135"/>
                  <a:gd name="T14" fmla="*/ 324 w 324"/>
                  <a:gd name="T15" fmla="*/ 3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1135">
                    <a:moveTo>
                      <a:pt x="324" y="3"/>
                    </a:moveTo>
                    <a:lnTo>
                      <a:pt x="324" y="0"/>
                    </a:lnTo>
                    <a:lnTo>
                      <a:pt x="324" y="0"/>
                    </a:lnTo>
                    <a:lnTo>
                      <a:pt x="0" y="119"/>
                    </a:lnTo>
                    <a:lnTo>
                      <a:pt x="0" y="1135"/>
                    </a:lnTo>
                    <a:lnTo>
                      <a:pt x="5" y="1133"/>
                    </a:lnTo>
                    <a:lnTo>
                      <a:pt x="5" y="124"/>
                    </a:lnTo>
                    <a:lnTo>
                      <a:pt x="32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1"/>
              <p:cNvSpPr/>
              <p:nvPr/>
            </p:nvSpPr>
            <p:spPr bwMode="auto">
              <a:xfrm>
                <a:off x="3594" y="1773"/>
                <a:ext cx="487" cy="1016"/>
              </a:xfrm>
              <a:custGeom>
                <a:avLst/>
                <a:gdLst>
                  <a:gd name="T0" fmla="*/ 0 w 487"/>
                  <a:gd name="T1" fmla="*/ 0 h 1016"/>
                  <a:gd name="T2" fmla="*/ 0 w 487"/>
                  <a:gd name="T3" fmla="*/ 1016 h 1016"/>
                  <a:gd name="T4" fmla="*/ 5 w 487"/>
                  <a:gd name="T5" fmla="*/ 1016 h 1016"/>
                  <a:gd name="T6" fmla="*/ 5 w 487"/>
                  <a:gd name="T7" fmla="*/ 5 h 1016"/>
                  <a:gd name="T8" fmla="*/ 485 w 487"/>
                  <a:gd name="T9" fmla="*/ 5 h 1016"/>
                  <a:gd name="T10" fmla="*/ 485 w 487"/>
                  <a:gd name="T11" fmla="*/ 1016 h 1016"/>
                  <a:gd name="T12" fmla="*/ 487 w 487"/>
                  <a:gd name="T13" fmla="*/ 1016 h 1016"/>
                  <a:gd name="T14" fmla="*/ 487 w 487"/>
                  <a:gd name="T15" fmla="*/ 0 h 1016"/>
                  <a:gd name="T16" fmla="*/ 0 w 487"/>
                  <a:gd name="T1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7" h="1016">
                    <a:moveTo>
                      <a:pt x="0" y="0"/>
                    </a:moveTo>
                    <a:lnTo>
                      <a:pt x="0" y="1016"/>
                    </a:lnTo>
                    <a:lnTo>
                      <a:pt x="5" y="1016"/>
                    </a:lnTo>
                    <a:lnTo>
                      <a:pt x="5" y="5"/>
                    </a:lnTo>
                    <a:lnTo>
                      <a:pt x="485" y="5"/>
                    </a:lnTo>
                    <a:lnTo>
                      <a:pt x="485" y="1016"/>
                    </a:lnTo>
                    <a:lnTo>
                      <a:pt x="487" y="1016"/>
                    </a:lnTo>
                    <a:lnTo>
                      <a:pt x="4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2"/>
              <p:cNvSpPr/>
              <p:nvPr/>
            </p:nvSpPr>
            <p:spPr bwMode="auto">
              <a:xfrm>
                <a:off x="3271" y="1652"/>
                <a:ext cx="1134" cy="121"/>
              </a:xfrm>
              <a:custGeom>
                <a:avLst/>
                <a:gdLst>
                  <a:gd name="T0" fmla="*/ 323 w 1134"/>
                  <a:gd name="T1" fmla="*/ 121 h 121"/>
                  <a:gd name="T2" fmla="*/ 810 w 1134"/>
                  <a:gd name="T3" fmla="*/ 121 h 121"/>
                  <a:gd name="T4" fmla="*/ 1134 w 1134"/>
                  <a:gd name="T5" fmla="*/ 2 h 121"/>
                  <a:gd name="T6" fmla="*/ 1129 w 1134"/>
                  <a:gd name="T7" fmla="*/ 0 h 121"/>
                  <a:gd name="T8" fmla="*/ 810 w 1134"/>
                  <a:gd name="T9" fmla="*/ 119 h 121"/>
                  <a:gd name="T10" fmla="*/ 325 w 1134"/>
                  <a:gd name="T11" fmla="*/ 119 h 121"/>
                  <a:gd name="T12" fmla="*/ 7 w 1134"/>
                  <a:gd name="T13" fmla="*/ 0 h 121"/>
                  <a:gd name="T14" fmla="*/ 0 w 1134"/>
                  <a:gd name="T15" fmla="*/ 2 h 121"/>
                  <a:gd name="T16" fmla="*/ 323 w 113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4" h="121">
                    <a:moveTo>
                      <a:pt x="323" y="121"/>
                    </a:moveTo>
                    <a:lnTo>
                      <a:pt x="810" y="121"/>
                    </a:lnTo>
                    <a:lnTo>
                      <a:pt x="1134" y="2"/>
                    </a:lnTo>
                    <a:lnTo>
                      <a:pt x="1129" y="0"/>
                    </a:lnTo>
                    <a:lnTo>
                      <a:pt x="810" y="119"/>
                    </a:lnTo>
                    <a:lnTo>
                      <a:pt x="325" y="119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2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 flipH="1">
              <a:off x="10114" y="4445"/>
              <a:ext cx="252" cy="1262"/>
            </a:xfrm>
            <a:prstGeom prst="rect">
              <a:avLst/>
            </a:prstGeom>
            <a:gradFill>
              <a:gsLst>
                <a:gs pos="0">
                  <a:srgbClr val="F2F2F2">
                    <a:alpha val="0"/>
                  </a:srgb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grpSp>
          <p:nvGrpSpPr>
            <p:cNvPr id="94" name="Group 133"/>
            <p:cNvGrpSpPr>
              <a:grpSpLocks noChangeAspect="1"/>
            </p:cNvGrpSpPr>
            <p:nvPr/>
          </p:nvGrpSpPr>
          <p:grpSpPr bwMode="auto">
            <a:xfrm>
              <a:off x="6116" y="4483"/>
              <a:ext cx="2880" cy="1178"/>
              <a:chOff x="2940" y="1733"/>
              <a:chExt cx="1536" cy="628"/>
            </a:xfrm>
            <a:solidFill>
              <a:srgbClr val="E87071"/>
            </a:solidFill>
          </p:grpSpPr>
          <p:sp>
            <p:nvSpPr>
              <p:cNvPr id="206" name="Freeform 134"/>
              <p:cNvSpPr/>
              <p:nvPr/>
            </p:nvSpPr>
            <p:spPr bwMode="auto">
              <a:xfrm>
                <a:off x="2940" y="1744"/>
                <a:ext cx="1536" cy="617"/>
              </a:xfrm>
              <a:custGeom>
                <a:avLst/>
                <a:gdLst>
                  <a:gd name="T0" fmla="*/ 306 w 1536"/>
                  <a:gd name="T1" fmla="*/ 617 h 617"/>
                  <a:gd name="T2" fmla="*/ 1536 w 1536"/>
                  <a:gd name="T3" fmla="*/ 617 h 617"/>
                  <a:gd name="T4" fmla="*/ 1536 w 1536"/>
                  <a:gd name="T5" fmla="*/ 0 h 617"/>
                  <a:gd name="T6" fmla="*/ 306 w 1536"/>
                  <a:gd name="T7" fmla="*/ 0 h 617"/>
                  <a:gd name="T8" fmla="*/ 0 w 1536"/>
                  <a:gd name="T9" fmla="*/ 304 h 617"/>
                  <a:gd name="T10" fmla="*/ 0 w 1536"/>
                  <a:gd name="T11" fmla="*/ 309 h 617"/>
                  <a:gd name="T12" fmla="*/ 306 w 1536"/>
                  <a:gd name="T13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6" h="617">
                    <a:moveTo>
                      <a:pt x="306" y="617"/>
                    </a:moveTo>
                    <a:lnTo>
                      <a:pt x="1536" y="617"/>
                    </a:lnTo>
                    <a:lnTo>
                      <a:pt x="1536" y="0"/>
                    </a:lnTo>
                    <a:lnTo>
                      <a:pt x="306" y="0"/>
                    </a:lnTo>
                    <a:lnTo>
                      <a:pt x="0" y="304"/>
                    </a:lnTo>
                    <a:lnTo>
                      <a:pt x="0" y="309"/>
                    </a:lnTo>
                    <a:lnTo>
                      <a:pt x="306" y="6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35"/>
              <p:cNvSpPr/>
              <p:nvPr/>
            </p:nvSpPr>
            <p:spPr bwMode="auto">
              <a:xfrm>
                <a:off x="2940" y="1733"/>
                <a:ext cx="1536" cy="617"/>
              </a:xfrm>
              <a:custGeom>
                <a:avLst/>
                <a:gdLst>
                  <a:gd name="T0" fmla="*/ 0 w 1536"/>
                  <a:gd name="T1" fmla="*/ 309 h 617"/>
                  <a:gd name="T2" fmla="*/ 306 w 1536"/>
                  <a:gd name="T3" fmla="*/ 2 h 617"/>
                  <a:gd name="T4" fmla="*/ 306 w 1536"/>
                  <a:gd name="T5" fmla="*/ 0 h 617"/>
                  <a:gd name="T6" fmla="*/ 1536 w 1536"/>
                  <a:gd name="T7" fmla="*/ 0 h 617"/>
                  <a:gd name="T8" fmla="*/ 1536 w 1536"/>
                  <a:gd name="T9" fmla="*/ 617 h 617"/>
                  <a:gd name="T10" fmla="*/ 306 w 1536"/>
                  <a:gd name="T11" fmla="*/ 617 h 617"/>
                  <a:gd name="T12" fmla="*/ 306 w 1536"/>
                  <a:gd name="T13" fmla="*/ 615 h 617"/>
                  <a:gd name="T14" fmla="*/ 0 w 1536"/>
                  <a:gd name="T15" fmla="*/ 315 h 617"/>
                  <a:gd name="T16" fmla="*/ 0 w 1536"/>
                  <a:gd name="T17" fmla="*/ 309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36" h="617">
                    <a:moveTo>
                      <a:pt x="0" y="309"/>
                    </a:moveTo>
                    <a:lnTo>
                      <a:pt x="306" y="2"/>
                    </a:lnTo>
                    <a:lnTo>
                      <a:pt x="306" y="0"/>
                    </a:lnTo>
                    <a:lnTo>
                      <a:pt x="1536" y="0"/>
                    </a:lnTo>
                    <a:lnTo>
                      <a:pt x="1536" y="617"/>
                    </a:lnTo>
                    <a:lnTo>
                      <a:pt x="306" y="617"/>
                    </a:lnTo>
                    <a:lnTo>
                      <a:pt x="306" y="615"/>
                    </a:lnTo>
                    <a:lnTo>
                      <a:pt x="0" y="315"/>
                    </a:lnTo>
                    <a:lnTo>
                      <a:pt x="0" y="3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36"/>
              <p:cNvSpPr/>
              <p:nvPr/>
            </p:nvSpPr>
            <p:spPr bwMode="auto">
              <a:xfrm>
                <a:off x="2940" y="1740"/>
                <a:ext cx="1536" cy="617"/>
              </a:xfrm>
              <a:custGeom>
                <a:avLst/>
                <a:gdLst>
                  <a:gd name="T0" fmla="*/ 0 w 1536"/>
                  <a:gd name="T1" fmla="*/ 308 h 617"/>
                  <a:gd name="T2" fmla="*/ 306 w 1536"/>
                  <a:gd name="T3" fmla="*/ 0 h 617"/>
                  <a:gd name="T4" fmla="*/ 1536 w 1536"/>
                  <a:gd name="T5" fmla="*/ 0 h 617"/>
                  <a:gd name="T6" fmla="*/ 1536 w 1536"/>
                  <a:gd name="T7" fmla="*/ 617 h 617"/>
                  <a:gd name="T8" fmla="*/ 306 w 1536"/>
                  <a:gd name="T9" fmla="*/ 617 h 617"/>
                  <a:gd name="T10" fmla="*/ 306 w 1536"/>
                  <a:gd name="T11" fmla="*/ 616 h 617"/>
                  <a:gd name="T12" fmla="*/ 0 w 1536"/>
                  <a:gd name="T13" fmla="*/ 30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6" h="617">
                    <a:moveTo>
                      <a:pt x="0" y="308"/>
                    </a:moveTo>
                    <a:lnTo>
                      <a:pt x="306" y="0"/>
                    </a:lnTo>
                    <a:lnTo>
                      <a:pt x="1536" y="0"/>
                    </a:lnTo>
                    <a:lnTo>
                      <a:pt x="1536" y="617"/>
                    </a:lnTo>
                    <a:lnTo>
                      <a:pt x="306" y="617"/>
                    </a:lnTo>
                    <a:lnTo>
                      <a:pt x="306" y="616"/>
                    </a:lnTo>
                    <a:lnTo>
                      <a:pt x="0" y="3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5" name="梯形 130"/>
            <p:cNvSpPr/>
            <p:nvPr/>
          </p:nvSpPr>
          <p:spPr>
            <a:xfrm>
              <a:off x="6947" y="4431"/>
              <a:ext cx="3270" cy="1864"/>
            </a:xfrm>
            <a:custGeom>
              <a:avLst/>
              <a:gdLst>
                <a:gd name="connsiteX0" fmla="*/ 0 w 951881"/>
                <a:gd name="connsiteY0" fmla="*/ 909228 h 909228"/>
                <a:gd name="connsiteX1" fmla="*/ 227307 w 951881"/>
                <a:gd name="connsiteY1" fmla="*/ 0 h 909228"/>
                <a:gd name="connsiteX2" fmla="*/ 724574 w 951881"/>
                <a:gd name="connsiteY2" fmla="*/ 0 h 909228"/>
                <a:gd name="connsiteX3" fmla="*/ 951881 w 951881"/>
                <a:gd name="connsiteY3" fmla="*/ 909228 h 909228"/>
                <a:gd name="connsiteX4" fmla="*/ 0 w 951881"/>
                <a:gd name="connsiteY4" fmla="*/ 909228 h 909228"/>
                <a:gd name="connsiteX0-1" fmla="*/ 0 w 951881"/>
                <a:gd name="connsiteY0-2" fmla="*/ 909228 h 909228"/>
                <a:gd name="connsiteX1-3" fmla="*/ 227307 w 951881"/>
                <a:gd name="connsiteY1-4" fmla="*/ 0 h 909228"/>
                <a:gd name="connsiteX2-5" fmla="*/ 937299 w 951881"/>
                <a:gd name="connsiteY2-6" fmla="*/ 3175 h 909228"/>
                <a:gd name="connsiteX3-7" fmla="*/ 951881 w 951881"/>
                <a:gd name="connsiteY3-8" fmla="*/ 909228 h 909228"/>
                <a:gd name="connsiteX4-9" fmla="*/ 0 w 951881"/>
                <a:gd name="connsiteY4-10" fmla="*/ 909228 h 909228"/>
                <a:gd name="connsiteX0-11" fmla="*/ 0 w 1418606"/>
                <a:gd name="connsiteY0-12" fmla="*/ 912403 h 912403"/>
                <a:gd name="connsiteX1-13" fmla="*/ 694032 w 1418606"/>
                <a:gd name="connsiteY1-14" fmla="*/ 0 h 912403"/>
                <a:gd name="connsiteX2-15" fmla="*/ 1404024 w 1418606"/>
                <a:gd name="connsiteY2-16" fmla="*/ 3175 h 912403"/>
                <a:gd name="connsiteX3-17" fmla="*/ 1418606 w 1418606"/>
                <a:gd name="connsiteY3-18" fmla="*/ 909228 h 912403"/>
                <a:gd name="connsiteX4-19" fmla="*/ 0 w 1418606"/>
                <a:gd name="connsiteY4-20" fmla="*/ 912403 h 912403"/>
                <a:gd name="connsiteX0-21" fmla="*/ 0 w 1404024"/>
                <a:gd name="connsiteY0-22" fmla="*/ 912403 h 912403"/>
                <a:gd name="connsiteX1-23" fmla="*/ 694032 w 1404024"/>
                <a:gd name="connsiteY1-24" fmla="*/ 0 h 912403"/>
                <a:gd name="connsiteX2-25" fmla="*/ 1404024 w 1404024"/>
                <a:gd name="connsiteY2-26" fmla="*/ 3175 h 912403"/>
                <a:gd name="connsiteX3-27" fmla="*/ 796306 w 1404024"/>
                <a:gd name="connsiteY3-28" fmla="*/ 909228 h 912403"/>
                <a:gd name="connsiteX4-29" fmla="*/ 0 w 1404024"/>
                <a:gd name="connsiteY4-30" fmla="*/ 912403 h 912403"/>
                <a:gd name="connsiteX0-31" fmla="*/ 0 w 1661199"/>
                <a:gd name="connsiteY0-32" fmla="*/ 915578 h 915578"/>
                <a:gd name="connsiteX1-33" fmla="*/ 951207 w 1661199"/>
                <a:gd name="connsiteY1-34" fmla="*/ 0 h 915578"/>
                <a:gd name="connsiteX2-35" fmla="*/ 1661199 w 1661199"/>
                <a:gd name="connsiteY2-36" fmla="*/ 3175 h 915578"/>
                <a:gd name="connsiteX3-37" fmla="*/ 1053481 w 1661199"/>
                <a:gd name="connsiteY3-38" fmla="*/ 909228 h 915578"/>
                <a:gd name="connsiteX4-39" fmla="*/ 0 w 1661199"/>
                <a:gd name="connsiteY4-40" fmla="*/ 915578 h 915578"/>
                <a:gd name="connsiteX0-41" fmla="*/ 0 w 1661199"/>
                <a:gd name="connsiteY0-42" fmla="*/ 915578 h 915578"/>
                <a:gd name="connsiteX1-43" fmla="*/ 951207 w 1661199"/>
                <a:gd name="connsiteY1-44" fmla="*/ 0 h 915578"/>
                <a:gd name="connsiteX2-45" fmla="*/ 1661199 w 1661199"/>
                <a:gd name="connsiteY2-46" fmla="*/ 3175 h 915578"/>
                <a:gd name="connsiteX3-47" fmla="*/ 1012206 w 1661199"/>
                <a:gd name="connsiteY3-48" fmla="*/ 909228 h 915578"/>
                <a:gd name="connsiteX4-49" fmla="*/ 0 w 1661199"/>
                <a:gd name="connsiteY4-50" fmla="*/ 915578 h 915578"/>
                <a:gd name="connsiteX0-51" fmla="*/ 0 w 1578649"/>
                <a:gd name="connsiteY0-52" fmla="*/ 915578 h 915578"/>
                <a:gd name="connsiteX1-53" fmla="*/ 951207 w 1578649"/>
                <a:gd name="connsiteY1-54" fmla="*/ 0 h 915578"/>
                <a:gd name="connsiteX2-55" fmla="*/ 1578649 w 1578649"/>
                <a:gd name="connsiteY2-56" fmla="*/ 9525 h 915578"/>
                <a:gd name="connsiteX3-57" fmla="*/ 1012206 w 1578649"/>
                <a:gd name="connsiteY3-58" fmla="*/ 909228 h 915578"/>
                <a:gd name="connsiteX4-59" fmla="*/ 0 w 1578649"/>
                <a:gd name="connsiteY4-60" fmla="*/ 915578 h 915578"/>
                <a:gd name="connsiteX0-61" fmla="*/ 0 w 1578649"/>
                <a:gd name="connsiteY0-62" fmla="*/ 915578 h 915578"/>
                <a:gd name="connsiteX1-63" fmla="*/ 951207 w 1578649"/>
                <a:gd name="connsiteY1-64" fmla="*/ 0 h 915578"/>
                <a:gd name="connsiteX2-65" fmla="*/ 1578649 w 1578649"/>
                <a:gd name="connsiteY2-66" fmla="*/ 9525 h 915578"/>
                <a:gd name="connsiteX3-67" fmla="*/ 843931 w 1578649"/>
                <a:gd name="connsiteY3-68" fmla="*/ 912403 h 915578"/>
                <a:gd name="connsiteX4-69" fmla="*/ 0 w 1578649"/>
                <a:gd name="connsiteY4-70" fmla="*/ 915578 h 915578"/>
                <a:gd name="connsiteX0-71" fmla="*/ 0 w 1578649"/>
                <a:gd name="connsiteY0-72" fmla="*/ 915578 h 917943"/>
                <a:gd name="connsiteX1-73" fmla="*/ 951207 w 1578649"/>
                <a:gd name="connsiteY1-74" fmla="*/ 0 h 917943"/>
                <a:gd name="connsiteX2-75" fmla="*/ 1578649 w 1578649"/>
                <a:gd name="connsiteY2-76" fmla="*/ 9525 h 917943"/>
                <a:gd name="connsiteX3-77" fmla="*/ 691880 w 1578649"/>
                <a:gd name="connsiteY3-78" fmla="*/ 917943 h 917943"/>
                <a:gd name="connsiteX4-79" fmla="*/ 0 w 1578649"/>
                <a:gd name="connsiteY4-80" fmla="*/ 915578 h 917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78649" h="917943">
                  <a:moveTo>
                    <a:pt x="0" y="915578"/>
                  </a:moveTo>
                  <a:lnTo>
                    <a:pt x="951207" y="0"/>
                  </a:lnTo>
                  <a:lnTo>
                    <a:pt x="1578649" y="9525"/>
                  </a:lnTo>
                  <a:lnTo>
                    <a:pt x="691880" y="917943"/>
                  </a:lnTo>
                  <a:lnTo>
                    <a:pt x="0" y="915578"/>
                  </a:lnTo>
                  <a:close/>
                </a:path>
              </a:pathLst>
            </a:custGeom>
            <a:gradFill>
              <a:gsLst>
                <a:gs pos="32000">
                  <a:srgbClr val="E87071">
                    <a:alpha val="0"/>
                  </a:srgbClr>
                </a:gs>
                <a:gs pos="100000">
                  <a:schemeClr val="tx1">
                    <a:alpha val="35000"/>
                  </a:schemeClr>
                </a:gs>
              </a:gsLst>
              <a:lin ang="186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6" name="Freeform 16"/>
            <p:cNvSpPr/>
            <p:nvPr/>
          </p:nvSpPr>
          <p:spPr bwMode="auto">
            <a:xfrm>
              <a:off x="8759" y="6876"/>
              <a:ext cx="1597" cy="966"/>
            </a:xfrm>
            <a:custGeom>
              <a:avLst/>
              <a:gdLst>
                <a:gd name="T0" fmla="*/ 57 w 477"/>
                <a:gd name="T1" fmla="*/ 48 h 288"/>
                <a:gd name="T2" fmla="*/ 135 w 477"/>
                <a:gd name="T3" fmla="*/ 0 h 288"/>
                <a:gd name="T4" fmla="*/ 234 w 477"/>
                <a:gd name="T5" fmla="*/ 55 h 288"/>
                <a:gd name="T6" fmla="*/ 340 w 477"/>
                <a:gd name="T7" fmla="*/ 0 h 288"/>
                <a:gd name="T8" fmla="*/ 419 w 477"/>
                <a:gd name="T9" fmla="*/ 47 h 288"/>
                <a:gd name="T10" fmla="*/ 477 w 477"/>
                <a:gd name="T11" fmla="*/ 11 h 288"/>
                <a:gd name="T12" fmla="*/ 477 w 477"/>
                <a:gd name="T13" fmla="*/ 27 h 288"/>
                <a:gd name="T14" fmla="*/ 325 w 477"/>
                <a:gd name="T15" fmla="*/ 250 h 288"/>
                <a:gd name="T16" fmla="*/ 238 w 477"/>
                <a:gd name="T17" fmla="*/ 288 h 288"/>
                <a:gd name="T18" fmla="*/ 156 w 477"/>
                <a:gd name="T19" fmla="*/ 259 h 288"/>
                <a:gd name="T20" fmla="*/ 0 w 477"/>
                <a:gd name="T21" fmla="*/ 29 h 288"/>
                <a:gd name="T22" fmla="*/ 0 w 477"/>
                <a:gd name="T23" fmla="*/ 10 h 288"/>
                <a:gd name="T24" fmla="*/ 57 w 477"/>
                <a:gd name="T25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" h="288">
                  <a:moveTo>
                    <a:pt x="57" y="48"/>
                  </a:moveTo>
                  <a:cubicBezTo>
                    <a:pt x="110" y="46"/>
                    <a:pt x="135" y="0"/>
                    <a:pt x="135" y="0"/>
                  </a:cubicBezTo>
                  <a:cubicBezTo>
                    <a:pt x="135" y="0"/>
                    <a:pt x="158" y="55"/>
                    <a:pt x="234" y="55"/>
                  </a:cubicBezTo>
                  <a:cubicBezTo>
                    <a:pt x="310" y="55"/>
                    <a:pt x="340" y="0"/>
                    <a:pt x="340" y="0"/>
                  </a:cubicBezTo>
                  <a:cubicBezTo>
                    <a:pt x="340" y="0"/>
                    <a:pt x="368" y="47"/>
                    <a:pt x="419" y="47"/>
                  </a:cubicBezTo>
                  <a:cubicBezTo>
                    <a:pt x="442" y="47"/>
                    <a:pt x="468" y="30"/>
                    <a:pt x="477" y="11"/>
                  </a:cubicBezTo>
                  <a:cubicBezTo>
                    <a:pt x="477" y="22"/>
                    <a:pt x="477" y="27"/>
                    <a:pt x="477" y="27"/>
                  </a:cubicBezTo>
                  <a:cubicBezTo>
                    <a:pt x="325" y="250"/>
                    <a:pt x="325" y="250"/>
                    <a:pt x="325" y="250"/>
                  </a:cubicBezTo>
                  <a:cubicBezTo>
                    <a:pt x="238" y="288"/>
                    <a:pt x="238" y="288"/>
                    <a:pt x="238" y="288"/>
                  </a:cubicBezTo>
                  <a:cubicBezTo>
                    <a:pt x="156" y="259"/>
                    <a:pt x="156" y="259"/>
                    <a:pt x="156" y="25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1" y="21"/>
                    <a:pt x="0" y="10"/>
                  </a:cubicBezTo>
                  <a:cubicBezTo>
                    <a:pt x="3" y="30"/>
                    <a:pt x="30" y="49"/>
                    <a:pt x="57" y="48"/>
                  </a:cubicBezTo>
                  <a:close/>
                </a:path>
              </a:pathLst>
            </a:custGeom>
            <a:gradFill>
              <a:gsLst>
                <a:gs pos="65000">
                  <a:srgbClr val="885638"/>
                </a:gs>
                <a:gs pos="31000">
                  <a:srgbClr val="E5A570"/>
                </a:gs>
                <a:gs pos="0">
                  <a:srgbClr val="FAE3C8"/>
                </a:gs>
                <a:gs pos="100000">
                  <a:srgbClr val="E3BB99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8636" y="4483"/>
              <a:ext cx="301" cy="1170"/>
            </a:xfrm>
            <a:prstGeom prst="rect">
              <a:avLst/>
            </a:prstGeom>
            <a:gradFill>
              <a:gsLst>
                <a:gs pos="0">
                  <a:srgbClr val="E87071">
                    <a:alpha val="0"/>
                  </a:srgbClr>
                </a:gs>
                <a:gs pos="100000">
                  <a:schemeClr val="tx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856" y="5693"/>
              <a:ext cx="1380" cy="264"/>
              <a:chOff x="7238525" y="1827329"/>
              <a:chExt cx="672894" cy="127409"/>
            </a:xfrm>
          </p:grpSpPr>
          <p:sp>
            <p:nvSpPr>
              <p:cNvPr id="203" name="矩形 202"/>
              <p:cNvSpPr/>
              <p:nvPr/>
            </p:nvSpPr>
            <p:spPr>
              <a:xfrm rot="6775151" flipH="1">
                <a:off x="7296952" y="1768902"/>
                <a:ext cx="81581" cy="198435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4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 rot="5400000" flipH="1">
                <a:off x="7532324" y="1766760"/>
                <a:ext cx="89228" cy="286727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4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 rot="14824849">
                <a:off x="7767996" y="1766565"/>
                <a:ext cx="82398" cy="204448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4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8951" y="2499"/>
              <a:ext cx="257" cy="860"/>
            </a:xfrm>
            <a:prstGeom prst="rect">
              <a:avLst/>
            </a:prstGeom>
            <a:gradFill>
              <a:gsLst>
                <a:gs pos="0">
                  <a:srgbClr val="FDB851">
                    <a:alpha val="0"/>
                  </a:srgbClr>
                </a:gs>
                <a:gs pos="100000">
                  <a:schemeClr val="tx1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sp>
          <p:nvSpPr>
            <p:cNvPr id="100" name="梯形 130"/>
            <p:cNvSpPr/>
            <p:nvPr/>
          </p:nvSpPr>
          <p:spPr>
            <a:xfrm>
              <a:off x="7416" y="3310"/>
              <a:ext cx="2703" cy="1537"/>
            </a:xfrm>
            <a:custGeom>
              <a:avLst/>
              <a:gdLst>
                <a:gd name="connsiteX0" fmla="*/ 0 w 951881"/>
                <a:gd name="connsiteY0" fmla="*/ 909228 h 909228"/>
                <a:gd name="connsiteX1" fmla="*/ 227307 w 951881"/>
                <a:gd name="connsiteY1" fmla="*/ 0 h 909228"/>
                <a:gd name="connsiteX2" fmla="*/ 724574 w 951881"/>
                <a:gd name="connsiteY2" fmla="*/ 0 h 909228"/>
                <a:gd name="connsiteX3" fmla="*/ 951881 w 951881"/>
                <a:gd name="connsiteY3" fmla="*/ 909228 h 909228"/>
                <a:gd name="connsiteX4" fmla="*/ 0 w 951881"/>
                <a:gd name="connsiteY4" fmla="*/ 909228 h 909228"/>
                <a:gd name="connsiteX0-1" fmla="*/ 0 w 951881"/>
                <a:gd name="connsiteY0-2" fmla="*/ 909228 h 909228"/>
                <a:gd name="connsiteX1-3" fmla="*/ 227307 w 951881"/>
                <a:gd name="connsiteY1-4" fmla="*/ 0 h 909228"/>
                <a:gd name="connsiteX2-5" fmla="*/ 937299 w 951881"/>
                <a:gd name="connsiteY2-6" fmla="*/ 3175 h 909228"/>
                <a:gd name="connsiteX3-7" fmla="*/ 951881 w 951881"/>
                <a:gd name="connsiteY3-8" fmla="*/ 909228 h 909228"/>
                <a:gd name="connsiteX4-9" fmla="*/ 0 w 951881"/>
                <a:gd name="connsiteY4-10" fmla="*/ 909228 h 909228"/>
                <a:gd name="connsiteX0-11" fmla="*/ 0 w 1418606"/>
                <a:gd name="connsiteY0-12" fmla="*/ 912403 h 912403"/>
                <a:gd name="connsiteX1-13" fmla="*/ 694032 w 1418606"/>
                <a:gd name="connsiteY1-14" fmla="*/ 0 h 912403"/>
                <a:gd name="connsiteX2-15" fmla="*/ 1404024 w 1418606"/>
                <a:gd name="connsiteY2-16" fmla="*/ 3175 h 912403"/>
                <a:gd name="connsiteX3-17" fmla="*/ 1418606 w 1418606"/>
                <a:gd name="connsiteY3-18" fmla="*/ 909228 h 912403"/>
                <a:gd name="connsiteX4-19" fmla="*/ 0 w 1418606"/>
                <a:gd name="connsiteY4-20" fmla="*/ 912403 h 912403"/>
                <a:gd name="connsiteX0-21" fmla="*/ 0 w 1404024"/>
                <a:gd name="connsiteY0-22" fmla="*/ 912403 h 912403"/>
                <a:gd name="connsiteX1-23" fmla="*/ 694032 w 1404024"/>
                <a:gd name="connsiteY1-24" fmla="*/ 0 h 912403"/>
                <a:gd name="connsiteX2-25" fmla="*/ 1404024 w 1404024"/>
                <a:gd name="connsiteY2-26" fmla="*/ 3175 h 912403"/>
                <a:gd name="connsiteX3-27" fmla="*/ 796306 w 1404024"/>
                <a:gd name="connsiteY3-28" fmla="*/ 909228 h 912403"/>
                <a:gd name="connsiteX4-29" fmla="*/ 0 w 1404024"/>
                <a:gd name="connsiteY4-30" fmla="*/ 912403 h 912403"/>
                <a:gd name="connsiteX0-31" fmla="*/ 0 w 1661199"/>
                <a:gd name="connsiteY0-32" fmla="*/ 915578 h 915578"/>
                <a:gd name="connsiteX1-33" fmla="*/ 951207 w 1661199"/>
                <a:gd name="connsiteY1-34" fmla="*/ 0 h 915578"/>
                <a:gd name="connsiteX2-35" fmla="*/ 1661199 w 1661199"/>
                <a:gd name="connsiteY2-36" fmla="*/ 3175 h 915578"/>
                <a:gd name="connsiteX3-37" fmla="*/ 1053481 w 1661199"/>
                <a:gd name="connsiteY3-38" fmla="*/ 909228 h 915578"/>
                <a:gd name="connsiteX4-39" fmla="*/ 0 w 1661199"/>
                <a:gd name="connsiteY4-40" fmla="*/ 915578 h 915578"/>
                <a:gd name="connsiteX0-41" fmla="*/ 0 w 1661199"/>
                <a:gd name="connsiteY0-42" fmla="*/ 915578 h 915578"/>
                <a:gd name="connsiteX1-43" fmla="*/ 951207 w 1661199"/>
                <a:gd name="connsiteY1-44" fmla="*/ 0 h 915578"/>
                <a:gd name="connsiteX2-45" fmla="*/ 1661199 w 1661199"/>
                <a:gd name="connsiteY2-46" fmla="*/ 3175 h 915578"/>
                <a:gd name="connsiteX3-47" fmla="*/ 1012206 w 1661199"/>
                <a:gd name="connsiteY3-48" fmla="*/ 909228 h 915578"/>
                <a:gd name="connsiteX4-49" fmla="*/ 0 w 1661199"/>
                <a:gd name="connsiteY4-50" fmla="*/ 915578 h 915578"/>
                <a:gd name="connsiteX0-51" fmla="*/ 0 w 1578649"/>
                <a:gd name="connsiteY0-52" fmla="*/ 915578 h 915578"/>
                <a:gd name="connsiteX1-53" fmla="*/ 951207 w 1578649"/>
                <a:gd name="connsiteY1-54" fmla="*/ 0 h 915578"/>
                <a:gd name="connsiteX2-55" fmla="*/ 1578649 w 1578649"/>
                <a:gd name="connsiteY2-56" fmla="*/ 9525 h 915578"/>
                <a:gd name="connsiteX3-57" fmla="*/ 1012206 w 1578649"/>
                <a:gd name="connsiteY3-58" fmla="*/ 909228 h 915578"/>
                <a:gd name="connsiteX4-59" fmla="*/ 0 w 1578649"/>
                <a:gd name="connsiteY4-60" fmla="*/ 915578 h 915578"/>
                <a:gd name="connsiteX0-61" fmla="*/ 0 w 1578649"/>
                <a:gd name="connsiteY0-62" fmla="*/ 915578 h 915578"/>
                <a:gd name="connsiteX1-63" fmla="*/ 951207 w 1578649"/>
                <a:gd name="connsiteY1-64" fmla="*/ 0 h 915578"/>
                <a:gd name="connsiteX2-65" fmla="*/ 1578649 w 1578649"/>
                <a:gd name="connsiteY2-66" fmla="*/ 9525 h 915578"/>
                <a:gd name="connsiteX3-67" fmla="*/ 843931 w 1578649"/>
                <a:gd name="connsiteY3-68" fmla="*/ 912403 h 915578"/>
                <a:gd name="connsiteX4-69" fmla="*/ 0 w 1578649"/>
                <a:gd name="connsiteY4-70" fmla="*/ 915578 h 9155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78649" h="915578">
                  <a:moveTo>
                    <a:pt x="0" y="915578"/>
                  </a:moveTo>
                  <a:lnTo>
                    <a:pt x="951207" y="0"/>
                  </a:lnTo>
                  <a:lnTo>
                    <a:pt x="1578649" y="9525"/>
                  </a:lnTo>
                  <a:lnTo>
                    <a:pt x="843931" y="912403"/>
                  </a:lnTo>
                  <a:lnTo>
                    <a:pt x="0" y="915578"/>
                  </a:lnTo>
                  <a:close/>
                </a:path>
              </a:pathLst>
            </a:custGeom>
            <a:gradFill>
              <a:gsLst>
                <a:gs pos="32000">
                  <a:srgbClr val="663A77">
                    <a:alpha val="0"/>
                  </a:srgbClr>
                </a:gs>
                <a:gs pos="100000">
                  <a:schemeClr val="tx1">
                    <a:alpha val="81000"/>
                  </a:schemeClr>
                </a:gs>
              </a:gsLst>
              <a:lin ang="186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101" name="Group 31"/>
            <p:cNvGrpSpPr>
              <a:grpSpLocks noChangeAspect="1"/>
            </p:cNvGrpSpPr>
            <p:nvPr/>
          </p:nvGrpSpPr>
          <p:grpSpPr bwMode="auto">
            <a:xfrm>
              <a:off x="8918" y="4353"/>
              <a:ext cx="1261" cy="1437"/>
              <a:chOff x="3674" y="1820"/>
              <a:chExt cx="895" cy="1020"/>
            </a:xfrm>
          </p:grpSpPr>
          <p:sp>
            <p:nvSpPr>
              <p:cNvPr id="194" name="AutoShape 30"/>
              <p:cNvSpPr>
                <a:spLocks noChangeAspect="1" noChangeArrowheads="1" noTextEdit="1"/>
              </p:cNvSpPr>
              <p:nvPr/>
            </p:nvSpPr>
            <p:spPr bwMode="auto">
              <a:xfrm>
                <a:off x="3676" y="1820"/>
                <a:ext cx="893" cy="1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32"/>
              <p:cNvSpPr/>
              <p:nvPr/>
            </p:nvSpPr>
            <p:spPr bwMode="auto">
              <a:xfrm>
                <a:off x="3674" y="1917"/>
                <a:ext cx="247" cy="923"/>
              </a:xfrm>
              <a:custGeom>
                <a:avLst/>
                <a:gdLst>
                  <a:gd name="T0" fmla="*/ 247 w 247"/>
                  <a:gd name="T1" fmla="*/ 923 h 923"/>
                  <a:gd name="T2" fmla="*/ 247 w 247"/>
                  <a:gd name="T3" fmla="*/ 96 h 923"/>
                  <a:gd name="T4" fmla="*/ 0 w 247"/>
                  <a:gd name="T5" fmla="*/ 0 h 923"/>
                  <a:gd name="T6" fmla="*/ 0 w 247"/>
                  <a:gd name="T7" fmla="*/ 825 h 923"/>
                  <a:gd name="T8" fmla="*/ 247 w 247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923">
                    <a:moveTo>
                      <a:pt x="247" y="923"/>
                    </a:moveTo>
                    <a:lnTo>
                      <a:pt x="247" y="96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247" y="923"/>
                    </a:lnTo>
                    <a:close/>
                  </a:path>
                </a:pathLst>
              </a:custGeom>
              <a:solidFill>
                <a:srgbClr val="E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33"/>
              <p:cNvSpPr/>
              <p:nvPr/>
            </p:nvSpPr>
            <p:spPr bwMode="auto">
              <a:xfrm>
                <a:off x="4321" y="1917"/>
                <a:ext cx="248" cy="923"/>
              </a:xfrm>
              <a:custGeom>
                <a:avLst/>
                <a:gdLst>
                  <a:gd name="T0" fmla="*/ 0 w 248"/>
                  <a:gd name="T1" fmla="*/ 923 h 923"/>
                  <a:gd name="T2" fmla="*/ 0 w 248"/>
                  <a:gd name="T3" fmla="*/ 96 h 923"/>
                  <a:gd name="T4" fmla="*/ 248 w 248"/>
                  <a:gd name="T5" fmla="*/ 0 h 923"/>
                  <a:gd name="T6" fmla="*/ 248 w 248"/>
                  <a:gd name="T7" fmla="*/ 825 h 923"/>
                  <a:gd name="T8" fmla="*/ 0 w 248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923">
                    <a:moveTo>
                      <a:pt x="0" y="923"/>
                    </a:moveTo>
                    <a:lnTo>
                      <a:pt x="0" y="96"/>
                    </a:lnTo>
                    <a:lnTo>
                      <a:pt x="248" y="0"/>
                    </a:lnTo>
                    <a:lnTo>
                      <a:pt x="248" y="825"/>
                    </a:lnTo>
                    <a:lnTo>
                      <a:pt x="0" y="923"/>
                    </a:lnTo>
                    <a:close/>
                  </a:path>
                </a:pathLst>
              </a:custGeom>
              <a:solidFill>
                <a:srgbClr val="DE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34"/>
              <p:cNvSpPr>
                <a:spLocks noChangeArrowheads="1"/>
              </p:cNvSpPr>
              <p:nvPr/>
            </p:nvSpPr>
            <p:spPr bwMode="auto">
              <a:xfrm>
                <a:off x="3921" y="2013"/>
                <a:ext cx="400" cy="827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35"/>
              <p:cNvSpPr/>
              <p:nvPr/>
            </p:nvSpPr>
            <p:spPr bwMode="auto">
              <a:xfrm>
                <a:off x="3674" y="1822"/>
                <a:ext cx="895" cy="191"/>
              </a:xfrm>
              <a:custGeom>
                <a:avLst/>
                <a:gdLst>
                  <a:gd name="T0" fmla="*/ 647 w 895"/>
                  <a:gd name="T1" fmla="*/ 0 h 191"/>
                  <a:gd name="T2" fmla="*/ 247 w 895"/>
                  <a:gd name="T3" fmla="*/ 0 h 191"/>
                  <a:gd name="T4" fmla="*/ 0 w 895"/>
                  <a:gd name="T5" fmla="*/ 95 h 191"/>
                  <a:gd name="T6" fmla="*/ 247 w 895"/>
                  <a:gd name="T7" fmla="*/ 191 h 191"/>
                  <a:gd name="T8" fmla="*/ 647 w 895"/>
                  <a:gd name="T9" fmla="*/ 191 h 191"/>
                  <a:gd name="T10" fmla="*/ 895 w 895"/>
                  <a:gd name="T11" fmla="*/ 95 h 191"/>
                  <a:gd name="T12" fmla="*/ 647 w 895"/>
                  <a:gd name="T1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5" h="191">
                    <a:moveTo>
                      <a:pt x="647" y="0"/>
                    </a:moveTo>
                    <a:lnTo>
                      <a:pt x="247" y="0"/>
                    </a:lnTo>
                    <a:lnTo>
                      <a:pt x="0" y="95"/>
                    </a:lnTo>
                    <a:lnTo>
                      <a:pt x="247" y="191"/>
                    </a:lnTo>
                    <a:lnTo>
                      <a:pt x="647" y="191"/>
                    </a:lnTo>
                    <a:lnTo>
                      <a:pt x="895" y="95"/>
                    </a:lnTo>
                    <a:lnTo>
                      <a:pt x="647" y="0"/>
                    </a:lnTo>
                    <a:close/>
                  </a:path>
                </a:pathLst>
              </a:custGeom>
              <a:solidFill>
                <a:srgbClr val="D0A7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36"/>
              <p:cNvSpPr/>
              <p:nvPr/>
            </p:nvSpPr>
            <p:spPr bwMode="auto">
              <a:xfrm>
                <a:off x="3674" y="1917"/>
                <a:ext cx="247" cy="923"/>
              </a:xfrm>
              <a:custGeom>
                <a:avLst/>
                <a:gdLst>
                  <a:gd name="T0" fmla="*/ 0 w 247"/>
                  <a:gd name="T1" fmla="*/ 0 h 923"/>
                  <a:gd name="T2" fmla="*/ 0 w 247"/>
                  <a:gd name="T3" fmla="*/ 3 h 923"/>
                  <a:gd name="T4" fmla="*/ 243 w 247"/>
                  <a:gd name="T5" fmla="*/ 98 h 923"/>
                  <a:gd name="T6" fmla="*/ 243 w 247"/>
                  <a:gd name="T7" fmla="*/ 921 h 923"/>
                  <a:gd name="T8" fmla="*/ 247 w 247"/>
                  <a:gd name="T9" fmla="*/ 923 h 923"/>
                  <a:gd name="T10" fmla="*/ 247 w 247"/>
                  <a:gd name="T11" fmla="*/ 96 h 923"/>
                  <a:gd name="T12" fmla="*/ 0 w 247"/>
                  <a:gd name="T13" fmla="*/ 0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923">
                    <a:moveTo>
                      <a:pt x="0" y="0"/>
                    </a:moveTo>
                    <a:lnTo>
                      <a:pt x="0" y="3"/>
                    </a:lnTo>
                    <a:lnTo>
                      <a:pt x="243" y="98"/>
                    </a:lnTo>
                    <a:lnTo>
                      <a:pt x="243" y="921"/>
                    </a:lnTo>
                    <a:lnTo>
                      <a:pt x="247" y="923"/>
                    </a:lnTo>
                    <a:lnTo>
                      <a:pt x="247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37"/>
              <p:cNvSpPr/>
              <p:nvPr/>
            </p:nvSpPr>
            <p:spPr bwMode="auto">
              <a:xfrm>
                <a:off x="4321" y="1917"/>
                <a:ext cx="248" cy="923"/>
              </a:xfrm>
              <a:custGeom>
                <a:avLst/>
                <a:gdLst>
                  <a:gd name="T0" fmla="*/ 248 w 248"/>
                  <a:gd name="T1" fmla="*/ 3 h 923"/>
                  <a:gd name="T2" fmla="*/ 248 w 248"/>
                  <a:gd name="T3" fmla="*/ 0 h 923"/>
                  <a:gd name="T4" fmla="*/ 248 w 248"/>
                  <a:gd name="T5" fmla="*/ 0 h 923"/>
                  <a:gd name="T6" fmla="*/ 0 w 248"/>
                  <a:gd name="T7" fmla="*/ 96 h 923"/>
                  <a:gd name="T8" fmla="*/ 0 w 248"/>
                  <a:gd name="T9" fmla="*/ 923 h 923"/>
                  <a:gd name="T10" fmla="*/ 3 w 248"/>
                  <a:gd name="T11" fmla="*/ 921 h 923"/>
                  <a:gd name="T12" fmla="*/ 3 w 248"/>
                  <a:gd name="T13" fmla="*/ 98 h 923"/>
                  <a:gd name="T14" fmla="*/ 248 w 248"/>
                  <a:gd name="T15" fmla="*/ 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923">
                    <a:moveTo>
                      <a:pt x="248" y="3"/>
                    </a:moveTo>
                    <a:lnTo>
                      <a:pt x="248" y="0"/>
                    </a:lnTo>
                    <a:lnTo>
                      <a:pt x="248" y="0"/>
                    </a:lnTo>
                    <a:lnTo>
                      <a:pt x="0" y="96"/>
                    </a:lnTo>
                    <a:lnTo>
                      <a:pt x="0" y="923"/>
                    </a:lnTo>
                    <a:lnTo>
                      <a:pt x="3" y="921"/>
                    </a:lnTo>
                    <a:lnTo>
                      <a:pt x="3" y="98"/>
                    </a:lnTo>
                    <a:lnTo>
                      <a:pt x="248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38"/>
              <p:cNvSpPr/>
              <p:nvPr/>
            </p:nvSpPr>
            <p:spPr bwMode="auto">
              <a:xfrm>
                <a:off x="3921" y="2013"/>
                <a:ext cx="400" cy="827"/>
              </a:xfrm>
              <a:custGeom>
                <a:avLst/>
                <a:gdLst>
                  <a:gd name="T0" fmla="*/ 0 w 400"/>
                  <a:gd name="T1" fmla="*/ 0 h 827"/>
                  <a:gd name="T2" fmla="*/ 0 w 400"/>
                  <a:gd name="T3" fmla="*/ 827 h 827"/>
                  <a:gd name="T4" fmla="*/ 3 w 400"/>
                  <a:gd name="T5" fmla="*/ 827 h 827"/>
                  <a:gd name="T6" fmla="*/ 3 w 400"/>
                  <a:gd name="T7" fmla="*/ 2 h 827"/>
                  <a:gd name="T8" fmla="*/ 398 w 400"/>
                  <a:gd name="T9" fmla="*/ 2 h 827"/>
                  <a:gd name="T10" fmla="*/ 398 w 400"/>
                  <a:gd name="T11" fmla="*/ 827 h 827"/>
                  <a:gd name="T12" fmla="*/ 400 w 400"/>
                  <a:gd name="T13" fmla="*/ 827 h 827"/>
                  <a:gd name="T14" fmla="*/ 400 w 400"/>
                  <a:gd name="T15" fmla="*/ 0 h 827"/>
                  <a:gd name="T16" fmla="*/ 0 w 400"/>
                  <a:gd name="T17" fmla="*/ 0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827">
                    <a:moveTo>
                      <a:pt x="0" y="0"/>
                    </a:moveTo>
                    <a:lnTo>
                      <a:pt x="0" y="827"/>
                    </a:lnTo>
                    <a:lnTo>
                      <a:pt x="3" y="827"/>
                    </a:lnTo>
                    <a:lnTo>
                      <a:pt x="3" y="2"/>
                    </a:lnTo>
                    <a:lnTo>
                      <a:pt x="398" y="2"/>
                    </a:lnTo>
                    <a:lnTo>
                      <a:pt x="398" y="827"/>
                    </a:lnTo>
                    <a:lnTo>
                      <a:pt x="400" y="827"/>
                    </a:lnTo>
                    <a:lnTo>
                      <a:pt x="4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39"/>
              <p:cNvSpPr/>
              <p:nvPr/>
            </p:nvSpPr>
            <p:spPr bwMode="auto">
              <a:xfrm>
                <a:off x="3674" y="1915"/>
                <a:ext cx="895" cy="98"/>
              </a:xfrm>
              <a:custGeom>
                <a:avLst/>
                <a:gdLst>
                  <a:gd name="T0" fmla="*/ 247 w 895"/>
                  <a:gd name="T1" fmla="*/ 98 h 98"/>
                  <a:gd name="T2" fmla="*/ 647 w 895"/>
                  <a:gd name="T3" fmla="*/ 98 h 98"/>
                  <a:gd name="T4" fmla="*/ 895 w 895"/>
                  <a:gd name="T5" fmla="*/ 2 h 98"/>
                  <a:gd name="T6" fmla="*/ 890 w 895"/>
                  <a:gd name="T7" fmla="*/ 0 h 98"/>
                  <a:gd name="T8" fmla="*/ 647 w 895"/>
                  <a:gd name="T9" fmla="*/ 93 h 98"/>
                  <a:gd name="T10" fmla="*/ 247 w 895"/>
                  <a:gd name="T11" fmla="*/ 93 h 98"/>
                  <a:gd name="T12" fmla="*/ 4 w 895"/>
                  <a:gd name="T13" fmla="*/ 0 h 98"/>
                  <a:gd name="T14" fmla="*/ 0 w 895"/>
                  <a:gd name="T15" fmla="*/ 2 h 98"/>
                  <a:gd name="T16" fmla="*/ 247 w 895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5" h="98">
                    <a:moveTo>
                      <a:pt x="247" y="98"/>
                    </a:moveTo>
                    <a:lnTo>
                      <a:pt x="647" y="98"/>
                    </a:lnTo>
                    <a:lnTo>
                      <a:pt x="895" y="2"/>
                    </a:lnTo>
                    <a:lnTo>
                      <a:pt x="890" y="0"/>
                    </a:lnTo>
                    <a:lnTo>
                      <a:pt x="647" y="93"/>
                    </a:lnTo>
                    <a:lnTo>
                      <a:pt x="247" y="9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47" y="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9000" y="4472"/>
              <a:ext cx="1103" cy="222"/>
              <a:chOff x="7221825" y="1819996"/>
              <a:chExt cx="708772" cy="141089"/>
            </a:xfrm>
          </p:grpSpPr>
          <p:sp>
            <p:nvSpPr>
              <p:cNvPr id="191" name="矩形 190"/>
              <p:cNvSpPr/>
              <p:nvPr/>
            </p:nvSpPr>
            <p:spPr>
              <a:xfrm rot="6775151" flipH="1">
                <a:off x="7284834" y="1761749"/>
                <a:ext cx="97585" cy="223604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29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 rot="5400000" flipH="1">
                <a:off x="7530049" y="1763519"/>
                <a:ext cx="93779" cy="301353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29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 rot="14824849">
                <a:off x="7770002" y="1756987"/>
                <a:ext cx="97585" cy="223604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29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Group 42"/>
            <p:cNvGrpSpPr>
              <a:grpSpLocks noChangeAspect="1"/>
            </p:cNvGrpSpPr>
            <p:nvPr/>
          </p:nvGrpSpPr>
          <p:grpSpPr bwMode="auto">
            <a:xfrm>
              <a:off x="9054" y="3290"/>
              <a:ext cx="990" cy="1281"/>
              <a:chOff x="3494" y="777"/>
              <a:chExt cx="703" cy="909"/>
            </a:xfrm>
          </p:grpSpPr>
          <p:sp>
            <p:nvSpPr>
              <p:cNvPr id="182" name="AutoShape 41"/>
              <p:cNvSpPr>
                <a:spLocks noChangeAspect="1" noChangeArrowheads="1" noTextEdit="1"/>
              </p:cNvSpPr>
              <p:nvPr/>
            </p:nvSpPr>
            <p:spPr bwMode="auto">
              <a:xfrm>
                <a:off x="3494" y="779"/>
                <a:ext cx="701" cy="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43"/>
              <p:cNvSpPr/>
              <p:nvPr/>
            </p:nvSpPr>
            <p:spPr bwMode="auto">
              <a:xfrm>
                <a:off x="3494" y="850"/>
                <a:ext cx="195" cy="834"/>
              </a:xfrm>
              <a:custGeom>
                <a:avLst/>
                <a:gdLst>
                  <a:gd name="T0" fmla="*/ 195 w 195"/>
                  <a:gd name="T1" fmla="*/ 834 h 834"/>
                  <a:gd name="T2" fmla="*/ 195 w 195"/>
                  <a:gd name="T3" fmla="*/ 74 h 834"/>
                  <a:gd name="T4" fmla="*/ 0 w 195"/>
                  <a:gd name="T5" fmla="*/ 0 h 834"/>
                  <a:gd name="T6" fmla="*/ 0 w 195"/>
                  <a:gd name="T7" fmla="*/ 757 h 834"/>
                  <a:gd name="T8" fmla="*/ 195 w 195"/>
                  <a:gd name="T9" fmla="*/ 834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834">
                    <a:moveTo>
                      <a:pt x="195" y="834"/>
                    </a:moveTo>
                    <a:lnTo>
                      <a:pt x="195" y="74"/>
                    </a:lnTo>
                    <a:lnTo>
                      <a:pt x="0" y="0"/>
                    </a:lnTo>
                    <a:lnTo>
                      <a:pt x="0" y="757"/>
                    </a:lnTo>
                    <a:lnTo>
                      <a:pt x="195" y="834"/>
                    </a:lnTo>
                    <a:close/>
                  </a:path>
                </a:pathLst>
              </a:custGeom>
              <a:solidFill>
                <a:srgbClr val="844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4"/>
              <p:cNvSpPr/>
              <p:nvPr/>
            </p:nvSpPr>
            <p:spPr bwMode="auto">
              <a:xfrm>
                <a:off x="4004" y="850"/>
                <a:ext cx="193" cy="834"/>
              </a:xfrm>
              <a:custGeom>
                <a:avLst/>
                <a:gdLst>
                  <a:gd name="T0" fmla="*/ 0 w 193"/>
                  <a:gd name="T1" fmla="*/ 834 h 834"/>
                  <a:gd name="T2" fmla="*/ 0 w 193"/>
                  <a:gd name="T3" fmla="*/ 74 h 834"/>
                  <a:gd name="T4" fmla="*/ 193 w 193"/>
                  <a:gd name="T5" fmla="*/ 0 h 834"/>
                  <a:gd name="T6" fmla="*/ 193 w 193"/>
                  <a:gd name="T7" fmla="*/ 757 h 834"/>
                  <a:gd name="T8" fmla="*/ 0 w 193"/>
                  <a:gd name="T9" fmla="*/ 834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834">
                    <a:moveTo>
                      <a:pt x="0" y="834"/>
                    </a:moveTo>
                    <a:lnTo>
                      <a:pt x="0" y="74"/>
                    </a:lnTo>
                    <a:lnTo>
                      <a:pt x="193" y="0"/>
                    </a:lnTo>
                    <a:lnTo>
                      <a:pt x="193" y="757"/>
                    </a:lnTo>
                    <a:lnTo>
                      <a:pt x="0" y="834"/>
                    </a:lnTo>
                    <a:close/>
                  </a:path>
                </a:pathLst>
              </a:custGeom>
              <a:solidFill>
                <a:srgbClr val="4A2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Rectangle 45"/>
              <p:cNvSpPr>
                <a:spLocks noChangeArrowheads="1"/>
              </p:cNvSpPr>
              <p:nvPr/>
            </p:nvSpPr>
            <p:spPr bwMode="auto">
              <a:xfrm>
                <a:off x="3689" y="924"/>
                <a:ext cx="315" cy="760"/>
              </a:xfrm>
              <a:prstGeom prst="rect">
                <a:avLst/>
              </a:pr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46"/>
              <p:cNvSpPr/>
              <p:nvPr/>
            </p:nvSpPr>
            <p:spPr bwMode="auto">
              <a:xfrm>
                <a:off x="3494" y="777"/>
                <a:ext cx="703" cy="147"/>
              </a:xfrm>
              <a:custGeom>
                <a:avLst/>
                <a:gdLst>
                  <a:gd name="T0" fmla="*/ 510 w 703"/>
                  <a:gd name="T1" fmla="*/ 0 h 147"/>
                  <a:gd name="T2" fmla="*/ 195 w 703"/>
                  <a:gd name="T3" fmla="*/ 0 h 147"/>
                  <a:gd name="T4" fmla="*/ 0 w 703"/>
                  <a:gd name="T5" fmla="*/ 73 h 147"/>
                  <a:gd name="T6" fmla="*/ 195 w 703"/>
                  <a:gd name="T7" fmla="*/ 147 h 147"/>
                  <a:gd name="T8" fmla="*/ 510 w 703"/>
                  <a:gd name="T9" fmla="*/ 147 h 147"/>
                  <a:gd name="T10" fmla="*/ 703 w 703"/>
                  <a:gd name="T11" fmla="*/ 73 h 147"/>
                  <a:gd name="T12" fmla="*/ 510 w 703"/>
                  <a:gd name="T1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3" h="147">
                    <a:moveTo>
                      <a:pt x="510" y="0"/>
                    </a:moveTo>
                    <a:lnTo>
                      <a:pt x="195" y="0"/>
                    </a:lnTo>
                    <a:lnTo>
                      <a:pt x="0" y="73"/>
                    </a:lnTo>
                    <a:lnTo>
                      <a:pt x="195" y="147"/>
                    </a:lnTo>
                    <a:lnTo>
                      <a:pt x="510" y="147"/>
                    </a:lnTo>
                    <a:lnTo>
                      <a:pt x="703" y="73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D0A7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47"/>
              <p:cNvSpPr/>
              <p:nvPr/>
            </p:nvSpPr>
            <p:spPr bwMode="auto">
              <a:xfrm>
                <a:off x="3494" y="850"/>
                <a:ext cx="195" cy="834"/>
              </a:xfrm>
              <a:custGeom>
                <a:avLst/>
                <a:gdLst>
                  <a:gd name="T0" fmla="*/ 0 w 195"/>
                  <a:gd name="T1" fmla="*/ 0 h 834"/>
                  <a:gd name="T2" fmla="*/ 0 w 195"/>
                  <a:gd name="T3" fmla="*/ 3 h 834"/>
                  <a:gd name="T4" fmla="*/ 193 w 195"/>
                  <a:gd name="T5" fmla="*/ 77 h 834"/>
                  <a:gd name="T6" fmla="*/ 193 w 195"/>
                  <a:gd name="T7" fmla="*/ 831 h 834"/>
                  <a:gd name="T8" fmla="*/ 195 w 195"/>
                  <a:gd name="T9" fmla="*/ 834 h 834"/>
                  <a:gd name="T10" fmla="*/ 195 w 195"/>
                  <a:gd name="T11" fmla="*/ 74 h 834"/>
                  <a:gd name="T12" fmla="*/ 0 w 195"/>
                  <a:gd name="T1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834">
                    <a:moveTo>
                      <a:pt x="0" y="0"/>
                    </a:moveTo>
                    <a:lnTo>
                      <a:pt x="0" y="3"/>
                    </a:lnTo>
                    <a:lnTo>
                      <a:pt x="193" y="77"/>
                    </a:lnTo>
                    <a:lnTo>
                      <a:pt x="193" y="831"/>
                    </a:lnTo>
                    <a:lnTo>
                      <a:pt x="195" y="834"/>
                    </a:lnTo>
                    <a:lnTo>
                      <a:pt x="195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48"/>
              <p:cNvSpPr/>
              <p:nvPr/>
            </p:nvSpPr>
            <p:spPr bwMode="auto">
              <a:xfrm>
                <a:off x="4004" y="850"/>
                <a:ext cx="193" cy="834"/>
              </a:xfrm>
              <a:custGeom>
                <a:avLst/>
                <a:gdLst>
                  <a:gd name="T0" fmla="*/ 193 w 193"/>
                  <a:gd name="T1" fmla="*/ 3 h 834"/>
                  <a:gd name="T2" fmla="*/ 193 w 193"/>
                  <a:gd name="T3" fmla="*/ 0 h 834"/>
                  <a:gd name="T4" fmla="*/ 193 w 193"/>
                  <a:gd name="T5" fmla="*/ 0 h 834"/>
                  <a:gd name="T6" fmla="*/ 0 w 193"/>
                  <a:gd name="T7" fmla="*/ 74 h 834"/>
                  <a:gd name="T8" fmla="*/ 0 w 193"/>
                  <a:gd name="T9" fmla="*/ 834 h 834"/>
                  <a:gd name="T10" fmla="*/ 3 w 193"/>
                  <a:gd name="T11" fmla="*/ 831 h 834"/>
                  <a:gd name="T12" fmla="*/ 3 w 193"/>
                  <a:gd name="T13" fmla="*/ 77 h 834"/>
                  <a:gd name="T14" fmla="*/ 193 w 193"/>
                  <a:gd name="T15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834">
                    <a:moveTo>
                      <a:pt x="193" y="3"/>
                    </a:moveTo>
                    <a:lnTo>
                      <a:pt x="193" y="0"/>
                    </a:lnTo>
                    <a:lnTo>
                      <a:pt x="193" y="0"/>
                    </a:lnTo>
                    <a:lnTo>
                      <a:pt x="0" y="74"/>
                    </a:lnTo>
                    <a:lnTo>
                      <a:pt x="0" y="834"/>
                    </a:lnTo>
                    <a:lnTo>
                      <a:pt x="3" y="831"/>
                    </a:lnTo>
                    <a:lnTo>
                      <a:pt x="3" y="77"/>
                    </a:lnTo>
                    <a:lnTo>
                      <a:pt x="19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49"/>
              <p:cNvSpPr/>
              <p:nvPr/>
            </p:nvSpPr>
            <p:spPr bwMode="auto">
              <a:xfrm>
                <a:off x="3689" y="924"/>
                <a:ext cx="315" cy="760"/>
              </a:xfrm>
              <a:custGeom>
                <a:avLst/>
                <a:gdLst>
                  <a:gd name="T0" fmla="*/ 0 w 315"/>
                  <a:gd name="T1" fmla="*/ 0 h 760"/>
                  <a:gd name="T2" fmla="*/ 0 w 315"/>
                  <a:gd name="T3" fmla="*/ 760 h 760"/>
                  <a:gd name="T4" fmla="*/ 3 w 315"/>
                  <a:gd name="T5" fmla="*/ 760 h 760"/>
                  <a:gd name="T6" fmla="*/ 3 w 315"/>
                  <a:gd name="T7" fmla="*/ 3 h 760"/>
                  <a:gd name="T8" fmla="*/ 313 w 315"/>
                  <a:gd name="T9" fmla="*/ 3 h 760"/>
                  <a:gd name="T10" fmla="*/ 313 w 315"/>
                  <a:gd name="T11" fmla="*/ 760 h 760"/>
                  <a:gd name="T12" fmla="*/ 315 w 315"/>
                  <a:gd name="T13" fmla="*/ 760 h 760"/>
                  <a:gd name="T14" fmla="*/ 315 w 315"/>
                  <a:gd name="T15" fmla="*/ 0 h 760"/>
                  <a:gd name="T16" fmla="*/ 0 w 315"/>
                  <a:gd name="T17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760">
                    <a:moveTo>
                      <a:pt x="0" y="0"/>
                    </a:moveTo>
                    <a:lnTo>
                      <a:pt x="0" y="760"/>
                    </a:lnTo>
                    <a:lnTo>
                      <a:pt x="3" y="760"/>
                    </a:lnTo>
                    <a:lnTo>
                      <a:pt x="3" y="3"/>
                    </a:lnTo>
                    <a:lnTo>
                      <a:pt x="313" y="3"/>
                    </a:lnTo>
                    <a:lnTo>
                      <a:pt x="313" y="760"/>
                    </a:lnTo>
                    <a:lnTo>
                      <a:pt x="315" y="760"/>
                    </a:lnTo>
                    <a:lnTo>
                      <a:pt x="3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50"/>
              <p:cNvSpPr/>
              <p:nvPr/>
            </p:nvSpPr>
            <p:spPr bwMode="auto">
              <a:xfrm>
                <a:off x="3494" y="850"/>
                <a:ext cx="703" cy="74"/>
              </a:xfrm>
              <a:custGeom>
                <a:avLst/>
                <a:gdLst>
                  <a:gd name="T0" fmla="*/ 195 w 703"/>
                  <a:gd name="T1" fmla="*/ 74 h 74"/>
                  <a:gd name="T2" fmla="*/ 510 w 703"/>
                  <a:gd name="T3" fmla="*/ 74 h 74"/>
                  <a:gd name="T4" fmla="*/ 703 w 703"/>
                  <a:gd name="T5" fmla="*/ 0 h 74"/>
                  <a:gd name="T6" fmla="*/ 701 w 703"/>
                  <a:gd name="T7" fmla="*/ 0 h 74"/>
                  <a:gd name="T8" fmla="*/ 510 w 703"/>
                  <a:gd name="T9" fmla="*/ 72 h 74"/>
                  <a:gd name="T10" fmla="*/ 195 w 703"/>
                  <a:gd name="T11" fmla="*/ 72 h 74"/>
                  <a:gd name="T12" fmla="*/ 5 w 703"/>
                  <a:gd name="T13" fmla="*/ 0 h 74"/>
                  <a:gd name="T14" fmla="*/ 0 w 703"/>
                  <a:gd name="T15" fmla="*/ 0 h 74"/>
                  <a:gd name="T16" fmla="*/ 195 w 703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3" h="74">
                    <a:moveTo>
                      <a:pt x="195" y="74"/>
                    </a:moveTo>
                    <a:lnTo>
                      <a:pt x="510" y="74"/>
                    </a:lnTo>
                    <a:lnTo>
                      <a:pt x="703" y="0"/>
                    </a:lnTo>
                    <a:lnTo>
                      <a:pt x="701" y="0"/>
                    </a:lnTo>
                    <a:lnTo>
                      <a:pt x="510" y="72"/>
                    </a:lnTo>
                    <a:lnTo>
                      <a:pt x="195" y="7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195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9133" y="3383"/>
              <a:ext cx="837" cy="169"/>
              <a:chOff x="7221825" y="1819996"/>
              <a:chExt cx="708772" cy="142991"/>
            </a:xfrm>
          </p:grpSpPr>
          <p:sp>
            <p:nvSpPr>
              <p:cNvPr id="179" name="矩形 178"/>
              <p:cNvSpPr/>
              <p:nvPr/>
            </p:nvSpPr>
            <p:spPr>
              <a:xfrm rot="6775151" flipH="1">
                <a:off x="7284834" y="1761749"/>
                <a:ext cx="97585" cy="223604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29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 rot="5400000" flipH="1">
                <a:off x="7528145" y="1757400"/>
                <a:ext cx="97585" cy="313590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29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 rot="14824849">
                <a:off x="7770002" y="1756987"/>
                <a:ext cx="97585" cy="223604"/>
              </a:xfrm>
              <a:prstGeom prst="rect">
                <a:avLst/>
              </a:prstGeom>
              <a:gradFill>
                <a:gsLst>
                  <a:gs pos="0">
                    <a:srgbClr val="D0A785">
                      <a:alpha val="0"/>
                    </a:srgbClr>
                  </a:gs>
                  <a:gs pos="100000">
                    <a:schemeClr val="tx1">
                      <a:alpha val="29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15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5" name="Group 53"/>
            <p:cNvGrpSpPr>
              <a:grpSpLocks noChangeAspect="1"/>
            </p:cNvGrpSpPr>
            <p:nvPr/>
          </p:nvGrpSpPr>
          <p:grpSpPr bwMode="auto">
            <a:xfrm>
              <a:off x="9176" y="2405"/>
              <a:ext cx="752" cy="1048"/>
              <a:chOff x="3574" y="1788"/>
              <a:chExt cx="534" cy="744"/>
            </a:xfrm>
          </p:grpSpPr>
          <p:sp>
            <p:nvSpPr>
              <p:cNvPr id="170" name="AutoShape 52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788"/>
                <a:ext cx="532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54"/>
              <p:cNvSpPr/>
              <p:nvPr/>
            </p:nvSpPr>
            <p:spPr bwMode="auto">
              <a:xfrm>
                <a:off x="3574" y="1848"/>
                <a:ext cx="149" cy="682"/>
              </a:xfrm>
              <a:custGeom>
                <a:avLst/>
                <a:gdLst>
                  <a:gd name="T0" fmla="*/ 149 w 149"/>
                  <a:gd name="T1" fmla="*/ 682 h 682"/>
                  <a:gd name="T2" fmla="*/ 149 w 149"/>
                  <a:gd name="T3" fmla="*/ 57 h 682"/>
                  <a:gd name="T4" fmla="*/ 0 w 149"/>
                  <a:gd name="T5" fmla="*/ 0 h 682"/>
                  <a:gd name="T6" fmla="*/ 0 w 149"/>
                  <a:gd name="T7" fmla="*/ 622 h 682"/>
                  <a:gd name="T8" fmla="*/ 149 w 149"/>
                  <a:gd name="T9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682">
                    <a:moveTo>
                      <a:pt x="149" y="682"/>
                    </a:moveTo>
                    <a:lnTo>
                      <a:pt x="149" y="57"/>
                    </a:lnTo>
                    <a:lnTo>
                      <a:pt x="0" y="0"/>
                    </a:lnTo>
                    <a:lnTo>
                      <a:pt x="0" y="622"/>
                    </a:lnTo>
                    <a:lnTo>
                      <a:pt x="149" y="682"/>
                    </a:lnTo>
                    <a:close/>
                  </a:path>
                </a:pathLst>
              </a:custGeom>
              <a:solidFill>
                <a:srgbClr val="FDB8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55"/>
              <p:cNvSpPr/>
              <p:nvPr/>
            </p:nvSpPr>
            <p:spPr bwMode="auto">
              <a:xfrm>
                <a:off x="3962" y="1848"/>
                <a:ext cx="146" cy="682"/>
              </a:xfrm>
              <a:custGeom>
                <a:avLst/>
                <a:gdLst>
                  <a:gd name="T0" fmla="*/ 0 w 146"/>
                  <a:gd name="T1" fmla="*/ 682 h 682"/>
                  <a:gd name="T2" fmla="*/ 0 w 146"/>
                  <a:gd name="T3" fmla="*/ 57 h 682"/>
                  <a:gd name="T4" fmla="*/ 146 w 146"/>
                  <a:gd name="T5" fmla="*/ 0 h 682"/>
                  <a:gd name="T6" fmla="*/ 146 w 146"/>
                  <a:gd name="T7" fmla="*/ 622 h 682"/>
                  <a:gd name="T8" fmla="*/ 0 w 146"/>
                  <a:gd name="T9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682">
                    <a:moveTo>
                      <a:pt x="0" y="682"/>
                    </a:moveTo>
                    <a:lnTo>
                      <a:pt x="0" y="57"/>
                    </a:lnTo>
                    <a:lnTo>
                      <a:pt x="146" y="0"/>
                    </a:lnTo>
                    <a:lnTo>
                      <a:pt x="146" y="622"/>
                    </a:lnTo>
                    <a:lnTo>
                      <a:pt x="0" y="682"/>
                    </a:lnTo>
                    <a:close/>
                  </a:path>
                </a:pathLst>
              </a:custGeom>
              <a:solidFill>
                <a:srgbClr val="C8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Rectangle 56"/>
              <p:cNvSpPr>
                <a:spLocks noChangeArrowheads="1"/>
              </p:cNvSpPr>
              <p:nvPr/>
            </p:nvSpPr>
            <p:spPr bwMode="auto">
              <a:xfrm>
                <a:off x="3723" y="1905"/>
                <a:ext cx="239" cy="625"/>
              </a:xfrm>
              <a:prstGeom prst="rect">
                <a:avLst/>
              </a:prstGeom>
              <a:solidFill>
                <a:srgbClr val="FFA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57"/>
              <p:cNvSpPr/>
              <p:nvPr/>
            </p:nvSpPr>
            <p:spPr bwMode="auto">
              <a:xfrm>
                <a:off x="3574" y="1788"/>
                <a:ext cx="534" cy="112"/>
              </a:xfrm>
              <a:custGeom>
                <a:avLst/>
                <a:gdLst>
                  <a:gd name="T0" fmla="*/ 388 w 534"/>
                  <a:gd name="T1" fmla="*/ 0 h 112"/>
                  <a:gd name="T2" fmla="*/ 149 w 534"/>
                  <a:gd name="T3" fmla="*/ 0 h 112"/>
                  <a:gd name="T4" fmla="*/ 0 w 534"/>
                  <a:gd name="T5" fmla="*/ 57 h 112"/>
                  <a:gd name="T6" fmla="*/ 149 w 534"/>
                  <a:gd name="T7" fmla="*/ 112 h 112"/>
                  <a:gd name="T8" fmla="*/ 388 w 534"/>
                  <a:gd name="T9" fmla="*/ 112 h 112"/>
                  <a:gd name="T10" fmla="*/ 534 w 534"/>
                  <a:gd name="T11" fmla="*/ 57 h 112"/>
                  <a:gd name="T12" fmla="*/ 388 w 534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4" h="112">
                    <a:moveTo>
                      <a:pt x="388" y="0"/>
                    </a:moveTo>
                    <a:lnTo>
                      <a:pt x="149" y="0"/>
                    </a:lnTo>
                    <a:lnTo>
                      <a:pt x="0" y="57"/>
                    </a:lnTo>
                    <a:lnTo>
                      <a:pt x="149" y="112"/>
                    </a:lnTo>
                    <a:lnTo>
                      <a:pt x="388" y="112"/>
                    </a:lnTo>
                    <a:lnTo>
                      <a:pt x="534" y="57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D0A7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58"/>
              <p:cNvSpPr/>
              <p:nvPr/>
            </p:nvSpPr>
            <p:spPr bwMode="auto">
              <a:xfrm>
                <a:off x="3574" y="1848"/>
                <a:ext cx="149" cy="682"/>
              </a:xfrm>
              <a:custGeom>
                <a:avLst/>
                <a:gdLst>
                  <a:gd name="T0" fmla="*/ 0 w 149"/>
                  <a:gd name="T1" fmla="*/ 0 h 682"/>
                  <a:gd name="T2" fmla="*/ 0 w 149"/>
                  <a:gd name="T3" fmla="*/ 2 h 682"/>
                  <a:gd name="T4" fmla="*/ 146 w 149"/>
                  <a:gd name="T5" fmla="*/ 57 h 682"/>
                  <a:gd name="T6" fmla="*/ 146 w 149"/>
                  <a:gd name="T7" fmla="*/ 679 h 682"/>
                  <a:gd name="T8" fmla="*/ 149 w 149"/>
                  <a:gd name="T9" fmla="*/ 682 h 682"/>
                  <a:gd name="T10" fmla="*/ 149 w 149"/>
                  <a:gd name="T11" fmla="*/ 57 h 682"/>
                  <a:gd name="T12" fmla="*/ 0 w 149"/>
                  <a:gd name="T13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82">
                    <a:moveTo>
                      <a:pt x="0" y="0"/>
                    </a:moveTo>
                    <a:lnTo>
                      <a:pt x="0" y="2"/>
                    </a:lnTo>
                    <a:lnTo>
                      <a:pt x="146" y="57"/>
                    </a:lnTo>
                    <a:lnTo>
                      <a:pt x="146" y="679"/>
                    </a:lnTo>
                    <a:lnTo>
                      <a:pt x="149" y="682"/>
                    </a:lnTo>
                    <a:lnTo>
                      <a:pt x="149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59"/>
              <p:cNvSpPr/>
              <p:nvPr/>
            </p:nvSpPr>
            <p:spPr bwMode="auto">
              <a:xfrm>
                <a:off x="3962" y="1848"/>
                <a:ext cx="146" cy="682"/>
              </a:xfrm>
              <a:custGeom>
                <a:avLst/>
                <a:gdLst>
                  <a:gd name="T0" fmla="*/ 146 w 146"/>
                  <a:gd name="T1" fmla="*/ 2 h 682"/>
                  <a:gd name="T2" fmla="*/ 146 w 146"/>
                  <a:gd name="T3" fmla="*/ 0 h 682"/>
                  <a:gd name="T4" fmla="*/ 146 w 146"/>
                  <a:gd name="T5" fmla="*/ 0 h 682"/>
                  <a:gd name="T6" fmla="*/ 0 w 146"/>
                  <a:gd name="T7" fmla="*/ 57 h 682"/>
                  <a:gd name="T8" fmla="*/ 0 w 146"/>
                  <a:gd name="T9" fmla="*/ 682 h 682"/>
                  <a:gd name="T10" fmla="*/ 0 w 146"/>
                  <a:gd name="T11" fmla="*/ 679 h 682"/>
                  <a:gd name="T12" fmla="*/ 0 w 146"/>
                  <a:gd name="T13" fmla="*/ 57 h 682"/>
                  <a:gd name="T14" fmla="*/ 146 w 146"/>
                  <a:gd name="T15" fmla="*/ 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682">
                    <a:moveTo>
                      <a:pt x="146" y="2"/>
                    </a:moveTo>
                    <a:lnTo>
                      <a:pt x="146" y="0"/>
                    </a:lnTo>
                    <a:lnTo>
                      <a:pt x="146" y="0"/>
                    </a:lnTo>
                    <a:lnTo>
                      <a:pt x="0" y="57"/>
                    </a:lnTo>
                    <a:lnTo>
                      <a:pt x="0" y="682"/>
                    </a:lnTo>
                    <a:lnTo>
                      <a:pt x="0" y="679"/>
                    </a:lnTo>
                    <a:lnTo>
                      <a:pt x="0" y="57"/>
                    </a:lnTo>
                    <a:lnTo>
                      <a:pt x="14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60"/>
              <p:cNvSpPr/>
              <p:nvPr/>
            </p:nvSpPr>
            <p:spPr bwMode="auto">
              <a:xfrm>
                <a:off x="3723" y="1905"/>
                <a:ext cx="239" cy="625"/>
              </a:xfrm>
              <a:custGeom>
                <a:avLst/>
                <a:gdLst>
                  <a:gd name="T0" fmla="*/ 0 w 239"/>
                  <a:gd name="T1" fmla="*/ 0 h 625"/>
                  <a:gd name="T2" fmla="*/ 0 w 239"/>
                  <a:gd name="T3" fmla="*/ 625 h 625"/>
                  <a:gd name="T4" fmla="*/ 2 w 239"/>
                  <a:gd name="T5" fmla="*/ 625 h 625"/>
                  <a:gd name="T6" fmla="*/ 2 w 239"/>
                  <a:gd name="T7" fmla="*/ 0 h 625"/>
                  <a:gd name="T8" fmla="*/ 237 w 239"/>
                  <a:gd name="T9" fmla="*/ 0 h 625"/>
                  <a:gd name="T10" fmla="*/ 237 w 239"/>
                  <a:gd name="T11" fmla="*/ 625 h 625"/>
                  <a:gd name="T12" fmla="*/ 239 w 239"/>
                  <a:gd name="T13" fmla="*/ 625 h 625"/>
                  <a:gd name="T14" fmla="*/ 239 w 239"/>
                  <a:gd name="T15" fmla="*/ 0 h 625"/>
                  <a:gd name="T16" fmla="*/ 0 w 239"/>
                  <a:gd name="T1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625">
                    <a:moveTo>
                      <a:pt x="0" y="0"/>
                    </a:moveTo>
                    <a:lnTo>
                      <a:pt x="0" y="625"/>
                    </a:lnTo>
                    <a:lnTo>
                      <a:pt x="2" y="625"/>
                    </a:lnTo>
                    <a:lnTo>
                      <a:pt x="2" y="0"/>
                    </a:lnTo>
                    <a:lnTo>
                      <a:pt x="237" y="0"/>
                    </a:lnTo>
                    <a:lnTo>
                      <a:pt x="237" y="625"/>
                    </a:lnTo>
                    <a:lnTo>
                      <a:pt x="239" y="625"/>
                    </a:lnTo>
                    <a:lnTo>
                      <a:pt x="2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61"/>
              <p:cNvSpPr/>
              <p:nvPr/>
            </p:nvSpPr>
            <p:spPr bwMode="auto">
              <a:xfrm>
                <a:off x="3574" y="1848"/>
                <a:ext cx="534" cy="57"/>
              </a:xfrm>
              <a:custGeom>
                <a:avLst/>
                <a:gdLst>
                  <a:gd name="T0" fmla="*/ 149 w 534"/>
                  <a:gd name="T1" fmla="*/ 57 h 57"/>
                  <a:gd name="T2" fmla="*/ 388 w 534"/>
                  <a:gd name="T3" fmla="*/ 57 h 57"/>
                  <a:gd name="T4" fmla="*/ 534 w 534"/>
                  <a:gd name="T5" fmla="*/ 0 h 57"/>
                  <a:gd name="T6" fmla="*/ 532 w 534"/>
                  <a:gd name="T7" fmla="*/ 0 h 57"/>
                  <a:gd name="T8" fmla="*/ 388 w 534"/>
                  <a:gd name="T9" fmla="*/ 55 h 57"/>
                  <a:gd name="T10" fmla="*/ 149 w 534"/>
                  <a:gd name="T11" fmla="*/ 55 h 57"/>
                  <a:gd name="T12" fmla="*/ 5 w 534"/>
                  <a:gd name="T13" fmla="*/ 0 h 57"/>
                  <a:gd name="T14" fmla="*/ 0 w 534"/>
                  <a:gd name="T15" fmla="*/ 0 h 57"/>
                  <a:gd name="T16" fmla="*/ 149 w 534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4" h="57">
                    <a:moveTo>
                      <a:pt x="149" y="57"/>
                    </a:moveTo>
                    <a:lnTo>
                      <a:pt x="388" y="57"/>
                    </a:lnTo>
                    <a:lnTo>
                      <a:pt x="534" y="0"/>
                    </a:lnTo>
                    <a:lnTo>
                      <a:pt x="532" y="0"/>
                    </a:lnTo>
                    <a:lnTo>
                      <a:pt x="388" y="55"/>
                    </a:lnTo>
                    <a:lnTo>
                      <a:pt x="149" y="5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149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6" name="任意多边形 73"/>
            <p:cNvSpPr/>
            <p:nvPr/>
          </p:nvSpPr>
          <p:spPr bwMode="auto">
            <a:xfrm>
              <a:off x="8636" y="6815"/>
              <a:ext cx="921" cy="1188"/>
            </a:xfrm>
            <a:custGeom>
              <a:avLst/>
              <a:gdLst>
                <a:gd name="connsiteX0" fmla="*/ 517811 w 804893"/>
                <a:gd name="connsiteY0" fmla="*/ 0 h 1037567"/>
                <a:gd name="connsiteX1" fmla="*/ 525660 w 804893"/>
                <a:gd name="connsiteY1" fmla="*/ 13442 h 1037567"/>
                <a:gd name="connsiteX2" fmla="*/ 550206 w 804893"/>
                <a:gd name="connsiteY2" fmla="*/ 46750 h 1037567"/>
                <a:gd name="connsiteX3" fmla="*/ 554635 w 804893"/>
                <a:gd name="connsiteY3" fmla="*/ 51363 h 1037567"/>
                <a:gd name="connsiteX4" fmla="*/ 804893 w 804893"/>
                <a:gd name="connsiteY4" fmla="*/ 1037567 h 1037567"/>
                <a:gd name="connsiteX5" fmla="*/ 794192 w 804893"/>
                <a:gd name="connsiteY5" fmla="*/ 1033775 h 1037567"/>
                <a:gd name="connsiteX6" fmla="*/ 625554 w 804893"/>
                <a:gd name="connsiteY6" fmla="*/ 974020 h 1037567"/>
                <a:gd name="connsiteX7" fmla="*/ 616295 w 804893"/>
                <a:gd name="connsiteY7" fmla="*/ 970739 h 1037567"/>
                <a:gd name="connsiteX8" fmla="*/ 548389 w 804893"/>
                <a:gd name="connsiteY8" fmla="*/ 872576 h 1037567"/>
                <a:gd name="connsiteX9" fmla="*/ 19536 w 804893"/>
                <a:gd name="connsiteY9" fmla="*/ 120953 h 1037567"/>
                <a:gd name="connsiteX10" fmla="*/ 13742 w 804893"/>
                <a:gd name="connsiteY10" fmla="*/ 113686 h 1037567"/>
                <a:gd name="connsiteX11" fmla="*/ 7317 w 804893"/>
                <a:gd name="connsiteY11" fmla="*/ 104194 h 1037567"/>
                <a:gd name="connsiteX12" fmla="*/ 0 w 804893"/>
                <a:gd name="connsiteY12" fmla="*/ 93386 h 1037567"/>
                <a:gd name="connsiteX13" fmla="*/ 30880 w 804893"/>
                <a:gd name="connsiteY13" fmla="*/ 81860 h 1037567"/>
                <a:gd name="connsiteX14" fmla="*/ 71711 w 804893"/>
                <a:gd name="connsiteY14" fmla="*/ 120383 h 1037567"/>
                <a:gd name="connsiteX15" fmla="*/ 213238 w 804893"/>
                <a:gd name="connsiteY15" fmla="*/ 162450 h 1037567"/>
                <a:gd name="connsiteX16" fmla="*/ 489747 w 804893"/>
                <a:gd name="connsiteY16" fmla="*/ 8243 h 1037567"/>
                <a:gd name="connsiteX17" fmla="*/ 494202 w 804893"/>
                <a:gd name="connsiteY17" fmla="*/ 1668 h 1037567"/>
                <a:gd name="connsiteX0-1" fmla="*/ 517811 w 804893"/>
                <a:gd name="connsiteY0-2" fmla="*/ 0 h 1037567"/>
                <a:gd name="connsiteX1-3" fmla="*/ 525660 w 804893"/>
                <a:gd name="connsiteY1-4" fmla="*/ 13442 h 1037567"/>
                <a:gd name="connsiteX2-5" fmla="*/ 550206 w 804893"/>
                <a:gd name="connsiteY2-6" fmla="*/ 46750 h 1037567"/>
                <a:gd name="connsiteX3-7" fmla="*/ 554635 w 804893"/>
                <a:gd name="connsiteY3-8" fmla="*/ 51363 h 1037567"/>
                <a:gd name="connsiteX4-9" fmla="*/ 804893 w 804893"/>
                <a:gd name="connsiteY4-10" fmla="*/ 1037567 h 1037567"/>
                <a:gd name="connsiteX5-11" fmla="*/ 794192 w 804893"/>
                <a:gd name="connsiteY5-12" fmla="*/ 1033775 h 1037567"/>
                <a:gd name="connsiteX6-13" fmla="*/ 625554 w 804893"/>
                <a:gd name="connsiteY6-14" fmla="*/ 974020 h 1037567"/>
                <a:gd name="connsiteX7-15" fmla="*/ 616295 w 804893"/>
                <a:gd name="connsiteY7-16" fmla="*/ 970739 h 1037567"/>
                <a:gd name="connsiteX8-17" fmla="*/ 531746 w 804893"/>
                <a:gd name="connsiteY8-18" fmla="*/ 883671 h 1037567"/>
                <a:gd name="connsiteX9-19" fmla="*/ 19536 w 804893"/>
                <a:gd name="connsiteY9-20" fmla="*/ 120953 h 1037567"/>
                <a:gd name="connsiteX10-21" fmla="*/ 13742 w 804893"/>
                <a:gd name="connsiteY10-22" fmla="*/ 113686 h 1037567"/>
                <a:gd name="connsiteX11-23" fmla="*/ 7317 w 804893"/>
                <a:gd name="connsiteY11-24" fmla="*/ 104194 h 1037567"/>
                <a:gd name="connsiteX12-25" fmla="*/ 0 w 804893"/>
                <a:gd name="connsiteY12-26" fmla="*/ 93386 h 1037567"/>
                <a:gd name="connsiteX13-27" fmla="*/ 30880 w 804893"/>
                <a:gd name="connsiteY13-28" fmla="*/ 81860 h 1037567"/>
                <a:gd name="connsiteX14-29" fmla="*/ 71711 w 804893"/>
                <a:gd name="connsiteY14-30" fmla="*/ 120383 h 1037567"/>
                <a:gd name="connsiteX15-31" fmla="*/ 213238 w 804893"/>
                <a:gd name="connsiteY15-32" fmla="*/ 162450 h 1037567"/>
                <a:gd name="connsiteX16-33" fmla="*/ 489747 w 804893"/>
                <a:gd name="connsiteY16-34" fmla="*/ 8243 h 1037567"/>
                <a:gd name="connsiteX17-35" fmla="*/ 494202 w 804893"/>
                <a:gd name="connsiteY17-36" fmla="*/ 1668 h 1037567"/>
                <a:gd name="connsiteX18" fmla="*/ 517811 w 804893"/>
                <a:gd name="connsiteY18" fmla="*/ 0 h 10375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" y="connsiteY18"/>
                </a:cxn>
              </a:cxnLst>
              <a:rect l="l" t="t" r="r" b="b"/>
              <a:pathLst>
                <a:path w="804893" h="1037567">
                  <a:moveTo>
                    <a:pt x="517811" y="0"/>
                  </a:moveTo>
                  <a:lnTo>
                    <a:pt x="525660" y="13442"/>
                  </a:lnTo>
                  <a:cubicBezTo>
                    <a:pt x="531969" y="23191"/>
                    <a:pt x="540078" y="34564"/>
                    <a:pt x="550206" y="46750"/>
                  </a:cubicBezTo>
                  <a:lnTo>
                    <a:pt x="554635" y="51363"/>
                  </a:lnTo>
                  <a:lnTo>
                    <a:pt x="804893" y="1037567"/>
                  </a:lnTo>
                  <a:lnTo>
                    <a:pt x="794192" y="1033775"/>
                  </a:lnTo>
                  <a:lnTo>
                    <a:pt x="625554" y="974020"/>
                  </a:lnTo>
                  <a:lnTo>
                    <a:pt x="616295" y="970739"/>
                  </a:lnTo>
                  <a:cubicBezTo>
                    <a:pt x="593660" y="938018"/>
                    <a:pt x="554381" y="916392"/>
                    <a:pt x="531746" y="883671"/>
                  </a:cubicBezTo>
                  <a:cubicBezTo>
                    <a:pt x="323202" y="582477"/>
                    <a:pt x="98078" y="224511"/>
                    <a:pt x="19536" y="120953"/>
                  </a:cubicBezTo>
                  <a:lnTo>
                    <a:pt x="13742" y="113686"/>
                  </a:lnTo>
                  <a:lnTo>
                    <a:pt x="7317" y="104194"/>
                  </a:lnTo>
                  <a:lnTo>
                    <a:pt x="0" y="93386"/>
                  </a:lnTo>
                  <a:lnTo>
                    <a:pt x="30880" y="81860"/>
                  </a:lnTo>
                  <a:lnTo>
                    <a:pt x="71711" y="120383"/>
                  </a:lnTo>
                  <a:cubicBezTo>
                    <a:pt x="111339" y="147325"/>
                    <a:pt x="162289" y="164341"/>
                    <a:pt x="213238" y="162450"/>
                  </a:cubicBezTo>
                  <a:cubicBezTo>
                    <a:pt x="363257" y="156778"/>
                    <a:pt x="453834" y="57518"/>
                    <a:pt x="489747" y="8243"/>
                  </a:cubicBezTo>
                  <a:lnTo>
                    <a:pt x="494202" y="1668"/>
                  </a:lnTo>
                  <a:lnTo>
                    <a:pt x="517811" y="0"/>
                  </a:lnTo>
                  <a:close/>
                </a:path>
              </a:pathLst>
            </a:custGeom>
            <a:gradFill>
              <a:gsLst>
                <a:gs pos="62000">
                  <a:srgbClr val="FCECD8"/>
                </a:gs>
                <a:gs pos="0">
                  <a:srgbClr val="CA8B5D"/>
                </a:gs>
                <a:gs pos="24000">
                  <a:srgbClr val="E9C4A9">
                    <a:alpha val="47843"/>
                  </a:srgbClr>
                </a:gs>
              </a:gsLst>
              <a:lin ang="9000000" scaled="0"/>
            </a:gradFill>
            <a:ln>
              <a:noFill/>
            </a:ln>
            <a:effectLst>
              <a:softEdge rad="6350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07" name="任意多边形 74"/>
            <p:cNvSpPr/>
            <p:nvPr/>
          </p:nvSpPr>
          <p:spPr bwMode="auto">
            <a:xfrm>
              <a:off x="9608" y="6820"/>
              <a:ext cx="882" cy="1131"/>
            </a:xfrm>
            <a:custGeom>
              <a:avLst/>
              <a:gdLst>
                <a:gd name="connsiteX0" fmla="*/ 260016 w 703608"/>
                <a:gd name="connsiteY0" fmla="*/ 0 h 989685"/>
                <a:gd name="connsiteX1" fmla="*/ 278928 w 703608"/>
                <a:gd name="connsiteY1" fmla="*/ 22367 h 989685"/>
                <a:gd name="connsiteX2" fmla="*/ 533493 w 703608"/>
                <a:gd name="connsiteY2" fmla="*/ 143857 h 989685"/>
                <a:gd name="connsiteX3" fmla="*/ 662754 w 703608"/>
                <a:gd name="connsiteY3" fmla="*/ 102735 h 989685"/>
                <a:gd name="connsiteX4" fmla="*/ 703608 w 703608"/>
                <a:gd name="connsiteY4" fmla="*/ 69455 h 989685"/>
                <a:gd name="connsiteX5" fmla="*/ 694274 w 703608"/>
                <a:gd name="connsiteY5" fmla="*/ 84770 h 989685"/>
                <a:gd name="connsiteX6" fmla="*/ 273051 w 703608"/>
                <a:gd name="connsiteY6" fmla="*/ 764150 h 989685"/>
                <a:gd name="connsiteX7" fmla="*/ 209725 w 703608"/>
                <a:gd name="connsiteY7" fmla="*/ 865909 h 989685"/>
                <a:gd name="connsiteX8" fmla="*/ 208982 w 703608"/>
                <a:gd name="connsiteY8" fmla="*/ 867001 h 989685"/>
                <a:gd name="connsiteX9" fmla="*/ 178731 w 703608"/>
                <a:gd name="connsiteY9" fmla="*/ 911468 h 989685"/>
                <a:gd name="connsiteX10" fmla="*/ 70352 w 703608"/>
                <a:gd name="connsiteY10" fmla="*/ 958898 h 989685"/>
                <a:gd name="connsiteX11" fmla="*/ 0 w 703608"/>
                <a:gd name="connsiteY11" fmla="*/ 989685 h 989685"/>
                <a:gd name="connsiteX0-1" fmla="*/ 233050 w 703608"/>
                <a:gd name="connsiteY0-2" fmla="*/ 88054 h 967706"/>
                <a:gd name="connsiteX1-3" fmla="*/ 278928 w 703608"/>
                <a:gd name="connsiteY1-4" fmla="*/ 388 h 967706"/>
                <a:gd name="connsiteX2-5" fmla="*/ 533493 w 703608"/>
                <a:gd name="connsiteY2-6" fmla="*/ 121878 h 967706"/>
                <a:gd name="connsiteX3-7" fmla="*/ 662754 w 703608"/>
                <a:gd name="connsiteY3-8" fmla="*/ 80756 h 967706"/>
                <a:gd name="connsiteX4-9" fmla="*/ 703608 w 703608"/>
                <a:gd name="connsiteY4-10" fmla="*/ 47476 h 967706"/>
                <a:gd name="connsiteX5-11" fmla="*/ 694274 w 703608"/>
                <a:gd name="connsiteY5-12" fmla="*/ 62791 h 967706"/>
                <a:gd name="connsiteX6-13" fmla="*/ 273051 w 703608"/>
                <a:gd name="connsiteY6-14" fmla="*/ 742171 h 967706"/>
                <a:gd name="connsiteX7-15" fmla="*/ 209725 w 703608"/>
                <a:gd name="connsiteY7-16" fmla="*/ 843930 h 967706"/>
                <a:gd name="connsiteX8-17" fmla="*/ 208982 w 703608"/>
                <a:gd name="connsiteY8-18" fmla="*/ 845022 h 967706"/>
                <a:gd name="connsiteX9-19" fmla="*/ 178731 w 703608"/>
                <a:gd name="connsiteY9-20" fmla="*/ 889489 h 967706"/>
                <a:gd name="connsiteX10-21" fmla="*/ 70352 w 703608"/>
                <a:gd name="connsiteY10-22" fmla="*/ 936919 h 967706"/>
                <a:gd name="connsiteX11-23" fmla="*/ 0 w 703608"/>
                <a:gd name="connsiteY11-24" fmla="*/ 967706 h 967706"/>
                <a:gd name="connsiteX12" fmla="*/ 233050 w 703608"/>
                <a:gd name="connsiteY12" fmla="*/ 88054 h 967706"/>
                <a:gd name="connsiteX0-25" fmla="*/ 233050 w 703608"/>
                <a:gd name="connsiteY0-26" fmla="*/ 40578 h 920230"/>
                <a:gd name="connsiteX1-27" fmla="*/ 305894 w 703608"/>
                <a:gd name="connsiteY1-28" fmla="*/ 40021 h 920230"/>
                <a:gd name="connsiteX2-29" fmla="*/ 533493 w 703608"/>
                <a:gd name="connsiteY2-30" fmla="*/ 74402 h 920230"/>
                <a:gd name="connsiteX3-31" fmla="*/ 662754 w 703608"/>
                <a:gd name="connsiteY3-32" fmla="*/ 33280 h 920230"/>
                <a:gd name="connsiteX4-33" fmla="*/ 703608 w 703608"/>
                <a:gd name="connsiteY4-34" fmla="*/ 0 h 920230"/>
                <a:gd name="connsiteX5-35" fmla="*/ 694274 w 703608"/>
                <a:gd name="connsiteY5-36" fmla="*/ 15315 h 920230"/>
                <a:gd name="connsiteX6-37" fmla="*/ 273051 w 703608"/>
                <a:gd name="connsiteY6-38" fmla="*/ 694695 h 920230"/>
                <a:gd name="connsiteX7-39" fmla="*/ 209725 w 703608"/>
                <a:gd name="connsiteY7-40" fmla="*/ 796454 h 920230"/>
                <a:gd name="connsiteX8-41" fmla="*/ 208982 w 703608"/>
                <a:gd name="connsiteY8-42" fmla="*/ 797546 h 920230"/>
                <a:gd name="connsiteX9-43" fmla="*/ 178731 w 703608"/>
                <a:gd name="connsiteY9-44" fmla="*/ 842013 h 920230"/>
                <a:gd name="connsiteX10-45" fmla="*/ 70352 w 703608"/>
                <a:gd name="connsiteY10-46" fmla="*/ 889443 h 920230"/>
                <a:gd name="connsiteX11-47" fmla="*/ 0 w 703608"/>
                <a:gd name="connsiteY11-48" fmla="*/ 920230 h 920230"/>
                <a:gd name="connsiteX12-49" fmla="*/ 233050 w 703608"/>
                <a:gd name="connsiteY12-50" fmla="*/ 40578 h 920230"/>
                <a:gd name="connsiteX0-51" fmla="*/ 233050 w 703608"/>
                <a:gd name="connsiteY0-52" fmla="*/ 40578 h 920230"/>
                <a:gd name="connsiteX1-53" fmla="*/ 301400 w 703608"/>
                <a:gd name="connsiteY1-54" fmla="*/ 81283 h 920230"/>
                <a:gd name="connsiteX2-55" fmla="*/ 533493 w 703608"/>
                <a:gd name="connsiteY2-56" fmla="*/ 74402 h 920230"/>
                <a:gd name="connsiteX3-57" fmla="*/ 662754 w 703608"/>
                <a:gd name="connsiteY3-58" fmla="*/ 33280 h 920230"/>
                <a:gd name="connsiteX4-59" fmla="*/ 703608 w 703608"/>
                <a:gd name="connsiteY4-60" fmla="*/ 0 h 920230"/>
                <a:gd name="connsiteX5-61" fmla="*/ 694274 w 703608"/>
                <a:gd name="connsiteY5-62" fmla="*/ 15315 h 920230"/>
                <a:gd name="connsiteX6-63" fmla="*/ 273051 w 703608"/>
                <a:gd name="connsiteY6-64" fmla="*/ 694695 h 920230"/>
                <a:gd name="connsiteX7-65" fmla="*/ 209725 w 703608"/>
                <a:gd name="connsiteY7-66" fmla="*/ 796454 h 920230"/>
                <a:gd name="connsiteX8-67" fmla="*/ 208982 w 703608"/>
                <a:gd name="connsiteY8-68" fmla="*/ 797546 h 920230"/>
                <a:gd name="connsiteX9-69" fmla="*/ 178731 w 703608"/>
                <a:gd name="connsiteY9-70" fmla="*/ 842013 h 920230"/>
                <a:gd name="connsiteX10-71" fmla="*/ 70352 w 703608"/>
                <a:gd name="connsiteY10-72" fmla="*/ 889443 h 920230"/>
                <a:gd name="connsiteX11-73" fmla="*/ 0 w 703608"/>
                <a:gd name="connsiteY11-74" fmla="*/ 920230 h 920230"/>
                <a:gd name="connsiteX12-75" fmla="*/ 233050 w 703608"/>
                <a:gd name="connsiteY12-76" fmla="*/ 40578 h 920230"/>
                <a:gd name="connsiteX0-77" fmla="*/ 233050 w 703608"/>
                <a:gd name="connsiteY0-78" fmla="*/ 40578 h 920230"/>
                <a:gd name="connsiteX1-79" fmla="*/ 296906 w 703608"/>
                <a:gd name="connsiteY1-80" fmla="*/ 90453 h 920230"/>
                <a:gd name="connsiteX2-81" fmla="*/ 533493 w 703608"/>
                <a:gd name="connsiteY2-82" fmla="*/ 74402 h 920230"/>
                <a:gd name="connsiteX3-83" fmla="*/ 662754 w 703608"/>
                <a:gd name="connsiteY3-84" fmla="*/ 33280 h 920230"/>
                <a:gd name="connsiteX4-85" fmla="*/ 703608 w 703608"/>
                <a:gd name="connsiteY4-86" fmla="*/ 0 h 920230"/>
                <a:gd name="connsiteX5-87" fmla="*/ 694274 w 703608"/>
                <a:gd name="connsiteY5-88" fmla="*/ 15315 h 920230"/>
                <a:gd name="connsiteX6-89" fmla="*/ 273051 w 703608"/>
                <a:gd name="connsiteY6-90" fmla="*/ 694695 h 920230"/>
                <a:gd name="connsiteX7-91" fmla="*/ 209725 w 703608"/>
                <a:gd name="connsiteY7-92" fmla="*/ 796454 h 920230"/>
                <a:gd name="connsiteX8-93" fmla="*/ 208982 w 703608"/>
                <a:gd name="connsiteY8-94" fmla="*/ 797546 h 920230"/>
                <a:gd name="connsiteX9-95" fmla="*/ 178731 w 703608"/>
                <a:gd name="connsiteY9-96" fmla="*/ 842013 h 920230"/>
                <a:gd name="connsiteX10-97" fmla="*/ 70352 w 703608"/>
                <a:gd name="connsiteY10-98" fmla="*/ 889443 h 920230"/>
                <a:gd name="connsiteX11-99" fmla="*/ 0 w 703608"/>
                <a:gd name="connsiteY11-100" fmla="*/ 920230 h 920230"/>
                <a:gd name="connsiteX12-101" fmla="*/ 233050 w 703608"/>
                <a:gd name="connsiteY12-102" fmla="*/ 40578 h 920230"/>
                <a:gd name="connsiteX0-103" fmla="*/ 233050 w 703608"/>
                <a:gd name="connsiteY0-104" fmla="*/ 40578 h 920230"/>
                <a:gd name="connsiteX1-105" fmla="*/ 364322 w 703608"/>
                <a:gd name="connsiteY1-106" fmla="*/ 122545 h 920230"/>
                <a:gd name="connsiteX2-107" fmla="*/ 533493 w 703608"/>
                <a:gd name="connsiteY2-108" fmla="*/ 74402 h 920230"/>
                <a:gd name="connsiteX3-109" fmla="*/ 662754 w 703608"/>
                <a:gd name="connsiteY3-110" fmla="*/ 33280 h 920230"/>
                <a:gd name="connsiteX4-111" fmla="*/ 703608 w 703608"/>
                <a:gd name="connsiteY4-112" fmla="*/ 0 h 920230"/>
                <a:gd name="connsiteX5-113" fmla="*/ 694274 w 703608"/>
                <a:gd name="connsiteY5-114" fmla="*/ 15315 h 920230"/>
                <a:gd name="connsiteX6-115" fmla="*/ 273051 w 703608"/>
                <a:gd name="connsiteY6-116" fmla="*/ 694695 h 920230"/>
                <a:gd name="connsiteX7-117" fmla="*/ 209725 w 703608"/>
                <a:gd name="connsiteY7-118" fmla="*/ 796454 h 920230"/>
                <a:gd name="connsiteX8-119" fmla="*/ 208982 w 703608"/>
                <a:gd name="connsiteY8-120" fmla="*/ 797546 h 920230"/>
                <a:gd name="connsiteX9-121" fmla="*/ 178731 w 703608"/>
                <a:gd name="connsiteY9-122" fmla="*/ 842013 h 920230"/>
                <a:gd name="connsiteX10-123" fmla="*/ 70352 w 703608"/>
                <a:gd name="connsiteY10-124" fmla="*/ 889443 h 920230"/>
                <a:gd name="connsiteX11-125" fmla="*/ 0 w 703608"/>
                <a:gd name="connsiteY11-126" fmla="*/ 920230 h 920230"/>
                <a:gd name="connsiteX12-127" fmla="*/ 233050 w 703608"/>
                <a:gd name="connsiteY12-128" fmla="*/ 40578 h 920230"/>
                <a:gd name="connsiteX0-129" fmla="*/ 233050 w 703608"/>
                <a:gd name="connsiteY0-130" fmla="*/ 40578 h 920230"/>
                <a:gd name="connsiteX1-131" fmla="*/ 364322 w 703608"/>
                <a:gd name="connsiteY1-132" fmla="*/ 122545 h 920230"/>
                <a:gd name="connsiteX2-133" fmla="*/ 537987 w 703608"/>
                <a:gd name="connsiteY2-134" fmla="*/ 101910 h 920230"/>
                <a:gd name="connsiteX3-135" fmla="*/ 662754 w 703608"/>
                <a:gd name="connsiteY3-136" fmla="*/ 33280 h 920230"/>
                <a:gd name="connsiteX4-137" fmla="*/ 703608 w 703608"/>
                <a:gd name="connsiteY4-138" fmla="*/ 0 h 920230"/>
                <a:gd name="connsiteX5-139" fmla="*/ 694274 w 703608"/>
                <a:gd name="connsiteY5-140" fmla="*/ 15315 h 920230"/>
                <a:gd name="connsiteX6-141" fmla="*/ 273051 w 703608"/>
                <a:gd name="connsiteY6-142" fmla="*/ 694695 h 920230"/>
                <a:gd name="connsiteX7-143" fmla="*/ 209725 w 703608"/>
                <a:gd name="connsiteY7-144" fmla="*/ 796454 h 920230"/>
                <a:gd name="connsiteX8-145" fmla="*/ 208982 w 703608"/>
                <a:gd name="connsiteY8-146" fmla="*/ 797546 h 920230"/>
                <a:gd name="connsiteX9-147" fmla="*/ 178731 w 703608"/>
                <a:gd name="connsiteY9-148" fmla="*/ 842013 h 920230"/>
                <a:gd name="connsiteX10-149" fmla="*/ 70352 w 703608"/>
                <a:gd name="connsiteY10-150" fmla="*/ 889443 h 920230"/>
                <a:gd name="connsiteX11-151" fmla="*/ 0 w 703608"/>
                <a:gd name="connsiteY11-152" fmla="*/ 920230 h 920230"/>
                <a:gd name="connsiteX12-153" fmla="*/ 233050 w 703608"/>
                <a:gd name="connsiteY12-154" fmla="*/ 40578 h 920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49" y="connsiteY12-50"/>
                </a:cxn>
              </a:cxnLst>
              <a:rect l="l" t="t" r="r" b="b"/>
              <a:pathLst>
                <a:path w="703608" h="920230">
                  <a:moveTo>
                    <a:pt x="233050" y="40578"/>
                  </a:moveTo>
                  <a:cubicBezTo>
                    <a:pt x="239354" y="48034"/>
                    <a:pt x="358018" y="115089"/>
                    <a:pt x="364322" y="122545"/>
                  </a:cubicBezTo>
                  <a:cubicBezTo>
                    <a:pt x="412198" y="174612"/>
                    <a:pt x="488248" y="116788"/>
                    <a:pt x="537987" y="101910"/>
                  </a:cubicBezTo>
                  <a:cubicBezTo>
                    <a:pt x="587726" y="87033"/>
                    <a:pt x="623127" y="58332"/>
                    <a:pt x="662754" y="33280"/>
                  </a:cubicBezTo>
                  <a:lnTo>
                    <a:pt x="703608" y="0"/>
                  </a:lnTo>
                  <a:lnTo>
                    <a:pt x="694274" y="15315"/>
                  </a:lnTo>
                  <a:cubicBezTo>
                    <a:pt x="617851" y="140003"/>
                    <a:pt x="440494" y="425564"/>
                    <a:pt x="273051" y="694695"/>
                  </a:cubicBezTo>
                  <a:lnTo>
                    <a:pt x="209725" y="796454"/>
                  </a:lnTo>
                  <a:lnTo>
                    <a:pt x="208982" y="797546"/>
                  </a:lnTo>
                  <a:lnTo>
                    <a:pt x="178731" y="842013"/>
                  </a:lnTo>
                  <a:lnTo>
                    <a:pt x="70352" y="889443"/>
                  </a:lnTo>
                  <a:lnTo>
                    <a:pt x="0" y="920230"/>
                  </a:lnTo>
                  <a:cubicBezTo>
                    <a:pt x="86672" y="590335"/>
                    <a:pt x="146378" y="370473"/>
                    <a:pt x="233050" y="40578"/>
                  </a:cubicBezTo>
                  <a:close/>
                </a:path>
              </a:pathLst>
            </a:custGeom>
            <a:gradFill>
              <a:gsLst>
                <a:gs pos="0">
                  <a:srgbClr val="FCECD8"/>
                </a:gs>
                <a:gs pos="100000">
                  <a:srgbClr val="CA8B5D"/>
                </a:gs>
                <a:gs pos="66000">
                  <a:srgbClr val="E9C4A9">
                    <a:alpha val="25000"/>
                  </a:srgbClr>
                </a:gs>
              </a:gsLst>
              <a:lin ang="12000000" scaled="0"/>
            </a:gradFill>
            <a:ln>
              <a:noFill/>
            </a:ln>
            <a:effectLst>
              <a:softEdge rad="63500"/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pic>
          <p:nvPicPr>
            <p:cNvPr id="108" name="图片 107"/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flipV="1">
              <a:off x="7318" y="8044"/>
              <a:ext cx="4459" cy="108"/>
            </a:xfrm>
            <a:prstGeom prst="rect">
              <a:avLst/>
            </a:prstGeom>
          </p:spPr>
        </p:pic>
        <p:sp>
          <p:nvSpPr>
            <p:cNvPr id="110" name="直角三角形 69"/>
            <p:cNvSpPr/>
            <p:nvPr/>
          </p:nvSpPr>
          <p:spPr>
            <a:xfrm flipH="1">
              <a:off x="9142" y="7277"/>
              <a:ext cx="3411" cy="872"/>
            </a:xfrm>
            <a:custGeom>
              <a:avLst/>
              <a:gdLst>
                <a:gd name="connsiteX0" fmla="*/ 0 w 1994637"/>
                <a:gd name="connsiteY0" fmla="*/ 328931 h 328931"/>
                <a:gd name="connsiteX1" fmla="*/ 0 w 1994637"/>
                <a:gd name="connsiteY1" fmla="*/ 0 h 328931"/>
                <a:gd name="connsiteX2" fmla="*/ 1994637 w 1994637"/>
                <a:gd name="connsiteY2" fmla="*/ 328931 h 328931"/>
                <a:gd name="connsiteX3" fmla="*/ 0 w 1994637"/>
                <a:gd name="connsiteY3" fmla="*/ 328931 h 328931"/>
                <a:gd name="connsiteX0-1" fmla="*/ 196850 w 2191487"/>
                <a:gd name="connsiteY0-2" fmla="*/ 278131 h 278131"/>
                <a:gd name="connsiteX1-3" fmla="*/ 0 w 2191487"/>
                <a:gd name="connsiteY1-4" fmla="*/ 0 h 278131"/>
                <a:gd name="connsiteX2-5" fmla="*/ 2191487 w 2191487"/>
                <a:gd name="connsiteY2-6" fmla="*/ 278131 h 278131"/>
                <a:gd name="connsiteX3-7" fmla="*/ 196850 w 2191487"/>
                <a:gd name="connsiteY3-8" fmla="*/ 278131 h 278131"/>
                <a:gd name="connsiteX0-9" fmla="*/ 273050 w 2267687"/>
                <a:gd name="connsiteY0-10" fmla="*/ 290831 h 290831"/>
                <a:gd name="connsiteX1-11" fmla="*/ 0 w 2267687"/>
                <a:gd name="connsiteY1-12" fmla="*/ 0 h 290831"/>
                <a:gd name="connsiteX2-13" fmla="*/ 2267687 w 2267687"/>
                <a:gd name="connsiteY2-14" fmla="*/ 290831 h 290831"/>
                <a:gd name="connsiteX3-15" fmla="*/ 273050 w 2267687"/>
                <a:gd name="connsiteY3-16" fmla="*/ 290831 h 290831"/>
                <a:gd name="connsiteX0-17" fmla="*/ 174418 w 2267687"/>
                <a:gd name="connsiteY0-18" fmla="*/ 303531 h 303531"/>
                <a:gd name="connsiteX1-19" fmla="*/ 0 w 2267687"/>
                <a:gd name="connsiteY1-20" fmla="*/ 0 h 303531"/>
                <a:gd name="connsiteX2-21" fmla="*/ 2267687 w 2267687"/>
                <a:gd name="connsiteY2-22" fmla="*/ 290831 h 303531"/>
                <a:gd name="connsiteX3-23" fmla="*/ 174418 w 2267687"/>
                <a:gd name="connsiteY3-24" fmla="*/ 303531 h 303531"/>
                <a:gd name="connsiteX0-25" fmla="*/ 172657 w 2265926"/>
                <a:gd name="connsiteY0-26" fmla="*/ 316231 h 316231"/>
                <a:gd name="connsiteX1-27" fmla="*/ 0 w 2265926"/>
                <a:gd name="connsiteY1-28" fmla="*/ 0 h 316231"/>
                <a:gd name="connsiteX2-29" fmla="*/ 2265926 w 2265926"/>
                <a:gd name="connsiteY2-30" fmla="*/ 303531 h 316231"/>
                <a:gd name="connsiteX3-31" fmla="*/ 172657 w 2265926"/>
                <a:gd name="connsiteY3-32" fmla="*/ 316231 h 316231"/>
                <a:gd name="connsiteX0-33" fmla="*/ 198019 w 2291288"/>
                <a:gd name="connsiteY0-34" fmla="*/ 666751 h 666751"/>
                <a:gd name="connsiteX1-35" fmla="*/ 0 w 2291288"/>
                <a:gd name="connsiteY1-36" fmla="*/ 0 h 666751"/>
                <a:gd name="connsiteX2-37" fmla="*/ 2291288 w 2291288"/>
                <a:gd name="connsiteY2-38" fmla="*/ 654051 h 666751"/>
                <a:gd name="connsiteX3-39" fmla="*/ 198019 w 2291288"/>
                <a:gd name="connsiteY3-40" fmla="*/ 666751 h 666751"/>
                <a:gd name="connsiteX0-41" fmla="*/ 747539 w 2291288"/>
                <a:gd name="connsiteY0-42" fmla="*/ 643891 h 654051"/>
                <a:gd name="connsiteX1-43" fmla="*/ 0 w 2291288"/>
                <a:gd name="connsiteY1-44" fmla="*/ 0 h 654051"/>
                <a:gd name="connsiteX2-45" fmla="*/ 2291288 w 2291288"/>
                <a:gd name="connsiteY2-46" fmla="*/ 654051 h 654051"/>
                <a:gd name="connsiteX3-47" fmla="*/ 747539 w 2291288"/>
                <a:gd name="connsiteY3-48" fmla="*/ 643891 h 654051"/>
                <a:gd name="connsiteX0-49" fmla="*/ 71207 w 1614956"/>
                <a:gd name="connsiteY0-50" fmla="*/ 453391 h 463551"/>
                <a:gd name="connsiteX1-51" fmla="*/ 0 w 1614956"/>
                <a:gd name="connsiteY1-52" fmla="*/ 0 h 463551"/>
                <a:gd name="connsiteX2-53" fmla="*/ 1614956 w 1614956"/>
                <a:gd name="connsiteY2-54" fmla="*/ 463551 h 463551"/>
                <a:gd name="connsiteX3-55" fmla="*/ 71207 w 1614956"/>
                <a:gd name="connsiteY3-56" fmla="*/ 453391 h 463551"/>
                <a:gd name="connsiteX0-57" fmla="*/ 58526 w 1602275"/>
                <a:gd name="connsiteY0-58" fmla="*/ 727711 h 737871"/>
                <a:gd name="connsiteX1-59" fmla="*/ 0 w 1602275"/>
                <a:gd name="connsiteY1-60" fmla="*/ 0 h 737871"/>
                <a:gd name="connsiteX2-61" fmla="*/ 1602275 w 1602275"/>
                <a:gd name="connsiteY2-62" fmla="*/ 737871 h 737871"/>
                <a:gd name="connsiteX3-63" fmla="*/ 58526 w 1602275"/>
                <a:gd name="connsiteY3-64" fmla="*/ 727711 h 7378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02275" h="737871">
                  <a:moveTo>
                    <a:pt x="58526" y="727711"/>
                  </a:moveTo>
                  <a:lnTo>
                    <a:pt x="0" y="0"/>
                  </a:lnTo>
                  <a:lnTo>
                    <a:pt x="1602275" y="737871"/>
                  </a:lnTo>
                  <a:lnTo>
                    <a:pt x="58526" y="72771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44000"/>
                  </a:schemeClr>
                </a:gs>
                <a:gs pos="0">
                  <a:srgbClr val="F3F3F3">
                    <a:alpha val="12000"/>
                  </a:srgb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6082" y="2567"/>
              <a:ext cx="549" cy="637"/>
              <a:chOff x="3267075" y="2523213"/>
              <a:chExt cx="561976" cy="652463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156" name="Freeform 153"/>
              <p:cNvSpPr/>
              <p:nvPr/>
            </p:nvSpPr>
            <p:spPr bwMode="auto">
              <a:xfrm>
                <a:off x="3671888" y="2596238"/>
                <a:ext cx="80963" cy="82550"/>
              </a:xfrm>
              <a:custGeom>
                <a:avLst/>
                <a:gdLst>
                  <a:gd name="T0" fmla="*/ 7 w 21"/>
                  <a:gd name="T1" fmla="*/ 22 h 22"/>
                  <a:gd name="T2" fmla="*/ 20 w 21"/>
                  <a:gd name="T3" fmla="*/ 9 h 22"/>
                  <a:gd name="T4" fmla="*/ 20 w 21"/>
                  <a:gd name="T5" fmla="*/ 2 h 22"/>
                  <a:gd name="T6" fmla="*/ 13 w 21"/>
                  <a:gd name="T7" fmla="*/ 2 h 22"/>
                  <a:gd name="T8" fmla="*/ 0 w 21"/>
                  <a:gd name="T9" fmla="*/ 14 h 22"/>
                  <a:gd name="T10" fmla="*/ 7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7" y="22"/>
                    </a:moveTo>
                    <a:cubicBezTo>
                      <a:pt x="20" y="9"/>
                      <a:pt x="20" y="9"/>
                      <a:pt x="20" y="9"/>
                    </a:cubicBezTo>
                    <a:cubicBezTo>
                      <a:pt x="21" y="7"/>
                      <a:pt x="21" y="4"/>
                      <a:pt x="20" y="2"/>
                    </a:cubicBezTo>
                    <a:cubicBezTo>
                      <a:pt x="18" y="0"/>
                      <a:pt x="15" y="0"/>
                      <a:pt x="1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7"/>
                      <a:pt x="5" y="19"/>
                      <a:pt x="7" y="22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54"/>
              <p:cNvSpPr/>
              <p:nvPr/>
            </p:nvSpPr>
            <p:spPr bwMode="auto">
              <a:xfrm>
                <a:off x="3530600" y="2523213"/>
                <a:ext cx="38100" cy="80963"/>
              </a:xfrm>
              <a:custGeom>
                <a:avLst/>
                <a:gdLst>
                  <a:gd name="T0" fmla="*/ 5 w 10"/>
                  <a:gd name="T1" fmla="*/ 21 h 21"/>
                  <a:gd name="T2" fmla="*/ 5 w 10"/>
                  <a:gd name="T3" fmla="*/ 21 h 21"/>
                  <a:gd name="T4" fmla="*/ 10 w 10"/>
                  <a:gd name="T5" fmla="*/ 21 h 21"/>
                  <a:gd name="T6" fmla="*/ 10 w 10"/>
                  <a:gd name="T7" fmla="*/ 5 h 21"/>
                  <a:gd name="T8" fmla="*/ 5 w 10"/>
                  <a:gd name="T9" fmla="*/ 0 h 21"/>
                  <a:gd name="T10" fmla="*/ 0 w 10"/>
                  <a:gd name="T11" fmla="*/ 5 h 21"/>
                  <a:gd name="T12" fmla="*/ 0 w 10"/>
                  <a:gd name="T13" fmla="*/ 21 h 21"/>
                  <a:gd name="T14" fmla="*/ 4 w 10"/>
                  <a:gd name="T15" fmla="*/ 21 h 21"/>
                  <a:gd name="T16" fmla="*/ 5 w 10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1">
                    <a:moveTo>
                      <a:pt x="5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8" y="21"/>
                      <a:pt x="10" y="2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3" y="21"/>
                      <a:pt x="4" y="21"/>
                    </a:cubicBez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55"/>
              <p:cNvSpPr/>
              <p:nvPr/>
            </p:nvSpPr>
            <p:spPr bwMode="auto">
              <a:xfrm>
                <a:off x="3343275" y="2596238"/>
                <a:ext cx="80963" cy="82550"/>
              </a:xfrm>
              <a:custGeom>
                <a:avLst/>
                <a:gdLst>
                  <a:gd name="T0" fmla="*/ 14 w 21"/>
                  <a:gd name="T1" fmla="*/ 22 h 22"/>
                  <a:gd name="T2" fmla="*/ 21 w 21"/>
                  <a:gd name="T3" fmla="*/ 14 h 22"/>
                  <a:gd name="T4" fmla="*/ 9 w 21"/>
                  <a:gd name="T5" fmla="*/ 2 h 22"/>
                  <a:gd name="T6" fmla="*/ 2 w 21"/>
                  <a:gd name="T7" fmla="*/ 2 h 22"/>
                  <a:gd name="T8" fmla="*/ 2 w 21"/>
                  <a:gd name="T9" fmla="*/ 9 h 22"/>
                  <a:gd name="T10" fmla="*/ 14 w 21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2">
                    <a:moveTo>
                      <a:pt x="14" y="22"/>
                    </a:moveTo>
                    <a:cubicBezTo>
                      <a:pt x="16" y="19"/>
                      <a:pt x="18" y="17"/>
                      <a:pt x="21" y="1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56"/>
              <p:cNvSpPr/>
              <p:nvPr/>
            </p:nvSpPr>
            <p:spPr bwMode="auto">
              <a:xfrm>
                <a:off x="3267075" y="2781976"/>
                <a:ext cx="87313" cy="38100"/>
              </a:xfrm>
              <a:custGeom>
                <a:avLst/>
                <a:gdLst>
                  <a:gd name="T0" fmla="*/ 22 w 23"/>
                  <a:gd name="T1" fmla="*/ 7 h 10"/>
                  <a:gd name="T2" fmla="*/ 23 w 23"/>
                  <a:gd name="T3" fmla="*/ 0 h 10"/>
                  <a:gd name="T4" fmla="*/ 5 w 23"/>
                  <a:gd name="T5" fmla="*/ 0 h 10"/>
                  <a:gd name="T6" fmla="*/ 0 w 23"/>
                  <a:gd name="T7" fmla="*/ 5 h 10"/>
                  <a:gd name="T8" fmla="*/ 5 w 23"/>
                  <a:gd name="T9" fmla="*/ 10 h 10"/>
                  <a:gd name="T10" fmla="*/ 22 w 23"/>
                  <a:gd name="T11" fmla="*/ 10 h 10"/>
                  <a:gd name="T12" fmla="*/ 22 w 23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0">
                    <a:moveTo>
                      <a:pt x="22" y="7"/>
                    </a:moveTo>
                    <a:cubicBezTo>
                      <a:pt x="22" y="5"/>
                      <a:pt x="22" y="3"/>
                      <a:pt x="2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2" y="8"/>
                      <a:pt x="22" y="7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57"/>
              <p:cNvSpPr/>
              <p:nvPr/>
            </p:nvSpPr>
            <p:spPr bwMode="auto">
              <a:xfrm>
                <a:off x="3508375" y="3156626"/>
                <a:ext cx="79375" cy="19050"/>
              </a:xfrm>
              <a:custGeom>
                <a:avLst/>
                <a:gdLst>
                  <a:gd name="T0" fmla="*/ 13 w 21"/>
                  <a:gd name="T1" fmla="*/ 0 h 5"/>
                  <a:gd name="T2" fmla="*/ 8 w 21"/>
                  <a:gd name="T3" fmla="*/ 0 h 5"/>
                  <a:gd name="T4" fmla="*/ 0 w 21"/>
                  <a:gd name="T5" fmla="*/ 0 h 5"/>
                  <a:gd name="T6" fmla="*/ 0 w 21"/>
                  <a:gd name="T7" fmla="*/ 0 h 5"/>
                  <a:gd name="T8" fmla="*/ 8 w 21"/>
                  <a:gd name="T9" fmla="*/ 5 h 5"/>
                  <a:gd name="T10" fmla="*/ 8 w 21"/>
                  <a:gd name="T11" fmla="*/ 5 h 5"/>
                  <a:gd name="T12" fmla="*/ 13 w 21"/>
                  <a:gd name="T13" fmla="*/ 5 h 5"/>
                  <a:gd name="T14" fmla="*/ 14 w 21"/>
                  <a:gd name="T15" fmla="*/ 5 h 5"/>
                  <a:gd name="T16" fmla="*/ 21 w 21"/>
                  <a:gd name="T17" fmla="*/ 0 h 5"/>
                  <a:gd name="T18" fmla="*/ 21 w 21"/>
                  <a:gd name="T19" fmla="*/ 0 h 5"/>
                  <a:gd name="T20" fmla="*/ 13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4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7" y="5"/>
                      <a:pt x="21" y="3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58"/>
              <p:cNvSpPr/>
              <p:nvPr/>
            </p:nvSpPr>
            <p:spPr bwMode="auto">
              <a:xfrm>
                <a:off x="3481388" y="3112176"/>
                <a:ext cx="133350" cy="33338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4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4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4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59"/>
              <p:cNvSpPr/>
              <p:nvPr/>
            </p:nvSpPr>
            <p:spPr bwMode="auto">
              <a:xfrm>
                <a:off x="3481388" y="3066138"/>
                <a:ext cx="133350" cy="34925"/>
              </a:xfrm>
              <a:custGeom>
                <a:avLst/>
                <a:gdLst>
                  <a:gd name="T0" fmla="*/ 30 w 35"/>
                  <a:gd name="T1" fmla="*/ 0 h 9"/>
                  <a:gd name="T2" fmla="*/ 5 w 35"/>
                  <a:gd name="T3" fmla="*/ 0 h 9"/>
                  <a:gd name="T4" fmla="*/ 0 w 35"/>
                  <a:gd name="T5" fmla="*/ 5 h 9"/>
                  <a:gd name="T6" fmla="*/ 5 w 35"/>
                  <a:gd name="T7" fmla="*/ 9 h 9"/>
                  <a:gd name="T8" fmla="*/ 30 w 35"/>
                  <a:gd name="T9" fmla="*/ 9 h 9"/>
                  <a:gd name="T10" fmla="*/ 35 w 35"/>
                  <a:gd name="T11" fmla="*/ 5 h 9"/>
                  <a:gd name="T12" fmla="*/ 30 w 35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">
                    <a:moveTo>
                      <a:pt x="3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5" y="7"/>
                      <a:pt x="35" y="5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60"/>
              <p:cNvSpPr>
                <a:spLocks noEditPoints="1"/>
              </p:cNvSpPr>
              <p:nvPr/>
            </p:nvSpPr>
            <p:spPr bwMode="auto">
              <a:xfrm>
                <a:off x="3378200" y="2637513"/>
                <a:ext cx="339725" cy="417513"/>
              </a:xfrm>
              <a:custGeom>
                <a:avLst/>
                <a:gdLst>
                  <a:gd name="T0" fmla="*/ 80 w 89"/>
                  <a:gd name="T1" fmla="*/ 18 h 110"/>
                  <a:gd name="T2" fmla="*/ 61 w 89"/>
                  <a:gd name="T3" fmla="*/ 3 h 110"/>
                  <a:gd name="T4" fmla="*/ 49 w 89"/>
                  <a:gd name="T5" fmla="*/ 1 h 110"/>
                  <a:gd name="T6" fmla="*/ 49 w 89"/>
                  <a:gd name="T7" fmla="*/ 1 h 110"/>
                  <a:gd name="T8" fmla="*/ 45 w 89"/>
                  <a:gd name="T9" fmla="*/ 0 h 110"/>
                  <a:gd name="T10" fmla="*/ 45 w 89"/>
                  <a:gd name="T11" fmla="*/ 0 h 110"/>
                  <a:gd name="T12" fmla="*/ 40 w 89"/>
                  <a:gd name="T13" fmla="*/ 1 h 110"/>
                  <a:gd name="T14" fmla="*/ 40 w 89"/>
                  <a:gd name="T15" fmla="*/ 1 h 110"/>
                  <a:gd name="T16" fmla="*/ 29 w 89"/>
                  <a:gd name="T17" fmla="*/ 3 h 110"/>
                  <a:gd name="T18" fmla="*/ 9 w 89"/>
                  <a:gd name="T19" fmla="*/ 18 h 110"/>
                  <a:gd name="T20" fmla="*/ 3 w 89"/>
                  <a:gd name="T21" fmla="*/ 63 h 110"/>
                  <a:gd name="T22" fmla="*/ 19 w 89"/>
                  <a:gd name="T23" fmla="*/ 85 h 110"/>
                  <a:gd name="T24" fmla="*/ 21 w 89"/>
                  <a:gd name="T25" fmla="*/ 99 h 110"/>
                  <a:gd name="T26" fmla="*/ 21 w 89"/>
                  <a:gd name="T27" fmla="*/ 99 h 110"/>
                  <a:gd name="T28" fmla="*/ 21 w 89"/>
                  <a:gd name="T29" fmla="*/ 99 h 110"/>
                  <a:gd name="T30" fmla="*/ 57 w 89"/>
                  <a:gd name="T31" fmla="*/ 110 h 110"/>
                  <a:gd name="T32" fmla="*/ 68 w 89"/>
                  <a:gd name="T33" fmla="*/ 99 h 110"/>
                  <a:gd name="T34" fmla="*/ 68 w 89"/>
                  <a:gd name="T35" fmla="*/ 99 h 110"/>
                  <a:gd name="T36" fmla="*/ 69 w 89"/>
                  <a:gd name="T37" fmla="*/ 88 h 110"/>
                  <a:gd name="T38" fmla="*/ 74 w 89"/>
                  <a:gd name="T39" fmla="*/ 81 h 110"/>
                  <a:gd name="T40" fmla="*/ 89 w 89"/>
                  <a:gd name="T41" fmla="*/ 45 h 110"/>
                  <a:gd name="T42" fmla="*/ 70 w 89"/>
                  <a:gd name="T43" fmla="*/ 74 h 110"/>
                  <a:gd name="T44" fmla="*/ 61 w 89"/>
                  <a:gd name="T45" fmla="*/ 87 h 110"/>
                  <a:gd name="T46" fmla="*/ 60 w 89"/>
                  <a:gd name="T47" fmla="*/ 99 h 110"/>
                  <a:gd name="T48" fmla="*/ 32 w 89"/>
                  <a:gd name="T49" fmla="*/ 102 h 110"/>
                  <a:gd name="T50" fmla="*/ 29 w 89"/>
                  <a:gd name="T51" fmla="*/ 99 h 110"/>
                  <a:gd name="T52" fmla="*/ 28 w 89"/>
                  <a:gd name="T53" fmla="*/ 87 h 110"/>
                  <a:gd name="T54" fmla="*/ 20 w 89"/>
                  <a:gd name="T55" fmla="*/ 75 h 110"/>
                  <a:gd name="T56" fmla="*/ 7 w 89"/>
                  <a:gd name="T57" fmla="*/ 45 h 110"/>
                  <a:gd name="T58" fmla="*/ 34 w 89"/>
                  <a:gd name="T59" fmla="*/ 9 h 110"/>
                  <a:gd name="T60" fmla="*/ 41 w 89"/>
                  <a:gd name="T61" fmla="*/ 8 h 110"/>
                  <a:gd name="T62" fmla="*/ 41 w 89"/>
                  <a:gd name="T63" fmla="*/ 8 h 110"/>
                  <a:gd name="T64" fmla="*/ 45 w 89"/>
                  <a:gd name="T65" fmla="*/ 8 h 110"/>
                  <a:gd name="T66" fmla="*/ 48 w 89"/>
                  <a:gd name="T67" fmla="*/ 8 h 110"/>
                  <a:gd name="T68" fmla="*/ 49 w 89"/>
                  <a:gd name="T69" fmla="*/ 8 h 110"/>
                  <a:gd name="T70" fmla="*/ 54 w 89"/>
                  <a:gd name="T71" fmla="*/ 9 h 110"/>
                  <a:gd name="T72" fmla="*/ 74 w 89"/>
                  <a:gd name="T73" fmla="*/ 23 h 110"/>
                  <a:gd name="T74" fmla="*/ 79 w 89"/>
                  <a:gd name="T75" fmla="*/ 6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10">
                    <a:moveTo>
                      <a:pt x="89" y="45"/>
                    </a:moveTo>
                    <a:cubicBezTo>
                      <a:pt x="89" y="35"/>
                      <a:pt x="86" y="26"/>
                      <a:pt x="80" y="18"/>
                    </a:cubicBezTo>
                    <a:cubicBezTo>
                      <a:pt x="75" y="12"/>
                      <a:pt x="69" y="6"/>
                      <a:pt x="61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1"/>
                      <a:pt x="52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0"/>
                      <a:pt x="46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3" y="0"/>
                      <a:pt x="42" y="0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7" y="1"/>
                      <a:pt x="34" y="1"/>
                      <a:pt x="32" y="2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1" y="6"/>
                      <a:pt x="14" y="12"/>
                      <a:pt x="9" y="18"/>
                    </a:cubicBezTo>
                    <a:cubicBezTo>
                      <a:pt x="3" y="26"/>
                      <a:pt x="0" y="35"/>
                      <a:pt x="0" y="45"/>
                    </a:cubicBezTo>
                    <a:cubicBezTo>
                      <a:pt x="0" y="52"/>
                      <a:pt x="1" y="58"/>
                      <a:pt x="3" y="63"/>
                    </a:cubicBezTo>
                    <a:cubicBezTo>
                      <a:pt x="6" y="71"/>
                      <a:pt x="10" y="76"/>
                      <a:pt x="14" y="80"/>
                    </a:cubicBezTo>
                    <a:cubicBezTo>
                      <a:pt x="16" y="82"/>
                      <a:pt x="17" y="83"/>
                      <a:pt x="19" y="85"/>
                    </a:cubicBezTo>
                    <a:cubicBezTo>
                      <a:pt x="20" y="86"/>
                      <a:pt x="20" y="87"/>
                      <a:pt x="20" y="88"/>
                    </a:cubicBezTo>
                    <a:cubicBezTo>
                      <a:pt x="21" y="92"/>
                      <a:pt x="21" y="97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5"/>
                      <a:pt x="26" y="110"/>
                      <a:pt x="32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3" y="110"/>
                      <a:pt x="68" y="105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7"/>
                      <a:pt x="68" y="92"/>
                      <a:pt x="69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71" y="84"/>
                      <a:pt x="72" y="83"/>
                      <a:pt x="74" y="81"/>
                    </a:cubicBezTo>
                    <a:cubicBezTo>
                      <a:pt x="77" y="77"/>
                      <a:pt x="81" y="73"/>
                      <a:pt x="84" y="68"/>
                    </a:cubicBezTo>
                    <a:cubicBezTo>
                      <a:pt x="87" y="62"/>
                      <a:pt x="89" y="55"/>
                      <a:pt x="89" y="45"/>
                    </a:cubicBezTo>
                    <a:close/>
                    <a:moveTo>
                      <a:pt x="79" y="61"/>
                    </a:moveTo>
                    <a:cubicBezTo>
                      <a:pt x="77" y="67"/>
                      <a:pt x="73" y="71"/>
                      <a:pt x="70" y="74"/>
                    </a:cubicBezTo>
                    <a:cubicBezTo>
                      <a:pt x="68" y="76"/>
                      <a:pt x="66" y="78"/>
                      <a:pt x="65" y="80"/>
                    </a:cubicBezTo>
                    <a:cubicBezTo>
                      <a:pt x="63" y="82"/>
                      <a:pt x="62" y="84"/>
                      <a:pt x="61" y="87"/>
                    </a:cubicBezTo>
                    <a:cubicBezTo>
                      <a:pt x="60" y="92"/>
                      <a:pt x="60" y="97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101"/>
                      <a:pt x="59" y="102"/>
                      <a:pt x="57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1" y="102"/>
                      <a:pt x="30" y="102"/>
                      <a:pt x="30" y="101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7"/>
                      <a:pt x="29" y="92"/>
                      <a:pt x="28" y="87"/>
                    </a:cubicBezTo>
                    <a:cubicBezTo>
                      <a:pt x="27" y="85"/>
                      <a:pt x="27" y="83"/>
                      <a:pt x="26" y="82"/>
                    </a:cubicBezTo>
                    <a:cubicBezTo>
                      <a:pt x="24" y="79"/>
                      <a:pt x="22" y="77"/>
                      <a:pt x="20" y="75"/>
                    </a:cubicBezTo>
                    <a:cubicBezTo>
                      <a:pt x="17" y="72"/>
                      <a:pt x="14" y="69"/>
                      <a:pt x="12" y="64"/>
                    </a:cubicBezTo>
                    <a:cubicBezTo>
                      <a:pt x="9" y="60"/>
                      <a:pt x="7" y="54"/>
                      <a:pt x="7" y="45"/>
                    </a:cubicBezTo>
                    <a:cubicBezTo>
                      <a:pt x="7" y="37"/>
                      <a:pt x="10" y="29"/>
                      <a:pt x="15" y="23"/>
                    </a:cubicBezTo>
                    <a:cubicBezTo>
                      <a:pt x="20" y="17"/>
                      <a:pt x="26" y="12"/>
                      <a:pt x="34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7" y="9"/>
                      <a:pt x="39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2" y="8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7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1" y="8"/>
                      <a:pt x="52" y="9"/>
                      <a:pt x="54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63" y="12"/>
                      <a:pt x="70" y="17"/>
                      <a:pt x="74" y="23"/>
                    </a:cubicBezTo>
                    <a:cubicBezTo>
                      <a:pt x="79" y="29"/>
                      <a:pt x="82" y="37"/>
                      <a:pt x="82" y="45"/>
                    </a:cubicBezTo>
                    <a:cubicBezTo>
                      <a:pt x="82" y="52"/>
                      <a:pt x="81" y="57"/>
                      <a:pt x="79" y="6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61"/>
              <p:cNvSpPr/>
              <p:nvPr/>
            </p:nvSpPr>
            <p:spPr bwMode="auto">
              <a:xfrm>
                <a:off x="3687763" y="2932788"/>
                <a:ext cx="65088" cy="73025"/>
              </a:xfrm>
              <a:custGeom>
                <a:avLst/>
                <a:gdLst>
                  <a:gd name="T0" fmla="*/ 6 w 17"/>
                  <a:gd name="T1" fmla="*/ 0 h 19"/>
                  <a:gd name="T2" fmla="*/ 0 w 17"/>
                  <a:gd name="T3" fmla="*/ 8 h 19"/>
                  <a:gd name="T4" fmla="*/ 9 w 17"/>
                  <a:gd name="T5" fmla="*/ 17 h 19"/>
                  <a:gd name="T6" fmla="*/ 16 w 17"/>
                  <a:gd name="T7" fmla="*/ 17 h 19"/>
                  <a:gd name="T8" fmla="*/ 16 w 17"/>
                  <a:gd name="T9" fmla="*/ 10 h 19"/>
                  <a:gd name="T10" fmla="*/ 6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6" y="0"/>
                    </a:moveTo>
                    <a:cubicBezTo>
                      <a:pt x="4" y="3"/>
                      <a:pt x="2" y="6"/>
                      <a:pt x="0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1" y="19"/>
                      <a:pt x="14" y="19"/>
                      <a:pt x="16" y="17"/>
                    </a:cubicBezTo>
                    <a:cubicBezTo>
                      <a:pt x="17" y="15"/>
                      <a:pt x="17" y="12"/>
                      <a:pt x="16" y="1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162"/>
              <p:cNvSpPr/>
              <p:nvPr/>
            </p:nvSpPr>
            <p:spPr bwMode="auto">
              <a:xfrm>
                <a:off x="3744913" y="2781976"/>
                <a:ext cx="84138" cy="38100"/>
              </a:xfrm>
              <a:custGeom>
                <a:avLst/>
                <a:gdLst>
                  <a:gd name="T0" fmla="*/ 17 w 22"/>
                  <a:gd name="T1" fmla="*/ 0 h 10"/>
                  <a:gd name="T2" fmla="*/ 0 w 22"/>
                  <a:gd name="T3" fmla="*/ 0 h 10"/>
                  <a:gd name="T4" fmla="*/ 0 w 22"/>
                  <a:gd name="T5" fmla="*/ 7 h 10"/>
                  <a:gd name="T6" fmla="*/ 0 w 22"/>
                  <a:gd name="T7" fmla="*/ 10 h 10"/>
                  <a:gd name="T8" fmla="*/ 17 w 22"/>
                  <a:gd name="T9" fmla="*/ 10 h 10"/>
                  <a:gd name="T10" fmla="*/ 22 w 22"/>
                  <a:gd name="T11" fmla="*/ 5 h 10"/>
                  <a:gd name="T12" fmla="*/ 17 w 2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0" y="10"/>
                      <a:pt x="22" y="8"/>
                      <a:pt x="22" y="5"/>
                    </a:cubicBezTo>
                    <a:cubicBezTo>
                      <a:pt x="22" y="2"/>
                      <a:pt x="20" y="0"/>
                      <a:pt x="17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163"/>
              <p:cNvSpPr/>
              <p:nvPr/>
            </p:nvSpPr>
            <p:spPr bwMode="auto">
              <a:xfrm>
                <a:off x="3492500" y="2880401"/>
                <a:ext cx="111125" cy="117475"/>
              </a:xfrm>
              <a:custGeom>
                <a:avLst/>
                <a:gdLst>
                  <a:gd name="T0" fmla="*/ 24 w 29"/>
                  <a:gd name="T1" fmla="*/ 0 h 31"/>
                  <a:gd name="T2" fmla="*/ 24 w 29"/>
                  <a:gd name="T3" fmla="*/ 0 h 31"/>
                  <a:gd name="T4" fmla="*/ 22 w 29"/>
                  <a:gd name="T5" fmla="*/ 1 h 31"/>
                  <a:gd name="T6" fmla="*/ 20 w 29"/>
                  <a:gd name="T7" fmla="*/ 1 h 31"/>
                  <a:gd name="T8" fmla="*/ 20 w 29"/>
                  <a:gd name="T9" fmla="*/ 2 h 31"/>
                  <a:gd name="T10" fmla="*/ 19 w 29"/>
                  <a:gd name="T11" fmla="*/ 2 h 31"/>
                  <a:gd name="T12" fmla="*/ 15 w 29"/>
                  <a:gd name="T13" fmla="*/ 0 h 31"/>
                  <a:gd name="T14" fmla="*/ 14 w 29"/>
                  <a:gd name="T15" fmla="*/ 0 h 31"/>
                  <a:gd name="T16" fmla="*/ 10 w 29"/>
                  <a:gd name="T17" fmla="*/ 2 h 31"/>
                  <a:gd name="T18" fmla="*/ 10 w 29"/>
                  <a:gd name="T19" fmla="*/ 2 h 31"/>
                  <a:gd name="T20" fmla="*/ 9 w 29"/>
                  <a:gd name="T21" fmla="*/ 1 h 31"/>
                  <a:gd name="T22" fmla="*/ 7 w 29"/>
                  <a:gd name="T23" fmla="*/ 1 h 31"/>
                  <a:gd name="T24" fmla="*/ 5 w 29"/>
                  <a:gd name="T25" fmla="*/ 0 h 31"/>
                  <a:gd name="T26" fmla="*/ 2 w 29"/>
                  <a:gd name="T27" fmla="*/ 1 h 31"/>
                  <a:gd name="T28" fmla="*/ 0 w 29"/>
                  <a:gd name="T29" fmla="*/ 5 h 31"/>
                  <a:gd name="T30" fmla="*/ 6 w 29"/>
                  <a:gd name="T31" fmla="*/ 17 h 31"/>
                  <a:gd name="T32" fmla="*/ 12 w 29"/>
                  <a:gd name="T33" fmla="*/ 31 h 31"/>
                  <a:gd name="T34" fmla="*/ 4 w 29"/>
                  <a:gd name="T35" fmla="*/ 8 h 31"/>
                  <a:gd name="T36" fmla="*/ 3 w 29"/>
                  <a:gd name="T37" fmla="*/ 5 h 31"/>
                  <a:gd name="T38" fmla="*/ 5 w 29"/>
                  <a:gd name="T39" fmla="*/ 3 h 31"/>
                  <a:gd name="T40" fmla="*/ 7 w 29"/>
                  <a:gd name="T41" fmla="*/ 4 h 31"/>
                  <a:gd name="T42" fmla="*/ 9 w 29"/>
                  <a:gd name="T43" fmla="*/ 6 h 31"/>
                  <a:gd name="T44" fmla="*/ 12 w 29"/>
                  <a:gd name="T45" fmla="*/ 6 h 31"/>
                  <a:gd name="T46" fmla="*/ 12 w 29"/>
                  <a:gd name="T47" fmla="*/ 4 h 31"/>
                  <a:gd name="T48" fmla="*/ 12 w 29"/>
                  <a:gd name="T49" fmla="*/ 4 h 31"/>
                  <a:gd name="T50" fmla="*/ 14 w 29"/>
                  <a:gd name="T51" fmla="*/ 3 h 31"/>
                  <a:gd name="T52" fmla="*/ 15 w 29"/>
                  <a:gd name="T53" fmla="*/ 3 h 31"/>
                  <a:gd name="T54" fmla="*/ 17 w 29"/>
                  <a:gd name="T55" fmla="*/ 4 h 31"/>
                  <a:gd name="T56" fmla="*/ 17 w 29"/>
                  <a:gd name="T57" fmla="*/ 4 h 31"/>
                  <a:gd name="T58" fmla="*/ 18 w 29"/>
                  <a:gd name="T59" fmla="*/ 6 h 31"/>
                  <a:gd name="T60" fmla="*/ 20 w 29"/>
                  <a:gd name="T61" fmla="*/ 6 h 31"/>
                  <a:gd name="T62" fmla="*/ 22 w 29"/>
                  <a:gd name="T63" fmla="*/ 4 h 31"/>
                  <a:gd name="T64" fmla="*/ 24 w 29"/>
                  <a:gd name="T65" fmla="*/ 3 h 31"/>
                  <a:gd name="T66" fmla="*/ 26 w 29"/>
                  <a:gd name="T67" fmla="*/ 5 h 31"/>
                  <a:gd name="T68" fmla="*/ 25 w 29"/>
                  <a:gd name="T69" fmla="*/ 8 h 31"/>
                  <a:gd name="T70" fmla="*/ 17 w 29"/>
                  <a:gd name="T71" fmla="*/ 31 h 31"/>
                  <a:gd name="T72" fmla="*/ 24 w 29"/>
                  <a:gd name="T73" fmla="*/ 17 h 31"/>
                  <a:gd name="T74" fmla="*/ 29 w 29"/>
                  <a:gd name="T75" fmla="*/ 5 h 31"/>
                  <a:gd name="T76" fmla="*/ 27 w 29"/>
                  <a:gd name="T7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" h="31">
                    <a:moveTo>
                      <a:pt x="27" y="1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8"/>
                      <a:pt x="1" y="9"/>
                    </a:cubicBezTo>
                    <a:cubicBezTo>
                      <a:pt x="2" y="11"/>
                      <a:pt x="4" y="13"/>
                      <a:pt x="6" y="17"/>
                    </a:cubicBezTo>
                    <a:cubicBezTo>
                      <a:pt x="7" y="20"/>
                      <a:pt x="8" y="25"/>
                      <a:pt x="9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24"/>
                      <a:pt x="10" y="20"/>
                      <a:pt x="8" y="16"/>
                    </a:cubicBezTo>
                    <a:cubicBezTo>
                      <a:pt x="6" y="12"/>
                      <a:pt x="4" y="9"/>
                      <a:pt x="4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8" y="5"/>
                      <a:pt x="18" y="6"/>
                    </a:cubicBezTo>
                    <a:cubicBezTo>
                      <a:pt x="18" y="6"/>
                      <a:pt x="18" y="7"/>
                      <a:pt x="19" y="7"/>
                    </a:cubicBezTo>
                    <a:cubicBezTo>
                      <a:pt x="19" y="7"/>
                      <a:pt x="20" y="7"/>
                      <a:pt x="20" y="6"/>
                    </a:cubicBezTo>
                    <a:cubicBezTo>
                      <a:pt x="21" y="6"/>
                      <a:pt x="21" y="5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6" y="5"/>
                    </a:cubicBezTo>
                    <a:cubicBezTo>
                      <a:pt x="26" y="5"/>
                      <a:pt x="26" y="6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9"/>
                      <a:pt x="23" y="12"/>
                      <a:pt x="21" y="16"/>
                    </a:cubicBezTo>
                    <a:cubicBezTo>
                      <a:pt x="19" y="20"/>
                      <a:pt x="18" y="24"/>
                      <a:pt x="17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25"/>
                      <a:pt x="22" y="20"/>
                      <a:pt x="24" y="17"/>
                    </a:cubicBezTo>
                    <a:cubicBezTo>
                      <a:pt x="25" y="13"/>
                      <a:pt x="27" y="11"/>
                      <a:pt x="28" y="9"/>
                    </a:cubicBezTo>
                    <a:cubicBezTo>
                      <a:pt x="29" y="8"/>
                      <a:pt x="29" y="6"/>
                      <a:pt x="29" y="5"/>
                    </a:cubicBezTo>
                    <a:cubicBezTo>
                      <a:pt x="29" y="3"/>
                      <a:pt x="29" y="2"/>
                      <a:pt x="28" y="1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64"/>
              <p:cNvSpPr/>
              <p:nvPr/>
            </p:nvSpPr>
            <p:spPr bwMode="auto">
              <a:xfrm>
                <a:off x="3343275" y="2932788"/>
                <a:ext cx="69850" cy="73025"/>
              </a:xfrm>
              <a:custGeom>
                <a:avLst/>
                <a:gdLst>
                  <a:gd name="T0" fmla="*/ 2 w 18"/>
                  <a:gd name="T1" fmla="*/ 10 h 19"/>
                  <a:gd name="T2" fmla="*/ 2 w 18"/>
                  <a:gd name="T3" fmla="*/ 17 h 19"/>
                  <a:gd name="T4" fmla="*/ 9 w 18"/>
                  <a:gd name="T5" fmla="*/ 17 h 19"/>
                  <a:gd name="T6" fmla="*/ 18 w 18"/>
                  <a:gd name="T7" fmla="*/ 8 h 19"/>
                  <a:gd name="T8" fmla="*/ 11 w 18"/>
                  <a:gd name="T9" fmla="*/ 0 h 19"/>
                  <a:gd name="T10" fmla="*/ 2 w 18"/>
                  <a:gd name="T1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2" y="10"/>
                    </a:moveTo>
                    <a:cubicBezTo>
                      <a:pt x="0" y="12"/>
                      <a:pt x="0" y="15"/>
                      <a:pt x="2" y="17"/>
                    </a:cubicBezTo>
                    <a:cubicBezTo>
                      <a:pt x="4" y="19"/>
                      <a:pt x="7" y="19"/>
                      <a:pt x="9" y="1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6"/>
                      <a:pt x="13" y="3"/>
                      <a:pt x="11" y="0"/>
                    </a:cubicBez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2" name="Group 167"/>
            <p:cNvGrpSpPr>
              <a:grpSpLocks noChangeAspect="1"/>
            </p:cNvGrpSpPr>
            <p:nvPr/>
          </p:nvGrpSpPr>
          <p:grpSpPr bwMode="auto">
            <a:xfrm>
              <a:off x="5541" y="3629"/>
              <a:ext cx="569" cy="565"/>
              <a:chOff x="2072" y="1904"/>
              <a:chExt cx="404" cy="401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150" name="Freeform 173"/>
              <p:cNvSpPr>
                <a:spLocks noEditPoints="1"/>
              </p:cNvSpPr>
              <p:nvPr/>
            </p:nvSpPr>
            <p:spPr bwMode="auto">
              <a:xfrm>
                <a:off x="2224" y="1945"/>
                <a:ext cx="101" cy="121"/>
              </a:xfrm>
              <a:custGeom>
                <a:avLst/>
                <a:gdLst>
                  <a:gd name="T0" fmla="*/ 2 w 42"/>
                  <a:gd name="T1" fmla="*/ 51 h 51"/>
                  <a:gd name="T2" fmla="*/ 7 w 42"/>
                  <a:gd name="T3" fmla="*/ 51 h 51"/>
                  <a:gd name="T4" fmla="*/ 9 w 42"/>
                  <a:gd name="T5" fmla="*/ 50 h 51"/>
                  <a:gd name="T6" fmla="*/ 10 w 42"/>
                  <a:gd name="T7" fmla="*/ 48 h 51"/>
                  <a:gd name="T8" fmla="*/ 13 w 42"/>
                  <a:gd name="T9" fmla="*/ 39 h 51"/>
                  <a:gd name="T10" fmla="*/ 29 w 42"/>
                  <a:gd name="T11" fmla="*/ 39 h 51"/>
                  <a:gd name="T12" fmla="*/ 32 w 42"/>
                  <a:gd name="T13" fmla="*/ 49 h 51"/>
                  <a:gd name="T14" fmla="*/ 33 w 42"/>
                  <a:gd name="T15" fmla="*/ 50 h 51"/>
                  <a:gd name="T16" fmla="*/ 34 w 42"/>
                  <a:gd name="T17" fmla="*/ 51 h 51"/>
                  <a:gd name="T18" fmla="*/ 39 w 42"/>
                  <a:gd name="T19" fmla="*/ 51 h 51"/>
                  <a:gd name="T20" fmla="*/ 42 w 42"/>
                  <a:gd name="T21" fmla="*/ 50 h 51"/>
                  <a:gd name="T22" fmla="*/ 42 w 42"/>
                  <a:gd name="T23" fmla="*/ 47 h 51"/>
                  <a:gd name="T24" fmla="*/ 27 w 42"/>
                  <a:gd name="T25" fmla="*/ 2 h 51"/>
                  <a:gd name="T26" fmla="*/ 26 w 42"/>
                  <a:gd name="T27" fmla="*/ 0 h 51"/>
                  <a:gd name="T28" fmla="*/ 24 w 42"/>
                  <a:gd name="T29" fmla="*/ 0 h 51"/>
                  <a:gd name="T30" fmla="*/ 19 w 42"/>
                  <a:gd name="T31" fmla="*/ 0 h 51"/>
                  <a:gd name="T32" fmla="*/ 16 w 42"/>
                  <a:gd name="T33" fmla="*/ 0 h 51"/>
                  <a:gd name="T34" fmla="*/ 15 w 42"/>
                  <a:gd name="T35" fmla="*/ 2 h 51"/>
                  <a:gd name="T36" fmla="*/ 1 w 42"/>
                  <a:gd name="T37" fmla="*/ 47 h 51"/>
                  <a:gd name="T38" fmla="*/ 0 w 42"/>
                  <a:gd name="T39" fmla="*/ 50 h 51"/>
                  <a:gd name="T40" fmla="*/ 2 w 42"/>
                  <a:gd name="T41" fmla="*/ 51 h 51"/>
                  <a:gd name="T42" fmla="*/ 21 w 42"/>
                  <a:gd name="T43" fmla="*/ 13 h 51"/>
                  <a:gd name="T44" fmla="*/ 27 w 42"/>
                  <a:gd name="T45" fmla="*/ 32 h 51"/>
                  <a:gd name="T46" fmla="*/ 15 w 42"/>
                  <a:gd name="T47" fmla="*/ 32 h 51"/>
                  <a:gd name="T48" fmla="*/ 21 w 42"/>
                  <a:gd name="T49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51">
                    <a:moveTo>
                      <a:pt x="2" y="51"/>
                    </a:moveTo>
                    <a:cubicBezTo>
                      <a:pt x="7" y="51"/>
                      <a:pt x="7" y="51"/>
                      <a:pt x="7" y="51"/>
                    </a:cubicBezTo>
                    <a:cubicBezTo>
                      <a:pt x="8" y="51"/>
                      <a:pt x="9" y="50"/>
                      <a:pt x="9" y="50"/>
                    </a:cubicBezTo>
                    <a:cubicBezTo>
                      <a:pt x="9" y="50"/>
                      <a:pt x="10" y="49"/>
                      <a:pt x="10" y="48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2" y="50"/>
                      <a:pt x="33" y="50"/>
                      <a:pt x="33" y="50"/>
                    </a:cubicBezTo>
                    <a:cubicBezTo>
                      <a:pt x="33" y="50"/>
                      <a:pt x="34" y="51"/>
                      <a:pt x="34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1"/>
                      <a:pt x="41" y="50"/>
                      <a:pt x="42" y="50"/>
                    </a:cubicBezTo>
                    <a:cubicBezTo>
                      <a:pt x="42" y="50"/>
                      <a:pt x="42" y="49"/>
                      <a:pt x="42" y="47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1"/>
                      <a:pt x="27" y="1"/>
                      <a:pt x="26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5" y="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1" y="50"/>
                      <a:pt x="1" y="51"/>
                      <a:pt x="2" y="51"/>
                    </a:cubicBezTo>
                    <a:close/>
                    <a:moveTo>
                      <a:pt x="21" y="13"/>
                    </a:moveTo>
                    <a:cubicBezTo>
                      <a:pt x="27" y="32"/>
                      <a:pt x="27" y="32"/>
                      <a:pt x="27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174"/>
              <p:cNvSpPr>
                <a:spLocks noEditPoints="1"/>
              </p:cNvSpPr>
              <p:nvPr/>
            </p:nvSpPr>
            <p:spPr bwMode="auto">
              <a:xfrm>
                <a:off x="2173" y="1904"/>
                <a:ext cx="202" cy="201"/>
              </a:xfrm>
              <a:custGeom>
                <a:avLst/>
                <a:gdLst>
                  <a:gd name="T0" fmla="*/ 12 w 84"/>
                  <a:gd name="T1" fmla="*/ 84 h 84"/>
                  <a:gd name="T2" fmla="*/ 73 w 84"/>
                  <a:gd name="T3" fmla="*/ 84 h 84"/>
                  <a:gd name="T4" fmla="*/ 84 w 84"/>
                  <a:gd name="T5" fmla="*/ 73 h 84"/>
                  <a:gd name="T6" fmla="*/ 84 w 84"/>
                  <a:gd name="T7" fmla="*/ 12 h 84"/>
                  <a:gd name="T8" fmla="*/ 73 w 84"/>
                  <a:gd name="T9" fmla="*/ 0 h 84"/>
                  <a:gd name="T10" fmla="*/ 12 w 84"/>
                  <a:gd name="T11" fmla="*/ 0 h 84"/>
                  <a:gd name="T12" fmla="*/ 0 w 84"/>
                  <a:gd name="T13" fmla="*/ 12 h 84"/>
                  <a:gd name="T14" fmla="*/ 0 w 84"/>
                  <a:gd name="T15" fmla="*/ 73 h 84"/>
                  <a:gd name="T16" fmla="*/ 12 w 84"/>
                  <a:gd name="T17" fmla="*/ 84 h 84"/>
                  <a:gd name="T18" fmla="*/ 9 w 84"/>
                  <a:gd name="T19" fmla="*/ 12 h 84"/>
                  <a:gd name="T20" fmla="*/ 12 w 84"/>
                  <a:gd name="T21" fmla="*/ 9 h 84"/>
                  <a:gd name="T22" fmla="*/ 72 w 84"/>
                  <a:gd name="T23" fmla="*/ 9 h 84"/>
                  <a:gd name="T24" fmla="*/ 75 w 84"/>
                  <a:gd name="T25" fmla="*/ 12 h 84"/>
                  <a:gd name="T26" fmla="*/ 75 w 84"/>
                  <a:gd name="T27" fmla="*/ 72 h 84"/>
                  <a:gd name="T28" fmla="*/ 72 w 84"/>
                  <a:gd name="T29" fmla="*/ 75 h 84"/>
                  <a:gd name="T30" fmla="*/ 12 w 84"/>
                  <a:gd name="T31" fmla="*/ 75 h 84"/>
                  <a:gd name="T32" fmla="*/ 9 w 84"/>
                  <a:gd name="T33" fmla="*/ 72 h 84"/>
                  <a:gd name="T34" fmla="*/ 9 w 84"/>
                  <a:gd name="T35" fmla="*/ 1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4" h="84">
                    <a:moveTo>
                      <a:pt x="12" y="84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79" y="84"/>
                      <a:pt x="84" y="79"/>
                      <a:pt x="84" y="73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5"/>
                      <a:pt x="79" y="0"/>
                      <a:pt x="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9"/>
                      <a:pt x="5" y="84"/>
                      <a:pt x="12" y="84"/>
                    </a:cubicBezTo>
                    <a:close/>
                    <a:moveTo>
                      <a:pt x="9" y="12"/>
                    </a:moveTo>
                    <a:cubicBezTo>
                      <a:pt x="9" y="10"/>
                      <a:pt x="11" y="9"/>
                      <a:pt x="1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4" y="9"/>
                      <a:pt x="75" y="10"/>
                      <a:pt x="75" y="12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75" y="74"/>
                      <a:pt x="74" y="75"/>
                      <a:pt x="72" y="75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1" y="75"/>
                      <a:pt x="9" y="74"/>
                      <a:pt x="9" y="72"/>
                    </a:cubicBezTo>
                    <a:lnTo>
                      <a:pt x="9" y="1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175"/>
              <p:cNvSpPr>
                <a:spLocks noEditPoints="1"/>
              </p:cNvSpPr>
              <p:nvPr/>
            </p:nvSpPr>
            <p:spPr bwMode="auto">
              <a:xfrm>
                <a:off x="2130" y="2145"/>
                <a:ext cx="87" cy="122"/>
              </a:xfrm>
              <a:custGeom>
                <a:avLst/>
                <a:gdLst>
                  <a:gd name="T0" fmla="*/ 29 w 36"/>
                  <a:gd name="T1" fmla="*/ 25 h 51"/>
                  <a:gd name="T2" fmla="*/ 35 w 36"/>
                  <a:gd name="T3" fmla="*/ 13 h 51"/>
                  <a:gd name="T4" fmla="*/ 30 w 36"/>
                  <a:gd name="T5" fmla="*/ 3 h 51"/>
                  <a:gd name="T6" fmla="*/ 16 w 36"/>
                  <a:gd name="T7" fmla="*/ 0 h 51"/>
                  <a:gd name="T8" fmla="*/ 3 w 36"/>
                  <a:gd name="T9" fmla="*/ 0 h 51"/>
                  <a:gd name="T10" fmla="*/ 1 w 36"/>
                  <a:gd name="T11" fmla="*/ 1 h 51"/>
                  <a:gd name="T12" fmla="*/ 0 w 36"/>
                  <a:gd name="T13" fmla="*/ 3 h 51"/>
                  <a:gd name="T14" fmla="*/ 0 w 36"/>
                  <a:gd name="T15" fmla="*/ 48 h 51"/>
                  <a:gd name="T16" fmla="*/ 1 w 36"/>
                  <a:gd name="T17" fmla="*/ 50 h 51"/>
                  <a:gd name="T18" fmla="*/ 3 w 36"/>
                  <a:gd name="T19" fmla="*/ 51 h 51"/>
                  <a:gd name="T20" fmla="*/ 18 w 36"/>
                  <a:gd name="T21" fmla="*/ 51 h 51"/>
                  <a:gd name="T22" fmla="*/ 26 w 36"/>
                  <a:gd name="T23" fmla="*/ 50 h 51"/>
                  <a:gd name="T24" fmla="*/ 32 w 36"/>
                  <a:gd name="T25" fmla="*/ 47 h 51"/>
                  <a:gd name="T26" fmla="*/ 35 w 36"/>
                  <a:gd name="T27" fmla="*/ 43 h 51"/>
                  <a:gd name="T28" fmla="*/ 36 w 36"/>
                  <a:gd name="T29" fmla="*/ 37 h 51"/>
                  <a:gd name="T30" fmla="*/ 34 w 36"/>
                  <a:gd name="T31" fmla="*/ 29 h 51"/>
                  <a:gd name="T32" fmla="*/ 29 w 36"/>
                  <a:gd name="T33" fmla="*/ 25 h 51"/>
                  <a:gd name="T34" fmla="*/ 10 w 36"/>
                  <a:gd name="T35" fmla="*/ 8 h 51"/>
                  <a:gd name="T36" fmla="*/ 10 w 36"/>
                  <a:gd name="T37" fmla="*/ 7 h 51"/>
                  <a:gd name="T38" fmla="*/ 16 w 36"/>
                  <a:gd name="T39" fmla="*/ 7 h 51"/>
                  <a:gd name="T40" fmla="*/ 23 w 36"/>
                  <a:gd name="T41" fmla="*/ 9 h 51"/>
                  <a:gd name="T42" fmla="*/ 25 w 36"/>
                  <a:gd name="T43" fmla="*/ 14 h 51"/>
                  <a:gd name="T44" fmla="*/ 23 w 36"/>
                  <a:gd name="T45" fmla="*/ 20 h 51"/>
                  <a:gd name="T46" fmla="*/ 16 w 36"/>
                  <a:gd name="T47" fmla="*/ 21 h 51"/>
                  <a:gd name="T48" fmla="*/ 10 w 36"/>
                  <a:gd name="T49" fmla="*/ 21 h 51"/>
                  <a:gd name="T50" fmla="*/ 10 w 36"/>
                  <a:gd name="T51" fmla="*/ 21 h 51"/>
                  <a:gd name="T52" fmla="*/ 10 w 36"/>
                  <a:gd name="T53" fmla="*/ 8 h 51"/>
                  <a:gd name="T54" fmla="*/ 24 w 36"/>
                  <a:gd name="T55" fmla="*/ 42 h 51"/>
                  <a:gd name="T56" fmla="*/ 16 w 36"/>
                  <a:gd name="T57" fmla="*/ 44 h 51"/>
                  <a:gd name="T58" fmla="*/ 10 w 36"/>
                  <a:gd name="T59" fmla="*/ 44 h 51"/>
                  <a:gd name="T60" fmla="*/ 10 w 36"/>
                  <a:gd name="T61" fmla="*/ 43 h 51"/>
                  <a:gd name="T62" fmla="*/ 10 w 36"/>
                  <a:gd name="T63" fmla="*/ 30 h 51"/>
                  <a:gd name="T64" fmla="*/ 10 w 36"/>
                  <a:gd name="T65" fmla="*/ 29 h 51"/>
                  <a:gd name="T66" fmla="*/ 16 w 36"/>
                  <a:gd name="T67" fmla="*/ 29 h 51"/>
                  <a:gd name="T68" fmla="*/ 24 w 36"/>
                  <a:gd name="T69" fmla="*/ 31 h 51"/>
                  <a:gd name="T70" fmla="*/ 26 w 36"/>
                  <a:gd name="T71" fmla="*/ 37 h 51"/>
                  <a:gd name="T72" fmla="*/ 24 w 36"/>
                  <a:gd name="T73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" h="51">
                    <a:moveTo>
                      <a:pt x="29" y="25"/>
                    </a:moveTo>
                    <a:cubicBezTo>
                      <a:pt x="33" y="23"/>
                      <a:pt x="35" y="19"/>
                      <a:pt x="35" y="13"/>
                    </a:cubicBezTo>
                    <a:cubicBezTo>
                      <a:pt x="35" y="9"/>
                      <a:pt x="33" y="5"/>
                      <a:pt x="30" y="3"/>
                    </a:cubicBezTo>
                    <a:cubicBezTo>
                      <a:pt x="27" y="1"/>
                      <a:pt x="22" y="0"/>
                      <a:pt x="1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1" y="50"/>
                      <a:pt x="1" y="50"/>
                    </a:cubicBezTo>
                    <a:cubicBezTo>
                      <a:pt x="1" y="51"/>
                      <a:pt x="2" y="51"/>
                      <a:pt x="3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21" y="51"/>
                      <a:pt x="24" y="51"/>
                      <a:pt x="26" y="50"/>
                    </a:cubicBezTo>
                    <a:cubicBezTo>
                      <a:pt x="29" y="49"/>
                      <a:pt x="30" y="49"/>
                      <a:pt x="32" y="47"/>
                    </a:cubicBezTo>
                    <a:cubicBezTo>
                      <a:pt x="33" y="46"/>
                      <a:pt x="34" y="45"/>
                      <a:pt x="35" y="43"/>
                    </a:cubicBezTo>
                    <a:cubicBezTo>
                      <a:pt x="36" y="41"/>
                      <a:pt x="36" y="39"/>
                      <a:pt x="36" y="37"/>
                    </a:cubicBezTo>
                    <a:cubicBezTo>
                      <a:pt x="36" y="34"/>
                      <a:pt x="35" y="31"/>
                      <a:pt x="34" y="29"/>
                    </a:cubicBezTo>
                    <a:cubicBezTo>
                      <a:pt x="33" y="27"/>
                      <a:pt x="31" y="26"/>
                      <a:pt x="29" y="25"/>
                    </a:cubicBezTo>
                    <a:close/>
                    <a:moveTo>
                      <a:pt x="10" y="8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9" y="7"/>
                      <a:pt x="21" y="8"/>
                      <a:pt x="23" y="9"/>
                    </a:cubicBezTo>
                    <a:cubicBezTo>
                      <a:pt x="25" y="10"/>
                      <a:pt x="25" y="12"/>
                      <a:pt x="25" y="14"/>
                    </a:cubicBezTo>
                    <a:cubicBezTo>
                      <a:pt x="25" y="17"/>
                      <a:pt x="25" y="18"/>
                      <a:pt x="23" y="20"/>
                    </a:cubicBezTo>
                    <a:cubicBezTo>
                      <a:pt x="22" y="21"/>
                      <a:pt x="19" y="21"/>
                      <a:pt x="16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lnTo>
                      <a:pt x="10" y="8"/>
                    </a:lnTo>
                    <a:close/>
                    <a:moveTo>
                      <a:pt x="24" y="42"/>
                    </a:moveTo>
                    <a:cubicBezTo>
                      <a:pt x="22" y="43"/>
                      <a:pt x="19" y="44"/>
                      <a:pt x="16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9" y="29"/>
                      <a:pt x="22" y="30"/>
                      <a:pt x="24" y="31"/>
                    </a:cubicBezTo>
                    <a:cubicBezTo>
                      <a:pt x="25" y="32"/>
                      <a:pt x="26" y="34"/>
                      <a:pt x="26" y="37"/>
                    </a:cubicBezTo>
                    <a:cubicBezTo>
                      <a:pt x="26" y="39"/>
                      <a:pt x="25" y="41"/>
                      <a:pt x="24" y="42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176"/>
              <p:cNvSpPr>
                <a:spLocks noEditPoints="1"/>
              </p:cNvSpPr>
              <p:nvPr/>
            </p:nvSpPr>
            <p:spPr bwMode="auto">
              <a:xfrm>
                <a:off x="2072" y="2107"/>
                <a:ext cx="202" cy="198"/>
              </a:xfrm>
              <a:custGeom>
                <a:avLst/>
                <a:gdLst>
                  <a:gd name="T0" fmla="*/ 73 w 84"/>
                  <a:gd name="T1" fmla="*/ 0 h 83"/>
                  <a:gd name="T2" fmla="*/ 12 w 84"/>
                  <a:gd name="T3" fmla="*/ 0 h 83"/>
                  <a:gd name="T4" fmla="*/ 0 w 84"/>
                  <a:gd name="T5" fmla="*/ 11 h 83"/>
                  <a:gd name="T6" fmla="*/ 0 w 84"/>
                  <a:gd name="T7" fmla="*/ 72 h 83"/>
                  <a:gd name="T8" fmla="*/ 12 w 84"/>
                  <a:gd name="T9" fmla="*/ 83 h 83"/>
                  <a:gd name="T10" fmla="*/ 73 w 84"/>
                  <a:gd name="T11" fmla="*/ 83 h 83"/>
                  <a:gd name="T12" fmla="*/ 84 w 84"/>
                  <a:gd name="T13" fmla="*/ 72 h 83"/>
                  <a:gd name="T14" fmla="*/ 84 w 84"/>
                  <a:gd name="T15" fmla="*/ 11 h 83"/>
                  <a:gd name="T16" fmla="*/ 73 w 84"/>
                  <a:gd name="T17" fmla="*/ 0 h 83"/>
                  <a:gd name="T18" fmla="*/ 75 w 84"/>
                  <a:gd name="T19" fmla="*/ 72 h 83"/>
                  <a:gd name="T20" fmla="*/ 72 w 84"/>
                  <a:gd name="T21" fmla="*/ 74 h 83"/>
                  <a:gd name="T22" fmla="*/ 12 w 84"/>
                  <a:gd name="T23" fmla="*/ 74 h 83"/>
                  <a:gd name="T24" fmla="*/ 9 w 84"/>
                  <a:gd name="T25" fmla="*/ 72 h 83"/>
                  <a:gd name="T26" fmla="*/ 9 w 84"/>
                  <a:gd name="T27" fmla="*/ 12 h 83"/>
                  <a:gd name="T28" fmla="*/ 12 w 84"/>
                  <a:gd name="T29" fmla="*/ 9 h 83"/>
                  <a:gd name="T30" fmla="*/ 72 w 84"/>
                  <a:gd name="T31" fmla="*/ 9 h 83"/>
                  <a:gd name="T32" fmla="*/ 75 w 84"/>
                  <a:gd name="T33" fmla="*/ 12 h 83"/>
                  <a:gd name="T34" fmla="*/ 75 w 84"/>
                  <a:gd name="T35" fmla="*/ 7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4" h="83">
                    <a:moveTo>
                      <a:pt x="7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8"/>
                      <a:pt x="5" y="83"/>
                      <a:pt x="12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9" y="83"/>
                      <a:pt x="84" y="78"/>
                      <a:pt x="84" y="72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5"/>
                      <a:pt x="79" y="0"/>
                      <a:pt x="73" y="0"/>
                    </a:cubicBezTo>
                    <a:close/>
                    <a:moveTo>
                      <a:pt x="75" y="72"/>
                    </a:moveTo>
                    <a:cubicBezTo>
                      <a:pt x="75" y="73"/>
                      <a:pt x="74" y="74"/>
                      <a:pt x="7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1" y="74"/>
                      <a:pt x="9" y="73"/>
                      <a:pt x="9" y="7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0"/>
                      <a:pt x="11" y="9"/>
                      <a:pt x="1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4" y="9"/>
                      <a:pt x="75" y="10"/>
                      <a:pt x="75" y="12"/>
                    </a:cubicBezTo>
                    <a:lnTo>
                      <a:pt x="75" y="7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177"/>
              <p:cNvSpPr/>
              <p:nvPr/>
            </p:nvSpPr>
            <p:spPr bwMode="auto">
              <a:xfrm>
                <a:off x="2334" y="2143"/>
                <a:ext cx="85" cy="127"/>
              </a:xfrm>
              <a:custGeom>
                <a:avLst/>
                <a:gdLst>
                  <a:gd name="T0" fmla="*/ 31 w 35"/>
                  <a:gd name="T1" fmla="*/ 1 h 53"/>
                  <a:gd name="T2" fmla="*/ 21 w 35"/>
                  <a:gd name="T3" fmla="*/ 0 h 53"/>
                  <a:gd name="T4" fmla="*/ 11 w 35"/>
                  <a:gd name="T5" fmla="*/ 2 h 53"/>
                  <a:gd name="T6" fmla="*/ 4 w 35"/>
                  <a:gd name="T7" fmla="*/ 5 h 53"/>
                  <a:gd name="T8" fmla="*/ 1 w 35"/>
                  <a:gd name="T9" fmla="*/ 11 h 53"/>
                  <a:gd name="T10" fmla="*/ 0 w 35"/>
                  <a:gd name="T11" fmla="*/ 18 h 53"/>
                  <a:gd name="T12" fmla="*/ 0 w 35"/>
                  <a:gd name="T13" fmla="*/ 37 h 53"/>
                  <a:gd name="T14" fmla="*/ 5 w 35"/>
                  <a:gd name="T15" fmla="*/ 49 h 53"/>
                  <a:gd name="T16" fmla="*/ 20 w 35"/>
                  <a:gd name="T17" fmla="*/ 53 h 53"/>
                  <a:gd name="T18" fmla="*/ 29 w 35"/>
                  <a:gd name="T19" fmla="*/ 52 h 53"/>
                  <a:gd name="T20" fmla="*/ 34 w 35"/>
                  <a:gd name="T21" fmla="*/ 50 h 53"/>
                  <a:gd name="T22" fmla="*/ 34 w 35"/>
                  <a:gd name="T23" fmla="*/ 49 h 53"/>
                  <a:gd name="T24" fmla="*/ 34 w 35"/>
                  <a:gd name="T25" fmla="*/ 46 h 53"/>
                  <a:gd name="T26" fmla="*/ 33 w 35"/>
                  <a:gd name="T27" fmla="*/ 43 h 53"/>
                  <a:gd name="T28" fmla="*/ 32 w 35"/>
                  <a:gd name="T29" fmla="*/ 42 h 53"/>
                  <a:gd name="T30" fmla="*/ 31 w 35"/>
                  <a:gd name="T31" fmla="*/ 43 h 53"/>
                  <a:gd name="T32" fmla="*/ 27 w 35"/>
                  <a:gd name="T33" fmla="*/ 44 h 53"/>
                  <a:gd name="T34" fmla="*/ 20 w 35"/>
                  <a:gd name="T35" fmla="*/ 45 h 53"/>
                  <a:gd name="T36" fmla="*/ 17 w 35"/>
                  <a:gd name="T37" fmla="*/ 45 h 53"/>
                  <a:gd name="T38" fmla="*/ 13 w 35"/>
                  <a:gd name="T39" fmla="*/ 43 h 53"/>
                  <a:gd name="T40" fmla="*/ 11 w 35"/>
                  <a:gd name="T41" fmla="*/ 40 h 53"/>
                  <a:gd name="T42" fmla="*/ 10 w 35"/>
                  <a:gd name="T43" fmla="*/ 36 h 53"/>
                  <a:gd name="T44" fmla="*/ 10 w 35"/>
                  <a:gd name="T45" fmla="*/ 19 h 53"/>
                  <a:gd name="T46" fmla="*/ 13 w 35"/>
                  <a:gd name="T47" fmla="*/ 11 h 53"/>
                  <a:gd name="T48" fmla="*/ 22 w 35"/>
                  <a:gd name="T49" fmla="*/ 8 h 53"/>
                  <a:gd name="T50" fmla="*/ 27 w 35"/>
                  <a:gd name="T51" fmla="*/ 9 h 53"/>
                  <a:gd name="T52" fmla="*/ 31 w 35"/>
                  <a:gd name="T53" fmla="*/ 10 h 53"/>
                  <a:gd name="T54" fmla="*/ 32 w 35"/>
                  <a:gd name="T55" fmla="*/ 9 h 53"/>
                  <a:gd name="T56" fmla="*/ 33 w 35"/>
                  <a:gd name="T57" fmla="*/ 7 h 53"/>
                  <a:gd name="T58" fmla="*/ 34 w 35"/>
                  <a:gd name="T59" fmla="*/ 5 h 53"/>
                  <a:gd name="T60" fmla="*/ 34 w 35"/>
                  <a:gd name="T61" fmla="*/ 3 h 53"/>
                  <a:gd name="T62" fmla="*/ 31 w 35"/>
                  <a:gd name="T6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" h="53">
                    <a:moveTo>
                      <a:pt x="31" y="1"/>
                    </a:moveTo>
                    <a:cubicBezTo>
                      <a:pt x="29" y="1"/>
                      <a:pt x="26" y="0"/>
                      <a:pt x="21" y="0"/>
                    </a:cubicBezTo>
                    <a:cubicBezTo>
                      <a:pt x="17" y="0"/>
                      <a:pt x="13" y="1"/>
                      <a:pt x="11" y="2"/>
                    </a:cubicBezTo>
                    <a:cubicBezTo>
                      <a:pt x="8" y="3"/>
                      <a:pt x="6" y="4"/>
                      <a:pt x="4" y="5"/>
                    </a:cubicBezTo>
                    <a:cubicBezTo>
                      <a:pt x="3" y="7"/>
                      <a:pt x="1" y="9"/>
                      <a:pt x="1" y="11"/>
                    </a:cubicBezTo>
                    <a:cubicBezTo>
                      <a:pt x="0" y="13"/>
                      <a:pt x="0" y="16"/>
                      <a:pt x="0" y="1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2" y="46"/>
                      <a:pt x="5" y="49"/>
                    </a:cubicBezTo>
                    <a:cubicBezTo>
                      <a:pt x="8" y="51"/>
                      <a:pt x="13" y="53"/>
                      <a:pt x="20" y="53"/>
                    </a:cubicBezTo>
                    <a:cubicBezTo>
                      <a:pt x="23" y="53"/>
                      <a:pt x="26" y="53"/>
                      <a:pt x="29" y="52"/>
                    </a:cubicBezTo>
                    <a:cubicBezTo>
                      <a:pt x="31" y="51"/>
                      <a:pt x="33" y="51"/>
                      <a:pt x="34" y="50"/>
                    </a:cubicBezTo>
                    <a:cubicBezTo>
                      <a:pt x="34" y="50"/>
                      <a:pt x="34" y="50"/>
                      <a:pt x="34" y="49"/>
                    </a:cubicBezTo>
                    <a:cubicBezTo>
                      <a:pt x="34" y="48"/>
                      <a:pt x="34" y="47"/>
                      <a:pt x="34" y="46"/>
                    </a:cubicBezTo>
                    <a:cubicBezTo>
                      <a:pt x="33" y="45"/>
                      <a:pt x="33" y="44"/>
                      <a:pt x="33" y="43"/>
                    </a:cubicBezTo>
                    <a:cubicBezTo>
                      <a:pt x="32" y="43"/>
                      <a:pt x="32" y="42"/>
                      <a:pt x="32" y="42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4"/>
                      <a:pt x="27" y="44"/>
                    </a:cubicBezTo>
                    <a:cubicBezTo>
                      <a:pt x="25" y="45"/>
                      <a:pt x="23" y="45"/>
                      <a:pt x="20" y="45"/>
                    </a:cubicBezTo>
                    <a:cubicBezTo>
                      <a:pt x="19" y="45"/>
                      <a:pt x="18" y="45"/>
                      <a:pt x="17" y="45"/>
                    </a:cubicBezTo>
                    <a:cubicBezTo>
                      <a:pt x="15" y="44"/>
                      <a:pt x="14" y="44"/>
                      <a:pt x="13" y="43"/>
                    </a:cubicBezTo>
                    <a:cubicBezTo>
                      <a:pt x="12" y="42"/>
                      <a:pt x="11" y="42"/>
                      <a:pt x="11" y="40"/>
                    </a:cubicBezTo>
                    <a:cubicBezTo>
                      <a:pt x="10" y="39"/>
                      <a:pt x="10" y="38"/>
                      <a:pt x="10" y="3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5"/>
                      <a:pt x="11" y="13"/>
                      <a:pt x="13" y="11"/>
                    </a:cubicBezTo>
                    <a:cubicBezTo>
                      <a:pt x="15" y="9"/>
                      <a:pt x="18" y="8"/>
                      <a:pt x="22" y="8"/>
                    </a:cubicBezTo>
                    <a:cubicBezTo>
                      <a:pt x="24" y="8"/>
                      <a:pt x="25" y="8"/>
                      <a:pt x="27" y="9"/>
                    </a:cubicBezTo>
                    <a:cubicBezTo>
                      <a:pt x="28" y="9"/>
                      <a:pt x="30" y="10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33" y="9"/>
                      <a:pt x="33" y="8"/>
                      <a:pt x="33" y="7"/>
                    </a:cubicBezTo>
                    <a:cubicBezTo>
                      <a:pt x="34" y="6"/>
                      <a:pt x="34" y="5"/>
                      <a:pt x="34" y="5"/>
                    </a:cubicBezTo>
                    <a:cubicBezTo>
                      <a:pt x="35" y="4"/>
                      <a:pt x="35" y="3"/>
                      <a:pt x="34" y="3"/>
                    </a:cubicBezTo>
                    <a:cubicBezTo>
                      <a:pt x="34" y="3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78"/>
              <p:cNvSpPr>
                <a:spLocks noEditPoints="1"/>
              </p:cNvSpPr>
              <p:nvPr/>
            </p:nvSpPr>
            <p:spPr bwMode="auto">
              <a:xfrm>
                <a:off x="2277" y="2107"/>
                <a:ext cx="199" cy="198"/>
              </a:xfrm>
              <a:custGeom>
                <a:avLst/>
                <a:gdLst>
                  <a:gd name="T0" fmla="*/ 72 w 83"/>
                  <a:gd name="T1" fmla="*/ 0 h 83"/>
                  <a:gd name="T2" fmla="*/ 11 w 83"/>
                  <a:gd name="T3" fmla="*/ 0 h 83"/>
                  <a:gd name="T4" fmla="*/ 0 w 83"/>
                  <a:gd name="T5" fmla="*/ 11 h 83"/>
                  <a:gd name="T6" fmla="*/ 0 w 83"/>
                  <a:gd name="T7" fmla="*/ 72 h 83"/>
                  <a:gd name="T8" fmla="*/ 11 w 83"/>
                  <a:gd name="T9" fmla="*/ 83 h 83"/>
                  <a:gd name="T10" fmla="*/ 72 w 83"/>
                  <a:gd name="T11" fmla="*/ 83 h 83"/>
                  <a:gd name="T12" fmla="*/ 83 w 83"/>
                  <a:gd name="T13" fmla="*/ 72 h 83"/>
                  <a:gd name="T14" fmla="*/ 83 w 83"/>
                  <a:gd name="T15" fmla="*/ 11 h 83"/>
                  <a:gd name="T16" fmla="*/ 72 w 83"/>
                  <a:gd name="T17" fmla="*/ 0 h 83"/>
                  <a:gd name="T18" fmla="*/ 74 w 83"/>
                  <a:gd name="T19" fmla="*/ 72 h 83"/>
                  <a:gd name="T20" fmla="*/ 71 w 83"/>
                  <a:gd name="T21" fmla="*/ 74 h 83"/>
                  <a:gd name="T22" fmla="*/ 11 w 83"/>
                  <a:gd name="T23" fmla="*/ 74 h 83"/>
                  <a:gd name="T24" fmla="*/ 8 w 83"/>
                  <a:gd name="T25" fmla="*/ 72 h 83"/>
                  <a:gd name="T26" fmla="*/ 8 w 83"/>
                  <a:gd name="T27" fmla="*/ 12 h 83"/>
                  <a:gd name="T28" fmla="*/ 11 w 83"/>
                  <a:gd name="T29" fmla="*/ 9 h 83"/>
                  <a:gd name="T30" fmla="*/ 71 w 83"/>
                  <a:gd name="T31" fmla="*/ 9 h 83"/>
                  <a:gd name="T32" fmla="*/ 74 w 83"/>
                  <a:gd name="T33" fmla="*/ 12 h 83"/>
                  <a:gd name="T34" fmla="*/ 74 w 83"/>
                  <a:gd name="T35" fmla="*/ 7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83">
                    <a:moveTo>
                      <a:pt x="7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8"/>
                      <a:pt x="5" y="83"/>
                      <a:pt x="11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8" y="83"/>
                      <a:pt x="83" y="78"/>
                      <a:pt x="83" y="72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5"/>
                      <a:pt x="78" y="0"/>
                      <a:pt x="72" y="0"/>
                    </a:cubicBezTo>
                    <a:close/>
                    <a:moveTo>
                      <a:pt x="74" y="72"/>
                    </a:moveTo>
                    <a:cubicBezTo>
                      <a:pt x="74" y="73"/>
                      <a:pt x="73" y="74"/>
                      <a:pt x="71" y="7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0" y="74"/>
                      <a:pt x="8" y="73"/>
                      <a:pt x="8" y="7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9"/>
                      <a:pt x="1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3" y="9"/>
                      <a:pt x="74" y="10"/>
                      <a:pt x="74" y="12"/>
                    </a:cubicBezTo>
                    <a:lnTo>
                      <a:pt x="74" y="7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3" name="Group 181"/>
            <p:cNvGrpSpPr>
              <a:grpSpLocks noChangeAspect="1"/>
            </p:cNvGrpSpPr>
            <p:nvPr/>
          </p:nvGrpSpPr>
          <p:grpSpPr bwMode="auto">
            <a:xfrm>
              <a:off x="5148" y="4761"/>
              <a:ext cx="579" cy="575"/>
              <a:chOff x="2160" y="2262"/>
              <a:chExt cx="411" cy="408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143" name="Freeform 189"/>
              <p:cNvSpPr/>
              <p:nvPr/>
            </p:nvSpPr>
            <p:spPr bwMode="auto">
              <a:xfrm>
                <a:off x="2280" y="2262"/>
                <a:ext cx="163" cy="163"/>
              </a:xfrm>
              <a:custGeom>
                <a:avLst/>
                <a:gdLst>
                  <a:gd name="T0" fmla="*/ 6 w 68"/>
                  <a:gd name="T1" fmla="*/ 44 h 68"/>
                  <a:gd name="T2" fmla="*/ 34 w 68"/>
                  <a:gd name="T3" fmla="*/ 68 h 68"/>
                  <a:gd name="T4" fmla="*/ 62 w 68"/>
                  <a:gd name="T5" fmla="*/ 44 h 68"/>
                  <a:gd name="T6" fmla="*/ 68 w 68"/>
                  <a:gd name="T7" fmla="*/ 33 h 68"/>
                  <a:gd name="T8" fmla="*/ 63 w 68"/>
                  <a:gd name="T9" fmla="*/ 28 h 68"/>
                  <a:gd name="T10" fmla="*/ 34 w 68"/>
                  <a:gd name="T11" fmla="*/ 0 h 68"/>
                  <a:gd name="T12" fmla="*/ 5 w 68"/>
                  <a:gd name="T13" fmla="*/ 28 h 68"/>
                  <a:gd name="T14" fmla="*/ 0 w 68"/>
                  <a:gd name="T15" fmla="*/ 33 h 68"/>
                  <a:gd name="T16" fmla="*/ 6 w 68"/>
                  <a:gd name="T17" fmla="*/ 4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" y="44"/>
                    </a:moveTo>
                    <a:cubicBezTo>
                      <a:pt x="9" y="57"/>
                      <a:pt x="16" y="68"/>
                      <a:pt x="34" y="68"/>
                    </a:cubicBezTo>
                    <a:cubicBezTo>
                      <a:pt x="53" y="68"/>
                      <a:pt x="60" y="57"/>
                      <a:pt x="62" y="44"/>
                    </a:cubicBezTo>
                    <a:cubicBezTo>
                      <a:pt x="66" y="42"/>
                      <a:pt x="68" y="37"/>
                      <a:pt x="68" y="33"/>
                    </a:cubicBezTo>
                    <a:cubicBezTo>
                      <a:pt x="67" y="31"/>
                      <a:pt x="66" y="29"/>
                      <a:pt x="63" y="28"/>
                    </a:cubicBezTo>
                    <a:cubicBezTo>
                      <a:pt x="63" y="13"/>
                      <a:pt x="51" y="0"/>
                      <a:pt x="34" y="0"/>
                    </a:cubicBezTo>
                    <a:cubicBezTo>
                      <a:pt x="17" y="0"/>
                      <a:pt x="6" y="13"/>
                      <a:pt x="5" y="28"/>
                    </a:cubicBezTo>
                    <a:cubicBezTo>
                      <a:pt x="2" y="29"/>
                      <a:pt x="0" y="30"/>
                      <a:pt x="0" y="33"/>
                    </a:cubicBezTo>
                    <a:cubicBezTo>
                      <a:pt x="0" y="37"/>
                      <a:pt x="2" y="43"/>
                      <a:pt x="6" y="44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90"/>
              <p:cNvSpPr/>
              <p:nvPr/>
            </p:nvSpPr>
            <p:spPr bwMode="auto">
              <a:xfrm>
                <a:off x="2258" y="2437"/>
                <a:ext cx="214" cy="62"/>
              </a:xfrm>
              <a:custGeom>
                <a:avLst/>
                <a:gdLst>
                  <a:gd name="T0" fmla="*/ 42 w 89"/>
                  <a:gd name="T1" fmla="*/ 26 h 26"/>
                  <a:gd name="T2" fmla="*/ 48 w 89"/>
                  <a:gd name="T3" fmla="*/ 26 h 26"/>
                  <a:gd name="T4" fmla="*/ 52 w 89"/>
                  <a:gd name="T5" fmla="*/ 26 h 26"/>
                  <a:gd name="T6" fmla="*/ 89 w 89"/>
                  <a:gd name="T7" fmla="*/ 9 h 26"/>
                  <a:gd name="T8" fmla="*/ 66 w 89"/>
                  <a:gd name="T9" fmla="*/ 0 h 26"/>
                  <a:gd name="T10" fmla="*/ 56 w 89"/>
                  <a:gd name="T11" fmla="*/ 0 h 26"/>
                  <a:gd name="T12" fmla="*/ 48 w 89"/>
                  <a:gd name="T13" fmla="*/ 0 h 26"/>
                  <a:gd name="T14" fmla="*/ 42 w 89"/>
                  <a:gd name="T15" fmla="*/ 0 h 26"/>
                  <a:gd name="T16" fmla="*/ 33 w 89"/>
                  <a:gd name="T17" fmla="*/ 0 h 26"/>
                  <a:gd name="T18" fmla="*/ 24 w 89"/>
                  <a:gd name="T19" fmla="*/ 0 h 26"/>
                  <a:gd name="T20" fmla="*/ 0 w 89"/>
                  <a:gd name="T21" fmla="*/ 9 h 26"/>
                  <a:gd name="T22" fmla="*/ 38 w 89"/>
                  <a:gd name="T23" fmla="*/ 26 h 26"/>
                  <a:gd name="T24" fmla="*/ 42 w 89"/>
                  <a:gd name="T2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26">
                    <a:moveTo>
                      <a:pt x="42" y="26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8" y="8"/>
                      <a:pt x="76" y="2"/>
                      <a:pt x="66" y="0"/>
                    </a:cubicBezTo>
                    <a:cubicBezTo>
                      <a:pt x="65" y="0"/>
                      <a:pt x="58" y="0"/>
                      <a:pt x="5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25" y="0"/>
                      <a:pt x="24" y="0"/>
                    </a:cubicBezTo>
                    <a:cubicBezTo>
                      <a:pt x="14" y="2"/>
                      <a:pt x="1" y="8"/>
                      <a:pt x="0" y="9"/>
                    </a:cubicBezTo>
                    <a:cubicBezTo>
                      <a:pt x="38" y="26"/>
                      <a:pt x="38" y="26"/>
                      <a:pt x="38" y="26"/>
                    </a:cubicBez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91"/>
              <p:cNvSpPr/>
              <p:nvPr/>
            </p:nvSpPr>
            <p:spPr bwMode="auto">
              <a:xfrm>
                <a:off x="2354" y="2513"/>
                <a:ext cx="22" cy="157"/>
              </a:xfrm>
              <a:custGeom>
                <a:avLst/>
                <a:gdLst>
                  <a:gd name="T0" fmla="*/ 3 w 22"/>
                  <a:gd name="T1" fmla="*/ 157 h 157"/>
                  <a:gd name="T2" fmla="*/ 20 w 22"/>
                  <a:gd name="T3" fmla="*/ 157 h 157"/>
                  <a:gd name="T4" fmla="*/ 22 w 22"/>
                  <a:gd name="T5" fmla="*/ 0 h 157"/>
                  <a:gd name="T6" fmla="*/ 0 w 22"/>
                  <a:gd name="T7" fmla="*/ 0 h 157"/>
                  <a:gd name="T8" fmla="*/ 3 w 2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57">
                    <a:moveTo>
                      <a:pt x="3" y="157"/>
                    </a:moveTo>
                    <a:lnTo>
                      <a:pt x="20" y="157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3" y="157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92"/>
              <p:cNvSpPr/>
              <p:nvPr/>
            </p:nvSpPr>
            <p:spPr bwMode="auto">
              <a:xfrm>
                <a:off x="2210" y="2470"/>
                <a:ext cx="139" cy="200"/>
              </a:xfrm>
              <a:custGeom>
                <a:avLst/>
                <a:gdLst>
                  <a:gd name="T0" fmla="*/ 0 w 58"/>
                  <a:gd name="T1" fmla="*/ 0 h 84"/>
                  <a:gd name="T2" fmla="*/ 2 w 58"/>
                  <a:gd name="T3" fmla="*/ 20 h 84"/>
                  <a:gd name="T4" fmla="*/ 9 w 58"/>
                  <a:gd name="T5" fmla="*/ 23 h 84"/>
                  <a:gd name="T6" fmla="*/ 18 w 58"/>
                  <a:gd name="T7" fmla="*/ 32 h 84"/>
                  <a:gd name="T8" fmla="*/ 17 w 58"/>
                  <a:gd name="T9" fmla="*/ 44 h 84"/>
                  <a:gd name="T10" fmla="*/ 5 w 58"/>
                  <a:gd name="T11" fmla="*/ 53 h 84"/>
                  <a:gd name="T12" fmla="*/ 6 w 58"/>
                  <a:gd name="T13" fmla="*/ 66 h 84"/>
                  <a:gd name="T14" fmla="*/ 58 w 58"/>
                  <a:gd name="T15" fmla="*/ 84 h 84"/>
                  <a:gd name="T16" fmla="*/ 57 w 58"/>
                  <a:gd name="T17" fmla="*/ 18 h 84"/>
                  <a:gd name="T18" fmla="*/ 0 w 58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0" y="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3" y="25"/>
                      <a:pt x="16" y="28"/>
                      <a:pt x="18" y="32"/>
                    </a:cubicBezTo>
                    <a:cubicBezTo>
                      <a:pt x="19" y="36"/>
                      <a:pt x="19" y="40"/>
                      <a:pt x="17" y="44"/>
                    </a:cubicBezTo>
                    <a:cubicBezTo>
                      <a:pt x="15" y="49"/>
                      <a:pt x="10" y="52"/>
                      <a:pt x="5" y="53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7" y="18"/>
                      <a:pt x="57" y="18"/>
                      <a:pt x="57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93"/>
              <p:cNvSpPr/>
              <p:nvPr/>
            </p:nvSpPr>
            <p:spPr bwMode="auto">
              <a:xfrm>
                <a:off x="2160" y="2496"/>
                <a:ext cx="86" cy="93"/>
              </a:xfrm>
              <a:custGeom>
                <a:avLst/>
                <a:gdLst>
                  <a:gd name="T0" fmla="*/ 33 w 36"/>
                  <a:gd name="T1" fmla="*/ 31 h 39"/>
                  <a:gd name="T2" fmla="*/ 28 w 36"/>
                  <a:gd name="T3" fmla="*/ 17 h 39"/>
                  <a:gd name="T4" fmla="*/ 20 w 36"/>
                  <a:gd name="T5" fmla="*/ 14 h 39"/>
                  <a:gd name="T6" fmla="*/ 19 w 36"/>
                  <a:gd name="T7" fmla="*/ 0 h 39"/>
                  <a:gd name="T8" fmla="*/ 3 w 36"/>
                  <a:gd name="T9" fmla="*/ 18 h 39"/>
                  <a:gd name="T10" fmla="*/ 8 w 36"/>
                  <a:gd name="T11" fmla="*/ 32 h 39"/>
                  <a:gd name="T12" fmla="*/ 19 w 36"/>
                  <a:gd name="T13" fmla="*/ 36 h 39"/>
                  <a:gd name="T14" fmla="*/ 33 w 36"/>
                  <a:gd name="T15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9">
                    <a:moveTo>
                      <a:pt x="33" y="31"/>
                    </a:moveTo>
                    <a:cubicBezTo>
                      <a:pt x="36" y="26"/>
                      <a:pt x="33" y="19"/>
                      <a:pt x="28" y="17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4" y="16"/>
                      <a:pt x="3" y="18"/>
                    </a:cubicBezTo>
                    <a:cubicBezTo>
                      <a:pt x="0" y="24"/>
                      <a:pt x="3" y="30"/>
                      <a:pt x="8" y="32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9"/>
                      <a:pt x="31" y="36"/>
                      <a:pt x="33" y="3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94"/>
              <p:cNvSpPr/>
              <p:nvPr/>
            </p:nvSpPr>
            <p:spPr bwMode="auto">
              <a:xfrm>
                <a:off x="2381" y="2470"/>
                <a:ext cx="139" cy="200"/>
              </a:xfrm>
              <a:custGeom>
                <a:avLst/>
                <a:gdLst>
                  <a:gd name="T0" fmla="*/ 41 w 58"/>
                  <a:gd name="T1" fmla="*/ 44 h 84"/>
                  <a:gd name="T2" fmla="*/ 41 w 58"/>
                  <a:gd name="T3" fmla="*/ 32 h 84"/>
                  <a:gd name="T4" fmla="*/ 50 w 58"/>
                  <a:gd name="T5" fmla="*/ 23 h 84"/>
                  <a:gd name="T6" fmla="*/ 57 w 58"/>
                  <a:gd name="T7" fmla="*/ 20 h 84"/>
                  <a:gd name="T8" fmla="*/ 58 w 58"/>
                  <a:gd name="T9" fmla="*/ 0 h 84"/>
                  <a:gd name="T10" fmla="*/ 2 w 58"/>
                  <a:gd name="T11" fmla="*/ 18 h 84"/>
                  <a:gd name="T12" fmla="*/ 0 w 58"/>
                  <a:gd name="T13" fmla="*/ 84 h 84"/>
                  <a:gd name="T14" fmla="*/ 53 w 58"/>
                  <a:gd name="T15" fmla="*/ 66 h 84"/>
                  <a:gd name="T16" fmla="*/ 54 w 58"/>
                  <a:gd name="T17" fmla="*/ 53 h 84"/>
                  <a:gd name="T18" fmla="*/ 41 w 58"/>
                  <a:gd name="T1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4">
                    <a:moveTo>
                      <a:pt x="41" y="44"/>
                    </a:moveTo>
                    <a:cubicBezTo>
                      <a:pt x="39" y="40"/>
                      <a:pt x="39" y="36"/>
                      <a:pt x="41" y="32"/>
                    </a:cubicBezTo>
                    <a:cubicBezTo>
                      <a:pt x="43" y="28"/>
                      <a:pt x="46" y="25"/>
                      <a:pt x="50" y="2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48" y="52"/>
                      <a:pt x="43" y="49"/>
                      <a:pt x="41" y="44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95"/>
              <p:cNvSpPr/>
              <p:nvPr/>
            </p:nvSpPr>
            <p:spPr bwMode="auto">
              <a:xfrm>
                <a:off x="2487" y="2496"/>
                <a:ext cx="84" cy="93"/>
              </a:xfrm>
              <a:custGeom>
                <a:avLst/>
                <a:gdLst>
                  <a:gd name="T0" fmla="*/ 33 w 35"/>
                  <a:gd name="T1" fmla="*/ 18 h 39"/>
                  <a:gd name="T2" fmla="*/ 17 w 35"/>
                  <a:gd name="T3" fmla="*/ 0 h 39"/>
                  <a:gd name="T4" fmla="*/ 16 w 35"/>
                  <a:gd name="T5" fmla="*/ 14 h 39"/>
                  <a:gd name="T6" fmla="*/ 8 w 35"/>
                  <a:gd name="T7" fmla="*/ 17 h 39"/>
                  <a:gd name="T8" fmla="*/ 2 w 35"/>
                  <a:gd name="T9" fmla="*/ 31 h 39"/>
                  <a:gd name="T10" fmla="*/ 17 w 35"/>
                  <a:gd name="T11" fmla="*/ 36 h 39"/>
                  <a:gd name="T12" fmla="*/ 27 w 35"/>
                  <a:gd name="T13" fmla="*/ 32 h 39"/>
                  <a:gd name="T14" fmla="*/ 33 w 35"/>
                  <a:gd name="T15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9">
                    <a:moveTo>
                      <a:pt x="33" y="18"/>
                    </a:moveTo>
                    <a:cubicBezTo>
                      <a:pt x="32" y="16"/>
                      <a:pt x="17" y="0"/>
                      <a:pt x="17" y="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2" y="19"/>
                      <a:pt x="0" y="26"/>
                      <a:pt x="2" y="31"/>
                    </a:cubicBezTo>
                    <a:cubicBezTo>
                      <a:pt x="5" y="36"/>
                      <a:pt x="11" y="39"/>
                      <a:pt x="17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33" y="30"/>
                      <a:pt x="35" y="24"/>
                      <a:pt x="33" y="18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5" name="Group 211"/>
            <p:cNvGrpSpPr>
              <a:grpSpLocks noChangeAspect="1"/>
            </p:cNvGrpSpPr>
            <p:nvPr/>
          </p:nvGrpSpPr>
          <p:grpSpPr bwMode="auto">
            <a:xfrm>
              <a:off x="9373" y="1922"/>
              <a:ext cx="404" cy="560"/>
              <a:chOff x="3651" y="1806"/>
              <a:chExt cx="382" cy="529"/>
            </a:xfrm>
            <a:solidFill>
              <a:schemeClr val="tx1">
                <a:lumMod val="50000"/>
                <a:lumOff val="50000"/>
              </a:schemeClr>
            </a:solidFill>
            <a:effectLst>
              <a:reflection blurRad="6350" stA="52000" endA="300" endPos="13000" dir="5400000" sy="-100000" algn="bl" rotWithShape="0"/>
            </a:effectLst>
          </p:grpSpPr>
          <p:sp>
            <p:nvSpPr>
              <p:cNvPr id="132" name="Freeform 212"/>
              <p:cNvSpPr/>
              <p:nvPr/>
            </p:nvSpPr>
            <p:spPr bwMode="auto">
              <a:xfrm>
                <a:off x="3709" y="1937"/>
                <a:ext cx="245" cy="215"/>
              </a:xfrm>
              <a:custGeom>
                <a:avLst/>
                <a:gdLst>
                  <a:gd name="T0" fmla="*/ 96 w 102"/>
                  <a:gd name="T1" fmla="*/ 25 h 90"/>
                  <a:gd name="T2" fmla="*/ 92 w 102"/>
                  <a:gd name="T3" fmla="*/ 24 h 90"/>
                  <a:gd name="T4" fmla="*/ 93 w 102"/>
                  <a:gd name="T5" fmla="*/ 8 h 90"/>
                  <a:gd name="T6" fmla="*/ 84 w 102"/>
                  <a:gd name="T7" fmla="*/ 13 h 90"/>
                  <a:gd name="T8" fmla="*/ 83 w 102"/>
                  <a:gd name="T9" fmla="*/ 13 h 90"/>
                  <a:gd name="T10" fmla="*/ 84 w 102"/>
                  <a:gd name="T11" fmla="*/ 17 h 90"/>
                  <a:gd name="T12" fmla="*/ 85 w 102"/>
                  <a:gd name="T13" fmla="*/ 43 h 90"/>
                  <a:gd name="T14" fmla="*/ 90 w 102"/>
                  <a:gd name="T15" fmla="*/ 30 h 90"/>
                  <a:gd name="T16" fmla="*/ 93 w 102"/>
                  <a:gd name="T17" fmla="*/ 30 h 90"/>
                  <a:gd name="T18" fmla="*/ 95 w 102"/>
                  <a:gd name="T19" fmla="*/ 35 h 90"/>
                  <a:gd name="T20" fmla="*/ 90 w 102"/>
                  <a:gd name="T21" fmla="*/ 52 h 90"/>
                  <a:gd name="T22" fmla="*/ 84 w 102"/>
                  <a:gd name="T23" fmla="*/ 53 h 90"/>
                  <a:gd name="T24" fmla="*/ 84 w 102"/>
                  <a:gd name="T25" fmla="*/ 55 h 90"/>
                  <a:gd name="T26" fmla="*/ 51 w 102"/>
                  <a:gd name="T27" fmla="*/ 85 h 90"/>
                  <a:gd name="T28" fmla="*/ 19 w 102"/>
                  <a:gd name="T29" fmla="*/ 54 h 90"/>
                  <a:gd name="T30" fmla="*/ 18 w 102"/>
                  <a:gd name="T31" fmla="*/ 52 h 90"/>
                  <a:gd name="T32" fmla="*/ 12 w 102"/>
                  <a:gd name="T33" fmla="*/ 52 h 90"/>
                  <a:gd name="T34" fmla="*/ 7 w 102"/>
                  <a:gd name="T35" fmla="*/ 35 h 90"/>
                  <a:gd name="T36" fmla="*/ 9 w 102"/>
                  <a:gd name="T37" fmla="*/ 30 h 90"/>
                  <a:gd name="T38" fmla="*/ 12 w 102"/>
                  <a:gd name="T39" fmla="*/ 30 h 90"/>
                  <a:gd name="T40" fmla="*/ 18 w 102"/>
                  <a:gd name="T41" fmla="*/ 43 h 90"/>
                  <a:gd name="T42" fmla="*/ 19 w 102"/>
                  <a:gd name="T43" fmla="*/ 11 h 90"/>
                  <a:gd name="T44" fmla="*/ 11 w 102"/>
                  <a:gd name="T45" fmla="*/ 0 h 90"/>
                  <a:gd name="T46" fmla="*/ 9 w 102"/>
                  <a:gd name="T47" fmla="*/ 7 h 90"/>
                  <a:gd name="T48" fmla="*/ 11 w 102"/>
                  <a:gd name="T49" fmla="*/ 24 h 90"/>
                  <a:gd name="T50" fmla="*/ 7 w 102"/>
                  <a:gd name="T51" fmla="*/ 25 h 90"/>
                  <a:gd name="T52" fmla="*/ 2 w 102"/>
                  <a:gd name="T53" fmla="*/ 34 h 90"/>
                  <a:gd name="T54" fmla="*/ 9 w 102"/>
                  <a:gd name="T55" fmla="*/ 57 h 90"/>
                  <a:gd name="T56" fmla="*/ 14 w 102"/>
                  <a:gd name="T57" fmla="*/ 59 h 90"/>
                  <a:gd name="T58" fmla="*/ 15 w 102"/>
                  <a:gd name="T59" fmla="*/ 59 h 90"/>
                  <a:gd name="T60" fmla="*/ 51 w 102"/>
                  <a:gd name="T61" fmla="*/ 90 h 90"/>
                  <a:gd name="T62" fmla="*/ 88 w 102"/>
                  <a:gd name="T63" fmla="*/ 59 h 90"/>
                  <a:gd name="T64" fmla="*/ 88 w 102"/>
                  <a:gd name="T65" fmla="*/ 59 h 90"/>
                  <a:gd name="T66" fmla="*/ 94 w 102"/>
                  <a:gd name="T67" fmla="*/ 57 h 90"/>
                  <a:gd name="T68" fmla="*/ 101 w 102"/>
                  <a:gd name="T69" fmla="*/ 34 h 90"/>
                  <a:gd name="T70" fmla="*/ 96 w 102"/>
                  <a:gd name="T71" fmla="*/ 2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90">
                    <a:moveTo>
                      <a:pt x="96" y="25"/>
                    </a:moveTo>
                    <a:cubicBezTo>
                      <a:pt x="94" y="24"/>
                      <a:pt x="93" y="24"/>
                      <a:pt x="92" y="24"/>
                    </a:cubicBezTo>
                    <a:cubicBezTo>
                      <a:pt x="93" y="18"/>
                      <a:pt x="93" y="12"/>
                      <a:pt x="93" y="8"/>
                    </a:cubicBezTo>
                    <a:cubicBezTo>
                      <a:pt x="90" y="10"/>
                      <a:pt x="87" y="12"/>
                      <a:pt x="84" y="13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83" y="15"/>
                      <a:pt x="84" y="16"/>
                      <a:pt x="84" y="17"/>
                    </a:cubicBezTo>
                    <a:cubicBezTo>
                      <a:pt x="86" y="26"/>
                      <a:pt x="85" y="43"/>
                      <a:pt x="85" y="43"/>
                    </a:cubicBezTo>
                    <a:cubicBezTo>
                      <a:pt x="87" y="40"/>
                      <a:pt x="89" y="35"/>
                      <a:pt x="90" y="30"/>
                    </a:cubicBezTo>
                    <a:cubicBezTo>
                      <a:pt x="91" y="30"/>
                      <a:pt x="92" y="30"/>
                      <a:pt x="93" y="30"/>
                    </a:cubicBezTo>
                    <a:cubicBezTo>
                      <a:pt x="95" y="31"/>
                      <a:pt x="95" y="33"/>
                      <a:pt x="95" y="35"/>
                    </a:cubicBezTo>
                    <a:cubicBezTo>
                      <a:pt x="97" y="42"/>
                      <a:pt x="94" y="49"/>
                      <a:pt x="90" y="52"/>
                    </a:cubicBezTo>
                    <a:cubicBezTo>
                      <a:pt x="88" y="54"/>
                      <a:pt x="85" y="53"/>
                      <a:pt x="84" y="53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79" y="74"/>
                      <a:pt x="66" y="85"/>
                      <a:pt x="51" y="85"/>
                    </a:cubicBezTo>
                    <a:cubicBezTo>
                      <a:pt x="36" y="85"/>
                      <a:pt x="24" y="73"/>
                      <a:pt x="19" y="54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7" y="54"/>
                      <a:pt x="14" y="54"/>
                      <a:pt x="12" y="52"/>
                    </a:cubicBezTo>
                    <a:cubicBezTo>
                      <a:pt x="9" y="50"/>
                      <a:pt x="6" y="42"/>
                      <a:pt x="7" y="35"/>
                    </a:cubicBezTo>
                    <a:cubicBezTo>
                      <a:pt x="7" y="33"/>
                      <a:pt x="8" y="31"/>
                      <a:pt x="9" y="30"/>
                    </a:cubicBezTo>
                    <a:cubicBezTo>
                      <a:pt x="10" y="30"/>
                      <a:pt x="11" y="30"/>
                      <a:pt x="12" y="30"/>
                    </a:cubicBezTo>
                    <a:cubicBezTo>
                      <a:pt x="14" y="35"/>
                      <a:pt x="15" y="40"/>
                      <a:pt x="18" y="43"/>
                    </a:cubicBezTo>
                    <a:cubicBezTo>
                      <a:pt x="18" y="43"/>
                      <a:pt x="16" y="22"/>
                      <a:pt x="19" y="11"/>
                    </a:cubicBezTo>
                    <a:cubicBezTo>
                      <a:pt x="16" y="8"/>
                      <a:pt x="13" y="4"/>
                      <a:pt x="11" y="0"/>
                    </a:cubicBezTo>
                    <a:cubicBezTo>
                      <a:pt x="10" y="2"/>
                      <a:pt x="9" y="4"/>
                      <a:pt x="9" y="7"/>
                    </a:cubicBezTo>
                    <a:cubicBezTo>
                      <a:pt x="9" y="11"/>
                      <a:pt x="10" y="17"/>
                      <a:pt x="11" y="24"/>
                    </a:cubicBezTo>
                    <a:cubicBezTo>
                      <a:pt x="10" y="24"/>
                      <a:pt x="8" y="25"/>
                      <a:pt x="7" y="25"/>
                    </a:cubicBezTo>
                    <a:cubicBezTo>
                      <a:pt x="4" y="27"/>
                      <a:pt x="2" y="30"/>
                      <a:pt x="2" y="34"/>
                    </a:cubicBezTo>
                    <a:cubicBezTo>
                      <a:pt x="0" y="42"/>
                      <a:pt x="3" y="52"/>
                      <a:pt x="9" y="57"/>
                    </a:cubicBezTo>
                    <a:cubicBezTo>
                      <a:pt x="11" y="58"/>
                      <a:pt x="12" y="59"/>
                      <a:pt x="14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21" y="78"/>
                      <a:pt x="35" y="90"/>
                      <a:pt x="51" y="90"/>
                    </a:cubicBezTo>
                    <a:cubicBezTo>
                      <a:pt x="68" y="90"/>
                      <a:pt x="82" y="78"/>
                      <a:pt x="88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0" y="59"/>
                      <a:pt x="92" y="58"/>
                      <a:pt x="94" y="57"/>
                    </a:cubicBezTo>
                    <a:cubicBezTo>
                      <a:pt x="99" y="52"/>
                      <a:pt x="102" y="42"/>
                      <a:pt x="101" y="34"/>
                    </a:cubicBezTo>
                    <a:cubicBezTo>
                      <a:pt x="100" y="30"/>
                      <a:pt x="98" y="27"/>
                      <a:pt x="9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33" name="Freeform 213"/>
              <p:cNvSpPr/>
              <p:nvPr/>
            </p:nvSpPr>
            <p:spPr bwMode="auto">
              <a:xfrm>
                <a:off x="3651" y="2164"/>
                <a:ext cx="363" cy="171"/>
              </a:xfrm>
              <a:custGeom>
                <a:avLst/>
                <a:gdLst>
                  <a:gd name="T0" fmla="*/ 151 w 151"/>
                  <a:gd name="T1" fmla="*/ 62 h 72"/>
                  <a:gd name="T2" fmla="*/ 145 w 151"/>
                  <a:gd name="T3" fmla="*/ 23 h 72"/>
                  <a:gd name="T4" fmla="*/ 119 w 151"/>
                  <a:gd name="T5" fmla="*/ 4 h 72"/>
                  <a:gd name="T6" fmla="*/ 119 w 151"/>
                  <a:gd name="T7" fmla="*/ 4 h 72"/>
                  <a:gd name="T8" fmla="*/ 105 w 151"/>
                  <a:gd name="T9" fmla="*/ 0 h 72"/>
                  <a:gd name="T10" fmla="*/ 104 w 151"/>
                  <a:gd name="T11" fmla="*/ 19 h 72"/>
                  <a:gd name="T12" fmla="*/ 75 w 151"/>
                  <a:gd name="T13" fmla="*/ 66 h 72"/>
                  <a:gd name="T14" fmla="*/ 46 w 151"/>
                  <a:gd name="T15" fmla="*/ 19 h 72"/>
                  <a:gd name="T16" fmla="*/ 45 w 151"/>
                  <a:gd name="T17" fmla="*/ 0 h 72"/>
                  <a:gd name="T18" fmla="*/ 32 w 151"/>
                  <a:gd name="T19" fmla="*/ 4 h 72"/>
                  <a:gd name="T20" fmla="*/ 31 w 151"/>
                  <a:gd name="T21" fmla="*/ 4 h 72"/>
                  <a:gd name="T22" fmla="*/ 6 w 151"/>
                  <a:gd name="T23" fmla="*/ 23 h 72"/>
                  <a:gd name="T24" fmla="*/ 0 w 151"/>
                  <a:gd name="T25" fmla="*/ 62 h 72"/>
                  <a:gd name="T26" fmla="*/ 9 w 151"/>
                  <a:gd name="T27" fmla="*/ 66 h 72"/>
                  <a:gd name="T28" fmla="*/ 9 w 151"/>
                  <a:gd name="T29" fmla="*/ 66 h 72"/>
                  <a:gd name="T30" fmla="*/ 72 w 151"/>
                  <a:gd name="T31" fmla="*/ 72 h 72"/>
                  <a:gd name="T32" fmla="*/ 72 w 151"/>
                  <a:gd name="T33" fmla="*/ 72 h 72"/>
                  <a:gd name="T34" fmla="*/ 75 w 151"/>
                  <a:gd name="T35" fmla="*/ 72 h 72"/>
                  <a:gd name="T36" fmla="*/ 78 w 151"/>
                  <a:gd name="T37" fmla="*/ 72 h 72"/>
                  <a:gd name="T38" fmla="*/ 79 w 151"/>
                  <a:gd name="T39" fmla="*/ 72 h 72"/>
                  <a:gd name="T40" fmla="*/ 141 w 151"/>
                  <a:gd name="T41" fmla="*/ 66 h 72"/>
                  <a:gd name="T42" fmla="*/ 141 w 151"/>
                  <a:gd name="T43" fmla="*/ 66 h 72"/>
                  <a:gd name="T44" fmla="*/ 151 w 151"/>
                  <a:gd name="T45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1" h="72">
                    <a:moveTo>
                      <a:pt x="151" y="62"/>
                    </a:moveTo>
                    <a:cubicBezTo>
                      <a:pt x="151" y="62"/>
                      <a:pt x="149" y="30"/>
                      <a:pt x="145" y="23"/>
                    </a:cubicBezTo>
                    <a:cubicBezTo>
                      <a:pt x="141" y="16"/>
                      <a:pt x="133" y="10"/>
                      <a:pt x="119" y="4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5" y="3"/>
                      <a:pt x="110" y="1"/>
                      <a:pt x="105" y="0"/>
                    </a:cubicBezTo>
                    <a:cubicBezTo>
                      <a:pt x="106" y="4"/>
                      <a:pt x="107" y="10"/>
                      <a:pt x="104" y="19"/>
                    </a:cubicBezTo>
                    <a:cubicBezTo>
                      <a:pt x="98" y="40"/>
                      <a:pt x="77" y="65"/>
                      <a:pt x="75" y="66"/>
                    </a:cubicBezTo>
                    <a:cubicBezTo>
                      <a:pt x="74" y="65"/>
                      <a:pt x="52" y="40"/>
                      <a:pt x="46" y="19"/>
                    </a:cubicBezTo>
                    <a:cubicBezTo>
                      <a:pt x="44" y="10"/>
                      <a:pt x="44" y="4"/>
                      <a:pt x="45" y="0"/>
                    </a:cubicBezTo>
                    <a:cubicBezTo>
                      <a:pt x="40" y="1"/>
                      <a:pt x="36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17" y="10"/>
                      <a:pt x="9" y="16"/>
                      <a:pt x="6" y="23"/>
                    </a:cubicBezTo>
                    <a:cubicBezTo>
                      <a:pt x="2" y="30"/>
                      <a:pt x="0" y="62"/>
                      <a:pt x="0" y="62"/>
                    </a:cubicBezTo>
                    <a:cubicBezTo>
                      <a:pt x="3" y="64"/>
                      <a:pt x="6" y="65"/>
                      <a:pt x="9" y="66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25" y="70"/>
                      <a:pt x="48" y="72"/>
                      <a:pt x="72" y="72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2"/>
                      <a:pt x="74" y="72"/>
                      <a:pt x="75" y="72"/>
                    </a:cubicBezTo>
                    <a:cubicBezTo>
                      <a:pt x="76" y="72"/>
                      <a:pt x="77" y="72"/>
                      <a:pt x="78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102" y="72"/>
                      <a:pt x="125" y="70"/>
                      <a:pt x="141" y="66"/>
                    </a:cubicBezTo>
                    <a:cubicBezTo>
                      <a:pt x="141" y="66"/>
                      <a:pt x="141" y="66"/>
                      <a:pt x="141" y="66"/>
                    </a:cubicBezTo>
                    <a:cubicBezTo>
                      <a:pt x="145" y="65"/>
                      <a:pt x="148" y="64"/>
                      <a:pt x="15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34" name="Freeform 214"/>
              <p:cNvSpPr/>
              <p:nvPr/>
            </p:nvSpPr>
            <p:spPr bwMode="auto">
              <a:xfrm>
                <a:off x="3805" y="2178"/>
                <a:ext cx="55" cy="124"/>
              </a:xfrm>
              <a:custGeom>
                <a:avLst/>
                <a:gdLst>
                  <a:gd name="T0" fmla="*/ 46 w 55"/>
                  <a:gd name="T1" fmla="*/ 0 h 124"/>
                  <a:gd name="T2" fmla="*/ 27 w 55"/>
                  <a:gd name="T3" fmla="*/ 0 h 124"/>
                  <a:gd name="T4" fmla="*/ 10 w 55"/>
                  <a:gd name="T5" fmla="*/ 0 h 124"/>
                  <a:gd name="T6" fmla="*/ 0 w 55"/>
                  <a:gd name="T7" fmla="*/ 24 h 124"/>
                  <a:gd name="T8" fmla="*/ 17 w 55"/>
                  <a:gd name="T9" fmla="*/ 38 h 124"/>
                  <a:gd name="T10" fmla="*/ 3 w 55"/>
                  <a:gd name="T11" fmla="*/ 90 h 124"/>
                  <a:gd name="T12" fmla="*/ 27 w 55"/>
                  <a:gd name="T13" fmla="*/ 124 h 124"/>
                  <a:gd name="T14" fmla="*/ 51 w 55"/>
                  <a:gd name="T15" fmla="*/ 90 h 124"/>
                  <a:gd name="T16" fmla="*/ 39 w 55"/>
                  <a:gd name="T17" fmla="*/ 38 h 124"/>
                  <a:gd name="T18" fmla="*/ 55 w 55"/>
                  <a:gd name="T19" fmla="*/ 24 h 124"/>
                  <a:gd name="T20" fmla="*/ 46 w 55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24">
                    <a:moveTo>
                      <a:pt x="46" y="0"/>
                    </a:moveTo>
                    <a:lnTo>
                      <a:pt x="27" y="0"/>
                    </a:lnTo>
                    <a:lnTo>
                      <a:pt x="10" y="0"/>
                    </a:lnTo>
                    <a:lnTo>
                      <a:pt x="0" y="24"/>
                    </a:lnTo>
                    <a:lnTo>
                      <a:pt x="17" y="38"/>
                    </a:lnTo>
                    <a:lnTo>
                      <a:pt x="3" y="90"/>
                    </a:lnTo>
                    <a:lnTo>
                      <a:pt x="27" y="124"/>
                    </a:lnTo>
                    <a:lnTo>
                      <a:pt x="51" y="90"/>
                    </a:lnTo>
                    <a:lnTo>
                      <a:pt x="39" y="38"/>
                    </a:lnTo>
                    <a:lnTo>
                      <a:pt x="55" y="24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35" name="Freeform 215"/>
              <p:cNvSpPr/>
              <p:nvPr/>
            </p:nvSpPr>
            <p:spPr bwMode="auto">
              <a:xfrm>
                <a:off x="3654" y="1806"/>
                <a:ext cx="379" cy="179"/>
              </a:xfrm>
              <a:custGeom>
                <a:avLst/>
                <a:gdLst>
                  <a:gd name="T0" fmla="*/ 156 w 158"/>
                  <a:gd name="T1" fmla="*/ 57 h 75"/>
                  <a:gd name="T2" fmla="*/ 156 w 158"/>
                  <a:gd name="T3" fmla="*/ 53 h 75"/>
                  <a:gd name="T4" fmla="*/ 154 w 158"/>
                  <a:gd name="T5" fmla="*/ 52 h 75"/>
                  <a:gd name="T6" fmla="*/ 153 w 158"/>
                  <a:gd name="T7" fmla="*/ 52 h 75"/>
                  <a:gd name="T8" fmla="*/ 153 w 158"/>
                  <a:gd name="T9" fmla="*/ 31 h 75"/>
                  <a:gd name="T10" fmla="*/ 82 w 158"/>
                  <a:gd name="T11" fmla="*/ 31 h 75"/>
                  <a:gd name="T12" fmla="*/ 73 w 158"/>
                  <a:gd name="T13" fmla="*/ 35 h 75"/>
                  <a:gd name="T14" fmla="*/ 63 w 158"/>
                  <a:gd name="T15" fmla="*/ 31 h 75"/>
                  <a:gd name="T16" fmla="*/ 73 w 158"/>
                  <a:gd name="T17" fmla="*/ 26 h 75"/>
                  <a:gd name="T18" fmla="*/ 81 w 158"/>
                  <a:gd name="T19" fmla="*/ 28 h 75"/>
                  <a:gd name="T20" fmla="*/ 141 w 158"/>
                  <a:gd name="T21" fmla="*/ 28 h 75"/>
                  <a:gd name="T22" fmla="*/ 76 w 158"/>
                  <a:gd name="T23" fmla="*/ 0 h 75"/>
                  <a:gd name="T24" fmla="*/ 72 w 158"/>
                  <a:gd name="T25" fmla="*/ 0 h 75"/>
                  <a:gd name="T26" fmla="*/ 1 w 158"/>
                  <a:gd name="T27" fmla="*/ 31 h 75"/>
                  <a:gd name="T28" fmla="*/ 1 w 158"/>
                  <a:gd name="T29" fmla="*/ 33 h 75"/>
                  <a:gd name="T30" fmla="*/ 72 w 158"/>
                  <a:gd name="T31" fmla="*/ 63 h 75"/>
                  <a:gd name="T32" fmla="*/ 76 w 158"/>
                  <a:gd name="T33" fmla="*/ 63 h 75"/>
                  <a:gd name="T34" fmla="*/ 144 w 158"/>
                  <a:gd name="T35" fmla="*/ 34 h 75"/>
                  <a:gd name="T36" fmla="*/ 149 w 158"/>
                  <a:gd name="T37" fmla="*/ 34 h 75"/>
                  <a:gd name="T38" fmla="*/ 149 w 158"/>
                  <a:gd name="T39" fmla="*/ 52 h 75"/>
                  <a:gd name="T40" fmla="*/ 149 w 158"/>
                  <a:gd name="T41" fmla="*/ 52 h 75"/>
                  <a:gd name="T42" fmla="*/ 147 w 158"/>
                  <a:gd name="T43" fmla="*/ 53 h 75"/>
                  <a:gd name="T44" fmla="*/ 147 w 158"/>
                  <a:gd name="T45" fmla="*/ 57 h 75"/>
                  <a:gd name="T46" fmla="*/ 146 w 158"/>
                  <a:gd name="T47" fmla="*/ 59 h 75"/>
                  <a:gd name="T48" fmla="*/ 146 w 158"/>
                  <a:gd name="T49" fmla="*/ 72 h 75"/>
                  <a:gd name="T50" fmla="*/ 152 w 158"/>
                  <a:gd name="T51" fmla="*/ 73 h 75"/>
                  <a:gd name="T52" fmla="*/ 158 w 158"/>
                  <a:gd name="T53" fmla="*/ 73 h 75"/>
                  <a:gd name="T54" fmla="*/ 158 w 158"/>
                  <a:gd name="T55" fmla="*/ 59 h 75"/>
                  <a:gd name="T56" fmla="*/ 156 w 158"/>
                  <a:gd name="T57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8" h="75">
                    <a:moveTo>
                      <a:pt x="156" y="57"/>
                    </a:moveTo>
                    <a:cubicBezTo>
                      <a:pt x="156" y="53"/>
                      <a:pt x="156" y="53"/>
                      <a:pt x="156" y="53"/>
                    </a:cubicBezTo>
                    <a:cubicBezTo>
                      <a:pt x="156" y="52"/>
                      <a:pt x="155" y="52"/>
                      <a:pt x="154" y="52"/>
                    </a:cubicBezTo>
                    <a:cubicBezTo>
                      <a:pt x="153" y="52"/>
                      <a:pt x="153" y="52"/>
                      <a:pt x="153" y="52"/>
                    </a:cubicBezTo>
                    <a:cubicBezTo>
                      <a:pt x="153" y="31"/>
                      <a:pt x="153" y="31"/>
                      <a:pt x="15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1" y="35"/>
                      <a:pt x="73" y="35"/>
                    </a:cubicBezTo>
                    <a:cubicBezTo>
                      <a:pt x="68" y="35"/>
                      <a:pt x="63" y="33"/>
                      <a:pt x="63" y="31"/>
                    </a:cubicBezTo>
                    <a:cubicBezTo>
                      <a:pt x="63" y="28"/>
                      <a:pt x="68" y="26"/>
                      <a:pt x="73" y="26"/>
                    </a:cubicBezTo>
                    <a:cubicBezTo>
                      <a:pt x="76" y="26"/>
                      <a:pt x="79" y="27"/>
                      <a:pt x="81" y="28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5" y="0"/>
                      <a:pt x="73" y="0"/>
                      <a:pt x="72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1"/>
                      <a:pt x="0" y="32"/>
                      <a:pt x="1" y="3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4"/>
                      <a:pt x="75" y="64"/>
                      <a:pt x="76" y="63"/>
                    </a:cubicBezTo>
                    <a:cubicBezTo>
                      <a:pt x="144" y="34"/>
                      <a:pt x="144" y="34"/>
                      <a:pt x="144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52"/>
                      <a:pt x="149" y="52"/>
                      <a:pt x="149" y="52"/>
                    </a:cubicBezTo>
                    <a:cubicBezTo>
                      <a:pt x="149" y="52"/>
                      <a:pt x="149" y="52"/>
                      <a:pt x="149" y="52"/>
                    </a:cubicBezTo>
                    <a:cubicBezTo>
                      <a:pt x="148" y="52"/>
                      <a:pt x="147" y="52"/>
                      <a:pt x="147" y="53"/>
                    </a:cubicBezTo>
                    <a:cubicBezTo>
                      <a:pt x="147" y="57"/>
                      <a:pt x="147" y="57"/>
                      <a:pt x="147" y="57"/>
                    </a:cubicBezTo>
                    <a:cubicBezTo>
                      <a:pt x="146" y="58"/>
                      <a:pt x="146" y="58"/>
                      <a:pt x="146" y="59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46" y="72"/>
                      <a:pt x="149" y="71"/>
                      <a:pt x="152" y="73"/>
                    </a:cubicBezTo>
                    <a:cubicBezTo>
                      <a:pt x="155" y="75"/>
                      <a:pt x="158" y="73"/>
                      <a:pt x="158" y="73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8"/>
                      <a:pt x="157" y="58"/>
                      <a:pt x="15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36" name="Freeform 216"/>
              <p:cNvSpPr/>
              <p:nvPr/>
            </p:nvSpPr>
            <p:spPr bwMode="auto">
              <a:xfrm>
                <a:off x="3731" y="1927"/>
                <a:ext cx="204" cy="74"/>
              </a:xfrm>
              <a:custGeom>
                <a:avLst/>
                <a:gdLst>
                  <a:gd name="T0" fmla="*/ 40 w 85"/>
                  <a:gd name="T1" fmla="*/ 17 h 31"/>
                  <a:gd name="T2" fmla="*/ 0 w 85"/>
                  <a:gd name="T3" fmla="*/ 0 h 31"/>
                  <a:gd name="T4" fmla="*/ 0 w 85"/>
                  <a:gd name="T5" fmla="*/ 17 h 31"/>
                  <a:gd name="T6" fmla="*/ 42 w 85"/>
                  <a:gd name="T7" fmla="*/ 31 h 31"/>
                  <a:gd name="T8" fmla="*/ 85 w 85"/>
                  <a:gd name="T9" fmla="*/ 17 h 31"/>
                  <a:gd name="T10" fmla="*/ 85 w 85"/>
                  <a:gd name="T11" fmla="*/ 0 h 31"/>
                  <a:gd name="T12" fmla="*/ 44 w 85"/>
                  <a:gd name="T13" fmla="*/ 17 h 31"/>
                  <a:gd name="T14" fmla="*/ 40 w 85"/>
                  <a:gd name="T15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31">
                    <a:moveTo>
                      <a:pt x="40" y="1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5"/>
                      <a:pt x="19" y="31"/>
                      <a:pt x="42" y="31"/>
                    </a:cubicBezTo>
                    <a:cubicBezTo>
                      <a:pt x="66" y="31"/>
                      <a:pt x="85" y="25"/>
                      <a:pt x="85" y="17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3" y="18"/>
                      <a:pt x="41" y="18"/>
                      <a:pt x="4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16" name="文本框 1157"/>
            <p:cNvSpPr txBox="1"/>
            <p:nvPr/>
          </p:nvSpPr>
          <p:spPr>
            <a:xfrm>
              <a:off x="9280" y="2505"/>
              <a:ext cx="536" cy="8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1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  <p:sp>
          <p:nvSpPr>
            <p:cNvPr id="117" name="文本框 311"/>
            <p:cNvSpPr txBox="1"/>
            <p:nvPr/>
          </p:nvSpPr>
          <p:spPr>
            <a:xfrm>
              <a:off x="9197" y="3558"/>
              <a:ext cx="654" cy="8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118" name="文本框 312"/>
            <p:cNvSpPr txBox="1"/>
            <p:nvPr/>
          </p:nvSpPr>
          <p:spPr>
            <a:xfrm>
              <a:off x="9159" y="4702"/>
              <a:ext cx="727" cy="8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119" name="文本框 313"/>
            <p:cNvSpPr txBox="1"/>
            <p:nvPr/>
          </p:nvSpPr>
          <p:spPr>
            <a:xfrm>
              <a:off x="9119" y="5990"/>
              <a:ext cx="800" cy="8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124" name="文本框 321"/>
            <p:cNvSpPr txBox="1"/>
            <p:nvPr/>
          </p:nvSpPr>
          <p:spPr>
            <a:xfrm>
              <a:off x="7231" y="2686"/>
              <a:ext cx="1993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绩效目标回顾</a:t>
              </a:r>
            </a:p>
          </p:txBody>
        </p:sp>
        <p:sp>
          <p:nvSpPr>
            <p:cNvPr id="224" name="饼形 1057"/>
            <p:cNvSpPr/>
            <p:nvPr/>
          </p:nvSpPr>
          <p:spPr>
            <a:xfrm>
              <a:off x="9010" y="7601"/>
              <a:ext cx="1051" cy="1051"/>
            </a:xfrm>
            <a:prstGeom prst="pie">
              <a:avLst>
                <a:gd name="adj1" fmla="val 14222001"/>
                <a:gd name="adj2" fmla="val 18346834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61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109" name="Group 24"/>
            <p:cNvGrpSpPr>
              <a:grpSpLocks noChangeAspect="1"/>
            </p:cNvGrpSpPr>
            <p:nvPr/>
          </p:nvGrpSpPr>
          <p:grpSpPr bwMode="auto">
            <a:xfrm>
              <a:off x="9276" y="7658"/>
              <a:ext cx="491" cy="474"/>
              <a:chOff x="3644" y="1995"/>
              <a:chExt cx="365" cy="352"/>
            </a:xfrm>
          </p:grpSpPr>
          <p:sp>
            <p:nvSpPr>
              <p:cNvPr id="168" name="Freeform 27"/>
              <p:cNvSpPr/>
              <p:nvPr/>
            </p:nvSpPr>
            <p:spPr bwMode="auto">
              <a:xfrm>
                <a:off x="3644" y="2002"/>
                <a:ext cx="184" cy="343"/>
              </a:xfrm>
              <a:custGeom>
                <a:avLst/>
                <a:gdLst>
                  <a:gd name="T0" fmla="*/ 77 w 77"/>
                  <a:gd name="T1" fmla="*/ 143 h 143"/>
                  <a:gd name="T2" fmla="*/ 0 w 77"/>
                  <a:gd name="T3" fmla="*/ 10 h 143"/>
                  <a:gd name="T4" fmla="*/ 47 w 77"/>
                  <a:gd name="T5" fmla="*/ 0 h 143"/>
                  <a:gd name="T6" fmla="*/ 77 w 77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43">
                    <a:moveTo>
                      <a:pt x="77" y="143"/>
                    </a:moveTo>
                    <a:cubicBezTo>
                      <a:pt x="77" y="143"/>
                      <a:pt x="6" y="18"/>
                      <a:pt x="0" y="10"/>
                    </a:cubicBezTo>
                    <a:cubicBezTo>
                      <a:pt x="14" y="2"/>
                      <a:pt x="47" y="0"/>
                      <a:pt x="47" y="0"/>
                    </a:cubicBezTo>
                    <a:lnTo>
                      <a:pt x="77" y="143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8"/>
              <p:cNvSpPr/>
              <p:nvPr/>
            </p:nvSpPr>
            <p:spPr bwMode="auto">
              <a:xfrm>
                <a:off x="3840" y="1995"/>
                <a:ext cx="169" cy="352"/>
              </a:xfrm>
              <a:custGeom>
                <a:avLst/>
                <a:gdLst>
                  <a:gd name="T0" fmla="*/ 0 w 71"/>
                  <a:gd name="T1" fmla="*/ 147 h 147"/>
                  <a:gd name="T2" fmla="*/ 71 w 71"/>
                  <a:gd name="T3" fmla="*/ 9 h 147"/>
                  <a:gd name="T4" fmla="*/ 32 w 71"/>
                  <a:gd name="T5" fmla="*/ 0 h 147"/>
                  <a:gd name="T6" fmla="*/ 0 w 71"/>
                  <a:gd name="T7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7">
                    <a:moveTo>
                      <a:pt x="0" y="147"/>
                    </a:moveTo>
                    <a:cubicBezTo>
                      <a:pt x="0" y="147"/>
                      <a:pt x="62" y="27"/>
                      <a:pt x="71" y="9"/>
                    </a:cubicBezTo>
                    <a:cubicBezTo>
                      <a:pt x="53" y="1"/>
                      <a:pt x="32" y="0"/>
                      <a:pt x="32" y="0"/>
                    </a:cubicBezTo>
                    <a:lnTo>
                      <a:pt x="0" y="147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12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9" name="Group 198"/>
            <p:cNvGrpSpPr>
              <a:grpSpLocks noChangeAspect="1"/>
            </p:cNvGrpSpPr>
            <p:nvPr/>
          </p:nvGrpSpPr>
          <p:grpSpPr bwMode="auto">
            <a:xfrm>
              <a:off x="4649" y="6109"/>
              <a:ext cx="611" cy="470"/>
              <a:chOff x="2216" y="2944"/>
              <a:chExt cx="394" cy="303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240" name="Line 203"/>
              <p:cNvSpPr>
                <a:spLocks noChangeShapeType="1"/>
              </p:cNvSpPr>
              <p:nvPr/>
            </p:nvSpPr>
            <p:spPr bwMode="auto">
              <a:xfrm>
                <a:off x="2423" y="318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Line 204"/>
              <p:cNvSpPr>
                <a:spLocks noChangeShapeType="1"/>
              </p:cNvSpPr>
              <p:nvPr/>
            </p:nvSpPr>
            <p:spPr bwMode="auto">
              <a:xfrm>
                <a:off x="2423" y="318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05"/>
              <p:cNvSpPr>
                <a:spLocks noEditPoints="1"/>
              </p:cNvSpPr>
              <p:nvPr/>
            </p:nvSpPr>
            <p:spPr bwMode="auto">
              <a:xfrm>
                <a:off x="2216" y="2944"/>
                <a:ext cx="394" cy="303"/>
              </a:xfrm>
              <a:custGeom>
                <a:avLst/>
                <a:gdLst>
                  <a:gd name="T0" fmla="*/ 157 w 164"/>
                  <a:gd name="T1" fmla="*/ 12 h 126"/>
                  <a:gd name="T2" fmla="*/ 153 w 164"/>
                  <a:gd name="T3" fmla="*/ 7 h 126"/>
                  <a:gd name="T4" fmla="*/ 104 w 164"/>
                  <a:gd name="T5" fmla="*/ 0 h 126"/>
                  <a:gd name="T6" fmla="*/ 82 w 164"/>
                  <a:gd name="T7" fmla="*/ 10 h 126"/>
                  <a:gd name="T8" fmla="*/ 68 w 164"/>
                  <a:gd name="T9" fmla="*/ 1 h 126"/>
                  <a:gd name="T10" fmla="*/ 17 w 164"/>
                  <a:gd name="T11" fmla="*/ 6 h 126"/>
                  <a:gd name="T12" fmla="*/ 8 w 164"/>
                  <a:gd name="T13" fmla="*/ 10 h 126"/>
                  <a:gd name="T14" fmla="*/ 5 w 164"/>
                  <a:gd name="T15" fmla="*/ 12 h 126"/>
                  <a:gd name="T16" fmla="*/ 0 w 164"/>
                  <a:gd name="T17" fmla="*/ 83 h 126"/>
                  <a:gd name="T18" fmla="*/ 4 w 164"/>
                  <a:gd name="T19" fmla="*/ 120 h 126"/>
                  <a:gd name="T20" fmla="*/ 56 w 164"/>
                  <a:gd name="T21" fmla="*/ 120 h 126"/>
                  <a:gd name="T22" fmla="*/ 63 w 164"/>
                  <a:gd name="T23" fmla="*/ 120 h 126"/>
                  <a:gd name="T24" fmla="*/ 71 w 164"/>
                  <a:gd name="T25" fmla="*/ 126 h 126"/>
                  <a:gd name="T26" fmla="*/ 91 w 164"/>
                  <a:gd name="T27" fmla="*/ 126 h 126"/>
                  <a:gd name="T28" fmla="*/ 98 w 164"/>
                  <a:gd name="T29" fmla="*/ 123 h 126"/>
                  <a:gd name="T30" fmla="*/ 100 w 164"/>
                  <a:gd name="T31" fmla="*/ 120 h 126"/>
                  <a:gd name="T32" fmla="*/ 145 w 164"/>
                  <a:gd name="T33" fmla="*/ 120 h 126"/>
                  <a:gd name="T34" fmla="*/ 164 w 164"/>
                  <a:gd name="T35" fmla="*/ 114 h 126"/>
                  <a:gd name="T36" fmla="*/ 164 w 164"/>
                  <a:gd name="T37" fmla="*/ 21 h 126"/>
                  <a:gd name="T38" fmla="*/ 68 w 164"/>
                  <a:gd name="T39" fmla="*/ 113 h 126"/>
                  <a:gd name="T40" fmla="*/ 12 w 164"/>
                  <a:gd name="T41" fmla="*/ 107 h 126"/>
                  <a:gd name="T42" fmla="*/ 40 w 164"/>
                  <a:gd name="T43" fmla="*/ 101 h 126"/>
                  <a:gd name="T44" fmla="*/ 77 w 164"/>
                  <a:gd name="T45" fmla="*/ 109 h 126"/>
                  <a:gd name="T46" fmla="*/ 79 w 164"/>
                  <a:gd name="T47" fmla="*/ 17 h 126"/>
                  <a:gd name="T48" fmla="*/ 79 w 164"/>
                  <a:gd name="T49" fmla="*/ 98 h 126"/>
                  <a:gd name="T50" fmla="*/ 65 w 164"/>
                  <a:gd name="T51" fmla="*/ 94 h 126"/>
                  <a:gd name="T52" fmla="*/ 12 w 164"/>
                  <a:gd name="T53" fmla="*/ 100 h 126"/>
                  <a:gd name="T54" fmla="*/ 12 w 164"/>
                  <a:gd name="T55" fmla="*/ 13 h 126"/>
                  <a:gd name="T56" fmla="*/ 15 w 164"/>
                  <a:gd name="T57" fmla="*/ 11 h 126"/>
                  <a:gd name="T58" fmla="*/ 43 w 164"/>
                  <a:gd name="T59" fmla="*/ 6 h 126"/>
                  <a:gd name="T60" fmla="*/ 76 w 164"/>
                  <a:gd name="T61" fmla="*/ 10 h 126"/>
                  <a:gd name="T62" fmla="*/ 79 w 164"/>
                  <a:gd name="T63" fmla="*/ 17 h 126"/>
                  <a:gd name="T64" fmla="*/ 85 w 164"/>
                  <a:gd name="T65" fmla="*/ 40 h 126"/>
                  <a:gd name="T66" fmla="*/ 85 w 164"/>
                  <a:gd name="T67" fmla="*/ 14 h 126"/>
                  <a:gd name="T68" fmla="*/ 90 w 164"/>
                  <a:gd name="T69" fmla="*/ 8 h 126"/>
                  <a:gd name="T70" fmla="*/ 94 w 164"/>
                  <a:gd name="T71" fmla="*/ 43 h 126"/>
                  <a:gd name="T72" fmla="*/ 102 w 164"/>
                  <a:gd name="T73" fmla="*/ 43 h 126"/>
                  <a:gd name="T74" fmla="*/ 107 w 164"/>
                  <a:gd name="T75" fmla="*/ 5 h 126"/>
                  <a:gd name="T76" fmla="*/ 152 w 164"/>
                  <a:gd name="T77" fmla="*/ 11 h 126"/>
                  <a:gd name="T78" fmla="*/ 152 w 164"/>
                  <a:gd name="T79" fmla="*/ 15 h 126"/>
                  <a:gd name="T80" fmla="*/ 152 w 164"/>
                  <a:gd name="T81" fmla="*/ 100 h 126"/>
                  <a:gd name="T82" fmla="*/ 100 w 164"/>
                  <a:gd name="T83" fmla="*/ 94 h 126"/>
                  <a:gd name="T84" fmla="*/ 96 w 164"/>
                  <a:gd name="T85" fmla="*/ 113 h 126"/>
                  <a:gd name="T86" fmla="*/ 97 w 164"/>
                  <a:gd name="T87" fmla="*/ 101 h 126"/>
                  <a:gd name="T88" fmla="*/ 147 w 164"/>
                  <a:gd name="T89" fmla="*/ 106 h 126"/>
                  <a:gd name="T90" fmla="*/ 153 w 164"/>
                  <a:gd name="T91" fmla="*/ 1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126">
                    <a:moveTo>
                      <a:pt x="159" y="12"/>
                    </a:moveTo>
                    <a:cubicBezTo>
                      <a:pt x="159" y="12"/>
                      <a:pt x="158" y="12"/>
                      <a:pt x="157" y="12"/>
                    </a:cubicBezTo>
                    <a:cubicBezTo>
                      <a:pt x="156" y="12"/>
                      <a:pt x="156" y="12"/>
                      <a:pt x="156" y="11"/>
                    </a:cubicBezTo>
                    <a:cubicBezTo>
                      <a:pt x="156" y="9"/>
                      <a:pt x="155" y="8"/>
                      <a:pt x="153" y="7"/>
                    </a:cubicBezTo>
                    <a:cubicBezTo>
                      <a:pt x="146" y="6"/>
                      <a:pt x="138" y="4"/>
                      <a:pt x="131" y="3"/>
                    </a:cubicBezTo>
                    <a:cubicBezTo>
                      <a:pt x="122" y="2"/>
                      <a:pt x="113" y="0"/>
                      <a:pt x="104" y="0"/>
                    </a:cubicBezTo>
                    <a:cubicBezTo>
                      <a:pt x="100" y="0"/>
                      <a:pt x="95" y="1"/>
                      <a:pt x="92" y="2"/>
                    </a:cubicBezTo>
                    <a:cubicBezTo>
                      <a:pt x="88" y="3"/>
                      <a:pt x="85" y="7"/>
                      <a:pt x="82" y="10"/>
                    </a:cubicBezTo>
                    <a:cubicBezTo>
                      <a:pt x="80" y="8"/>
                      <a:pt x="78" y="6"/>
                      <a:pt x="76" y="4"/>
                    </a:cubicBezTo>
                    <a:cubicBezTo>
                      <a:pt x="73" y="2"/>
                      <a:pt x="71" y="2"/>
                      <a:pt x="68" y="1"/>
                    </a:cubicBezTo>
                    <a:cubicBezTo>
                      <a:pt x="62" y="0"/>
                      <a:pt x="56" y="0"/>
                      <a:pt x="50" y="1"/>
                    </a:cubicBezTo>
                    <a:cubicBezTo>
                      <a:pt x="39" y="2"/>
                      <a:pt x="28" y="4"/>
                      <a:pt x="17" y="6"/>
                    </a:cubicBezTo>
                    <a:cubicBezTo>
                      <a:pt x="14" y="7"/>
                      <a:pt x="12" y="7"/>
                      <a:pt x="10" y="7"/>
                    </a:cubicBezTo>
                    <a:cubicBezTo>
                      <a:pt x="8" y="8"/>
                      <a:pt x="8" y="9"/>
                      <a:pt x="8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1" y="12"/>
                      <a:pt x="0" y="15"/>
                      <a:pt x="0" y="19"/>
                    </a:cubicBezTo>
                    <a:cubicBezTo>
                      <a:pt x="0" y="43"/>
                      <a:pt x="0" y="59"/>
                      <a:pt x="0" y="83"/>
                    </a:cubicBezTo>
                    <a:cubicBezTo>
                      <a:pt x="0" y="93"/>
                      <a:pt x="0" y="103"/>
                      <a:pt x="0" y="113"/>
                    </a:cubicBezTo>
                    <a:cubicBezTo>
                      <a:pt x="0" y="116"/>
                      <a:pt x="0" y="120"/>
                      <a:pt x="4" y="120"/>
                    </a:cubicBezTo>
                    <a:cubicBezTo>
                      <a:pt x="8" y="120"/>
                      <a:pt x="12" y="120"/>
                      <a:pt x="15" y="120"/>
                    </a:cubicBezTo>
                    <a:cubicBezTo>
                      <a:pt x="29" y="120"/>
                      <a:pt x="42" y="120"/>
                      <a:pt x="56" y="120"/>
                    </a:cubicBezTo>
                    <a:cubicBezTo>
                      <a:pt x="58" y="120"/>
                      <a:pt x="60" y="120"/>
                      <a:pt x="62" y="120"/>
                    </a:cubicBezTo>
                    <a:cubicBezTo>
                      <a:pt x="62" y="120"/>
                      <a:pt x="63" y="120"/>
                      <a:pt x="63" y="120"/>
                    </a:cubicBezTo>
                    <a:cubicBezTo>
                      <a:pt x="65" y="120"/>
                      <a:pt x="65" y="121"/>
                      <a:pt x="65" y="122"/>
                    </a:cubicBezTo>
                    <a:cubicBezTo>
                      <a:pt x="66" y="125"/>
                      <a:pt x="69" y="126"/>
                      <a:pt x="71" y="126"/>
                    </a:cubicBezTo>
                    <a:cubicBezTo>
                      <a:pt x="74" y="126"/>
                      <a:pt x="77" y="126"/>
                      <a:pt x="80" y="126"/>
                    </a:cubicBezTo>
                    <a:cubicBezTo>
                      <a:pt x="84" y="126"/>
                      <a:pt x="87" y="126"/>
                      <a:pt x="91" y="126"/>
                    </a:cubicBezTo>
                    <a:cubicBezTo>
                      <a:pt x="92" y="126"/>
                      <a:pt x="95" y="126"/>
                      <a:pt x="96" y="125"/>
                    </a:cubicBezTo>
                    <a:cubicBezTo>
                      <a:pt x="97" y="125"/>
                      <a:pt x="98" y="124"/>
                      <a:pt x="98" y="123"/>
                    </a:cubicBezTo>
                    <a:cubicBezTo>
                      <a:pt x="99" y="122"/>
                      <a:pt x="98" y="121"/>
                      <a:pt x="99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cubicBezTo>
                      <a:pt x="102" y="120"/>
                      <a:pt x="104" y="120"/>
                      <a:pt x="105" y="120"/>
                    </a:cubicBezTo>
                    <a:cubicBezTo>
                      <a:pt x="118" y="120"/>
                      <a:pt x="132" y="120"/>
                      <a:pt x="145" y="120"/>
                    </a:cubicBezTo>
                    <a:cubicBezTo>
                      <a:pt x="149" y="120"/>
                      <a:pt x="154" y="120"/>
                      <a:pt x="159" y="120"/>
                    </a:cubicBezTo>
                    <a:cubicBezTo>
                      <a:pt x="162" y="120"/>
                      <a:pt x="164" y="118"/>
                      <a:pt x="164" y="114"/>
                    </a:cubicBezTo>
                    <a:cubicBezTo>
                      <a:pt x="164" y="105"/>
                      <a:pt x="164" y="96"/>
                      <a:pt x="164" y="87"/>
                    </a:cubicBezTo>
                    <a:cubicBezTo>
                      <a:pt x="164" y="62"/>
                      <a:pt x="164" y="46"/>
                      <a:pt x="164" y="21"/>
                    </a:cubicBezTo>
                    <a:cubicBezTo>
                      <a:pt x="164" y="17"/>
                      <a:pt x="164" y="12"/>
                      <a:pt x="159" y="12"/>
                    </a:cubicBezTo>
                    <a:close/>
                    <a:moveTo>
                      <a:pt x="68" y="113"/>
                    </a:moveTo>
                    <a:cubicBezTo>
                      <a:pt x="49" y="113"/>
                      <a:pt x="30" y="113"/>
                      <a:pt x="10" y="113"/>
                    </a:cubicBezTo>
                    <a:cubicBezTo>
                      <a:pt x="11" y="112"/>
                      <a:pt x="11" y="107"/>
                      <a:pt x="12" y="107"/>
                    </a:cubicBezTo>
                    <a:cubicBezTo>
                      <a:pt x="13" y="106"/>
                      <a:pt x="15" y="106"/>
                      <a:pt x="16" y="106"/>
                    </a:cubicBezTo>
                    <a:cubicBezTo>
                      <a:pt x="24" y="104"/>
                      <a:pt x="32" y="102"/>
                      <a:pt x="40" y="101"/>
                    </a:cubicBezTo>
                    <a:cubicBezTo>
                      <a:pt x="49" y="100"/>
                      <a:pt x="58" y="98"/>
                      <a:pt x="66" y="101"/>
                    </a:cubicBezTo>
                    <a:cubicBezTo>
                      <a:pt x="71" y="102"/>
                      <a:pt x="75" y="105"/>
                      <a:pt x="77" y="109"/>
                    </a:cubicBezTo>
                    <a:cubicBezTo>
                      <a:pt x="74" y="109"/>
                      <a:pt x="70" y="111"/>
                      <a:pt x="68" y="113"/>
                    </a:cubicBezTo>
                    <a:close/>
                    <a:moveTo>
                      <a:pt x="79" y="17"/>
                    </a:moveTo>
                    <a:cubicBezTo>
                      <a:pt x="79" y="22"/>
                      <a:pt x="79" y="20"/>
                      <a:pt x="79" y="25"/>
                    </a:cubicBezTo>
                    <a:cubicBezTo>
                      <a:pt x="79" y="50"/>
                      <a:pt x="79" y="73"/>
                      <a:pt x="79" y="98"/>
                    </a:cubicBezTo>
                    <a:cubicBezTo>
                      <a:pt x="79" y="100"/>
                      <a:pt x="79" y="101"/>
                      <a:pt x="79" y="102"/>
                    </a:cubicBezTo>
                    <a:cubicBezTo>
                      <a:pt x="75" y="99"/>
                      <a:pt x="70" y="95"/>
                      <a:pt x="65" y="94"/>
                    </a:cubicBezTo>
                    <a:cubicBezTo>
                      <a:pt x="59" y="93"/>
                      <a:pt x="53" y="93"/>
                      <a:pt x="46" y="94"/>
                    </a:cubicBezTo>
                    <a:cubicBezTo>
                      <a:pt x="35" y="95"/>
                      <a:pt x="23" y="97"/>
                      <a:pt x="12" y="100"/>
                    </a:cubicBezTo>
                    <a:cubicBezTo>
                      <a:pt x="12" y="79"/>
                      <a:pt x="12" y="57"/>
                      <a:pt x="12" y="36"/>
                    </a:cubicBezTo>
                    <a:cubicBezTo>
                      <a:pt x="12" y="25"/>
                      <a:pt x="12" y="23"/>
                      <a:pt x="12" y="13"/>
                    </a:cubicBezTo>
                    <a:cubicBezTo>
                      <a:pt x="12" y="12"/>
                      <a:pt x="12" y="11"/>
                      <a:pt x="12" y="11"/>
                    </a:cubicBezTo>
                    <a:cubicBezTo>
                      <a:pt x="13" y="11"/>
                      <a:pt x="14" y="11"/>
                      <a:pt x="15" y="11"/>
                    </a:cubicBezTo>
                    <a:cubicBezTo>
                      <a:pt x="17" y="10"/>
                      <a:pt x="20" y="10"/>
                      <a:pt x="22" y="10"/>
                    </a:cubicBezTo>
                    <a:cubicBezTo>
                      <a:pt x="29" y="8"/>
                      <a:pt x="36" y="7"/>
                      <a:pt x="43" y="6"/>
                    </a:cubicBezTo>
                    <a:cubicBezTo>
                      <a:pt x="49" y="6"/>
                      <a:pt x="55" y="5"/>
                      <a:pt x="61" y="5"/>
                    </a:cubicBezTo>
                    <a:cubicBezTo>
                      <a:pt x="67" y="5"/>
                      <a:pt x="72" y="6"/>
                      <a:pt x="76" y="10"/>
                    </a:cubicBezTo>
                    <a:cubicBezTo>
                      <a:pt x="78" y="11"/>
                      <a:pt x="79" y="12"/>
                      <a:pt x="79" y="13"/>
                    </a:cubicBezTo>
                    <a:cubicBezTo>
                      <a:pt x="79" y="15"/>
                      <a:pt x="79" y="16"/>
                      <a:pt x="79" y="17"/>
                    </a:cubicBezTo>
                    <a:close/>
                    <a:moveTo>
                      <a:pt x="85" y="103"/>
                    </a:moveTo>
                    <a:cubicBezTo>
                      <a:pt x="85" y="82"/>
                      <a:pt x="85" y="61"/>
                      <a:pt x="85" y="40"/>
                    </a:cubicBezTo>
                    <a:cubicBezTo>
                      <a:pt x="85" y="31"/>
                      <a:pt x="85" y="31"/>
                      <a:pt x="85" y="22"/>
                    </a:cubicBezTo>
                    <a:cubicBezTo>
                      <a:pt x="85" y="19"/>
                      <a:pt x="85" y="17"/>
                      <a:pt x="85" y="14"/>
                    </a:cubicBezTo>
                    <a:cubicBezTo>
                      <a:pt x="85" y="14"/>
                      <a:pt x="85" y="13"/>
                      <a:pt x="85" y="13"/>
                    </a:cubicBezTo>
                    <a:cubicBezTo>
                      <a:pt x="85" y="11"/>
                      <a:pt x="89" y="9"/>
                      <a:pt x="90" y="8"/>
                    </a:cubicBezTo>
                    <a:cubicBezTo>
                      <a:pt x="90" y="23"/>
                      <a:pt x="90" y="30"/>
                      <a:pt x="90" y="45"/>
                    </a:cubicBezTo>
                    <a:cubicBezTo>
                      <a:pt x="91" y="44"/>
                      <a:pt x="92" y="44"/>
                      <a:pt x="94" y="43"/>
                    </a:cubicBezTo>
                    <a:cubicBezTo>
                      <a:pt x="95" y="42"/>
                      <a:pt x="97" y="40"/>
                      <a:pt x="98" y="40"/>
                    </a:cubicBezTo>
                    <a:cubicBezTo>
                      <a:pt x="99" y="40"/>
                      <a:pt x="101" y="42"/>
                      <a:pt x="102" y="43"/>
                    </a:cubicBezTo>
                    <a:cubicBezTo>
                      <a:pt x="104" y="44"/>
                      <a:pt x="105" y="44"/>
                      <a:pt x="107" y="45"/>
                    </a:cubicBezTo>
                    <a:cubicBezTo>
                      <a:pt x="107" y="29"/>
                      <a:pt x="107" y="21"/>
                      <a:pt x="107" y="5"/>
                    </a:cubicBezTo>
                    <a:cubicBezTo>
                      <a:pt x="119" y="6"/>
                      <a:pt x="132" y="8"/>
                      <a:pt x="145" y="10"/>
                    </a:cubicBezTo>
                    <a:cubicBezTo>
                      <a:pt x="147" y="11"/>
                      <a:pt x="150" y="11"/>
                      <a:pt x="152" y="11"/>
                    </a:cubicBezTo>
                    <a:cubicBezTo>
                      <a:pt x="152" y="12"/>
                      <a:pt x="152" y="12"/>
                      <a:pt x="152" y="13"/>
                    </a:cubicBezTo>
                    <a:cubicBezTo>
                      <a:pt x="152" y="14"/>
                      <a:pt x="152" y="14"/>
                      <a:pt x="152" y="15"/>
                    </a:cubicBezTo>
                    <a:cubicBezTo>
                      <a:pt x="152" y="26"/>
                      <a:pt x="152" y="28"/>
                      <a:pt x="152" y="39"/>
                    </a:cubicBezTo>
                    <a:cubicBezTo>
                      <a:pt x="152" y="59"/>
                      <a:pt x="152" y="79"/>
                      <a:pt x="152" y="100"/>
                    </a:cubicBezTo>
                    <a:cubicBezTo>
                      <a:pt x="141" y="97"/>
                      <a:pt x="129" y="95"/>
                      <a:pt x="117" y="94"/>
                    </a:cubicBezTo>
                    <a:cubicBezTo>
                      <a:pt x="112" y="93"/>
                      <a:pt x="105" y="93"/>
                      <a:pt x="100" y="94"/>
                    </a:cubicBezTo>
                    <a:cubicBezTo>
                      <a:pt x="94" y="95"/>
                      <a:pt x="89" y="99"/>
                      <a:pt x="85" y="103"/>
                    </a:cubicBezTo>
                    <a:close/>
                    <a:moveTo>
                      <a:pt x="96" y="113"/>
                    </a:moveTo>
                    <a:cubicBezTo>
                      <a:pt x="93" y="111"/>
                      <a:pt x="90" y="109"/>
                      <a:pt x="87" y="109"/>
                    </a:cubicBezTo>
                    <a:cubicBezTo>
                      <a:pt x="88" y="105"/>
                      <a:pt x="93" y="103"/>
                      <a:pt x="97" y="101"/>
                    </a:cubicBezTo>
                    <a:cubicBezTo>
                      <a:pt x="105" y="98"/>
                      <a:pt x="115" y="100"/>
                      <a:pt x="124" y="101"/>
                    </a:cubicBezTo>
                    <a:cubicBezTo>
                      <a:pt x="131" y="102"/>
                      <a:pt x="139" y="104"/>
                      <a:pt x="147" y="106"/>
                    </a:cubicBezTo>
                    <a:cubicBezTo>
                      <a:pt x="149" y="106"/>
                      <a:pt x="150" y="106"/>
                      <a:pt x="152" y="107"/>
                    </a:cubicBezTo>
                    <a:cubicBezTo>
                      <a:pt x="152" y="107"/>
                      <a:pt x="153" y="112"/>
                      <a:pt x="153" y="113"/>
                    </a:cubicBezTo>
                    <a:cubicBezTo>
                      <a:pt x="134" y="113"/>
                      <a:pt x="115" y="113"/>
                      <a:pt x="96" y="113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06"/>
              <p:cNvSpPr/>
              <p:nvPr/>
            </p:nvSpPr>
            <p:spPr bwMode="auto">
              <a:xfrm>
                <a:off x="2420" y="3189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636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07"/>
              <p:cNvSpPr/>
              <p:nvPr/>
            </p:nvSpPr>
            <p:spPr bwMode="auto">
              <a:xfrm>
                <a:off x="2420" y="31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208"/>
              <p:cNvSpPr/>
              <p:nvPr/>
            </p:nvSpPr>
            <p:spPr bwMode="auto">
              <a:xfrm>
                <a:off x="2420" y="31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6" name="文本框 321"/>
            <p:cNvSpPr txBox="1"/>
            <p:nvPr/>
          </p:nvSpPr>
          <p:spPr>
            <a:xfrm>
              <a:off x="7009" y="3690"/>
              <a:ext cx="1993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绩效考核结果</a:t>
              </a:r>
            </a:p>
          </p:txBody>
        </p:sp>
        <p:sp>
          <p:nvSpPr>
            <p:cNvPr id="247" name="文本框 321"/>
            <p:cNvSpPr txBox="1"/>
            <p:nvPr/>
          </p:nvSpPr>
          <p:spPr>
            <a:xfrm>
              <a:off x="6766" y="4862"/>
              <a:ext cx="1993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绩效问题解析</a:t>
              </a:r>
            </a:p>
          </p:txBody>
        </p:sp>
        <p:sp>
          <p:nvSpPr>
            <p:cNvPr id="248" name="文本框 321"/>
            <p:cNvSpPr txBox="1"/>
            <p:nvPr/>
          </p:nvSpPr>
          <p:spPr>
            <a:xfrm>
              <a:off x="6435" y="6078"/>
              <a:ext cx="1993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绩效改善方案</a:t>
              </a: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6820535" y="1797685"/>
            <a:ext cx="3739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回顾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上一个考核周期的绩效目标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20535" y="2368550"/>
            <a:ext cx="1816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阐述绩效考核结果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20535" y="2959100"/>
            <a:ext cx="3168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分析绩效考核结果呈现出来的问题，并进行分析原因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20535" y="3736340"/>
            <a:ext cx="3168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根据原因分析，制定针对性的改善措施，和绩效提升计划</a:t>
            </a:r>
          </a:p>
        </p:txBody>
      </p:sp>
      <p:sp>
        <p:nvSpPr>
          <p:cNvPr id="225" name="文本框 224"/>
          <p:cNvSpPr txBox="1"/>
          <p:nvPr/>
        </p:nvSpPr>
        <p:spPr>
          <a:xfrm>
            <a:off x="5083492" y="5576220"/>
            <a:ext cx="3739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针对关键员工的绩效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60039" y="2134381"/>
            <a:ext cx="802995" cy="3356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38" name="矩形 37"/>
          <p:cNvSpPr/>
          <p:nvPr/>
        </p:nvSpPr>
        <p:spPr>
          <a:xfrm>
            <a:off x="3290884" y="2137287"/>
            <a:ext cx="802995" cy="171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04804" y="464225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绩效数据管理</a:t>
            </a: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V 形 1"/>
          <p:cNvSpPr/>
          <p:nvPr/>
        </p:nvSpPr>
        <p:spPr>
          <a:xfrm>
            <a:off x="2028825" y="1389189"/>
            <a:ext cx="2371726" cy="5238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</a:p>
        </p:txBody>
      </p:sp>
      <p:sp>
        <p:nvSpPr>
          <p:cNvPr id="8" name="箭头: V 形 7"/>
          <p:cNvSpPr/>
          <p:nvPr/>
        </p:nvSpPr>
        <p:spPr>
          <a:xfrm>
            <a:off x="4276725" y="1389189"/>
            <a:ext cx="4333874" cy="523875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数据分析及应用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8496298" y="1389188"/>
            <a:ext cx="1943100" cy="523875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决策建议</a:t>
            </a:r>
          </a:p>
        </p:txBody>
      </p:sp>
      <p:grpSp>
        <p:nvGrpSpPr>
          <p:cNvPr id="11" name="Group 181"/>
          <p:cNvGrpSpPr>
            <a:grpSpLocks noChangeAspect="1"/>
          </p:cNvGrpSpPr>
          <p:nvPr/>
        </p:nvGrpSpPr>
        <p:grpSpPr bwMode="auto">
          <a:xfrm>
            <a:off x="2263264" y="2749616"/>
            <a:ext cx="404420" cy="401467"/>
            <a:chOff x="2160" y="2262"/>
            <a:chExt cx="411" cy="408"/>
          </a:xfrm>
          <a:solidFill>
            <a:schemeClr val="bg1"/>
          </a:solidFill>
          <a:effectLst/>
        </p:grpSpPr>
        <p:sp>
          <p:nvSpPr>
            <p:cNvPr id="12" name="Freeform 189"/>
            <p:cNvSpPr/>
            <p:nvPr/>
          </p:nvSpPr>
          <p:spPr bwMode="auto">
            <a:xfrm>
              <a:off x="2280" y="2262"/>
              <a:ext cx="163" cy="163"/>
            </a:xfrm>
            <a:custGeom>
              <a:avLst/>
              <a:gdLst>
                <a:gd name="T0" fmla="*/ 6 w 68"/>
                <a:gd name="T1" fmla="*/ 44 h 68"/>
                <a:gd name="T2" fmla="*/ 34 w 68"/>
                <a:gd name="T3" fmla="*/ 68 h 68"/>
                <a:gd name="T4" fmla="*/ 62 w 68"/>
                <a:gd name="T5" fmla="*/ 44 h 68"/>
                <a:gd name="T6" fmla="*/ 68 w 68"/>
                <a:gd name="T7" fmla="*/ 33 h 68"/>
                <a:gd name="T8" fmla="*/ 63 w 68"/>
                <a:gd name="T9" fmla="*/ 28 h 68"/>
                <a:gd name="T10" fmla="*/ 34 w 68"/>
                <a:gd name="T11" fmla="*/ 0 h 68"/>
                <a:gd name="T12" fmla="*/ 5 w 68"/>
                <a:gd name="T13" fmla="*/ 28 h 68"/>
                <a:gd name="T14" fmla="*/ 0 w 68"/>
                <a:gd name="T15" fmla="*/ 33 h 68"/>
                <a:gd name="T16" fmla="*/ 6 w 68"/>
                <a:gd name="T17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" y="44"/>
                  </a:moveTo>
                  <a:cubicBezTo>
                    <a:pt x="9" y="57"/>
                    <a:pt x="16" y="68"/>
                    <a:pt x="34" y="68"/>
                  </a:cubicBezTo>
                  <a:cubicBezTo>
                    <a:pt x="53" y="68"/>
                    <a:pt x="60" y="57"/>
                    <a:pt x="62" y="44"/>
                  </a:cubicBezTo>
                  <a:cubicBezTo>
                    <a:pt x="66" y="42"/>
                    <a:pt x="68" y="37"/>
                    <a:pt x="68" y="33"/>
                  </a:cubicBezTo>
                  <a:cubicBezTo>
                    <a:pt x="67" y="31"/>
                    <a:pt x="66" y="29"/>
                    <a:pt x="63" y="28"/>
                  </a:cubicBezTo>
                  <a:cubicBezTo>
                    <a:pt x="63" y="13"/>
                    <a:pt x="51" y="0"/>
                    <a:pt x="34" y="0"/>
                  </a:cubicBezTo>
                  <a:cubicBezTo>
                    <a:pt x="17" y="0"/>
                    <a:pt x="6" y="13"/>
                    <a:pt x="5" y="28"/>
                  </a:cubicBezTo>
                  <a:cubicBezTo>
                    <a:pt x="2" y="29"/>
                    <a:pt x="0" y="30"/>
                    <a:pt x="0" y="33"/>
                  </a:cubicBezTo>
                  <a:cubicBezTo>
                    <a:pt x="0" y="37"/>
                    <a:pt x="2" y="43"/>
                    <a:pt x="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" name="Freeform 190"/>
            <p:cNvSpPr/>
            <p:nvPr/>
          </p:nvSpPr>
          <p:spPr bwMode="auto">
            <a:xfrm>
              <a:off x="2258" y="2437"/>
              <a:ext cx="214" cy="62"/>
            </a:xfrm>
            <a:custGeom>
              <a:avLst/>
              <a:gdLst>
                <a:gd name="T0" fmla="*/ 42 w 89"/>
                <a:gd name="T1" fmla="*/ 26 h 26"/>
                <a:gd name="T2" fmla="*/ 48 w 89"/>
                <a:gd name="T3" fmla="*/ 26 h 26"/>
                <a:gd name="T4" fmla="*/ 52 w 89"/>
                <a:gd name="T5" fmla="*/ 26 h 26"/>
                <a:gd name="T6" fmla="*/ 89 w 89"/>
                <a:gd name="T7" fmla="*/ 9 h 26"/>
                <a:gd name="T8" fmla="*/ 66 w 89"/>
                <a:gd name="T9" fmla="*/ 0 h 26"/>
                <a:gd name="T10" fmla="*/ 56 w 89"/>
                <a:gd name="T11" fmla="*/ 0 h 26"/>
                <a:gd name="T12" fmla="*/ 48 w 89"/>
                <a:gd name="T13" fmla="*/ 0 h 26"/>
                <a:gd name="T14" fmla="*/ 42 w 89"/>
                <a:gd name="T15" fmla="*/ 0 h 26"/>
                <a:gd name="T16" fmla="*/ 33 w 89"/>
                <a:gd name="T17" fmla="*/ 0 h 26"/>
                <a:gd name="T18" fmla="*/ 24 w 89"/>
                <a:gd name="T19" fmla="*/ 0 h 26"/>
                <a:gd name="T20" fmla="*/ 0 w 89"/>
                <a:gd name="T21" fmla="*/ 9 h 26"/>
                <a:gd name="T22" fmla="*/ 38 w 89"/>
                <a:gd name="T23" fmla="*/ 26 h 26"/>
                <a:gd name="T24" fmla="*/ 42 w 89"/>
                <a:gd name="T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26">
                  <a:moveTo>
                    <a:pt x="42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8" y="8"/>
                    <a:pt x="76" y="2"/>
                    <a:pt x="66" y="0"/>
                  </a:cubicBezTo>
                  <a:cubicBezTo>
                    <a:pt x="65" y="0"/>
                    <a:pt x="58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5" y="0"/>
                    <a:pt x="24" y="0"/>
                  </a:cubicBezTo>
                  <a:cubicBezTo>
                    <a:pt x="14" y="2"/>
                    <a:pt x="1" y="8"/>
                    <a:pt x="0" y="9"/>
                  </a:cubicBezTo>
                  <a:cubicBezTo>
                    <a:pt x="38" y="26"/>
                    <a:pt x="38" y="26"/>
                    <a:pt x="38" y="26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" name="Freeform 191"/>
            <p:cNvSpPr/>
            <p:nvPr/>
          </p:nvSpPr>
          <p:spPr bwMode="auto">
            <a:xfrm>
              <a:off x="2354" y="2513"/>
              <a:ext cx="22" cy="157"/>
            </a:xfrm>
            <a:custGeom>
              <a:avLst/>
              <a:gdLst>
                <a:gd name="T0" fmla="*/ 3 w 22"/>
                <a:gd name="T1" fmla="*/ 157 h 157"/>
                <a:gd name="T2" fmla="*/ 20 w 22"/>
                <a:gd name="T3" fmla="*/ 157 h 157"/>
                <a:gd name="T4" fmla="*/ 22 w 22"/>
                <a:gd name="T5" fmla="*/ 0 h 157"/>
                <a:gd name="T6" fmla="*/ 0 w 22"/>
                <a:gd name="T7" fmla="*/ 0 h 157"/>
                <a:gd name="T8" fmla="*/ 3 w 2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7">
                  <a:moveTo>
                    <a:pt x="3" y="157"/>
                  </a:moveTo>
                  <a:lnTo>
                    <a:pt x="20" y="15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5" name="Freeform 192"/>
            <p:cNvSpPr/>
            <p:nvPr/>
          </p:nvSpPr>
          <p:spPr bwMode="auto">
            <a:xfrm>
              <a:off x="2210" y="2470"/>
              <a:ext cx="139" cy="200"/>
            </a:xfrm>
            <a:custGeom>
              <a:avLst/>
              <a:gdLst>
                <a:gd name="T0" fmla="*/ 0 w 58"/>
                <a:gd name="T1" fmla="*/ 0 h 84"/>
                <a:gd name="T2" fmla="*/ 2 w 58"/>
                <a:gd name="T3" fmla="*/ 20 h 84"/>
                <a:gd name="T4" fmla="*/ 9 w 58"/>
                <a:gd name="T5" fmla="*/ 23 h 84"/>
                <a:gd name="T6" fmla="*/ 18 w 58"/>
                <a:gd name="T7" fmla="*/ 32 h 84"/>
                <a:gd name="T8" fmla="*/ 17 w 58"/>
                <a:gd name="T9" fmla="*/ 44 h 84"/>
                <a:gd name="T10" fmla="*/ 5 w 58"/>
                <a:gd name="T11" fmla="*/ 53 h 84"/>
                <a:gd name="T12" fmla="*/ 6 w 58"/>
                <a:gd name="T13" fmla="*/ 66 h 84"/>
                <a:gd name="T14" fmla="*/ 58 w 58"/>
                <a:gd name="T15" fmla="*/ 84 h 84"/>
                <a:gd name="T16" fmla="*/ 57 w 58"/>
                <a:gd name="T17" fmla="*/ 18 h 84"/>
                <a:gd name="T18" fmla="*/ 0 w 58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0" y="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25"/>
                    <a:pt x="16" y="28"/>
                    <a:pt x="18" y="32"/>
                  </a:cubicBezTo>
                  <a:cubicBezTo>
                    <a:pt x="19" y="36"/>
                    <a:pt x="19" y="40"/>
                    <a:pt x="17" y="44"/>
                  </a:cubicBezTo>
                  <a:cubicBezTo>
                    <a:pt x="15" y="49"/>
                    <a:pt x="10" y="52"/>
                    <a:pt x="5" y="53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7" y="18"/>
                    <a:pt x="57" y="18"/>
                    <a:pt x="57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6" name="Freeform 193"/>
            <p:cNvSpPr/>
            <p:nvPr/>
          </p:nvSpPr>
          <p:spPr bwMode="auto">
            <a:xfrm>
              <a:off x="2160" y="2496"/>
              <a:ext cx="86" cy="93"/>
            </a:xfrm>
            <a:custGeom>
              <a:avLst/>
              <a:gdLst>
                <a:gd name="T0" fmla="*/ 33 w 36"/>
                <a:gd name="T1" fmla="*/ 31 h 39"/>
                <a:gd name="T2" fmla="*/ 28 w 36"/>
                <a:gd name="T3" fmla="*/ 17 h 39"/>
                <a:gd name="T4" fmla="*/ 20 w 36"/>
                <a:gd name="T5" fmla="*/ 14 h 39"/>
                <a:gd name="T6" fmla="*/ 19 w 36"/>
                <a:gd name="T7" fmla="*/ 0 h 39"/>
                <a:gd name="T8" fmla="*/ 3 w 36"/>
                <a:gd name="T9" fmla="*/ 18 h 39"/>
                <a:gd name="T10" fmla="*/ 8 w 36"/>
                <a:gd name="T11" fmla="*/ 32 h 39"/>
                <a:gd name="T12" fmla="*/ 19 w 36"/>
                <a:gd name="T13" fmla="*/ 36 h 39"/>
                <a:gd name="T14" fmla="*/ 33 w 36"/>
                <a:gd name="T15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9">
                  <a:moveTo>
                    <a:pt x="33" y="31"/>
                  </a:moveTo>
                  <a:cubicBezTo>
                    <a:pt x="36" y="26"/>
                    <a:pt x="33" y="19"/>
                    <a:pt x="28" y="1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4" y="16"/>
                    <a:pt x="3" y="18"/>
                  </a:cubicBezTo>
                  <a:cubicBezTo>
                    <a:pt x="0" y="24"/>
                    <a:pt x="3" y="30"/>
                    <a:pt x="8" y="3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4" y="39"/>
                    <a:pt x="31" y="36"/>
                    <a:pt x="3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7" name="Freeform 194"/>
            <p:cNvSpPr/>
            <p:nvPr/>
          </p:nvSpPr>
          <p:spPr bwMode="auto">
            <a:xfrm>
              <a:off x="2381" y="2470"/>
              <a:ext cx="139" cy="200"/>
            </a:xfrm>
            <a:custGeom>
              <a:avLst/>
              <a:gdLst>
                <a:gd name="T0" fmla="*/ 41 w 58"/>
                <a:gd name="T1" fmla="*/ 44 h 84"/>
                <a:gd name="T2" fmla="*/ 41 w 58"/>
                <a:gd name="T3" fmla="*/ 32 h 84"/>
                <a:gd name="T4" fmla="*/ 50 w 58"/>
                <a:gd name="T5" fmla="*/ 23 h 84"/>
                <a:gd name="T6" fmla="*/ 57 w 58"/>
                <a:gd name="T7" fmla="*/ 20 h 84"/>
                <a:gd name="T8" fmla="*/ 58 w 58"/>
                <a:gd name="T9" fmla="*/ 0 h 84"/>
                <a:gd name="T10" fmla="*/ 2 w 58"/>
                <a:gd name="T11" fmla="*/ 18 h 84"/>
                <a:gd name="T12" fmla="*/ 0 w 58"/>
                <a:gd name="T13" fmla="*/ 84 h 84"/>
                <a:gd name="T14" fmla="*/ 53 w 58"/>
                <a:gd name="T15" fmla="*/ 66 h 84"/>
                <a:gd name="T16" fmla="*/ 54 w 58"/>
                <a:gd name="T17" fmla="*/ 53 h 84"/>
                <a:gd name="T18" fmla="*/ 41 w 58"/>
                <a:gd name="T19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4">
                  <a:moveTo>
                    <a:pt x="41" y="44"/>
                  </a:moveTo>
                  <a:cubicBezTo>
                    <a:pt x="39" y="40"/>
                    <a:pt x="39" y="36"/>
                    <a:pt x="41" y="32"/>
                  </a:cubicBezTo>
                  <a:cubicBezTo>
                    <a:pt x="43" y="28"/>
                    <a:pt x="46" y="25"/>
                    <a:pt x="50" y="2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48" y="52"/>
                    <a:pt x="43" y="49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8" name="Freeform 195"/>
            <p:cNvSpPr/>
            <p:nvPr/>
          </p:nvSpPr>
          <p:spPr bwMode="auto">
            <a:xfrm>
              <a:off x="2487" y="2496"/>
              <a:ext cx="84" cy="93"/>
            </a:xfrm>
            <a:custGeom>
              <a:avLst/>
              <a:gdLst>
                <a:gd name="T0" fmla="*/ 33 w 35"/>
                <a:gd name="T1" fmla="*/ 18 h 39"/>
                <a:gd name="T2" fmla="*/ 17 w 35"/>
                <a:gd name="T3" fmla="*/ 0 h 39"/>
                <a:gd name="T4" fmla="*/ 16 w 35"/>
                <a:gd name="T5" fmla="*/ 14 h 39"/>
                <a:gd name="T6" fmla="*/ 8 w 35"/>
                <a:gd name="T7" fmla="*/ 17 h 39"/>
                <a:gd name="T8" fmla="*/ 2 w 35"/>
                <a:gd name="T9" fmla="*/ 31 h 39"/>
                <a:gd name="T10" fmla="*/ 17 w 35"/>
                <a:gd name="T11" fmla="*/ 36 h 39"/>
                <a:gd name="T12" fmla="*/ 27 w 35"/>
                <a:gd name="T13" fmla="*/ 32 h 39"/>
                <a:gd name="T14" fmla="*/ 33 w 35"/>
                <a:gd name="T1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33" y="18"/>
                  </a:moveTo>
                  <a:cubicBezTo>
                    <a:pt x="32" y="16"/>
                    <a:pt x="17" y="0"/>
                    <a:pt x="17" y="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2" y="19"/>
                    <a:pt x="0" y="26"/>
                    <a:pt x="2" y="31"/>
                  </a:cubicBezTo>
                  <a:cubicBezTo>
                    <a:pt x="5" y="36"/>
                    <a:pt x="11" y="39"/>
                    <a:pt x="1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3" y="30"/>
                    <a:pt x="35" y="24"/>
                    <a:pt x="3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2"/>
          <p:cNvGrpSpPr>
            <a:grpSpLocks noChangeAspect="1"/>
          </p:cNvGrpSpPr>
          <p:nvPr/>
        </p:nvGrpSpPr>
        <p:grpSpPr bwMode="auto">
          <a:xfrm>
            <a:off x="2300034" y="3640708"/>
            <a:ext cx="329721" cy="329721"/>
            <a:chOff x="3617" y="1935"/>
            <a:chExt cx="446" cy="446"/>
          </a:xfrm>
          <a:solidFill>
            <a:schemeClr val="bg1"/>
          </a:solidFill>
        </p:grpSpPr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3617" y="1935"/>
              <a:ext cx="446" cy="446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69 h 186"/>
                <a:gd name="T12" fmla="*/ 18 w 186"/>
                <a:gd name="T13" fmla="*/ 93 h 186"/>
                <a:gd name="T14" fmla="*/ 93 w 186"/>
                <a:gd name="T15" fmla="*/ 18 h 186"/>
                <a:gd name="T16" fmla="*/ 169 w 186"/>
                <a:gd name="T17" fmla="*/ 93 h 186"/>
                <a:gd name="T18" fmla="*/ 93 w 186"/>
                <a:gd name="T19" fmla="*/ 1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6"/>
                    <a:pt x="93" y="186"/>
                  </a:cubicBezTo>
                  <a:cubicBezTo>
                    <a:pt x="144" y="186"/>
                    <a:pt x="186" y="145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9"/>
                  </a:moveTo>
                  <a:cubicBezTo>
                    <a:pt x="52" y="169"/>
                    <a:pt x="18" y="135"/>
                    <a:pt x="18" y="93"/>
                  </a:cubicBezTo>
                  <a:cubicBezTo>
                    <a:pt x="18" y="52"/>
                    <a:pt x="52" y="18"/>
                    <a:pt x="93" y="18"/>
                  </a:cubicBezTo>
                  <a:cubicBezTo>
                    <a:pt x="135" y="18"/>
                    <a:pt x="169" y="52"/>
                    <a:pt x="169" y="93"/>
                  </a:cubicBezTo>
                  <a:cubicBezTo>
                    <a:pt x="169" y="135"/>
                    <a:pt x="135" y="169"/>
                    <a:pt x="9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3823" y="1990"/>
              <a:ext cx="175" cy="184"/>
            </a:xfrm>
            <a:custGeom>
              <a:avLst/>
              <a:gdLst>
                <a:gd name="T0" fmla="*/ 34 w 175"/>
                <a:gd name="T1" fmla="*/ 151 h 184"/>
                <a:gd name="T2" fmla="*/ 34 w 175"/>
                <a:gd name="T3" fmla="*/ 0 h 184"/>
                <a:gd name="T4" fmla="*/ 0 w 175"/>
                <a:gd name="T5" fmla="*/ 0 h 184"/>
                <a:gd name="T6" fmla="*/ 0 w 175"/>
                <a:gd name="T7" fmla="*/ 184 h 184"/>
                <a:gd name="T8" fmla="*/ 22 w 175"/>
                <a:gd name="T9" fmla="*/ 184 h 184"/>
                <a:gd name="T10" fmla="*/ 34 w 175"/>
                <a:gd name="T11" fmla="*/ 184 h 184"/>
                <a:gd name="T12" fmla="*/ 175 w 175"/>
                <a:gd name="T13" fmla="*/ 184 h 184"/>
                <a:gd name="T14" fmla="*/ 175 w 175"/>
                <a:gd name="T15" fmla="*/ 151 h 184"/>
                <a:gd name="T16" fmla="*/ 34 w 175"/>
                <a:gd name="T17" fmla="*/ 15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4">
                  <a:moveTo>
                    <a:pt x="34" y="1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22" y="184"/>
                  </a:lnTo>
                  <a:lnTo>
                    <a:pt x="34" y="184"/>
                  </a:lnTo>
                  <a:lnTo>
                    <a:pt x="175" y="184"/>
                  </a:lnTo>
                  <a:lnTo>
                    <a:pt x="175" y="151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22" name="Group 198"/>
          <p:cNvGrpSpPr>
            <a:grpSpLocks noChangeAspect="1"/>
          </p:cNvGrpSpPr>
          <p:nvPr/>
        </p:nvGrpSpPr>
        <p:grpSpPr bwMode="auto">
          <a:xfrm>
            <a:off x="2290509" y="4498206"/>
            <a:ext cx="387692" cy="298149"/>
            <a:chOff x="2216" y="2944"/>
            <a:chExt cx="394" cy="303"/>
          </a:xfrm>
          <a:solidFill>
            <a:schemeClr val="bg1"/>
          </a:solidFill>
          <a:effectLst/>
        </p:grpSpPr>
        <p:sp>
          <p:nvSpPr>
            <p:cNvPr id="23" name="Line 203"/>
            <p:cNvSpPr>
              <a:spLocks noChangeShapeType="1"/>
            </p:cNvSpPr>
            <p:nvPr/>
          </p:nvSpPr>
          <p:spPr bwMode="auto">
            <a:xfrm>
              <a:off x="2423" y="318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4" name="Line 204"/>
            <p:cNvSpPr>
              <a:spLocks noChangeShapeType="1"/>
            </p:cNvSpPr>
            <p:nvPr/>
          </p:nvSpPr>
          <p:spPr bwMode="auto">
            <a:xfrm>
              <a:off x="2423" y="318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5" name="Freeform 205"/>
            <p:cNvSpPr>
              <a:spLocks noEditPoints="1"/>
            </p:cNvSpPr>
            <p:nvPr/>
          </p:nvSpPr>
          <p:spPr bwMode="auto">
            <a:xfrm>
              <a:off x="2216" y="2944"/>
              <a:ext cx="394" cy="303"/>
            </a:xfrm>
            <a:custGeom>
              <a:avLst/>
              <a:gdLst>
                <a:gd name="T0" fmla="*/ 157 w 164"/>
                <a:gd name="T1" fmla="*/ 12 h 126"/>
                <a:gd name="T2" fmla="*/ 153 w 164"/>
                <a:gd name="T3" fmla="*/ 7 h 126"/>
                <a:gd name="T4" fmla="*/ 104 w 164"/>
                <a:gd name="T5" fmla="*/ 0 h 126"/>
                <a:gd name="T6" fmla="*/ 82 w 164"/>
                <a:gd name="T7" fmla="*/ 10 h 126"/>
                <a:gd name="T8" fmla="*/ 68 w 164"/>
                <a:gd name="T9" fmla="*/ 1 h 126"/>
                <a:gd name="T10" fmla="*/ 17 w 164"/>
                <a:gd name="T11" fmla="*/ 6 h 126"/>
                <a:gd name="T12" fmla="*/ 8 w 164"/>
                <a:gd name="T13" fmla="*/ 10 h 126"/>
                <a:gd name="T14" fmla="*/ 5 w 164"/>
                <a:gd name="T15" fmla="*/ 12 h 126"/>
                <a:gd name="T16" fmla="*/ 0 w 164"/>
                <a:gd name="T17" fmla="*/ 83 h 126"/>
                <a:gd name="T18" fmla="*/ 4 w 164"/>
                <a:gd name="T19" fmla="*/ 120 h 126"/>
                <a:gd name="T20" fmla="*/ 56 w 164"/>
                <a:gd name="T21" fmla="*/ 120 h 126"/>
                <a:gd name="T22" fmla="*/ 63 w 164"/>
                <a:gd name="T23" fmla="*/ 120 h 126"/>
                <a:gd name="T24" fmla="*/ 71 w 164"/>
                <a:gd name="T25" fmla="*/ 126 h 126"/>
                <a:gd name="T26" fmla="*/ 91 w 164"/>
                <a:gd name="T27" fmla="*/ 126 h 126"/>
                <a:gd name="T28" fmla="*/ 98 w 164"/>
                <a:gd name="T29" fmla="*/ 123 h 126"/>
                <a:gd name="T30" fmla="*/ 100 w 164"/>
                <a:gd name="T31" fmla="*/ 120 h 126"/>
                <a:gd name="T32" fmla="*/ 145 w 164"/>
                <a:gd name="T33" fmla="*/ 120 h 126"/>
                <a:gd name="T34" fmla="*/ 164 w 164"/>
                <a:gd name="T35" fmla="*/ 114 h 126"/>
                <a:gd name="T36" fmla="*/ 164 w 164"/>
                <a:gd name="T37" fmla="*/ 21 h 126"/>
                <a:gd name="T38" fmla="*/ 68 w 164"/>
                <a:gd name="T39" fmla="*/ 113 h 126"/>
                <a:gd name="T40" fmla="*/ 12 w 164"/>
                <a:gd name="T41" fmla="*/ 107 h 126"/>
                <a:gd name="T42" fmla="*/ 40 w 164"/>
                <a:gd name="T43" fmla="*/ 101 h 126"/>
                <a:gd name="T44" fmla="*/ 77 w 164"/>
                <a:gd name="T45" fmla="*/ 109 h 126"/>
                <a:gd name="T46" fmla="*/ 79 w 164"/>
                <a:gd name="T47" fmla="*/ 17 h 126"/>
                <a:gd name="T48" fmla="*/ 79 w 164"/>
                <a:gd name="T49" fmla="*/ 98 h 126"/>
                <a:gd name="T50" fmla="*/ 65 w 164"/>
                <a:gd name="T51" fmla="*/ 94 h 126"/>
                <a:gd name="T52" fmla="*/ 12 w 164"/>
                <a:gd name="T53" fmla="*/ 100 h 126"/>
                <a:gd name="T54" fmla="*/ 12 w 164"/>
                <a:gd name="T55" fmla="*/ 13 h 126"/>
                <a:gd name="T56" fmla="*/ 15 w 164"/>
                <a:gd name="T57" fmla="*/ 11 h 126"/>
                <a:gd name="T58" fmla="*/ 43 w 164"/>
                <a:gd name="T59" fmla="*/ 6 h 126"/>
                <a:gd name="T60" fmla="*/ 76 w 164"/>
                <a:gd name="T61" fmla="*/ 10 h 126"/>
                <a:gd name="T62" fmla="*/ 79 w 164"/>
                <a:gd name="T63" fmla="*/ 17 h 126"/>
                <a:gd name="T64" fmla="*/ 85 w 164"/>
                <a:gd name="T65" fmla="*/ 40 h 126"/>
                <a:gd name="T66" fmla="*/ 85 w 164"/>
                <a:gd name="T67" fmla="*/ 14 h 126"/>
                <a:gd name="T68" fmla="*/ 90 w 164"/>
                <a:gd name="T69" fmla="*/ 8 h 126"/>
                <a:gd name="T70" fmla="*/ 94 w 164"/>
                <a:gd name="T71" fmla="*/ 43 h 126"/>
                <a:gd name="T72" fmla="*/ 102 w 164"/>
                <a:gd name="T73" fmla="*/ 43 h 126"/>
                <a:gd name="T74" fmla="*/ 107 w 164"/>
                <a:gd name="T75" fmla="*/ 5 h 126"/>
                <a:gd name="T76" fmla="*/ 152 w 164"/>
                <a:gd name="T77" fmla="*/ 11 h 126"/>
                <a:gd name="T78" fmla="*/ 152 w 164"/>
                <a:gd name="T79" fmla="*/ 15 h 126"/>
                <a:gd name="T80" fmla="*/ 152 w 164"/>
                <a:gd name="T81" fmla="*/ 100 h 126"/>
                <a:gd name="T82" fmla="*/ 100 w 164"/>
                <a:gd name="T83" fmla="*/ 94 h 126"/>
                <a:gd name="T84" fmla="*/ 96 w 164"/>
                <a:gd name="T85" fmla="*/ 113 h 126"/>
                <a:gd name="T86" fmla="*/ 97 w 164"/>
                <a:gd name="T87" fmla="*/ 101 h 126"/>
                <a:gd name="T88" fmla="*/ 147 w 164"/>
                <a:gd name="T89" fmla="*/ 106 h 126"/>
                <a:gd name="T90" fmla="*/ 153 w 164"/>
                <a:gd name="T91" fmla="*/ 1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" h="126">
                  <a:moveTo>
                    <a:pt x="159" y="12"/>
                  </a:moveTo>
                  <a:cubicBezTo>
                    <a:pt x="159" y="12"/>
                    <a:pt x="158" y="12"/>
                    <a:pt x="157" y="12"/>
                  </a:cubicBezTo>
                  <a:cubicBezTo>
                    <a:pt x="156" y="12"/>
                    <a:pt x="156" y="12"/>
                    <a:pt x="156" y="11"/>
                  </a:cubicBezTo>
                  <a:cubicBezTo>
                    <a:pt x="156" y="9"/>
                    <a:pt x="155" y="8"/>
                    <a:pt x="153" y="7"/>
                  </a:cubicBezTo>
                  <a:cubicBezTo>
                    <a:pt x="146" y="6"/>
                    <a:pt x="138" y="4"/>
                    <a:pt x="131" y="3"/>
                  </a:cubicBezTo>
                  <a:cubicBezTo>
                    <a:pt x="122" y="2"/>
                    <a:pt x="113" y="0"/>
                    <a:pt x="104" y="0"/>
                  </a:cubicBezTo>
                  <a:cubicBezTo>
                    <a:pt x="100" y="0"/>
                    <a:pt x="95" y="1"/>
                    <a:pt x="92" y="2"/>
                  </a:cubicBezTo>
                  <a:cubicBezTo>
                    <a:pt x="88" y="3"/>
                    <a:pt x="85" y="7"/>
                    <a:pt x="82" y="10"/>
                  </a:cubicBezTo>
                  <a:cubicBezTo>
                    <a:pt x="80" y="8"/>
                    <a:pt x="78" y="6"/>
                    <a:pt x="76" y="4"/>
                  </a:cubicBezTo>
                  <a:cubicBezTo>
                    <a:pt x="73" y="2"/>
                    <a:pt x="71" y="2"/>
                    <a:pt x="68" y="1"/>
                  </a:cubicBezTo>
                  <a:cubicBezTo>
                    <a:pt x="62" y="0"/>
                    <a:pt x="56" y="0"/>
                    <a:pt x="50" y="1"/>
                  </a:cubicBezTo>
                  <a:cubicBezTo>
                    <a:pt x="39" y="2"/>
                    <a:pt x="28" y="4"/>
                    <a:pt x="17" y="6"/>
                  </a:cubicBezTo>
                  <a:cubicBezTo>
                    <a:pt x="14" y="7"/>
                    <a:pt x="12" y="7"/>
                    <a:pt x="10" y="7"/>
                  </a:cubicBezTo>
                  <a:cubicBezTo>
                    <a:pt x="8" y="8"/>
                    <a:pt x="8" y="9"/>
                    <a:pt x="8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2"/>
                    <a:pt x="5" y="12"/>
                  </a:cubicBezTo>
                  <a:cubicBezTo>
                    <a:pt x="1" y="12"/>
                    <a:pt x="0" y="15"/>
                    <a:pt x="0" y="19"/>
                  </a:cubicBezTo>
                  <a:cubicBezTo>
                    <a:pt x="0" y="43"/>
                    <a:pt x="0" y="59"/>
                    <a:pt x="0" y="83"/>
                  </a:cubicBezTo>
                  <a:cubicBezTo>
                    <a:pt x="0" y="93"/>
                    <a:pt x="0" y="103"/>
                    <a:pt x="0" y="113"/>
                  </a:cubicBezTo>
                  <a:cubicBezTo>
                    <a:pt x="0" y="116"/>
                    <a:pt x="0" y="120"/>
                    <a:pt x="4" y="120"/>
                  </a:cubicBezTo>
                  <a:cubicBezTo>
                    <a:pt x="8" y="120"/>
                    <a:pt x="12" y="120"/>
                    <a:pt x="15" y="120"/>
                  </a:cubicBezTo>
                  <a:cubicBezTo>
                    <a:pt x="29" y="120"/>
                    <a:pt x="42" y="120"/>
                    <a:pt x="56" y="120"/>
                  </a:cubicBezTo>
                  <a:cubicBezTo>
                    <a:pt x="58" y="120"/>
                    <a:pt x="60" y="120"/>
                    <a:pt x="62" y="120"/>
                  </a:cubicBezTo>
                  <a:cubicBezTo>
                    <a:pt x="62" y="120"/>
                    <a:pt x="63" y="120"/>
                    <a:pt x="63" y="120"/>
                  </a:cubicBezTo>
                  <a:cubicBezTo>
                    <a:pt x="65" y="120"/>
                    <a:pt x="65" y="121"/>
                    <a:pt x="65" y="122"/>
                  </a:cubicBezTo>
                  <a:cubicBezTo>
                    <a:pt x="66" y="125"/>
                    <a:pt x="69" y="126"/>
                    <a:pt x="71" y="126"/>
                  </a:cubicBezTo>
                  <a:cubicBezTo>
                    <a:pt x="74" y="126"/>
                    <a:pt x="77" y="126"/>
                    <a:pt x="80" y="126"/>
                  </a:cubicBezTo>
                  <a:cubicBezTo>
                    <a:pt x="84" y="126"/>
                    <a:pt x="87" y="126"/>
                    <a:pt x="91" y="126"/>
                  </a:cubicBezTo>
                  <a:cubicBezTo>
                    <a:pt x="92" y="126"/>
                    <a:pt x="95" y="126"/>
                    <a:pt x="96" y="125"/>
                  </a:cubicBezTo>
                  <a:cubicBezTo>
                    <a:pt x="97" y="125"/>
                    <a:pt x="98" y="124"/>
                    <a:pt x="98" y="123"/>
                  </a:cubicBezTo>
                  <a:cubicBezTo>
                    <a:pt x="99" y="122"/>
                    <a:pt x="98" y="121"/>
                    <a:pt x="99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20"/>
                    <a:pt x="105" y="120"/>
                  </a:cubicBezTo>
                  <a:cubicBezTo>
                    <a:pt x="118" y="120"/>
                    <a:pt x="132" y="120"/>
                    <a:pt x="145" y="120"/>
                  </a:cubicBezTo>
                  <a:cubicBezTo>
                    <a:pt x="149" y="120"/>
                    <a:pt x="154" y="120"/>
                    <a:pt x="159" y="120"/>
                  </a:cubicBezTo>
                  <a:cubicBezTo>
                    <a:pt x="162" y="120"/>
                    <a:pt x="164" y="118"/>
                    <a:pt x="164" y="114"/>
                  </a:cubicBezTo>
                  <a:cubicBezTo>
                    <a:pt x="164" y="105"/>
                    <a:pt x="164" y="96"/>
                    <a:pt x="164" y="87"/>
                  </a:cubicBezTo>
                  <a:cubicBezTo>
                    <a:pt x="164" y="62"/>
                    <a:pt x="164" y="46"/>
                    <a:pt x="164" y="21"/>
                  </a:cubicBezTo>
                  <a:cubicBezTo>
                    <a:pt x="164" y="17"/>
                    <a:pt x="164" y="12"/>
                    <a:pt x="159" y="12"/>
                  </a:cubicBezTo>
                  <a:close/>
                  <a:moveTo>
                    <a:pt x="68" y="113"/>
                  </a:moveTo>
                  <a:cubicBezTo>
                    <a:pt x="49" y="113"/>
                    <a:pt x="30" y="113"/>
                    <a:pt x="10" y="113"/>
                  </a:cubicBezTo>
                  <a:cubicBezTo>
                    <a:pt x="11" y="112"/>
                    <a:pt x="11" y="107"/>
                    <a:pt x="12" y="107"/>
                  </a:cubicBezTo>
                  <a:cubicBezTo>
                    <a:pt x="13" y="106"/>
                    <a:pt x="15" y="106"/>
                    <a:pt x="16" y="106"/>
                  </a:cubicBezTo>
                  <a:cubicBezTo>
                    <a:pt x="24" y="104"/>
                    <a:pt x="32" y="102"/>
                    <a:pt x="40" y="101"/>
                  </a:cubicBezTo>
                  <a:cubicBezTo>
                    <a:pt x="49" y="100"/>
                    <a:pt x="58" y="98"/>
                    <a:pt x="66" y="101"/>
                  </a:cubicBezTo>
                  <a:cubicBezTo>
                    <a:pt x="71" y="102"/>
                    <a:pt x="75" y="105"/>
                    <a:pt x="77" y="109"/>
                  </a:cubicBezTo>
                  <a:cubicBezTo>
                    <a:pt x="74" y="109"/>
                    <a:pt x="70" y="111"/>
                    <a:pt x="68" y="113"/>
                  </a:cubicBezTo>
                  <a:close/>
                  <a:moveTo>
                    <a:pt x="79" y="17"/>
                  </a:moveTo>
                  <a:cubicBezTo>
                    <a:pt x="79" y="22"/>
                    <a:pt x="79" y="20"/>
                    <a:pt x="79" y="25"/>
                  </a:cubicBezTo>
                  <a:cubicBezTo>
                    <a:pt x="79" y="50"/>
                    <a:pt x="79" y="73"/>
                    <a:pt x="79" y="98"/>
                  </a:cubicBezTo>
                  <a:cubicBezTo>
                    <a:pt x="79" y="100"/>
                    <a:pt x="79" y="101"/>
                    <a:pt x="79" y="102"/>
                  </a:cubicBezTo>
                  <a:cubicBezTo>
                    <a:pt x="75" y="99"/>
                    <a:pt x="70" y="95"/>
                    <a:pt x="65" y="94"/>
                  </a:cubicBezTo>
                  <a:cubicBezTo>
                    <a:pt x="59" y="93"/>
                    <a:pt x="53" y="93"/>
                    <a:pt x="46" y="94"/>
                  </a:cubicBezTo>
                  <a:cubicBezTo>
                    <a:pt x="35" y="95"/>
                    <a:pt x="23" y="97"/>
                    <a:pt x="12" y="100"/>
                  </a:cubicBezTo>
                  <a:cubicBezTo>
                    <a:pt x="12" y="79"/>
                    <a:pt x="12" y="57"/>
                    <a:pt x="12" y="36"/>
                  </a:cubicBezTo>
                  <a:cubicBezTo>
                    <a:pt x="12" y="25"/>
                    <a:pt x="12" y="23"/>
                    <a:pt x="12" y="13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7" y="10"/>
                    <a:pt x="20" y="10"/>
                    <a:pt x="22" y="10"/>
                  </a:cubicBezTo>
                  <a:cubicBezTo>
                    <a:pt x="29" y="8"/>
                    <a:pt x="36" y="7"/>
                    <a:pt x="43" y="6"/>
                  </a:cubicBezTo>
                  <a:cubicBezTo>
                    <a:pt x="49" y="6"/>
                    <a:pt x="55" y="5"/>
                    <a:pt x="61" y="5"/>
                  </a:cubicBezTo>
                  <a:cubicBezTo>
                    <a:pt x="67" y="5"/>
                    <a:pt x="72" y="6"/>
                    <a:pt x="76" y="10"/>
                  </a:cubicBezTo>
                  <a:cubicBezTo>
                    <a:pt x="78" y="11"/>
                    <a:pt x="79" y="12"/>
                    <a:pt x="79" y="13"/>
                  </a:cubicBezTo>
                  <a:cubicBezTo>
                    <a:pt x="79" y="15"/>
                    <a:pt x="79" y="16"/>
                    <a:pt x="79" y="17"/>
                  </a:cubicBezTo>
                  <a:close/>
                  <a:moveTo>
                    <a:pt x="85" y="103"/>
                  </a:moveTo>
                  <a:cubicBezTo>
                    <a:pt x="85" y="82"/>
                    <a:pt x="85" y="61"/>
                    <a:pt x="85" y="40"/>
                  </a:cubicBezTo>
                  <a:cubicBezTo>
                    <a:pt x="85" y="31"/>
                    <a:pt x="85" y="31"/>
                    <a:pt x="85" y="22"/>
                  </a:cubicBezTo>
                  <a:cubicBezTo>
                    <a:pt x="85" y="19"/>
                    <a:pt x="85" y="17"/>
                    <a:pt x="85" y="14"/>
                  </a:cubicBezTo>
                  <a:cubicBezTo>
                    <a:pt x="85" y="14"/>
                    <a:pt x="85" y="13"/>
                    <a:pt x="85" y="13"/>
                  </a:cubicBezTo>
                  <a:cubicBezTo>
                    <a:pt x="85" y="11"/>
                    <a:pt x="89" y="9"/>
                    <a:pt x="90" y="8"/>
                  </a:cubicBezTo>
                  <a:cubicBezTo>
                    <a:pt x="90" y="23"/>
                    <a:pt x="90" y="30"/>
                    <a:pt x="90" y="45"/>
                  </a:cubicBezTo>
                  <a:cubicBezTo>
                    <a:pt x="91" y="44"/>
                    <a:pt x="92" y="44"/>
                    <a:pt x="94" y="43"/>
                  </a:cubicBezTo>
                  <a:cubicBezTo>
                    <a:pt x="95" y="42"/>
                    <a:pt x="97" y="40"/>
                    <a:pt x="98" y="40"/>
                  </a:cubicBezTo>
                  <a:cubicBezTo>
                    <a:pt x="99" y="40"/>
                    <a:pt x="101" y="42"/>
                    <a:pt x="102" y="43"/>
                  </a:cubicBezTo>
                  <a:cubicBezTo>
                    <a:pt x="104" y="44"/>
                    <a:pt x="105" y="44"/>
                    <a:pt x="107" y="45"/>
                  </a:cubicBezTo>
                  <a:cubicBezTo>
                    <a:pt x="107" y="29"/>
                    <a:pt x="107" y="21"/>
                    <a:pt x="107" y="5"/>
                  </a:cubicBezTo>
                  <a:cubicBezTo>
                    <a:pt x="119" y="6"/>
                    <a:pt x="132" y="8"/>
                    <a:pt x="145" y="10"/>
                  </a:cubicBezTo>
                  <a:cubicBezTo>
                    <a:pt x="147" y="11"/>
                    <a:pt x="150" y="11"/>
                    <a:pt x="152" y="11"/>
                  </a:cubicBezTo>
                  <a:cubicBezTo>
                    <a:pt x="152" y="12"/>
                    <a:pt x="152" y="12"/>
                    <a:pt x="152" y="13"/>
                  </a:cubicBezTo>
                  <a:cubicBezTo>
                    <a:pt x="152" y="14"/>
                    <a:pt x="152" y="14"/>
                    <a:pt x="152" y="15"/>
                  </a:cubicBezTo>
                  <a:cubicBezTo>
                    <a:pt x="152" y="26"/>
                    <a:pt x="152" y="28"/>
                    <a:pt x="152" y="39"/>
                  </a:cubicBezTo>
                  <a:cubicBezTo>
                    <a:pt x="152" y="59"/>
                    <a:pt x="152" y="79"/>
                    <a:pt x="152" y="100"/>
                  </a:cubicBezTo>
                  <a:cubicBezTo>
                    <a:pt x="141" y="97"/>
                    <a:pt x="129" y="95"/>
                    <a:pt x="117" y="94"/>
                  </a:cubicBezTo>
                  <a:cubicBezTo>
                    <a:pt x="112" y="93"/>
                    <a:pt x="105" y="93"/>
                    <a:pt x="100" y="94"/>
                  </a:cubicBezTo>
                  <a:cubicBezTo>
                    <a:pt x="94" y="95"/>
                    <a:pt x="89" y="99"/>
                    <a:pt x="85" y="103"/>
                  </a:cubicBezTo>
                  <a:close/>
                  <a:moveTo>
                    <a:pt x="96" y="113"/>
                  </a:moveTo>
                  <a:cubicBezTo>
                    <a:pt x="93" y="111"/>
                    <a:pt x="90" y="109"/>
                    <a:pt x="87" y="109"/>
                  </a:cubicBezTo>
                  <a:cubicBezTo>
                    <a:pt x="88" y="105"/>
                    <a:pt x="93" y="103"/>
                    <a:pt x="97" y="101"/>
                  </a:cubicBezTo>
                  <a:cubicBezTo>
                    <a:pt x="105" y="98"/>
                    <a:pt x="115" y="100"/>
                    <a:pt x="124" y="101"/>
                  </a:cubicBezTo>
                  <a:cubicBezTo>
                    <a:pt x="131" y="102"/>
                    <a:pt x="139" y="104"/>
                    <a:pt x="147" y="106"/>
                  </a:cubicBezTo>
                  <a:cubicBezTo>
                    <a:pt x="149" y="106"/>
                    <a:pt x="150" y="106"/>
                    <a:pt x="152" y="107"/>
                  </a:cubicBezTo>
                  <a:cubicBezTo>
                    <a:pt x="152" y="107"/>
                    <a:pt x="153" y="112"/>
                    <a:pt x="153" y="113"/>
                  </a:cubicBezTo>
                  <a:cubicBezTo>
                    <a:pt x="134" y="113"/>
                    <a:pt x="115" y="113"/>
                    <a:pt x="96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6" name="Freeform 206"/>
            <p:cNvSpPr/>
            <p:nvPr/>
          </p:nvSpPr>
          <p:spPr bwMode="auto">
            <a:xfrm>
              <a:off x="2420" y="3189"/>
              <a:ext cx="3" cy="2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7" name="Freeform 207"/>
            <p:cNvSpPr/>
            <p:nvPr/>
          </p:nvSpPr>
          <p:spPr bwMode="auto">
            <a:xfrm>
              <a:off x="2420" y="31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8" name="Freeform 208"/>
            <p:cNvSpPr/>
            <p:nvPr/>
          </p:nvSpPr>
          <p:spPr bwMode="auto">
            <a:xfrm>
              <a:off x="2420" y="31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909"/>
          <p:cNvGrpSpPr>
            <a:grpSpLocks noChangeAspect="1"/>
          </p:cNvGrpSpPr>
          <p:nvPr/>
        </p:nvGrpSpPr>
        <p:grpSpPr bwMode="auto">
          <a:xfrm>
            <a:off x="3497954" y="2683046"/>
            <a:ext cx="350757" cy="299137"/>
            <a:chOff x="6090" y="1175"/>
            <a:chExt cx="265" cy="226"/>
          </a:xfrm>
          <a:solidFill>
            <a:schemeClr val="bg1"/>
          </a:solidFill>
          <a:effectLst>
            <a:reflection blurRad="6350" stA="50000" endA="300" endPos="40000" dir="5400000" sy="-100000" algn="bl" rotWithShape="0"/>
          </a:effectLst>
        </p:grpSpPr>
        <p:sp>
          <p:nvSpPr>
            <p:cNvPr id="30" name="Freeform 910"/>
            <p:cNvSpPr/>
            <p:nvPr/>
          </p:nvSpPr>
          <p:spPr bwMode="auto">
            <a:xfrm>
              <a:off x="6129" y="1269"/>
              <a:ext cx="56" cy="96"/>
            </a:xfrm>
            <a:custGeom>
              <a:avLst/>
              <a:gdLst>
                <a:gd name="T0" fmla="*/ 2 w 23"/>
                <a:gd name="T1" fmla="*/ 40 h 40"/>
                <a:gd name="T2" fmla="*/ 21 w 23"/>
                <a:gd name="T3" fmla="*/ 40 h 40"/>
                <a:gd name="T4" fmla="*/ 23 w 23"/>
                <a:gd name="T5" fmla="*/ 38 h 40"/>
                <a:gd name="T6" fmla="*/ 23 w 23"/>
                <a:gd name="T7" fmla="*/ 2 h 40"/>
                <a:gd name="T8" fmla="*/ 21 w 23"/>
                <a:gd name="T9" fmla="*/ 0 h 40"/>
                <a:gd name="T10" fmla="*/ 2 w 23"/>
                <a:gd name="T11" fmla="*/ 0 h 40"/>
                <a:gd name="T12" fmla="*/ 0 w 23"/>
                <a:gd name="T13" fmla="*/ 2 h 40"/>
                <a:gd name="T14" fmla="*/ 0 w 23"/>
                <a:gd name="T15" fmla="*/ 38 h 40"/>
                <a:gd name="T16" fmla="*/ 2 w 23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0">
                  <a:moveTo>
                    <a:pt x="2" y="40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2" y="40"/>
                    <a:pt x="23" y="39"/>
                    <a:pt x="23" y="3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31" name="Freeform 911"/>
            <p:cNvSpPr/>
            <p:nvPr/>
          </p:nvSpPr>
          <p:spPr bwMode="auto">
            <a:xfrm>
              <a:off x="6209" y="1235"/>
              <a:ext cx="54" cy="130"/>
            </a:xfrm>
            <a:custGeom>
              <a:avLst/>
              <a:gdLst>
                <a:gd name="T0" fmla="*/ 2 w 22"/>
                <a:gd name="T1" fmla="*/ 54 h 54"/>
                <a:gd name="T2" fmla="*/ 20 w 22"/>
                <a:gd name="T3" fmla="*/ 54 h 54"/>
                <a:gd name="T4" fmla="*/ 22 w 22"/>
                <a:gd name="T5" fmla="*/ 52 h 54"/>
                <a:gd name="T6" fmla="*/ 22 w 22"/>
                <a:gd name="T7" fmla="*/ 2 h 54"/>
                <a:gd name="T8" fmla="*/ 20 w 22"/>
                <a:gd name="T9" fmla="*/ 0 h 54"/>
                <a:gd name="T10" fmla="*/ 2 w 22"/>
                <a:gd name="T11" fmla="*/ 0 h 54"/>
                <a:gd name="T12" fmla="*/ 0 w 22"/>
                <a:gd name="T13" fmla="*/ 2 h 54"/>
                <a:gd name="T14" fmla="*/ 0 w 22"/>
                <a:gd name="T15" fmla="*/ 52 h 54"/>
                <a:gd name="T16" fmla="*/ 2 w 22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4">
                  <a:moveTo>
                    <a:pt x="2" y="54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3"/>
                    <a:pt x="22" y="5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32" name="Freeform 912"/>
            <p:cNvSpPr/>
            <p:nvPr/>
          </p:nvSpPr>
          <p:spPr bwMode="auto">
            <a:xfrm>
              <a:off x="6287" y="1207"/>
              <a:ext cx="56" cy="158"/>
            </a:xfrm>
            <a:custGeom>
              <a:avLst/>
              <a:gdLst>
                <a:gd name="T0" fmla="*/ 2 w 23"/>
                <a:gd name="T1" fmla="*/ 66 h 66"/>
                <a:gd name="T2" fmla="*/ 21 w 23"/>
                <a:gd name="T3" fmla="*/ 66 h 66"/>
                <a:gd name="T4" fmla="*/ 23 w 23"/>
                <a:gd name="T5" fmla="*/ 64 h 66"/>
                <a:gd name="T6" fmla="*/ 23 w 23"/>
                <a:gd name="T7" fmla="*/ 2 h 66"/>
                <a:gd name="T8" fmla="*/ 21 w 23"/>
                <a:gd name="T9" fmla="*/ 0 h 66"/>
                <a:gd name="T10" fmla="*/ 2 w 23"/>
                <a:gd name="T11" fmla="*/ 0 h 66"/>
                <a:gd name="T12" fmla="*/ 0 w 23"/>
                <a:gd name="T13" fmla="*/ 2 h 66"/>
                <a:gd name="T14" fmla="*/ 0 w 23"/>
                <a:gd name="T15" fmla="*/ 64 h 66"/>
                <a:gd name="T16" fmla="*/ 2 w 2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6">
                  <a:moveTo>
                    <a:pt x="2" y="66"/>
                  </a:moveTo>
                  <a:cubicBezTo>
                    <a:pt x="21" y="66"/>
                    <a:pt x="21" y="66"/>
                    <a:pt x="21" y="66"/>
                  </a:cubicBezTo>
                  <a:cubicBezTo>
                    <a:pt x="22" y="66"/>
                    <a:pt x="23" y="65"/>
                    <a:pt x="23" y="6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1" y="66"/>
                    <a:pt x="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36" name="Freeform 913"/>
            <p:cNvSpPr/>
            <p:nvPr/>
          </p:nvSpPr>
          <p:spPr bwMode="auto">
            <a:xfrm>
              <a:off x="6090" y="1175"/>
              <a:ext cx="265" cy="226"/>
            </a:xfrm>
            <a:custGeom>
              <a:avLst/>
              <a:gdLst>
                <a:gd name="T0" fmla="*/ 104 w 109"/>
                <a:gd name="T1" fmla="*/ 85 h 94"/>
                <a:gd name="T2" fmla="*/ 9 w 109"/>
                <a:gd name="T3" fmla="*/ 85 h 94"/>
                <a:gd name="T4" fmla="*/ 9 w 109"/>
                <a:gd name="T5" fmla="*/ 85 h 94"/>
                <a:gd name="T6" fmla="*/ 9 w 109"/>
                <a:gd name="T7" fmla="*/ 4 h 94"/>
                <a:gd name="T8" fmla="*/ 4 w 109"/>
                <a:gd name="T9" fmla="*/ 0 h 94"/>
                <a:gd name="T10" fmla="*/ 0 w 109"/>
                <a:gd name="T11" fmla="*/ 4 h 94"/>
                <a:gd name="T12" fmla="*/ 0 w 109"/>
                <a:gd name="T13" fmla="*/ 85 h 94"/>
                <a:gd name="T14" fmla="*/ 9 w 109"/>
                <a:gd name="T15" fmla="*/ 94 h 94"/>
                <a:gd name="T16" fmla="*/ 104 w 109"/>
                <a:gd name="T17" fmla="*/ 94 h 94"/>
                <a:gd name="T18" fmla="*/ 109 w 109"/>
                <a:gd name="T19" fmla="*/ 90 h 94"/>
                <a:gd name="T20" fmla="*/ 104 w 109"/>
                <a:gd name="T21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94">
                  <a:moveTo>
                    <a:pt x="104" y="85"/>
                  </a:move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7" y="94"/>
                    <a:pt x="109" y="92"/>
                    <a:pt x="109" y="90"/>
                  </a:cubicBezTo>
                  <a:cubicBezTo>
                    <a:pt x="109" y="87"/>
                    <a:pt x="107" y="85"/>
                    <a:pt x="10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49"/>
          <p:cNvSpPr txBox="1"/>
          <p:nvPr/>
        </p:nvSpPr>
        <p:spPr>
          <a:xfrm>
            <a:off x="2089745" y="2269879"/>
            <a:ext cx="8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</a:t>
            </a:r>
          </a:p>
        </p:txBody>
      </p:sp>
      <p:sp>
        <p:nvSpPr>
          <p:cNvPr id="41" name="文本框 49"/>
          <p:cNvSpPr txBox="1"/>
          <p:nvPr/>
        </p:nvSpPr>
        <p:spPr>
          <a:xfrm>
            <a:off x="3290883" y="2269879"/>
            <a:ext cx="8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报表数据</a:t>
            </a:r>
          </a:p>
        </p:txBody>
      </p:sp>
      <p:sp>
        <p:nvSpPr>
          <p:cNvPr id="42" name="矩形 41"/>
          <p:cNvSpPr/>
          <p:nvPr/>
        </p:nvSpPr>
        <p:spPr>
          <a:xfrm>
            <a:off x="3290883" y="3976743"/>
            <a:ext cx="802995" cy="1513960"/>
          </a:xfrm>
          <a:prstGeom prst="rect">
            <a:avLst/>
          </a:prstGeom>
          <a:solidFill>
            <a:srgbClr val="F1DCA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43" name="文本框 49"/>
          <p:cNvSpPr txBox="1"/>
          <p:nvPr/>
        </p:nvSpPr>
        <p:spPr>
          <a:xfrm>
            <a:off x="3290883" y="4080129"/>
            <a:ext cx="8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反馈数据</a:t>
            </a:r>
          </a:p>
        </p:txBody>
      </p:sp>
      <p:sp>
        <p:nvSpPr>
          <p:cNvPr id="44" name="Freeform 13"/>
          <p:cNvSpPr>
            <a:spLocks noEditPoints="1"/>
          </p:cNvSpPr>
          <p:nvPr/>
        </p:nvSpPr>
        <p:spPr bwMode="auto">
          <a:xfrm>
            <a:off x="3497954" y="4499868"/>
            <a:ext cx="371475" cy="372666"/>
          </a:xfrm>
          <a:custGeom>
            <a:avLst/>
            <a:gdLst>
              <a:gd name="T0" fmla="*/ 150 w 283"/>
              <a:gd name="T1" fmla="*/ 0 h 284"/>
              <a:gd name="T2" fmla="*/ 235 w 283"/>
              <a:gd name="T3" fmla="*/ 36 h 284"/>
              <a:gd name="T4" fmla="*/ 283 w 283"/>
              <a:gd name="T5" fmla="*/ 134 h 284"/>
              <a:gd name="T6" fmla="*/ 283 w 283"/>
              <a:gd name="T7" fmla="*/ 153 h 284"/>
              <a:gd name="T8" fmla="*/ 242 w 283"/>
              <a:gd name="T9" fmla="*/ 242 h 284"/>
              <a:gd name="T10" fmla="*/ 150 w 283"/>
              <a:gd name="T11" fmla="*/ 284 h 284"/>
              <a:gd name="T12" fmla="*/ 122 w 283"/>
              <a:gd name="T13" fmla="*/ 283 h 284"/>
              <a:gd name="T14" fmla="*/ 2 w 283"/>
              <a:gd name="T15" fmla="*/ 167 h 284"/>
              <a:gd name="T16" fmla="*/ 0 w 283"/>
              <a:gd name="T17" fmla="*/ 134 h 284"/>
              <a:gd name="T18" fmla="*/ 2 w 283"/>
              <a:gd name="T19" fmla="*/ 116 h 284"/>
              <a:gd name="T20" fmla="*/ 117 w 283"/>
              <a:gd name="T21" fmla="*/ 3 h 284"/>
              <a:gd name="T22" fmla="*/ 168 w 283"/>
              <a:gd name="T23" fmla="*/ 263 h 284"/>
              <a:gd name="T24" fmla="*/ 140 w 283"/>
              <a:gd name="T25" fmla="*/ 249 h 284"/>
              <a:gd name="T26" fmla="*/ 132 w 283"/>
              <a:gd name="T27" fmla="*/ 233 h 284"/>
              <a:gd name="T28" fmla="*/ 119 w 283"/>
              <a:gd name="T29" fmla="*/ 185 h 284"/>
              <a:gd name="T30" fmla="*/ 92 w 283"/>
              <a:gd name="T31" fmla="*/ 176 h 284"/>
              <a:gd name="T32" fmla="*/ 73 w 283"/>
              <a:gd name="T33" fmla="*/ 119 h 284"/>
              <a:gd name="T34" fmla="*/ 99 w 283"/>
              <a:gd name="T35" fmla="*/ 104 h 284"/>
              <a:gd name="T36" fmla="*/ 132 w 283"/>
              <a:gd name="T37" fmla="*/ 121 h 284"/>
              <a:gd name="T38" fmla="*/ 150 w 283"/>
              <a:gd name="T39" fmla="*/ 127 h 284"/>
              <a:gd name="T40" fmla="*/ 173 w 283"/>
              <a:gd name="T41" fmla="*/ 114 h 284"/>
              <a:gd name="T42" fmla="*/ 177 w 283"/>
              <a:gd name="T43" fmla="*/ 102 h 284"/>
              <a:gd name="T44" fmla="*/ 183 w 283"/>
              <a:gd name="T45" fmla="*/ 92 h 284"/>
              <a:gd name="T46" fmla="*/ 162 w 283"/>
              <a:gd name="T47" fmla="*/ 102 h 284"/>
              <a:gd name="T48" fmla="*/ 155 w 283"/>
              <a:gd name="T49" fmla="*/ 111 h 284"/>
              <a:gd name="T50" fmla="*/ 134 w 283"/>
              <a:gd name="T51" fmla="*/ 91 h 284"/>
              <a:gd name="T52" fmla="*/ 117 w 283"/>
              <a:gd name="T53" fmla="*/ 91 h 284"/>
              <a:gd name="T54" fmla="*/ 98 w 283"/>
              <a:gd name="T55" fmla="*/ 94 h 284"/>
              <a:gd name="T56" fmla="*/ 105 w 283"/>
              <a:gd name="T57" fmla="*/ 86 h 284"/>
              <a:gd name="T58" fmla="*/ 99 w 283"/>
              <a:gd name="T59" fmla="*/ 80 h 284"/>
              <a:gd name="T60" fmla="*/ 122 w 283"/>
              <a:gd name="T61" fmla="*/ 72 h 284"/>
              <a:gd name="T62" fmla="*/ 132 w 283"/>
              <a:gd name="T63" fmla="*/ 68 h 284"/>
              <a:gd name="T64" fmla="*/ 153 w 283"/>
              <a:gd name="T65" fmla="*/ 68 h 284"/>
              <a:gd name="T66" fmla="*/ 150 w 283"/>
              <a:gd name="T67" fmla="*/ 55 h 284"/>
              <a:gd name="T68" fmla="*/ 141 w 283"/>
              <a:gd name="T69" fmla="*/ 58 h 284"/>
              <a:gd name="T70" fmla="*/ 153 w 283"/>
              <a:gd name="T71" fmla="*/ 40 h 284"/>
              <a:gd name="T72" fmla="*/ 177 w 283"/>
              <a:gd name="T73" fmla="*/ 33 h 284"/>
              <a:gd name="T74" fmla="*/ 195 w 283"/>
              <a:gd name="T75" fmla="*/ 33 h 284"/>
              <a:gd name="T76" fmla="*/ 146 w 283"/>
              <a:gd name="T77" fmla="*/ 18 h 284"/>
              <a:gd name="T78" fmla="*/ 67 w 283"/>
              <a:gd name="T79" fmla="*/ 42 h 284"/>
              <a:gd name="T80" fmla="*/ 72 w 283"/>
              <a:gd name="T81" fmla="*/ 52 h 284"/>
              <a:gd name="T82" fmla="*/ 57 w 283"/>
              <a:gd name="T83" fmla="*/ 71 h 284"/>
              <a:gd name="T84" fmla="*/ 33 w 283"/>
              <a:gd name="T85" fmla="*/ 82 h 284"/>
              <a:gd name="T86" fmla="*/ 21 w 283"/>
              <a:gd name="T87" fmla="*/ 126 h 284"/>
              <a:gd name="T88" fmla="*/ 31 w 283"/>
              <a:gd name="T89" fmla="*/ 141 h 284"/>
              <a:gd name="T90" fmla="*/ 19 w 283"/>
              <a:gd name="T91" fmla="*/ 164 h 284"/>
              <a:gd name="T92" fmla="*/ 166 w 283"/>
              <a:gd name="T93" fmla="*/ 264 h 284"/>
              <a:gd name="T94" fmla="*/ 171 w 283"/>
              <a:gd name="T95" fmla="*/ 263 h 284"/>
              <a:gd name="T96" fmla="*/ 255 w 283"/>
              <a:gd name="T97" fmla="*/ 193 h 284"/>
              <a:gd name="T98" fmla="*/ 262 w 283"/>
              <a:gd name="T99" fmla="*/ 169 h 284"/>
              <a:gd name="T100" fmla="*/ 253 w 283"/>
              <a:gd name="T101" fmla="*/ 159 h 284"/>
              <a:gd name="T102" fmla="*/ 235 w 283"/>
              <a:gd name="T103" fmla="*/ 150 h 284"/>
              <a:gd name="T104" fmla="*/ 220 w 283"/>
              <a:gd name="T105" fmla="*/ 148 h 284"/>
              <a:gd name="T106" fmla="*/ 195 w 283"/>
              <a:gd name="T107" fmla="*/ 146 h 284"/>
              <a:gd name="T108" fmla="*/ 186 w 283"/>
              <a:gd name="T109" fmla="*/ 156 h 284"/>
              <a:gd name="T110" fmla="*/ 202 w 283"/>
              <a:gd name="T111" fmla="*/ 160 h 284"/>
              <a:gd name="T112" fmla="*/ 213 w 283"/>
              <a:gd name="T113" fmla="*/ 161 h 284"/>
              <a:gd name="T114" fmla="*/ 189 w 283"/>
              <a:gd name="T115" fmla="*/ 206 h 284"/>
              <a:gd name="T116" fmla="*/ 176 w 283"/>
              <a:gd name="T117" fmla="*/ 25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" h="284">
                <a:moveTo>
                  <a:pt x="133" y="0"/>
                </a:moveTo>
                <a:cubicBezTo>
                  <a:pt x="139" y="0"/>
                  <a:pt x="144" y="0"/>
                  <a:pt x="150" y="0"/>
                </a:cubicBezTo>
                <a:cubicBezTo>
                  <a:pt x="154" y="1"/>
                  <a:pt x="157" y="1"/>
                  <a:pt x="161" y="2"/>
                </a:cubicBezTo>
                <a:cubicBezTo>
                  <a:pt x="189" y="6"/>
                  <a:pt x="214" y="17"/>
                  <a:pt x="235" y="36"/>
                </a:cubicBezTo>
                <a:cubicBezTo>
                  <a:pt x="260" y="58"/>
                  <a:pt x="275" y="85"/>
                  <a:pt x="281" y="118"/>
                </a:cubicBezTo>
                <a:cubicBezTo>
                  <a:pt x="282" y="123"/>
                  <a:pt x="283" y="129"/>
                  <a:pt x="283" y="134"/>
                </a:cubicBezTo>
                <a:cubicBezTo>
                  <a:pt x="283" y="139"/>
                  <a:pt x="283" y="145"/>
                  <a:pt x="283" y="151"/>
                </a:cubicBezTo>
                <a:cubicBezTo>
                  <a:pt x="283" y="151"/>
                  <a:pt x="283" y="152"/>
                  <a:pt x="283" y="153"/>
                </a:cubicBezTo>
                <a:cubicBezTo>
                  <a:pt x="282" y="159"/>
                  <a:pt x="282" y="164"/>
                  <a:pt x="281" y="169"/>
                </a:cubicBezTo>
                <a:cubicBezTo>
                  <a:pt x="275" y="197"/>
                  <a:pt x="263" y="221"/>
                  <a:pt x="242" y="242"/>
                </a:cubicBezTo>
                <a:cubicBezTo>
                  <a:pt x="221" y="263"/>
                  <a:pt x="196" y="277"/>
                  <a:pt x="166" y="282"/>
                </a:cubicBezTo>
                <a:cubicBezTo>
                  <a:pt x="161" y="283"/>
                  <a:pt x="155" y="283"/>
                  <a:pt x="150" y="284"/>
                </a:cubicBezTo>
                <a:cubicBezTo>
                  <a:pt x="144" y="284"/>
                  <a:pt x="139" y="284"/>
                  <a:pt x="133" y="284"/>
                </a:cubicBezTo>
                <a:cubicBezTo>
                  <a:pt x="129" y="284"/>
                  <a:pt x="126" y="283"/>
                  <a:pt x="122" y="283"/>
                </a:cubicBezTo>
                <a:cubicBezTo>
                  <a:pt x="94" y="279"/>
                  <a:pt x="69" y="268"/>
                  <a:pt x="48" y="249"/>
                </a:cubicBezTo>
                <a:cubicBezTo>
                  <a:pt x="23" y="227"/>
                  <a:pt x="8" y="199"/>
                  <a:pt x="2" y="167"/>
                </a:cubicBezTo>
                <a:cubicBezTo>
                  <a:pt x="1" y="161"/>
                  <a:pt x="0" y="156"/>
                  <a:pt x="0" y="151"/>
                </a:cubicBezTo>
                <a:cubicBezTo>
                  <a:pt x="0" y="145"/>
                  <a:pt x="0" y="139"/>
                  <a:pt x="0" y="134"/>
                </a:cubicBezTo>
                <a:cubicBezTo>
                  <a:pt x="0" y="133"/>
                  <a:pt x="0" y="132"/>
                  <a:pt x="0" y="131"/>
                </a:cubicBezTo>
                <a:cubicBezTo>
                  <a:pt x="1" y="126"/>
                  <a:pt x="1" y="121"/>
                  <a:pt x="2" y="116"/>
                </a:cubicBezTo>
                <a:cubicBezTo>
                  <a:pt x="8" y="87"/>
                  <a:pt x="20" y="63"/>
                  <a:pt x="41" y="43"/>
                </a:cubicBezTo>
                <a:cubicBezTo>
                  <a:pt x="62" y="21"/>
                  <a:pt x="87" y="8"/>
                  <a:pt x="117" y="3"/>
                </a:cubicBezTo>
                <a:cubicBezTo>
                  <a:pt x="122" y="2"/>
                  <a:pt x="128" y="1"/>
                  <a:pt x="133" y="0"/>
                </a:cubicBezTo>
                <a:close/>
                <a:moveTo>
                  <a:pt x="168" y="263"/>
                </a:moveTo>
                <a:cubicBezTo>
                  <a:pt x="166" y="262"/>
                  <a:pt x="164" y="263"/>
                  <a:pt x="162" y="262"/>
                </a:cubicBezTo>
                <a:cubicBezTo>
                  <a:pt x="153" y="260"/>
                  <a:pt x="147" y="254"/>
                  <a:pt x="140" y="249"/>
                </a:cubicBezTo>
                <a:cubicBezTo>
                  <a:pt x="136" y="246"/>
                  <a:pt x="133" y="242"/>
                  <a:pt x="132" y="237"/>
                </a:cubicBezTo>
                <a:cubicBezTo>
                  <a:pt x="132" y="236"/>
                  <a:pt x="132" y="235"/>
                  <a:pt x="132" y="233"/>
                </a:cubicBezTo>
                <a:cubicBezTo>
                  <a:pt x="130" y="222"/>
                  <a:pt x="128" y="210"/>
                  <a:pt x="126" y="199"/>
                </a:cubicBezTo>
                <a:cubicBezTo>
                  <a:pt x="125" y="194"/>
                  <a:pt x="123" y="189"/>
                  <a:pt x="119" y="185"/>
                </a:cubicBezTo>
                <a:cubicBezTo>
                  <a:pt x="117" y="181"/>
                  <a:pt x="113" y="179"/>
                  <a:pt x="108" y="179"/>
                </a:cubicBezTo>
                <a:cubicBezTo>
                  <a:pt x="103" y="178"/>
                  <a:pt x="97" y="178"/>
                  <a:pt x="92" y="176"/>
                </a:cubicBezTo>
                <a:cubicBezTo>
                  <a:pt x="78" y="174"/>
                  <a:pt x="68" y="163"/>
                  <a:pt x="66" y="150"/>
                </a:cubicBezTo>
                <a:cubicBezTo>
                  <a:pt x="64" y="139"/>
                  <a:pt x="67" y="129"/>
                  <a:pt x="73" y="119"/>
                </a:cubicBezTo>
                <a:cubicBezTo>
                  <a:pt x="79" y="110"/>
                  <a:pt x="89" y="108"/>
                  <a:pt x="99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6" y="103"/>
                  <a:pt x="112" y="106"/>
                  <a:pt x="117" y="110"/>
                </a:cubicBezTo>
                <a:cubicBezTo>
                  <a:pt x="122" y="113"/>
                  <a:pt x="127" y="117"/>
                  <a:pt x="132" y="121"/>
                </a:cubicBezTo>
                <a:cubicBezTo>
                  <a:pt x="136" y="125"/>
                  <a:pt x="141" y="127"/>
                  <a:pt x="147" y="127"/>
                </a:cubicBezTo>
                <a:cubicBezTo>
                  <a:pt x="148" y="128"/>
                  <a:pt x="149" y="127"/>
                  <a:pt x="150" y="127"/>
                </a:cubicBezTo>
                <a:cubicBezTo>
                  <a:pt x="153" y="125"/>
                  <a:pt x="156" y="123"/>
                  <a:pt x="159" y="122"/>
                </a:cubicBezTo>
                <a:cubicBezTo>
                  <a:pt x="163" y="119"/>
                  <a:pt x="169" y="117"/>
                  <a:pt x="173" y="114"/>
                </a:cubicBezTo>
                <a:cubicBezTo>
                  <a:pt x="176" y="113"/>
                  <a:pt x="178" y="111"/>
                  <a:pt x="179" y="109"/>
                </a:cubicBezTo>
                <a:cubicBezTo>
                  <a:pt x="174" y="107"/>
                  <a:pt x="173" y="106"/>
                  <a:pt x="177" y="102"/>
                </a:cubicBezTo>
                <a:cubicBezTo>
                  <a:pt x="179" y="100"/>
                  <a:pt x="181" y="99"/>
                  <a:pt x="183" y="97"/>
                </a:cubicBezTo>
                <a:cubicBezTo>
                  <a:pt x="184" y="95"/>
                  <a:pt x="185" y="93"/>
                  <a:pt x="183" y="92"/>
                </a:cubicBezTo>
                <a:cubicBezTo>
                  <a:pt x="181" y="91"/>
                  <a:pt x="179" y="89"/>
                  <a:pt x="177" y="89"/>
                </a:cubicBezTo>
                <a:cubicBezTo>
                  <a:pt x="170" y="90"/>
                  <a:pt x="163" y="94"/>
                  <a:pt x="162" y="102"/>
                </a:cubicBezTo>
                <a:cubicBezTo>
                  <a:pt x="161" y="105"/>
                  <a:pt x="162" y="108"/>
                  <a:pt x="163" y="111"/>
                </a:cubicBezTo>
                <a:cubicBezTo>
                  <a:pt x="160" y="111"/>
                  <a:pt x="158" y="111"/>
                  <a:pt x="155" y="111"/>
                </a:cubicBezTo>
                <a:cubicBezTo>
                  <a:pt x="150" y="109"/>
                  <a:pt x="147" y="106"/>
                  <a:pt x="144" y="102"/>
                </a:cubicBezTo>
                <a:cubicBezTo>
                  <a:pt x="141" y="98"/>
                  <a:pt x="138" y="95"/>
                  <a:pt x="134" y="91"/>
                </a:cubicBezTo>
                <a:cubicBezTo>
                  <a:pt x="130" y="86"/>
                  <a:pt x="124" y="86"/>
                  <a:pt x="119" y="89"/>
                </a:cubicBezTo>
                <a:cubicBezTo>
                  <a:pt x="118" y="89"/>
                  <a:pt x="117" y="90"/>
                  <a:pt x="117" y="91"/>
                </a:cubicBezTo>
                <a:cubicBezTo>
                  <a:pt x="115" y="99"/>
                  <a:pt x="105" y="103"/>
                  <a:pt x="98" y="98"/>
                </a:cubicBezTo>
                <a:cubicBezTo>
                  <a:pt x="96" y="97"/>
                  <a:pt x="96" y="95"/>
                  <a:pt x="98" y="94"/>
                </a:cubicBezTo>
                <a:cubicBezTo>
                  <a:pt x="100" y="93"/>
                  <a:pt x="101" y="93"/>
                  <a:pt x="103" y="92"/>
                </a:cubicBezTo>
                <a:cubicBezTo>
                  <a:pt x="107" y="91"/>
                  <a:pt x="108" y="90"/>
                  <a:pt x="105" y="86"/>
                </a:cubicBezTo>
                <a:cubicBezTo>
                  <a:pt x="104" y="85"/>
                  <a:pt x="102" y="84"/>
                  <a:pt x="101" y="82"/>
                </a:cubicBezTo>
                <a:cubicBezTo>
                  <a:pt x="100" y="81"/>
                  <a:pt x="100" y="81"/>
                  <a:pt x="99" y="80"/>
                </a:cubicBezTo>
                <a:cubicBezTo>
                  <a:pt x="100" y="80"/>
                  <a:pt x="101" y="80"/>
                  <a:pt x="102" y="80"/>
                </a:cubicBezTo>
                <a:cubicBezTo>
                  <a:pt x="109" y="79"/>
                  <a:pt x="116" y="77"/>
                  <a:pt x="122" y="72"/>
                </a:cubicBezTo>
                <a:cubicBezTo>
                  <a:pt x="123" y="71"/>
                  <a:pt x="125" y="70"/>
                  <a:pt x="123" y="68"/>
                </a:cubicBezTo>
                <a:cubicBezTo>
                  <a:pt x="126" y="66"/>
                  <a:pt x="129" y="66"/>
                  <a:pt x="132" y="68"/>
                </a:cubicBezTo>
                <a:cubicBezTo>
                  <a:pt x="134" y="69"/>
                  <a:pt x="137" y="70"/>
                  <a:pt x="139" y="72"/>
                </a:cubicBezTo>
                <a:cubicBezTo>
                  <a:pt x="146" y="75"/>
                  <a:pt x="150" y="74"/>
                  <a:pt x="153" y="68"/>
                </a:cubicBezTo>
                <a:cubicBezTo>
                  <a:pt x="154" y="66"/>
                  <a:pt x="155" y="64"/>
                  <a:pt x="156" y="63"/>
                </a:cubicBezTo>
                <a:cubicBezTo>
                  <a:pt x="157" y="58"/>
                  <a:pt x="155" y="55"/>
                  <a:pt x="150" y="55"/>
                </a:cubicBezTo>
                <a:cubicBezTo>
                  <a:pt x="149" y="55"/>
                  <a:pt x="147" y="56"/>
                  <a:pt x="146" y="56"/>
                </a:cubicBezTo>
                <a:cubicBezTo>
                  <a:pt x="144" y="57"/>
                  <a:pt x="142" y="58"/>
                  <a:pt x="141" y="58"/>
                </a:cubicBezTo>
                <a:cubicBezTo>
                  <a:pt x="139" y="56"/>
                  <a:pt x="140" y="54"/>
                  <a:pt x="141" y="52"/>
                </a:cubicBezTo>
                <a:cubicBezTo>
                  <a:pt x="144" y="47"/>
                  <a:pt x="148" y="43"/>
                  <a:pt x="153" y="40"/>
                </a:cubicBezTo>
                <a:cubicBezTo>
                  <a:pt x="159" y="36"/>
                  <a:pt x="165" y="32"/>
                  <a:pt x="173" y="31"/>
                </a:cubicBezTo>
                <a:cubicBezTo>
                  <a:pt x="174" y="31"/>
                  <a:pt x="176" y="32"/>
                  <a:pt x="177" y="33"/>
                </a:cubicBezTo>
                <a:cubicBezTo>
                  <a:pt x="179" y="34"/>
                  <a:pt x="182" y="36"/>
                  <a:pt x="184" y="37"/>
                </a:cubicBezTo>
                <a:cubicBezTo>
                  <a:pt x="189" y="38"/>
                  <a:pt x="193" y="37"/>
                  <a:pt x="195" y="33"/>
                </a:cubicBezTo>
                <a:cubicBezTo>
                  <a:pt x="195" y="31"/>
                  <a:pt x="195" y="30"/>
                  <a:pt x="193" y="29"/>
                </a:cubicBezTo>
                <a:cubicBezTo>
                  <a:pt x="178" y="22"/>
                  <a:pt x="162" y="19"/>
                  <a:pt x="146" y="18"/>
                </a:cubicBezTo>
                <a:cubicBezTo>
                  <a:pt x="124" y="18"/>
                  <a:pt x="104" y="22"/>
                  <a:pt x="85" y="32"/>
                </a:cubicBezTo>
                <a:cubicBezTo>
                  <a:pt x="79" y="35"/>
                  <a:pt x="73" y="39"/>
                  <a:pt x="67" y="42"/>
                </a:cubicBezTo>
                <a:cubicBezTo>
                  <a:pt x="69" y="43"/>
                  <a:pt x="70" y="44"/>
                  <a:pt x="71" y="45"/>
                </a:cubicBezTo>
                <a:cubicBezTo>
                  <a:pt x="74" y="47"/>
                  <a:pt x="74" y="49"/>
                  <a:pt x="72" y="52"/>
                </a:cubicBezTo>
                <a:cubicBezTo>
                  <a:pt x="71" y="52"/>
                  <a:pt x="71" y="53"/>
                  <a:pt x="70" y="54"/>
                </a:cubicBezTo>
                <a:cubicBezTo>
                  <a:pt x="67" y="61"/>
                  <a:pt x="63" y="67"/>
                  <a:pt x="57" y="71"/>
                </a:cubicBezTo>
                <a:cubicBezTo>
                  <a:pt x="51" y="77"/>
                  <a:pt x="44" y="81"/>
                  <a:pt x="36" y="80"/>
                </a:cubicBezTo>
                <a:cubicBezTo>
                  <a:pt x="35" y="80"/>
                  <a:pt x="34" y="81"/>
                  <a:pt x="33" y="82"/>
                </a:cubicBezTo>
                <a:cubicBezTo>
                  <a:pt x="26" y="94"/>
                  <a:pt x="22" y="108"/>
                  <a:pt x="19" y="122"/>
                </a:cubicBezTo>
                <a:cubicBezTo>
                  <a:pt x="19" y="124"/>
                  <a:pt x="19" y="125"/>
                  <a:pt x="21" y="126"/>
                </a:cubicBezTo>
                <a:cubicBezTo>
                  <a:pt x="26" y="127"/>
                  <a:pt x="30" y="130"/>
                  <a:pt x="32" y="134"/>
                </a:cubicBezTo>
                <a:cubicBezTo>
                  <a:pt x="33" y="137"/>
                  <a:pt x="33" y="139"/>
                  <a:pt x="31" y="141"/>
                </a:cubicBezTo>
                <a:cubicBezTo>
                  <a:pt x="25" y="146"/>
                  <a:pt x="21" y="154"/>
                  <a:pt x="19" y="162"/>
                </a:cubicBezTo>
                <a:cubicBezTo>
                  <a:pt x="19" y="162"/>
                  <a:pt x="19" y="163"/>
                  <a:pt x="19" y="164"/>
                </a:cubicBezTo>
                <a:cubicBezTo>
                  <a:pt x="23" y="185"/>
                  <a:pt x="31" y="204"/>
                  <a:pt x="45" y="220"/>
                </a:cubicBezTo>
                <a:cubicBezTo>
                  <a:pt x="77" y="258"/>
                  <a:pt x="117" y="272"/>
                  <a:pt x="166" y="264"/>
                </a:cubicBezTo>
                <a:cubicBezTo>
                  <a:pt x="167" y="264"/>
                  <a:pt x="167" y="263"/>
                  <a:pt x="168" y="263"/>
                </a:cubicBezTo>
                <a:cubicBezTo>
                  <a:pt x="169" y="263"/>
                  <a:pt x="170" y="263"/>
                  <a:pt x="171" y="263"/>
                </a:cubicBezTo>
                <a:cubicBezTo>
                  <a:pt x="174" y="262"/>
                  <a:pt x="176" y="261"/>
                  <a:pt x="179" y="261"/>
                </a:cubicBezTo>
                <a:cubicBezTo>
                  <a:pt x="214" y="249"/>
                  <a:pt x="239" y="226"/>
                  <a:pt x="255" y="193"/>
                </a:cubicBezTo>
                <a:cubicBezTo>
                  <a:pt x="258" y="185"/>
                  <a:pt x="261" y="177"/>
                  <a:pt x="263" y="168"/>
                </a:cubicBezTo>
                <a:cubicBezTo>
                  <a:pt x="262" y="168"/>
                  <a:pt x="262" y="168"/>
                  <a:pt x="262" y="169"/>
                </a:cubicBezTo>
                <a:cubicBezTo>
                  <a:pt x="258" y="172"/>
                  <a:pt x="256" y="172"/>
                  <a:pt x="255" y="167"/>
                </a:cubicBezTo>
                <a:cubicBezTo>
                  <a:pt x="254" y="164"/>
                  <a:pt x="254" y="162"/>
                  <a:pt x="253" y="159"/>
                </a:cubicBezTo>
                <a:cubicBezTo>
                  <a:pt x="252" y="153"/>
                  <a:pt x="249" y="151"/>
                  <a:pt x="243" y="151"/>
                </a:cubicBezTo>
                <a:cubicBezTo>
                  <a:pt x="240" y="150"/>
                  <a:pt x="238" y="151"/>
                  <a:pt x="235" y="150"/>
                </a:cubicBezTo>
                <a:cubicBezTo>
                  <a:pt x="231" y="150"/>
                  <a:pt x="227" y="149"/>
                  <a:pt x="222" y="148"/>
                </a:cubicBezTo>
                <a:cubicBezTo>
                  <a:pt x="222" y="148"/>
                  <a:pt x="221" y="148"/>
                  <a:pt x="220" y="148"/>
                </a:cubicBezTo>
                <a:cubicBezTo>
                  <a:pt x="216" y="150"/>
                  <a:pt x="212" y="150"/>
                  <a:pt x="208" y="149"/>
                </a:cubicBezTo>
                <a:cubicBezTo>
                  <a:pt x="204" y="148"/>
                  <a:pt x="199" y="147"/>
                  <a:pt x="195" y="146"/>
                </a:cubicBezTo>
                <a:cubicBezTo>
                  <a:pt x="188" y="145"/>
                  <a:pt x="186" y="148"/>
                  <a:pt x="186" y="154"/>
                </a:cubicBezTo>
                <a:cubicBezTo>
                  <a:pt x="186" y="155"/>
                  <a:pt x="186" y="156"/>
                  <a:pt x="186" y="156"/>
                </a:cubicBezTo>
                <a:cubicBezTo>
                  <a:pt x="187" y="161"/>
                  <a:pt x="189" y="163"/>
                  <a:pt x="193" y="162"/>
                </a:cubicBezTo>
                <a:cubicBezTo>
                  <a:pt x="196" y="162"/>
                  <a:pt x="199" y="161"/>
                  <a:pt x="202" y="160"/>
                </a:cubicBezTo>
                <a:cubicBezTo>
                  <a:pt x="205" y="160"/>
                  <a:pt x="208" y="158"/>
                  <a:pt x="210" y="158"/>
                </a:cubicBezTo>
                <a:cubicBezTo>
                  <a:pt x="213" y="157"/>
                  <a:pt x="214" y="158"/>
                  <a:pt x="213" y="161"/>
                </a:cubicBezTo>
                <a:cubicBezTo>
                  <a:pt x="213" y="163"/>
                  <a:pt x="212" y="165"/>
                  <a:pt x="211" y="166"/>
                </a:cubicBezTo>
                <a:cubicBezTo>
                  <a:pt x="203" y="180"/>
                  <a:pt x="196" y="193"/>
                  <a:pt x="189" y="206"/>
                </a:cubicBezTo>
                <a:cubicBezTo>
                  <a:pt x="183" y="216"/>
                  <a:pt x="179" y="226"/>
                  <a:pt x="177" y="237"/>
                </a:cubicBezTo>
                <a:cubicBezTo>
                  <a:pt x="176" y="242"/>
                  <a:pt x="176" y="247"/>
                  <a:pt x="176" y="252"/>
                </a:cubicBezTo>
                <a:cubicBezTo>
                  <a:pt x="176" y="258"/>
                  <a:pt x="173" y="262"/>
                  <a:pt x="168" y="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" name="箭头: 右 2"/>
          <p:cNvSpPr/>
          <p:nvPr/>
        </p:nvSpPr>
        <p:spPr>
          <a:xfrm>
            <a:off x="2939877" y="2751583"/>
            <a:ext cx="291598" cy="4014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2931159" y="4394888"/>
            <a:ext cx="291598" cy="4014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9"/>
          <p:cNvSpPr txBox="1"/>
          <p:nvPr/>
        </p:nvSpPr>
        <p:spPr>
          <a:xfrm>
            <a:off x="2079228" y="3204126"/>
            <a:ext cx="8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万千系统</a:t>
            </a:r>
          </a:p>
        </p:txBody>
      </p:sp>
      <p:sp>
        <p:nvSpPr>
          <p:cNvPr id="47" name="文本框 49"/>
          <p:cNvSpPr txBox="1"/>
          <p:nvPr/>
        </p:nvSpPr>
        <p:spPr>
          <a:xfrm>
            <a:off x="2079228" y="4024588"/>
            <a:ext cx="8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48" name="文本框 49"/>
          <p:cNvSpPr txBox="1"/>
          <p:nvPr/>
        </p:nvSpPr>
        <p:spPr>
          <a:xfrm>
            <a:off x="2036954" y="4872330"/>
            <a:ext cx="91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49" name="矩形 48"/>
          <p:cNvSpPr/>
          <p:nvPr/>
        </p:nvSpPr>
        <p:spPr>
          <a:xfrm>
            <a:off x="4468172" y="2153019"/>
            <a:ext cx="1819280" cy="3337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4" name="箭头: 五边形 3"/>
          <p:cNvSpPr/>
          <p:nvPr/>
        </p:nvSpPr>
        <p:spPr>
          <a:xfrm>
            <a:off x="4581110" y="3216705"/>
            <a:ext cx="1593059" cy="33115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人才发展  </a:t>
            </a:r>
          </a:p>
        </p:txBody>
      </p:sp>
      <p:sp>
        <p:nvSpPr>
          <p:cNvPr id="50" name="箭头: 五边形 49"/>
          <p:cNvSpPr/>
          <p:nvPr/>
        </p:nvSpPr>
        <p:spPr>
          <a:xfrm>
            <a:off x="4581111" y="2642538"/>
            <a:ext cx="1593059" cy="33115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组织效能</a:t>
            </a:r>
          </a:p>
        </p:txBody>
      </p:sp>
      <p:sp>
        <p:nvSpPr>
          <p:cNvPr id="51" name="箭头: 右 50"/>
          <p:cNvSpPr/>
          <p:nvPr/>
        </p:nvSpPr>
        <p:spPr>
          <a:xfrm>
            <a:off x="4159674" y="2744575"/>
            <a:ext cx="291598" cy="4014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/>
          <p:cNvSpPr/>
          <p:nvPr/>
        </p:nvSpPr>
        <p:spPr>
          <a:xfrm>
            <a:off x="4167929" y="4394888"/>
            <a:ext cx="291598" cy="4014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/>
          <p:cNvSpPr/>
          <p:nvPr/>
        </p:nvSpPr>
        <p:spPr>
          <a:xfrm>
            <a:off x="4581111" y="3816704"/>
            <a:ext cx="1593059" cy="33115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运营管理</a:t>
            </a:r>
          </a:p>
        </p:txBody>
      </p:sp>
      <p:sp>
        <p:nvSpPr>
          <p:cNvPr id="54" name="箭头: 五边形 53"/>
          <p:cNvSpPr/>
          <p:nvPr/>
        </p:nvSpPr>
        <p:spPr>
          <a:xfrm>
            <a:off x="4581111" y="4407787"/>
            <a:ext cx="1593059" cy="33115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培训管理</a:t>
            </a:r>
          </a:p>
        </p:txBody>
      </p:sp>
      <p:sp>
        <p:nvSpPr>
          <p:cNvPr id="55" name="矩形 54"/>
          <p:cNvSpPr/>
          <p:nvPr/>
        </p:nvSpPr>
        <p:spPr>
          <a:xfrm>
            <a:off x="6626536" y="2153019"/>
            <a:ext cx="1819280" cy="3337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58" name="文本框 49"/>
          <p:cNvSpPr txBox="1"/>
          <p:nvPr/>
        </p:nvSpPr>
        <p:spPr>
          <a:xfrm>
            <a:off x="6976745" y="3006090"/>
            <a:ext cx="1116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经营数据监测</a:t>
            </a:r>
          </a:p>
        </p:txBody>
      </p:sp>
      <p:sp>
        <p:nvSpPr>
          <p:cNvPr id="60" name="箭头: 五边形 53"/>
          <p:cNvSpPr/>
          <p:nvPr/>
        </p:nvSpPr>
        <p:spPr>
          <a:xfrm>
            <a:off x="4581111" y="4977382"/>
            <a:ext cx="1593059" cy="33115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</a:p>
        </p:txBody>
      </p:sp>
      <p:sp>
        <p:nvSpPr>
          <p:cNvPr id="66" name="箭头: 右 50"/>
          <p:cNvSpPr/>
          <p:nvPr/>
        </p:nvSpPr>
        <p:spPr>
          <a:xfrm>
            <a:off x="6297719" y="3548485"/>
            <a:ext cx="291598" cy="4014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摘录 66"/>
          <p:cNvSpPr/>
          <p:nvPr/>
        </p:nvSpPr>
        <p:spPr>
          <a:xfrm rot="5400000">
            <a:off x="7099300" y="3667760"/>
            <a:ext cx="3103880" cy="30924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多文档 67"/>
          <p:cNvSpPr/>
          <p:nvPr/>
        </p:nvSpPr>
        <p:spPr>
          <a:xfrm>
            <a:off x="8889365" y="2406015"/>
            <a:ext cx="1376045" cy="2390775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148"/>
          <p:cNvSpPr>
            <a:spLocks noChangeAspect="1"/>
          </p:cNvSpPr>
          <p:nvPr/>
        </p:nvSpPr>
        <p:spPr bwMode="auto">
          <a:xfrm>
            <a:off x="7132320" y="2300605"/>
            <a:ext cx="806450" cy="633730"/>
          </a:xfrm>
          <a:custGeom>
            <a:avLst/>
            <a:gdLst>
              <a:gd name="T0" fmla="*/ 7 w 135"/>
              <a:gd name="T1" fmla="*/ 99 h 106"/>
              <a:gd name="T2" fmla="*/ 135 w 135"/>
              <a:gd name="T3" fmla="*/ 99 h 106"/>
              <a:gd name="T4" fmla="*/ 135 w 135"/>
              <a:gd name="T5" fmla="*/ 106 h 106"/>
              <a:gd name="T6" fmla="*/ 7 w 135"/>
              <a:gd name="T7" fmla="*/ 106 h 106"/>
              <a:gd name="T8" fmla="*/ 0 w 135"/>
              <a:gd name="T9" fmla="*/ 106 h 106"/>
              <a:gd name="T10" fmla="*/ 0 w 135"/>
              <a:gd name="T11" fmla="*/ 99 h 106"/>
              <a:gd name="T12" fmla="*/ 0 w 135"/>
              <a:gd name="T13" fmla="*/ 0 h 106"/>
              <a:gd name="T14" fmla="*/ 7 w 135"/>
              <a:gd name="T15" fmla="*/ 0 h 106"/>
              <a:gd name="T16" fmla="*/ 7 w 135"/>
              <a:gd name="T17" fmla="*/ 56 h 106"/>
              <a:gd name="T18" fmla="*/ 22 w 135"/>
              <a:gd name="T19" fmla="*/ 47 h 106"/>
              <a:gd name="T20" fmla="*/ 26 w 135"/>
              <a:gd name="T21" fmla="*/ 42 h 106"/>
              <a:gd name="T22" fmla="*/ 31 w 135"/>
              <a:gd name="T23" fmla="*/ 49 h 106"/>
              <a:gd name="T24" fmla="*/ 33 w 135"/>
              <a:gd name="T25" fmla="*/ 54 h 106"/>
              <a:gd name="T26" fmla="*/ 38 w 135"/>
              <a:gd name="T27" fmla="*/ 49 h 106"/>
              <a:gd name="T28" fmla="*/ 45 w 135"/>
              <a:gd name="T29" fmla="*/ 44 h 106"/>
              <a:gd name="T30" fmla="*/ 50 w 135"/>
              <a:gd name="T31" fmla="*/ 52 h 106"/>
              <a:gd name="T32" fmla="*/ 52 w 135"/>
              <a:gd name="T33" fmla="*/ 56 h 106"/>
              <a:gd name="T34" fmla="*/ 64 w 135"/>
              <a:gd name="T35" fmla="*/ 49 h 106"/>
              <a:gd name="T36" fmla="*/ 69 w 135"/>
              <a:gd name="T37" fmla="*/ 47 h 106"/>
              <a:gd name="T38" fmla="*/ 71 w 135"/>
              <a:gd name="T39" fmla="*/ 49 h 106"/>
              <a:gd name="T40" fmla="*/ 83 w 135"/>
              <a:gd name="T41" fmla="*/ 33 h 106"/>
              <a:gd name="T42" fmla="*/ 88 w 135"/>
              <a:gd name="T43" fmla="*/ 26 h 106"/>
              <a:gd name="T44" fmla="*/ 93 w 135"/>
              <a:gd name="T45" fmla="*/ 30 h 106"/>
              <a:gd name="T46" fmla="*/ 95 w 135"/>
              <a:gd name="T47" fmla="*/ 33 h 106"/>
              <a:gd name="T48" fmla="*/ 102 w 135"/>
              <a:gd name="T49" fmla="*/ 23 h 106"/>
              <a:gd name="T50" fmla="*/ 95 w 135"/>
              <a:gd name="T51" fmla="*/ 16 h 106"/>
              <a:gd name="T52" fmla="*/ 111 w 135"/>
              <a:gd name="T53" fmla="*/ 9 h 106"/>
              <a:gd name="T54" fmla="*/ 128 w 135"/>
              <a:gd name="T55" fmla="*/ 2 h 106"/>
              <a:gd name="T56" fmla="*/ 126 w 135"/>
              <a:gd name="T57" fmla="*/ 21 h 106"/>
              <a:gd name="T58" fmla="*/ 123 w 135"/>
              <a:gd name="T59" fmla="*/ 40 h 106"/>
              <a:gd name="T60" fmla="*/ 114 w 135"/>
              <a:gd name="T61" fmla="*/ 33 h 106"/>
              <a:gd name="T62" fmla="*/ 104 w 135"/>
              <a:gd name="T63" fmla="*/ 47 h 106"/>
              <a:gd name="T64" fmla="*/ 100 w 135"/>
              <a:gd name="T65" fmla="*/ 54 h 106"/>
              <a:gd name="T66" fmla="*/ 93 w 135"/>
              <a:gd name="T67" fmla="*/ 49 h 106"/>
              <a:gd name="T68" fmla="*/ 90 w 135"/>
              <a:gd name="T69" fmla="*/ 47 h 106"/>
              <a:gd name="T70" fmla="*/ 78 w 135"/>
              <a:gd name="T71" fmla="*/ 63 h 106"/>
              <a:gd name="T72" fmla="*/ 76 w 135"/>
              <a:gd name="T73" fmla="*/ 71 h 106"/>
              <a:gd name="T74" fmla="*/ 69 w 135"/>
              <a:gd name="T75" fmla="*/ 66 h 106"/>
              <a:gd name="T76" fmla="*/ 67 w 135"/>
              <a:gd name="T77" fmla="*/ 66 h 106"/>
              <a:gd name="T78" fmla="*/ 52 w 135"/>
              <a:gd name="T79" fmla="*/ 73 h 106"/>
              <a:gd name="T80" fmla="*/ 45 w 135"/>
              <a:gd name="T81" fmla="*/ 75 h 106"/>
              <a:gd name="T82" fmla="*/ 43 w 135"/>
              <a:gd name="T83" fmla="*/ 71 h 106"/>
              <a:gd name="T84" fmla="*/ 40 w 135"/>
              <a:gd name="T85" fmla="*/ 66 h 106"/>
              <a:gd name="T86" fmla="*/ 38 w 135"/>
              <a:gd name="T87" fmla="*/ 71 h 106"/>
              <a:gd name="T88" fmla="*/ 31 w 135"/>
              <a:gd name="T89" fmla="*/ 75 h 106"/>
              <a:gd name="T90" fmla="*/ 26 w 135"/>
              <a:gd name="T91" fmla="*/ 68 h 106"/>
              <a:gd name="T92" fmla="*/ 24 w 135"/>
              <a:gd name="T93" fmla="*/ 63 h 106"/>
              <a:gd name="T94" fmla="*/ 7 w 135"/>
              <a:gd name="T95" fmla="*/ 75 h 106"/>
              <a:gd name="T96" fmla="*/ 7 w 135"/>
              <a:gd name="T9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5" h="106">
                <a:moveTo>
                  <a:pt x="7" y="99"/>
                </a:move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0"/>
                </a:lnTo>
                <a:lnTo>
                  <a:pt x="7" y="0"/>
                </a:lnTo>
                <a:lnTo>
                  <a:pt x="7" y="56"/>
                </a:lnTo>
                <a:lnTo>
                  <a:pt x="22" y="47"/>
                </a:lnTo>
                <a:lnTo>
                  <a:pt x="26" y="42"/>
                </a:lnTo>
                <a:lnTo>
                  <a:pt x="31" y="49"/>
                </a:lnTo>
                <a:lnTo>
                  <a:pt x="33" y="54"/>
                </a:lnTo>
                <a:lnTo>
                  <a:pt x="38" y="49"/>
                </a:lnTo>
                <a:lnTo>
                  <a:pt x="45" y="44"/>
                </a:lnTo>
                <a:lnTo>
                  <a:pt x="50" y="52"/>
                </a:lnTo>
                <a:lnTo>
                  <a:pt x="52" y="56"/>
                </a:lnTo>
                <a:lnTo>
                  <a:pt x="64" y="49"/>
                </a:lnTo>
                <a:lnTo>
                  <a:pt x="69" y="47"/>
                </a:lnTo>
                <a:lnTo>
                  <a:pt x="71" y="49"/>
                </a:lnTo>
                <a:lnTo>
                  <a:pt x="83" y="33"/>
                </a:lnTo>
                <a:lnTo>
                  <a:pt x="88" y="26"/>
                </a:lnTo>
                <a:lnTo>
                  <a:pt x="93" y="30"/>
                </a:lnTo>
                <a:lnTo>
                  <a:pt x="95" y="33"/>
                </a:lnTo>
                <a:lnTo>
                  <a:pt x="102" y="23"/>
                </a:lnTo>
                <a:lnTo>
                  <a:pt x="95" y="16"/>
                </a:lnTo>
                <a:lnTo>
                  <a:pt x="111" y="9"/>
                </a:lnTo>
                <a:lnTo>
                  <a:pt x="128" y="2"/>
                </a:lnTo>
                <a:lnTo>
                  <a:pt x="126" y="21"/>
                </a:lnTo>
                <a:lnTo>
                  <a:pt x="123" y="40"/>
                </a:lnTo>
                <a:lnTo>
                  <a:pt x="114" y="33"/>
                </a:lnTo>
                <a:lnTo>
                  <a:pt x="104" y="47"/>
                </a:lnTo>
                <a:lnTo>
                  <a:pt x="100" y="54"/>
                </a:lnTo>
                <a:lnTo>
                  <a:pt x="93" y="49"/>
                </a:lnTo>
                <a:lnTo>
                  <a:pt x="90" y="47"/>
                </a:lnTo>
                <a:lnTo>
                  <a:pt x="78" y="63"/>
                </a:lnTo>
                <a:lnTo>
                  <a:pt x="76" y="71"/>
                </a:lnTo>
                <a:lnTo>
                  <a:pt x="69" y="66"/>
                </a:lnTo>
                <a:lnTo>
                  <a:pt x="67" y="66"/>
                </a:lnTo>
                <a:lnTo>
                  <a:pt x="52" y="73"/>
                </a:lnTo>
                <a:lnTo>
                  <a:pt x="45" y="75"/>
                </a:lnTo>
                <a:lnTo>
                  <a:pt x="43" y="71"/>
                </a:lnTo>
                <a:lnTo>
                  <a:pt x="40" y="66"/>
                </a:lnTo>
                <a:lnTo>
                  <a:pt x="38" y="71"/>
                </a:lnTo>
                <a:lnTo>
                  <a:pt x="31" y="75"/>
                </a:lnTo>
                <a:lnTo>
                  <a:pt x="26" y="68"/>
                </a:lnTo>
                <a:lnTo>
                  <a:pt x="24" y="63"/>
                </a:lnTo>
                <a:lnTo>
                  <a:pt x="7" y="75"/>
                </a:lnTo>
                <a:lnTo>
                  <a:pt x="7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9" name="文本框 49"/>
          <p:cNvSpPr txBox="1"/>
          <p:nvPr/>
        </p:nvSpPr>
        <p:spPr>
          <a:xfrm>
            <a:off x="6975475" y="4069936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人效数据监测</a:t>
            </a:r>
          </a:p>
        </p:txBody>
      </p:sp>
      <p:sp>
        <p:nvSpPr>
          <p:cNvPr id="70" name="文本框 49"/>
          <p:cNvSpPr txBox="1"/>
          <p:nvPr/>
        </p:nvSpPr>
        <p:spPr>
          <a:xfrm>
            <a:off x="4891083" y="2271149"/>
            <a:ext cx="802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分析模型</a:t>
            </a:r>
          </a:p>
        </p:txBody>
      </p:sp>
      <p:sp>
        <p:nvSpPr>
          <p:cNvPr id="71" name="Freeform 403"/>
          <p:cNvSpPr>
            <a:spLocks noEditPoints="1"/>
          </p:cNvSpPr>
          <p:nvPr/>
        </p:nvSpPr>
        <p:spPr bwMode="auto">
          <a:xfrm>
            <a:off x="7155815" y="3395980"/>
            <a:ext cx="736775" cy="628650"/>
          </a:xfrm>
          <a:custGeom>
            <a:avLst/>
            <a:gdLst>
              <a:gd name="T0" fmla="*/ 68 w 127"/>
              <a:gd name="T1" fmla="*/ 94 h 159"/>
              <a:gd name="T2" fmla="*/ 63 w 127"/>
              <a:gd name="T3" fmla="*/ 94 h 159"/>
              <a:gd name="T4" fmla="*/ 53 w 127"/>
              <a:gd name="T5" fmla="*/ 100 h 159"/>
              <a:gd name="T6" fmla="*/ 53 w 127"/>
              <a:gd name="T7" fmla="*/ 105 h 159"/>
              <a:gd name="T8" fmla="*/ 61 w 127"/>
              <a:gd name="T9" fmla="*/ 105 h 159"/>
              <a:gd name="T10" fmla="*/ 61 w 127"/>
              <a:gd name="T11" fmla="*/ 128 h 159"/>
              <a:gd name="T12" fmla="*/ 56 w 127"/>
              <a:gd name="T13" fmla="*/ 128 h 159"/>
              <a:gd name="T14" fmla="*/ 56 w 127"/>
              <a:gd name="T15" fmla="*/ 133 h 159"/>
              <a:gd name="T16" fmla="*/ 73 w 127"/>
              <a:gd name="T17" fmla="*/ 133 h 159"/>
              <a:gd name="T18" fmla="*/ 73 w 127"/>
              <a:gd name="T19" fmla="*/ 128 h 159"/>
              <a:gd name="T20" fmla="*/ 68 w 127"/>
              <a:gd name="T21" fmla="*/ 128 h 159"/>
              <a:gd name="T22" fmla="*/ 68 w 127"/>
              <a:gd name="T23" fmla="*/ 94 h 159"/>
              <a:gd name="T24" fmla="*/ 127 w 127"/>
              <a:gd name="T25" fmla="*/ 24 h 159"/>
              <a:gd name="T26" fmla="*/ 118 w 127"/>
              <a:gd name="T27" fmla="*/ 16 h 159"/>
              <a:gd name="T28" fmla="*/ 89 w 127"/>
              <a:gd name="T29" fmla="*/ 76 h 159"/>
              <a:gd name="T30" fmla="*/ 79 w 127"/>
              <a:gd name="T31" fmla="*/ 71 h 159"/>
              <a:gd name="T32" fmla="*/ 110 w 127"/>
              <a:gd name="T33" fmla="*/ 8 h 159"/>
              <a:gd name="T34" fmla="*/ 102 w 127"/>
              <a:gd name="T35" fmla="*/ 0 h 159"/>
              <a:gd name="T36" fmla="*/ 25 w 127"/>
              <a:gd name="T37" fmla="*/ 0 h 159"/>
              <a:gd name="T38" fmla="*/ 16 w 127"/>
              <a:gd name="T39" fmla="*/ 8 h 159"/>
              <a:gd name="T40" fmla="*/ 47 w 127"/>
              <a:gd name="T41" fmla="*/ 71 h 159"/>
              <a:gd name="T42" fmla="*/ 37 w 127"/>
              <a:gd name="T43" fmla="*/ 76 h 159"/>
              <a:gd name="T44" fmla="*/ 8 w 127"/>
              <a:gd name="T45" fmla="*/ 16 h 159"/>
              <a:gd name="T46" fmla="*/ 0 w 127"/>
              <a:gd name="T47" fmla="*/ 24 h 159"/>
              <a:gd name="T48" fmla="*/ 29 w 127"/>
              <a:gd name="T49" fmla="*/ 84 h 159"/>
              <a:gd name="T50" fmla="*/ 18 w 127"/>
              <a:gd name="T51" fmla="*/ 114 h 159"/>
              <a:gd name="T52" fmla="*/ 63 w 127"/>
              <a:gd name="T53" fmla="*/ 159 h 159"/>
              <a:gd name="T54" fmla="*/ 109 w 127"/>
              <a:gd name="T55" fmla="*/ 114 h 159"/>
              <a:gd name="T56" fmla="*/ 98 w 127"/>
              <a:gd name="T57" fmla="*/ 84 h 159"/>
              <a:gd name="T58" fmla="*/ 127 w 127"/>
              <a:gd name="T59" fmla="*/ 24 h 159"/>
              <a:gd name="T60" fmla="*/ 30 w 127"/>
              <a:gd name="T61" fmla="*/ 11 h 159"/>
              <a:gd name="T62" fmla="*/ 96 w 127"/>
              <a:gd name="T63" fmla="*/ 11 h 159"/>
              <a:gd name="T64" fmla="*/ 91 w 127"/>
              <a:gd name="T65" fmla="*/ 22 h 159"/>
              <a:gd name="T66" fmla="*/ 36 w 127"/>
              <a:gd name="T67" fmla="*/ 22 h 159"/>
              <a:gd name="T68" fmla="*/ 30 w 127"/>
              <a:gd name="T69" fmla="*/ 11 h 159"/>
              <a:gd name="T70" fmla="*/ 41 w 127"/>
              <a:gd name="T71" fmla="*/ 34 h 159"/>
              <a:gd name="T72" fmla="*/ 85 w 127"/>
              <a:gd name="T73" fmla="*/ 34 h 159"/>
              <a:gd name="T74" fmla="*/ 68 w 127"/>
              <a:gd name="T75" fmla="*/ 68 h 159"/>
              <a:gd name="T76" fmla="*/ 63 w 127"/>
              <a:gd name="T77" fmla="*/ 68 h 159"/>
              <a:gd name="T78" fmla="*/ 58 w 127"/>
              <a:gd name="T79" fmla="*/ 68 h 159"/>
              <a:gd name="T80" fmla="*/ 41 w 127"/>
              <a:gd name="T81" fmla="*/ 34 h 159"/>
              <a:gd name="T82" fmla="*/ 99 w 127"/>
              <a:gd name="T83" fmla="*/ 114 h 159"/>
              <a:gd name="T84" fmla="*/ 63 w 127"/>
              <a:gd name="T85" fmla="*/ 149 h 159"/>
              <a:gd name="T86" fmla="*/ 28 w 127"/>
              <a:gd name="T87" fmla="*/ 114 h 159"/>
              <a:gd name="T88" fmla="*/ 63 w 127"/>
              <a:gd name="T89" fmla="*/ 78 h 159"/>
              <a:gd name="T90" fmla="*/ 99 w 127"/>
              <a:gd name="T91" fmla="*/ 114 h 159"/>
              <a:gd name="T92" fmla="*/ 63 w 127"/>
              <a:gd name="T93" fmla="*/ 81 h 159"/>
              <a:gd name="T94" fmla="*/ 31 w 127"/>
              <a:gd name="T95" fmla="*/ 114 h 159"/>
              <a:gd name="T96" fmla="*/ 63 w 127"/>
              <a:gd name="T97" fmla="*/ 146 h 159"/>
              <a:gd name="T98" fmla="*/ 96 w 127"/>
              <a:gd name="T99" fmla="*/ 114 h 159"/>
              <a:gd name="T100" fmla="*/ 63 w 127"/>
              <a:gd name="T101" fmla="*/ 81 h 159"/>
              <a:gd name="T102" fmla="*/ 63 w 127"/>
              <a:gd name="T103" fmla="*/ 143 h 159"/>
              <a:gd name="T104" fmla="*/ 34 w 127"/>
              <a:gd name="T105" fmla="*/ 114 h 159"/>
              <a:gd name="T106" fmla="*/ 63 w 127"/>
              <a:gd name="T107" fmla="*/ 84 h 159"/>
              <a:gd name="T108" fmla="*/ 92 w 127"/>
              <a:gd name="T109" fmla="*/ 114 h 159"/>
              <a:gd name="T110" fmla="*/ 63 w 127"/>
              <a:gd name="T111" fmla="*/ 14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7" h="159">
                <a:moveTo>
                  <a:pt x="68" y="94"/>
                </a:moveTo>
                <a:cubicBezTo>
                  <a:pt x="63" y="94"/>
                  <a:pt x="63" y="94"/>
                  <a:pt x="63" y="94"/>
                </a:cubicBezTo>
                <a:cubicBezTo>
                  <a:pt x="63" y="94"/>
                  <a:pt x="61" y="100"/>
                  <a:pt x="53" y="100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28"/>
                  <a:pt x="73" y="128"/>
                  <a:pt x="73" y="128"/>
                </a:cubicBezTo>
                <a:cubicBezTo>
                  <a:pt x="68" y="128"/>
                  <a:pt x="68" y="128"/>
                  <a:pt x="68" y="128"/>
                </a:cubicBezTo>
                <a:lnTo>
                  <a:pt x="68" y="94"/>
                </a:lnTo>
                <a:close/>
                <a:moveTo>
                  <a:pt x="127" y="24"/>
                </a:moveTo>
                <a:cubicBezTo>
                  <a:pt x="118" y="16"/>
                  <a:pt x="118" y="16"/>
                  <a:pt x="118" y="16"/>
                </a:cubicBezTo>
                <a:cubicBezTo>
                  <a:pt x="89" y="76"/>
                  <a:pt x="89" y="76"/>
                  <a:pt x="89" y="76"/>
                </a:cubicBezTo>
                <a:cubicBezTo>
                  <a:pt x="86" y="74"/>
                  <a:pt x="83" y="72"/>
                  <a:pt x="79" y="71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102" y="0"/>
                  <a:pt x="10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8"/>
                  <a:pt x="16" y="8"/>
                  <a:pt x="16" y="8"/>
                </a:cubicBezTo>
                <a:cubicBezTo>
                  <a:pt x="47" y="71"/>
                  <a:pt x="47" y="71"/>
                  <a:pt x="47" y="71"/>
                </a:cubicBezTo>
                <a:cubicBezTo>
                  <a:pt x="44" y="72"/>
                  <a:pt x="40" y="74"/>
                  <a:pt x="37" y="76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29" y="84"/>
                  <a:pt x="29" y="84"/>
                  <a:pt x="29" y="84"/>
                </a:cubicBezTo>
                <a:cubicBezTo>
                  <a:pt x="22" y="92"/>
                  <a:pt x="18" y="102"/>
                  <a:pt x="18" y="114"/>
                </a:cubicBezTo>
                <a:cubicBezTo>
                  <a:pt x="18" y="139"/>
                  <a:pt x="38" y="159"/>
                  <a:pt x="63" y="159"/>
                </a:cubicBezTo>
                <a:cubicBezTo>
                  <a:pt x="88" y="159"/>
                  <a:pt x="109" y="139"/>
                  <a:pt x="109" y="114"/>
                </a:cubicBezTo>
                <a:cubicBezTo>
                  <a:pt x="109" y="102"/>
                  <a:pt x="104" y="92"/>
                  <a:pt x="98" y="84"/>
                </a:cubicBezTo>
                <a:lnTo>
                  <a:pt x="127" y="24"/>
                </a:lnTo>
                <a:close/>
                <a:moveTo>
                  <a:pt x="30" y="11"/>
                </a:moveTo>
                <a:cubicBezTo>
                  <a:pt x="96" y="11"/>
                  <a:pt x="96" y="11"/>
                  <a:pt x="96" y="11"/>
                </a:cubicBezTo>
                <a:cubicBezTo>
                  <a:pt x="91" y="22"/>
                  <a:pt x="91" y="22"/>
                  <a:pt x="91" y="22"/>
                </a:cubicBezTo>
                <a:cubicBezTo>
                  <a:pt x="36" y="22"/>
                  <a:pt x="36" y="22"/>
                  <a:pt x="36" y="22"/>
                </a:cubicBezTo>
                <a:lnTo>
                  <a:pt x="30" y="11"/>
                </a:lnTo>
                <a:close/>
                <a:moveTo>
                  <a:pt x="41" y="34"/>
                </a:moveTo>
                <a:cubicBezTo>
                  <a:pt x="85" y="34"/>
                  <a:pt x="85" y="34"/>
                  <a:pt x="85" y="34"/>
                </a:cubicBezTo>
                <a:cubicBezTo>
                  <a:pt x="68" y="68"/>
                  <a:pt x="68" y="68"/>
                  <a:pt x="68" y="68"/>
                </a:cubicBezTo>
                <a:cubicBezTo>
                  <a:pt x="67" y="68"/>
                  <a:pt x="65" y="68"/>
                  <a:pt x="63" y="68"/>
                </a:cubicBezTo>
                <a:cubicBezTo>
                  <a:pt x="62" y="68"/>
                  <a:pt x="60" y="68"/>
                  <a:pt x="58" y="68"/>
                </a:cubicBezTo>
                <a:lnTo>
                  <a:pt x="41" y="34"/>
                </a:lnTo>
                <a:close/>
                <a:moveTo>
                  <a:pt x="99" y="114"/>
                </a:moveTo>
                <a:cubicBezTo>
                  <a:pt x="99" y="133"/>
                  <a:pt x="83" y="149"/>
                  <a:pt x="63" y="149"/>
                </a:cubicBezTo>
                <a:cubicBezTo>
                  <a:pt x="44" y="149"/>
                  <a:pt x="28" y="133"/>
                  <a:pt x="28" y="114"/>
                </a:cubicBezTo>
                <a:cubicBezTo>
                  <a:pt x="28" y="94"/>
                  <a:pt x="44" y="78"/>
                  <a:pt x="63" y="78"/>
                </a:cubicBezTo>
                <a:cubicBezTo>
                  <a:pt x="83" y="78"/>
                  <a:pt x="99" y="94"/>
                  <a:pt x="99" y="114"/>
                </a:cubicBezTo>
                <a:close/>
                <a:moveTo>
                  <a:pt x="63" y="81"/>
                </a:moveTo>
                <a:cubicBezTo>
                  <a:pt x="45" y="81"/>
                  <a:pt x="31" y="96"/>
                  <a:pt x="31" y="114"/>
                </a:cubicBezTo>
                <a:cubicBezTo>
                  <a:pt x="31" y="132"/>
                  <a:pt x="45" y="146"/>
                  <a:pt x="63" y="146"/>
                </a:cubicBezTo>
                <a:cubicBezTo>
                  <a:pt x="81" y="146"/>
                  <a:pt x="96" y="132"/>
                  <a:pt x="96" y="114"/>
                </a:cubicBezTo>
                <a:cubicBezTo>
                  <a:pt x="96" y="96"/>
                  <a:pt x="81" y="81"/>
                  <a:pt x="63" y="81"/>
                </a:cubicBezTo>
                <a:close/>
                <a:moveTo>
                  <a:pt x="63" y="143"/>
                </a:moveTo>
                <a:cubicBezTo>
                  <a:pt x="47" y="143"/>
                  <a:pt x="34" y="130"/>
                  <a:pt x="34" y="114"/>
                </a:cubicBezTo>
                <a:cubicBezTo>
                  <a:pt x="34" y="97"/>
                  <a:pt x="47" y="84"/>
                  <a:pt x="63" y="84"/>
                </a:cubicBezTo>
                <a:cubicBezTo>
                  <a:pt x="79" y="84"/>
                  <a:pt x="92" y="97"/>
                  <a:pt x="92" y="114"/>
                </a:cubicBezTo>
                <a:cubicBezTo>
                  <a:pt x="92" y="130"/>
                  <a:pt x="79" y="143"/>
                  <a:pt x="6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pc="-30"/>
          </a:p>
        </p:txBody>
      </p:sp>
      <p:sp>
        <p:nvSpPr>
          <p:cNvPr id="72" name="文本框 49"/>
          <p:cNvSpPr txBox="1"/>
          <p:nvPr/>
        </p:nvSpPr>
        <p:spPr>
          <a:xfrm>
            <a:off x="3290808" y="4928151"/>
            <a:ext cx="802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用户反馈</a:t>
            </a:r>
          </a:p>
        </p:txBody>
      </p:sp>
      <p:sp>
        <p:nvSpPr>
          <p:cNvPr id="73" name="文本框 49"/>
          <p:cNvSpPr txBox="1"/>
          <p:nvPr/>
        </p:nvSpPr>
        <p:spPr>
          <a:xfrm>
            <a:off x="3290808" y="3281596"/>
            <a:ext cx="802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财务报表</a:t>
            </a:r>
          </a:p>
        </p:txBody>
      </p:sp>
      <p:sp>
        <p:nvSpPr>
          <p:cNvPr id="74" name="文本框 49"/>
          <p:cNvSpPr txBox="1"/>
          <p:nvPr/>
        </p:nvSpPr>
        <p:spPr>
          <a:xfrm>
            <a:off x="3290808" y="3063156"/>
            <a:ext cx="802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运营报表</a:t>
            </a:r>
          </a:p>
        </p:txBody>
      </p:sp>
      <p:sp>
        <p:nvSpPr>
          <p:cNvPr id="75" name="文本框 49"/>
          <p:cNvSpPr txBox="1"/>
          <p:nvPr/>
        </p:nvSpPr>
        <p:spPr>
          <a:xfrm>
            <a:off x="3289703" y="3490201"/>
            <a:ext cx="802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人事报表</a:t>
            </a:r>
          </a:p>
        </p:txBody>
      </p:sp>
      <p:sp>
        <p:nvSpPr>
          <p:cNvPr id="76" name="文本框 49"/>
          <p:cNvSpPr txBox="1"/>
          <p:nvPr/>
        </p:nvSpPr>
        <p:spPr>
          <a:xfrm>
            <a:off x="3290808" y="5127541"/>
            <a:ext cx="802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业务反馈</a:t>
            </a:r>
          </a:p>
        </p:txBody>
      </p:sp>
      <p:sp>
        <p:nvSpPr>
          <p:cNvPr id="77" name="文本框 49"/>
          <p:cNvSpPr txBox="1"/>
          <p:nvPr/>
        </p:nvSpPr>
        <p:spPr>
          <a:xfrm>
            <a:off x="9176063" y="4999109"/>
            <a:ext cx="802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决策建议</a:t>
            </a:r>
          </a:p>
        </p:txBody>
      </p:sp>
      <p:sp>
        <p:nvSpPr>
          <p:cNvPr id="5" name="Freeform 87"/>
          <p:cNvSpPr>
            <a:spLocks noEditPoints="1"/>
          </p:cNvSpPr>
          <p:nvPr/>
        </p:nvSpPr>
        <p:spPr bwMode="auto">
          <a:xfrm>
            <a:off x="7150735" y="4407535"/>
            <a:ext cx="765810" cy="621030"/>
          </a:xfrm>
          <a:custGeom>
            <a:avLst/>
            <a:gdLst>
              <a:gd name="T0" fmla="*/ 57 w 159"/>
              <a:gd name="T1" fmla="*/ 88 h 135"/>
              <a:gd name="T2" fmla="*/ 57 w 159"/>
              <a:gd name="T3" fmla="*/ 135 h 135"/>
              <a:gd name="T4" fmla="*/ 92 w 159"/>
              <a:gd name="T5" fmla="*/ 135 h 135"/>
              <a:gd name="T6" fmla="*/ 92 w 159"/>
              <a:gd name="T7" fmla="*/ 93 h 135"/>
              <a:gd name="T8" fmla="*/ 77 w 159"/>
              <a:gd name="T9" fmla="*/ 108 h 135"/>
              <a:gd name="T10" fmla="*/ 57 w 159"/>
              <a:gd name="T11" fmla="*/ 88 h 135"/>
              <a:gd name="T12" fmla="*/ 7 w 159"/>
              <a:gd name="T13" fmla="*/ 129 h 135"/>
              <a:gd name="T14" fmla="*/ 13 w 159"/>
              <a:gd name="T15" fmla="*/ 135 h 135"/>
              <a:gd name="T16" fmla="*/ 42 w 159"/>
              <a:gd name="T17" fmla="*/ 135 h 135"/>
              <a:gd name="T18" fmla="*/ 42 w 159"/>
              <a:gd name="T19" fmla="*/ 74 h 135"/>
              <a:gd name="T20" fmla="*/ 7 w 159"/>
              <a:gd name="T21" fmla="*/ 109 h 135"/>
              <a:gd name="T22" fmla="*/ 7 w 159"/>
              <a:gd name="T23" fmla="*/ 129 h 135"/>
              <a:gd name="T24" fmla="*/ 127 w 159"/>
              <a:gd name="T25" fmla="*/ 3 h 135"/>
              <a:gd name="T26" fmla="*/ 122 w 159"/>
              <a:gd name="T27" fmla="*/ 10 h 135"/>
              <a:gd name="T28" fmla="*/ 128 w 159"/>
              <a:gd name="T29" fmla="*/ 16 h 135"/>
              <a:gd name="T30" fmla="*/ 135 w 159"/>
              <a:gd name="T31" fmla="*/ 15 h 135"/>
              <a:gd name="T32" fmla="*/ 77 w 159"/>
              <a:gd name="T33" fmla="*/ 74 h 135"/>
              <a:gd name="T34" fmla="*/ 42 w 159"/>
              <a:gd name="T35" fmla="*/ 39 h 135"/>
              <a:gd name="T36" fmla="*/ 2 w 159"/>
              <a:gd name="T37" fmla="*/ 79 h 135"/>
              <a:gd name="T38" fmla="*/ 2 w 159"/>
              <a:gd name="T39" fmla="*/ 88 h 135"/>
              <a:gd name="T40" fmla="*/ 11 w 159"/>
              <a:gd name="T41" fmla="*/ 88 h 135"/>
              <a:gd name="T42" fmla="*/ 42 w 159"/>
              <a:gd name="T43" fmla="*/ 57 h 135"/>
              <a:gd name="T44" fmla="*/ 77 w 159"/>
              <a:gd name="T45" fmla="*/ 92 h 135"/>
              <a:gd name="T46" fmla="*/ 144 w 159"/>
              <a:gd name="T47" fmla="*/ 24 h 135"/>
              <a:gd name="T48" fmla="*/ 144 w 159"/>
              <a:gd name="T49" fmla="*/ 31 h 135"/>
              <a:gd name="T50" fmla="*/ 149 w 159"/>
              <a:gd name="T51" fmla="*/ 38 h 135"/>
              <a:gd name="T52" fmla="*/ 150 w 159"/>
              <a:gd name="T53" fmla="*/ 38 h 135"/>
              <a:gd name="T54" fmla="*/ 156 w 159"/>
              <a:gd name="T55" fmla="*/ 32 h 135"/>
              <a:gd name="T56" fmla="*/ 159 w 159"/>
              <a:gd name="T57" fmla="*/ 0 h 135"/>
              <a:gd name="T58" fmla="*/ 127 w 159"/>
              <a:gd name="T59" fmla="*/ 3 h 135"/>
              <a:gd name="T60" fmla="*/ 106 w 159"/>
              <a:gd name="T61" fmla="*/ 79 h 135"/>
              <a:gd name="T62" fmla="*/ 106 w 159"/>
              <a:gd name="T63" fmla="*/ 135 h 135"/>
              <a:gd name="T64" fmla="*/ 135 w 159"/>
              <a:gd name="T65" fmla="*/ 135 h 135"/>
              <a:gd name="T66" fmla="*/ 141 w 159"/>
              <a:gd name="T67" fmla="*/ 129 h 135"/>
              <a:gd name="T68" fmla="*/ 141 w 159"/>
              <a:gd name="T69" fmla="*/ 43 h 135"/>
              <a:gd name="T70" fmla="*/ 111 w 159"/>
              <a:gd name="T71" fmla="*/ 74 h 135"/>
              <a:gd name="T72" fmla="*/ 106 w 159"/>
              <a:gd name="T73" fmla="*/ 7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9" h="135">
                <a:moveTo>
                  <a:pt x="57" y="88"/>
                </a:moveTo>
                <a:cubicBezTo>
                  <a:pt x="57" y="135"/>
                  <a:pt x="57" y="135"/>
                  <a:pt x="57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93"/>
                  <a:pt x="92" y="93"/>
                  <a:pt x="92" y="93"/>
                </a:cubicBezTo>
                <a:cubicBezTo>
                  <a:pt x="77" y="108"/>
                  <a:pt x="77" y="108"/>
                  <a:pt x="77" y="108"/>
                </a:cubicBezTo>
                <a:lnTo>
                  <a:pt x="57" y="88"/>
                </a:lnTo>
                <a:close/>
                <a:moveTo>
                  <a:pt x="7" y="129"/>
                </a:moveTo>
                <a:cubicBezTo>
                  <a:pt x="7" y="132"/>
                  <a:pt x="10" y="135"/>
                  <a:pt x="13" y="135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42" y="74"/>
                  <a:pt x="42" y="74"/>
                  <a:pt x="42" y="74"/>
                </a:cubicBezTo>
                <a:cubicBezTo>
                  <a:pt x="7" y="109"/>
                  <a:pt x="7" y="109"/>
                  <a:pt x="7" y="109"/>
                </a:cubicBezTo>
                <a:lnTo>
                  <a:pt x="7" y="129"/>
                </a:lnTo>
                <a:close/>
                <a:moveTo>
                  <a:pt x="127" y="3"/>
                </a:moveTo>
                <a:cubicBezTo>
                  <a:pt x="124" y="3"/>
                  <a:pt x="121" y="6"/>
                  <a:pt x="122" y="10"/>
                </a:cubicBezTo>
                <a:cubicBezTo>
                  <a:pt x="122" y="13"/>
                  <a:pt x="125" y="16"/>
                  <a:pt x="128" y="16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77" y="74"/>
                  <a:pt x="77" y="74"/>
                  <a:pt x="77" y="74"/>
                </a:cubicBezTo>
                <a:cubicBezTo>
                  <a:pt x="42" y="39"/>
                  <a:pt x="42" y="39"/>
                  <a:pt x="42" y="39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2"/>
                  <a:pt x="0" y="86"/>
                  <a:pt x="2" y="88"/>
                </a:cubicBezTo>
                <a:cubicBezTo>
                  <a:pt x="5" y="91"/>
                  <a:pt x="9" y="91"/>
                  <a:pt x="11" y="88"/>
                </a:cubicBezTo>
                <a:cubicBezTo>
                  <a:pt x="42" y="57"/>
                  <a:pt x="42" y="57"/>
                  <a:pt x="42" y="57"/>
                </a:cubicBezTo>
                <a:cubicBezTo>
                  <a:pt x="77" y="92"/>
                  <a:pt x="77" y="92"/>
                  <a:pt x="77" y="92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3" y="34"/>
                  <a:pt x="146" y="37"/>
                  <a:pt x="149" y="38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3" y="38"/>
                  <a:pt x="156" y="35"/>
                  <a:pt x="156" y="32"/>
                </a:cubicBezTo>
                <a:cubicBezTo>
                  <a:pt x="159" y="0"/>
                  <a:pt x="159" y="0"/>
                  <a:pt x="159" y="0"/>
                </a:cubicBezTo>
                <a:lnTo>
                  <a:pt x="127" y="3"/>
                </a:lnTo>
                <a:close/>
                <a:moveTo>
                  <a:pt x="106" y="79"/>
                </a:moveTo>
                <a:cubicBezTo>
                  <a:pt x="106" y="135"/>
                  <a:pt x="106" y="135"/>
                  <a:pt x="106" y="135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39" y="135"/>
                  <a:pt x="141" y="132"/>
                  <a:pt x="141" y="129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11" y="74"/>
                  <a:pt x="111" y="74"/>
                  <a:pt x="111" y="74"/>
                </a:cubicBezTo>
                <a:lnTo>
                  <a:pt x="106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spc="-30"/>
          </a:p>
        </p:txBody>
      </p:sp>
      <p:sp>
        <p:nvSpPr>
          <p:cNvPr id="6" name="文本框 49"/>
          <p:cNvSpPr txBox="1"/>
          <p:nvPr/>
        </p:nvSpPr>
        <p:spPr>
          <a:xfrm>
            <a:off x="6975475" y="5127541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人力成本监测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14" y="596898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04806" y="464225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绩效评估报告</a:t>
            </a: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2323475" y="1764093"/>
            <a:ext cx="1727404" cy="3329814"/>
            <a:chOff x="1517303" y="1296754"/>
            <a:chExt cx="2303205" cy="4439752"/>
          </a:xfrm>
        </p:grpSpPr>
        <p:sp>
          <p:nvSpPr>
            <p:cNvPr id="79" name="圆角矩形 217"/>
            <p:cNvSpPr/>
            <p:nvPr/>
          </p:nvSpPr>
          <p:spPr>
            <a:xfrm>
              <a:off x="1517303" y="1296754"/>
              <a:ext cx="2303205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025158" y="1605930"/>
              <a:ext cx="1332368" cy="1332368"/>
              <a:chOff x="2025158" y="1605930"/>
              <a:chExt cx="1332368" cy="133236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025158" y="1605930"/>
                <a:ext cx="1332368" cy="1332368"/>
                <a:chOff x="1269525" y="2423160"/>
                <a:chExt cx="1950720" cy="195072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126952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93" name="椭圆 92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ln>
                <a:noFill/>
              </a:ln>
              <a:effectLst>
                <a:innerShdw dist="1016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81" name="文本框 101"/>
            <p:cNvSpPr txBox="1"/>
            <p:nvPr/>
          </p:nvSpPr>
          <p:spPr bwMode="auto">
            <a:xfrm>
              <a:off x="1610801" y="3180018"/>
              <a:ext cx="2115077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组织与团队</a:t>
              </a:r>
            </a:p>
          </p:txBody>
        </p:sp>
        <p:sp>
          <p:nvSpPr>
            <p:cNvPr id="90" name="文本框 108"/>
            <p:cNvSpPr txBox="1"/>
            <p:nvPr/>
          </p:nvSpPr>
          <p:spPr bwMode="auto">
            <a:xfrm>
              <a:off x="1700604" y="3783491"/>
              <a:ext cx="2021006" cy="118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组织架构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团队成员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人员结构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1710281" y="381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454189" y="5366612"/>
              <a:ext cx="429453" cy="83127"/>
              <a:chOff x="4600573" y="2237622"/>
              <a:chExt cx="390411" cy="75570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4365000" y="1764093"/>
            <a:ext cx="1727404" cy="3329814"/>
            <a:chOff x="1517303" y="1296754"/>
            <a:chExt cx="2303205" cy="4439752"/>
          </a:xfrm>
        </p:grpSpPr>
        <p:sp>
          <p:nvSpPr>
            <p:cNvPr id="97" name="圆角矩形 200"/>
            <p:cNvSpPr/>
            <p:nvPr/>
          </p:nvSpPr>
          <p:spPr>
            <a:xfrm>
              <a:off x="1517303" y="1296754"/>
              <a:ext cx="2303205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2002721" y="1605930"/>
              <a:ext cx="1332368" cy="1332368"/>
              <a:chOff x="2002721" y="1605930"/>
              <a:chExt cx="1332368" cy="1332368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2002721" y="1605930"/>
                <a:ext cx="1332368" cy="1332368"/>
                <a:chOff x="1236675" y="2423160"/>
                <a:chExt cx="1950720" cy="1950720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123667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11" name="椭圆 110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dist="101600" dir="13500000">
                  <a:schemeClr val="accent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99" name="文本框 166"/>
            <p:cNvSpPr txBox="1"/>
            <p:nvPr/>
          </p:nvSpPr>
          <p:spPr bwMode="auto">
            <a:xfrm>
              <a:off x="1633114" y="3180018"/>
              <a:ext cx="2115077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绩效成果数据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1710281" y="381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2454189" y="5366612"/>
              <a:ext cx="429453" cy="83127"/>
              <a:chOff x="4600573" y="2237622"/>
              <a:chExt cx="390411" cy="75570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6397888" y="1764093"/>
            <a:ext cx="1728000" cy="3329814"/>
            <a:chOff x="1505787" y="1296754"/>
            <a:chExt cx="2304000" cy="4439752"/>
          </a:xfrm>
        </p:grpSpPr>
        <p:sp>
          <p:nvSpPr>
            <p:cNvPr id="115" name="圆角矩形 183"/>
            <p:cNvSpPr/>
            <p:nvPr/>
          </p:nvSpPr>
          <p:spPr>
            <a:xfrm>
              <a:off x="1505787" y="1296754"/>
              <a:ext cx="2304000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2002721" y="1605930"/>
              <a:ext cx="1332368" cy="1332368"/>
              <a:chOff x="2002721" y="1605930"/>
              <a:chExt cx="1332368" cy="1332368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2002721" y="1605930"/>
                <a:ext cx="1332368" cy="1332368"/>
                <a:chOff x="1236675" y="2423160"/>
                <a:chExt cx="1950720" cy="1950720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123667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9" name="椭圆 128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dist="101600" dir="13500000">
                  <a:schemeClr val="accent3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</p:grpSp>
        <p:sp>
          <p:nvSpPr>
            <p:cNvPr id="117" name="文本框 184"/>
            <p:cNvSpPr txBox="1"/>
            <p:nvPr/>
          </p:nvSpPr>
          <p:spPr bwMode="auto">
            <a:xfrm>
              <a:off x="1611366" y="3180018"/>
              <a:ext cx="2115077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运营管理数据</a:t>
              </a: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1710281" y="3812113"/>
              <a:ext cx="1937302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2454189" y="5366612"/>
              <a:ext cx="429453" cy="83127"/>
              <a:chOff x="4600573" y="2237622"/>
              <a:chExt cx="390411" cy="75570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8431372" y="1759780"/>
            <a:ext cx="1728000" cy="3342758"/>
            <a:chOff x="1494156" y="1279495"/>
            <a:chExt cx="2304000" cy="4457011"/>
          </a:xfrm>
        </p:grpSpPr>
        <p:sp>
          <p:nvSpPr>
            <p:cNvPr id="133" name="圆角矩形 166"/>
            <p:cNvSpPr/>
            <p:nvPr/>
          </p:nvSpPr>
          <p:spPr>
            <a:xfrm>
              <a:off x="1494156" y="1296754"/>
              <a:ext cx="2304000" cy="4439752"/>
            </a:xfrm>
            <a:prstGeom prst="roundRect">
              <a:avLst>
                <a:gd name="adj" fmla="val 5531"/>
              </a:avLst>
            </a:prstGeom>
            <a:pattFill prst="dkDnDiag">
              <a:fgClr>
                <a:schemeClr val="bg1"/>
              </a:fgClr>
              <a:bgClr>
                <a:srgbClr val="F9F9F9"/>
              </a:bgClr>
            </a:pattFill>
            <a:ln>
              <a:noFill/>
            </a:ln>
            <a:effectLst>
              <a:outerShdw dist="177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2002721" y="1605930"/>
              <a:ext cx="1332368" cy="1332368"/>
              <a:chOff x="2002721" y="1605930"/>
              <a:chExt cx="1332368" cy="1332368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2002721" y="1605930"/>
                <a:ext cx="1332368" cy="1332368"/>
                <a:chOff x="1236675" y="2423160"/>
                <a:chExt cx="1950720" cy="1950720"/>
              </a:xfrm>
            </p:grpSpPr>
            <p:sp>
              <p:nvSpPr>
                <p:cNvPr id="148" name="椭圆 147"/>
                <p:cNvSpPr/>
                <p:nvPr/>
              </p:nvSpPr>
              <p:spPr>
                <a:xfrm>
                  <a:off x="1236675" y="2423160"/>
                  <a:ext cx="1950720" cy="19507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1016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1414428" y="2592937"/>
                  <a:ext cx="1595213" cy="161116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47" name="椭圆 146"/>
              <p:cNvSpPr/>
              <p:nvPr/>
            </p:nvSpPr>
            <p:spPr>
              <a:xfrm>
                <a:off x="2251694" y="1854903"/>
                <a:ext cx="834422" cy="834422"/>
              </a:xfrm>
              <a:prstGeom prst="ellipse">
                <a:avLst/>
              </a:prstGeom>
              <a:solidFill>
                <a:srgbClr val="7B448E"/>
              </a:solidFill>
              <a:ln>
                <a:noFill/>
              </a:ln>
              <a:effectLst>
                <a:innerShdw dist="101600" dir="13500000">
                  <a:schemeClr val="accent4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  <p:sp>
          <p:nvSpPr>
            <p:cNvPr id="135" name="文本框 202"/>
            <p:cNvSpPr txBox="1"/>
            <p:nvPr/>
          </p:nvSpPr>
          <p:spPr bwMode="auto">
            <a:xfrm>
              <a:off x="1614777" y="3193229"/>
              <a:ext cx="2115077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问题与改善</a:t>
              </a:r>
            </a:p>
          </p:txBody>
        </p:sp>
        <p:sp>
          <p:nvSpPr>
            <p:cNvPr id="145" name="文本框 212"/>
            <p:cNvSpPr txBox="1"/>
            <p:nvPr/>
          </p:nvSpPr>
          <p:spPr bwMode="auto">
            <a:xfrm>
              <a:off x="1740549" y="1279495"/>
              <a:ext cx="1922797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5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1710281" y="381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710281" y="5082113"/>
              <a:ext cx="193730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2454189" y="5366612"/>
              <a:ext cx="429453" cy="83127"/>
              <a:chOff x="4600573" y="2237622"/>
              <a:chExt cx="390411" cy="75570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4600573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4705520" y="2237622"/>
                <a:ext cx="75570" cy="7557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4810467" y="2237622"/>
                <a:ext cx="75570" cy="755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4915414" y="2237622"/>
                <a:ext cx="75570" cy="7557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3076471" y="2402682"/>
            <a:ext cx="230951" cy="229729"/>
            <a:chOff x="3856417" y="4248125"/>
            <a:chExt cx="409860" cy="407692"/>
          </a:xfrm>
          <a:solidFill>
            <a:schemeClr val="bg1"/>
          </a:solidFill>
        </p:grpSpPr>
        <p:sp>
          <p:nvSpPr>
            <p:cNvPr id="151" name="Freeform 187"/>
            <p:cNvSpPr/>
            <p:nvPr/>
          </p:nvSpPr>
          <p:spPr bwMode="auto">
            <a:xfrm>
              <a:off x="3969183" y="4489921"/>
              <a:ext cx="279745" cy="165896"/>
            </a:xfrm>
            <a:custGeom>
              <a:avLst/>
              <a:gdLst>
                <a:gd name="T0" fmla="*/ 76 w 109"/>
                <a:gd name="T1" fmla="*/ 0 h 65"/>
                <a:gd name="T2" fmla="*/ 54 w 109"/>
                <a:gd name="T3" fmla="*/ 0 h 65"/>
                <a:gd name="T4" fmla="*/ 69 w 109"/>
                <a:gd name="T5" fmla="*/ 17 h 65"/>
                <a:gd name="T6" fmla="*/ 76 w 109"/>
                <a:gd name="T7" fmla="*/ 17 h 65"/>
                <a:gd name="T8" fmla="*/ 91 w 109"/>
                <a:gd name="T9" fmla="*/ 32 h 65"/>
                <a:gd name="T10" fmla="*/ 76 w 109"/>
                <a:gd name="T11" fmla="*/ 48 h 65"/>
                <a:gd name="T12" fmla="*/ 32 w 109"/>
                <a:gd name="T13" fmla="*/ 48 h 65"/>
                <a:gd name="T14" fmla="*/ 17 w 109"/>
                <a:gd name="T15" fmla="*/ 32 h 65"/>
                <a:gd name="T16" fmla="*/ 20 w 109"/>
                <a:gd name="T17" fmla="*/ 24 h 65"/>
                <a:gd name="T18" fmla="*/ 1 w 109"/>
                <a:gd name="T19" fmla="*/ 24 h 65"/>
                <a:gd name="T20" fmla="*/ 0 w 109"/>
                <a:gd name="T21" fmla="*/ 32 h 65"/>
                <a:gd name="T22" fmla="*/ 32 w 109"/>
                <a:gd name="T23" fmla="*/ 65 h 65"/>
                <a:gd name="T24" fmla="*/ 76 w 109"/>
                <a:gd name="T25" fmla="*/ 65 h 65"/>
                <a:gd name="T26" fmla="*/ 109 w 109"/>
                <a:gd name="T27" fmla="*/ 32 h 65"/>
                <a:gd name="T28" fmla="*/ 76 w 109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65">
                  <a:moveTo>
                    <a:pt x="76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61" y="4"/>
                    <a:pt x="66" y="10"/>
                    <a:pt x="69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5" y="17"/>
                    <a:pt x="91" y="24"/>
                    <a:pt x="91" y="32"/>
                  </a:cubicBezTo>
                  <a:cubicBezTo>
                    <a:pt x="91" y="41"/>
                    <a:pt x="85" y="48"/>
                    <a:pt x="76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4" y="48"/>
                    <a:pt x="17" y="41"/>
                    <a:pt x="17" y="32"/>
                  </a:cubicBezTo>
                  <a:cubicBezTo>
                    <a:pt x="17" y="29"/>
                    <a:pt x="18" y="26"/>
                    <a:pt x="20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7"/>
                    <a:pt x="0" y="30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4" y="65"/>
                    <a:pt x="109" y="50"/>
                    <a:pt x="109" y="32"/>
                  </a:cubicBezTo>
                  <a:cubicBezTo>
                    <a:pt x="109" y="15"/>
                    <a:pt x="94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2" name="Freeform 188"/>
            <p:cNvSpPr/>
            <p:nvPr/>
          </p:nvSpPr>
          <p:spPr bwMode="auto">
            <a:xfrm>
              <a:off x="3856417" y="4489921"/>
              <a:ext cx="279745" cy="165896"/>
            </a:xfrm>
            <a:custGeom>
              <a:avLst/>
              <a:gdLst>
                <a:gd name="T0" fmla="*/ 41 w 109"/>
                <a:gd name="T1" fmla="*/ 48 h 65"/>
                <a:gd name="T2" fmla="*/ 33 w 109"/>
                <a:gd name="T3" fmla="*/ 48 h 65"/>
                <a:gd name="T4" fmla="*/ 18 w 109"/>
                <a:gd name="T5" fmla="*/ 32 h 65"/>
                <a:gd name="T6" fmla="*/ 33 w 109"/>
                <a:gd name="T7" fmla="*/ 17 h 65"/>
                <a:gd name="T8" fmla="*/ 37 w 109"/>
                <a:gd name="T9" fmla="*/ 17 h 65"/>
                <a:gd name="T10" fmla="*/ 77 w 109"/>
                <a:gd name="T11" fmla="*/ 17 h 65"/>
                <a:gd name="T12" fmla="*/ 92 w 109"/>
                <a:gd name="T13" fmla="*/ 32 h 65"/>
                <a:gd name="T14" fmla="*/ 92 w 109"/>
                <a:gd name="T15" fmla="*/ 35 h 65"/>
                <a:gd name="T16" fmla="*/ 89 w 109"/>
                <a:gd name="T17" fmla="*/ 42 h 65"/>
                <a:gd name="T18" fmla="*/ 108 w 109"/>
                <a:gd name="T19" fmla="*/ 42 h 65"/>
                <a:gd name="T20" fmla="*/ 109 w 109"/>
                <a:gd name="T21" fmla="*/ 35 h 65"/>
                <a:gd name="T22" fmla="*/ 109 w 109"/>
                <a:gd name="T23" fmla="*/ 35 h 65"/>
                <a:gd name="T24" fmla="*/ 109 w 109"/>
                <a:gd name="T25" fmla="*/ 32 h 65"/>
                <a:gd name="T26" fmla="*/ 77 w 109"/>
                <a:gd name="T27" fmla="*/ 0 h 65"/>
                <a:gd name="T28" fmla="*/ 37 w 109"/>
                <a:gd name="T29" fmla="*/ 0 h 65"/>
                <a:gd name="T30" fmla="*/ 33 w 109"/>
                <a:gd name="T31" fmla="*/ 0 h 65"/>
                <a:gd name="T32" fmla="*/ 0 w 109"/>
                <a:gd name="T33" fmla="*/ 32 h 65"/>
                <a:gd name="T34" fmla="*/ 33 w 109"/>
                <a:gd name="T35" fmla="*/ 65 h 65"/>
                <a:gd name="T36" fmla="*/ 56 w 109"/>
                <a:gd name="T37" fmla="*/ 65 h 65"/>
                <a:gd name="T38" fmla="*/ 41 w 109"/>
                <a:gd name="T39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65">
                  <a:moveTo>
                    <a:pt x="41" y="48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24" y="48"/>
                    <a:pt x="18" y="41"/>
                    <a:pt x="18" y="32"/>
                  </a:cubicBezTo>
                  <a:cubicBezTo>
                    <a:pt x="18" y="24"/>
                    <a:pt x="24" y="17"/>
                    <a:pt x="33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5" y="17"/>
                    <a:pt x="92" y="24"/>
                    <a:pt x="92" y="32"/>
                  </a:cubicBezTo>
                  <a:cubicBezTo>
                    <a:pt x="92" y="33"/>
                    <a:pt x="92" y="34"/>
                    <a:pt x="92" y="35"/>
                  </a:cubicBezTo>
                  <a:cubicBezTo>
                    <a:pt x="91" y="38"/>
                    <a:pt x="90" y="40"/>
                    <a:pt x="89" y="42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0"/>
                    <a:pt x="109" y="38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3"/>
                    <a:pt x="109" y="32"/>
                  </a:cubicBezTo>
                  <a:cubicBezTo>
                    <a:pt x="109" y="15"/>
                    <a:pt x="95" y="0"/>
                    <a:pt x="7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0"/>
                    <a:pt x="15" y="65"/>
                    <a:pt x="33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0" y="61"/>
                    <a:pt x="44" y="55"/>
                    <a:pt x="4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3" name="Freeform 189"/>
            <p:cNvSpPr>
              <a:spLocks noEditPoints="1"/>
            </p:cNvSpPr>
            <p:nvPr/>
          </p:nvSpPr>
          <p:spPr bwMode="auto">
            <a:xfrm>
              <a:off x="3950749" y="4248125"/>
              <a:ext cx="202761" cy="204930"/>
            </a:xfrm>
            <a:custGeom>
              <a:avLst/>
              <a:gdLst>
                <a:gd name="T0" fmla="*/ 40 w 79"/>
                <a:gd name="T1" fmla="*/ 0 h 80"/>
                <a:gd name="T2" fmla="*/ 0 w 79"/>
                <a:gd name="T3" fmla="*/ 40 h 80"/>
                <a:gd name="T4" fmla="*/ 40 w 79"/>
                <a:gd name="T5" fmla="*/ 80 h 80"/>
                <a:gd name="T6" fmla="*/ 79 w 79"/>
                <a:gd name="T7" fmla="*/ 40 h 80"/>
                <a:gd name="T8" fmla="*/ 40 w 79"/>
                <a:gd name="T9" fmla="*/ 0 h 80"/>
                <a:gd name="T10" fmla="*/ 63 w 79"/>
                <a:gd name="T11" fmla="*/ 46 h 80"/>
                <a:gd name="T12" fmla="*/ 46 w 79"/>
                <a:gd name="T13" fmla="*/ 46 h 80"/>
                <a:gd name="T14" fmla="*/ 46 w 79"/>
                <a:gd name="T15" fmla="*/ 63 h 80"/>
                <a:gd name="T16" fmla="*/ 33 w 79"/>
                <a:gd name="T17" fmla="*/ 63 h 80"/>
                <a:gd name="T18" fmla="*/ 33 w 79"/>
                <a:gd name="T19" fmla="*/ 46 h 80"/>
                <a:gd name="T20" fmla="*/ 17 w 79"/>
                <a:gd name="T21" fmla="*/ 46 h 80"/>
                <a:gd name="T22" fmla="*/ 17 w 79"/>
                <a:gd name="T23" fmla="*/ 34 h 80"/>
                <a:gd name="T24" fmla="*/ 33 w 79"/>
                <a:gd name="T25" fmla="*/ 34 h 80"/>
                <a:gd name="T26" fmla="*/ 33 w 79"/>
                <a:gd name="T27" fmla="*/ 17 h 80"/>
                <a:gd name="T28" fmla="*/ 46 w 79"/>
                <a:gd name="T29" fmla="*/ 17 h 80"/>
                <a:gd name="T30" fmla="*/ 46 w 79"/>
                <a:gd name="T31" fmla="*/ 34 h 80"/>
                <a:gd name="T32" fmla="*/ 63 w 79"/>
                <a:gd name="T33" fmla="*/ 34 h 80"/>
                <a:gd name="T34" fmla="*/ 63 w 79"/>
                <a:gd name="T3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40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3" y="34"/>
                    <a:pt x="63" y="34"/>
                    <a:pt x="63" y="34"/>
                  </a:cubicBezTo>
                  <a:lnTo>
                    <a:pt x="63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4" name="Rectangle 190"/>
            <p:cNvSpPr>
              <a:spLocks noChangeArrowheads="1"/>
            </p:cNvSpPr>
            <p:nvPr/>
          </p:nvSpPr>
          <p:spPr bwMode="auto">
            <a:xfrm>
              <a:off x="4200135" y="4356553"/>
              <a:ext cx="30360" cy="1019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5" name="Rectangle 191"/>
            <p:cNvSpPr>
              <a:spLocks noChangeArrowheads="1"/>
            </p:cNvSpPr>
            <p:nvPr/>
          </p:nvSpPr>
          <p:spPr bwMode="auto">
            <a:xfrm>
              <a:off x="4164354" y="4392335"/>
              <a:ext cx="101923" cy="30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6" name="Rectangle 192"/>
            <p:cNvSpPr>
              <a:spLocks noChangeArrowheads="1"/>
            </p:cNvSpPr>
            <p:nvPr/>
          </p:nvSpPr>
          <p:spPr bwMode="auto">
            <a:xfrm>
              <a:off x="3879187" y="4386913"/>
              <a:ext cx="18433" cy="618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7" name="Rectangle 193"/>
            <p:cNvSpPr>
              <a:spLocks noChangeArrowheads="1"/>
            </p:cNvSpPr>
            <p:nvPr/>
          </p:nvSpPr>
          <p:spPr bwMode="auto">
            <a:xfrm>
              <a:off x="3858586" y="4407515"/>
              <a:ext cx="61805" cy="173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103265" y="2352435"/>
            <a:ext cx="273109" cy="313432"/>
            <a:chOff x="2733098" y="4187405"/>
            <a:chExt cx="484675" cy="556238"/>
          </a:xfrm>
          <a:solidFill>
            <a:schemeClr val="bg1"/>
          </a:solidFill>
        </p:grpSpPr>
        <p:sp>
          <p:nvSpPr>
            <p:cNvPr id="15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1" name="Freeform 304"/>
            <p:cNvSpPr/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2" name="Freeform 305"/>
            <p:cNvSpPr/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3" name="Freeform 306"/>
            <p:cNvSpPr/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4" name="Freeform 307"/>
            <p:cNvSpPr/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5" name="Freeform 308"/>
            <p:cNvSpPr/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6" name="Freeform 309"/>
            <p:cNvSpPr/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7" name="Freeform 310"/>
            <p:cNvSpPr/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8" name="Freeform 311"/>
            <p:cNvSpPr/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9" name="Freeform 312"/>
            <p:cNvSpPr/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0" name="Freeform 313"/>
            <p:cNvSpPr/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1" name="Freeform 314"/>
            <p:cNvSpPr/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2" name="Freeform 315"/>
            <p:cNvSpPr/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3" name="Freeform 316"/>
            <p:cNvSpPr/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4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5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7112417" y="2399486"/>
            <a:ext cx="321986" cy="219341"/>
            <a:chOff x="4895160" y="4287159"/>
            <a:chExt cx="571418" cy="389258"/>
          </a:xfrm>
          <a:solidFill>
            <a:schemeClr val="bg1"/>
          </a:solidFill>
        </p:grpSpPr>
        <p:sp>
          <p:nvSpPr>
            <p:cNvPr id="177" name="Freeform 327"/>
            <p:cNvSpPr>
              <a:spLocks noEditPoints="1"/>
            </p:cNvSpPr>
            <p:nvPr/>
          </p:nvSpPr>
          <p:spPr bwMode="auto">
            <a:xfrm>
              <a:off x="4895160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5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5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4 w 171"/>
                <a:gd name="T25" fmla="*/ 19 h 152"/>
                <a:gd name="T26" fmla="*/ 132 w 171"/>
                <a:gd name="T27" fmla="*/ 12 h 152"/>
                <a:gd name="T28" fmla="*/ 110 w 171"/>
                <a:gd name="T29" fmla="*/ 12 h 152"/>
                <a:gd name="T30" fmla="*/ 118 w 171"/>
                <a:gd name="T31" fmla="*/ 19 h 152"/>
                <a:gd name="T32" fmla="*/ 110 w 171"/>
                <a:gd name="T33" fmla="*/ 26 h 152"/>
                <a:gd name="T34" fmla="*/ 103 w 171"/>
                <a:gd name="T35" fmla="*/ 19 h 152"/>
                <a:gd name="T36" fmla="*/ 110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8" name="Rectangle 328"/>
            <p:cNvSpPr>
              <a:spLocks noChangeArrowheads="1"/>
            </p:cNvSpPr>
            <p:nvPr/>
          </p:nvSpPr>
          <p:spPr bwMode="auto">
            <a:xfrm>
              <a:off x="4953712" y="4417273"/>
              <a:ext cx="315527" cy="5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9" name="Rectangle 329"/>
            <p:cNvSpPr>
              <a:spLocks noChangeArrowheads="1"/>
            </p:cNvSpPr>
            <p:nvPr/>
          </p:nvSpPr>
          <p:spPr bwMode="auto">
            <a:xfrm>
              <a:off x="4953712" y="4501847"/>
              <a:ext cx="99754" cy="105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0" name="Rectangle 330"/>
            <p:cNvSpPr>
              <a:spLocks noChangeArrowheads="1"/>
            </p:cNvSpPr>
            <p:nvPr/>
          </p:nvSpPr>
          <p:spPr bwMode="auto">
            <a:xfrm>
              <a:off x="5071899" y="4505100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1" name="Rectangle 331"/>
            <p:cNvSpPr>
              <a:spLocks noChangeArrowheads="1"/>
            </p:cNvSpPr>
            <p:nvPr/>
          </p:nvSpPr>
          <p:spPr bwMode="auto">
            <a:xfrm>
              <a:off x="5071899" y="4548471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2" name="Rectangle 332"/>
            <p:cNvSpPr>
              <a:spLocks noChangeArrowheads="1"/>
            </p:cNvSpPr>
            <p:nvPr/>
          </p:nvSpPr>
          <p:spPr bwMode="auto">
            <a:xfrm>
              <a:off x="5071899" y="4589674"/>
              <a:ext cx="107344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3" name="Freeform 333"/>
            <p:cNvSpPr/>
            <p:nvPr/>
          </p:nvSpPr>
          <p:spPr bwMode="auto">
            <a:xfrm>
              <a:off x="5225867" y="4569073"/>
              <a:ext cx="40119" cy="41203"/>
            </a:xfrm>
            <a:custGeom>
              <a:avLst/>
              <a:gdLst>
                <a:gd name="T0" fmla="*/ 11 w 37"/>
                <a:gd name="T1" fmla="*/ 0 h 38"/>
                <a:gd name="T2" fmla="*/ 11 w 37"/>
                <a:gd name="T3" fmla="*/ 2 h 38"/>
                <a:gd name="T4" fmla="*/ 0 w 37"/>
                <a:gd name="T5" fmla="*/ 38 h 38"/>
                <a:gd name="T6" fmla="*/ 35 w 37"/>
                <a:gd name="T7" fmla="*/ 26 h 38"/>
                <a:gd name="T8" fmla="*/ 37 w 37"/>
                <a:gd name="T9" fmla="*/ 26 h 38"/>
                <a:gd name="T10" fmla="*/ 11 w 37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">
                  <a:moveTo>
                    <a:pt x="11" y="0"/>
                  </a:moveTo>
                  <a:lnTo>
                    <a:pt x="11" y="2"/>
                  </a:lnTo>
                  <a:lnTo>
                    <a:pt x="0" y="38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4" name="Freeform 334"/>
            <p:cNvSpPr/>
            <p:nvPr/>
          </p:nvSpPr>
          <p:spPr bwMode="auto">
            <a:xfrm>
              <a:off x="5389594" y="4366311"/>
              <a:ext cx="76984" cy="79153"/>
            </a:xfrm>
            <a:custGeom>
              <a:avLst/>
              <a:gdLst>
                <a:gd name="T0" fmla="*/ 23 w 30"/>
                <a:gd name="T1" fmla="*/ 31 h 31"/>
                <a:gd name="T2" fmla="*/ 28 w 30"/>
                <a:gd name="T3" fmla="*/ 25 h 31"/>
                <a:gd name="T4" fmla="*/ 28 w 30"/>
                <a:gd name="T5" fmla="*/ 18 h 31"/>
                <a:gd name="T6" fmla="*/ 13 w 30"/>
                <a:gd name="T7" fmla="*/ 2 h 31"/>
                <a:gd name="T8" fmla="*/ 6 w 30"/>
                <a:gd name="T9" fmla="*/ 2 h 31"/>
                <a:gd name="T10" fmla="*/ 0 w 30"/>
                <a:gd name="T11" fmla="*/ 8 h 31"/>
                <a:gd name="T12" fmla="*/ 23 w 3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1">
                  <a:moveTo>
                    <a:pt x="23" y="31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0" y="20"/>
                    <a:pt x="28" y="18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5" name="Freeform 335"/>
            <p:cNvSpPr/>
            <p:nvPr/>
          </p:nvSpPr>
          <p:spPr bwMode="auto">
            <a:xfrm>
              <a:off x="5258396" y="4394503"/>
              <a:ext cx="182160" cy="182160"/>
            </a:xfrm>
            <a:custGeom>
              <a:avLst/>
              <a:gdLst>
                <a:gd name="T0" fmla="*/ 49 w 71"/>
                <a:gd name="T1" fmla="*/ 0 h 71"/>
                <a:gd name="T2" fmla="*/ 48 w 71"/>
                <a:gd name="T3" fmla="*/ 0 h 71"/>
                <a:gd name="T4" fmla="*/ 2 w 71"/>
                <a:gd name="T5" fmla="*/ 47 h 71"/>
                <a:gd name="T6" fmla="*/ 2 w 71"/>
                <a:gd name="T7" fmla="*/ 54 h 71"/>
                <a:gd name="T8" fmla="*/ 2 w 71"/>
                <a:gd name="T9" fmla="*/ 55 h 71"/>
                <a:gd name="T10" fmla="*/ 8 w 71"/>
                <a:gd name="T11" fmla="*/ 56 h 71"/>
                <a:gd name="T12" fmla="*/ 9 w 71"/>
                <a:gd name="T13" fmla="*/ 62 h 71"/>
                <a:gd name="T14" fmla="*/ 9 w 71"/>
                <a:gd name="T15" fmla="*/ 62 h 71"/>
                <a:gd name="T16" fmla="*/ 15 w 71"/>
                <a:gd name="T17" fmla="*/ 63 h 71"/>
                <a:gd name="T18" fmla="*/ 16 w 71"/>
                <a:gd name="T19" fmla="*/ 69 h 71"/>
                <a:gd name="T20" fmla="*/ 17 w 71"/>
                <a:gd name="T21" fmla="*/ 69 h 71"/>
                <a:gd name="T22" fmla="*/ 24 w 71"/>
                <a:gd name="T23" fmla="*/ 69 h 71"/>
                <a:gd name="T24" fmla="*/ 71 w 71"/>
                <a:gd name="T25" fmla="*/ 23 h 71"/>
                <a:gd name="T26" fmla="*/ 71 w 71"/>
                <a:gd name="T27" fmla="*/ 22 h 71"/>
                <a:gd name="T28" fmla="*/ 49 w 71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49" y="0"/>
                  </a:moveTo>
                  <a:cubicBezTo>
                    <a:pt x="49" y="0"/>
                    <a:pt x="48" y="0"/>
                    <a:pt x="48" y="0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6"/>
                    <a:pt x="6" y="57"/>
                    <a:pt x="8" y="56"/>
                  </a:cubicBezTo>
                  <a:cubicBezTo>
                    <a:pt x="7" y="58"/>
                    <a:pt x="7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1" y="64"/>
                    <a:pt x="13" y="64"/>
                    <a:pt x="15" y="63"/>
                  </a:cubicBezTo>
                  <a:cubicBezTo>
                    <a:pt x="14" y="65"/>
                    <a:pt x="15" y="67"/>
                    <a:pt x="16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1"/>
                    <a:pt x="22" y="71"/>
                    <a:pt x="24" y="69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2"/>
                    <a:pt x="71" y="22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9189286" y="2399486"/>
            <a:ext cx="246836" cy="219341"/>
            <a:chOff x="6007636" y="4287159"/>
            <a:chExt cx="438051" cy="389258"/>
          </a:xfrm>
          <a:solidFill>
            <a:schemeClr val="bg1"/>
          </a:solidFill>
        </p:grpSpPr>
        <p:sp>
          <p:nvSpPr>
            <p:cNvPr id="187" name="Freeform 824"/>
            <p:cNvSpPr>
              <a:spLocks noEditPoints="1"/>
            </p:cNvSpPr>
            <p:nvPr/>
          </p:nvSpPr>
          <p:spPr bwMode="auto">
            <a:xfrm>
              <a:off x="6007636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6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6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5 w 171"/>
                <a:gd name="T25" fmla="*/ 19 h 152"/>
                <a:gd name="T26" fmla="*/ 132 w 171"/>
                <a:gd name="T27" fmla="*/ 12 h 152"/>
                <a:gd name="T28" fmla="*/ 111 w 171"/>
                <a:gd name="T29" fmla="*/ 12 h 152"/>
                <a:gd name="T30" fmla="*/ 118 w 171"/>
                <a:gd name="T31" fmla="*/ 19 h 152"/>
                <a:gd name="T32" fmla="*/ 111 w 171"/>
                <a:gd name="T33" fmla="*/ 26 h 152"/>
                <a:gd name="T34" fmla="*/ 103 w 171"/>
                <a:gd name="T35" fmla="*/ 19 h 152"/>
                <a:gd name="T36" fmla="*/ 111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3" y="152"/>
                    <a:pt x="6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5" y="23"/>
                    <a:pt x="125" y="19"/>
                  </a:cubicBezTo>
                  <a:cubicBezTo>
                    <a:pt x="125" y="15"/>
                    <a:pt x="128" y="12"/>
                    <a:pt x="132" y="12"/>
                  </a:cubicBezTo>
                  <a:close/>
                  <a:moveTo>
                    <a:pt x="111" y="12"/>
                  </a:moveTo>
                  <a:cubicBezTo>
                    <a:pt x="115" y="12"/>
                    <a:pt x="118" y="15"/>
                    <a:pt x="118" y="19"/>
                  </a:cubicBezTo>
                  <a:cubicBezTo>
                    <a:pt x="118" y="23"/>
                    <a:pt x="115" y="26"/>
                    <a:pt x="111" y="26"/>
                  </a:cubicBezTo>
                  <a:cubicBezTo>
                    <a:pt x="107" y="26"/>
                    <a:pt x="103" y="23"/>
                    <a:pt x="103" y="19"/>
                  </a:cubicBezTo>
                  <a:cubicBezTo>
                    <a:pt x="103" y="15"/>
                    <a:pt x="107" y="12"/>
                    <a:pt x="111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8" name="Freeform 825"/>
            <p:cNvSpPr/>
            <p:nvPr/>
          </p:nvSpPr>
          <p:spPr bwMode="auto">
            <a:xfrm>
              <a:off x="6287381" y="4404262"/>
              <a:ext cx="40119" cy="33613"/>
            </a:xfrm>
            <a:custGeom>
              <a:avLst/>
              <a:gdLst>
                <a:gd name="T0" fmla="*/ 16 w 16"/>
                <a:gd name="T1" fmla="*/ 11 h 13"/>
                <a:gd name="T2" fmla="*/ 13 w 16"/>
                <a:gd name="T3" fmla="*/ 13 h 13"/>
                <a:gd name="T4" fmla="*/ 2 w 16"/>
                <a:gd name="T5" fmla="*/ 13 h 13"/>
                <a:gd name="T6" fmla="*/ 0 w 16"/>
                <a:gd name="T7" fmla="*/ 11 h 13"/>
                <a:gd name="T8" fmla="*/ 0 w 16"/>
                <a:gd name="T9" fmla="*/ 2 h 13"/>
                <a:gd name="T10" fmla="*/ 2 w 16"/>
                <a:gd name="T11" fmla="*/ 0 h 13"/>
                <a:gd name="T12" fmla="*/ 13 w 16"/>
                <a:gd name="T13" fmla="*/ 0 h 13"/>
                <a:gd name="T14" fmla="*/ 16 w 16"/>
                <a:gd name="T15" fmla="*/ 2 h 13"/>
                <a:gd name="T16" fmla="*/ 16 w 16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6" y="11"/>
                  </a:move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9" name="Freeform 826"/>
            <p:cNvSpPr/>
            <p:nvPr/>
          </p:nvSpPr>
          <p:spPr bwMode="auto">
            <a:xfrm>
              <a:off x="6222324" y="4435706"/>
              <a:ext cx="46625" cy="48793"/>
            </a:xfrm>
            <a:custGeom>
              <a:avLst/>
              <a:gdLst>
                <a:gd name="T0" fmla="*/ 17 w 18"/>
                <a:gd name="T1" fmla="*/ 4 h 19"/>
                <a:gd name="T2" fmla="*/ 18 w 18"/>
                <a:gd name="T3" fmla="*/ 8 h 19"/>
                <a:gd name="T4" fmla="*/ 12 w 18"/>
                <a:gd name="T5" fmla="*/ 17 h 19"/>
                <a:gd name="T6" fmla="*/ 9 w 18"/>
                <a:gd name="T7" fmla="*/ 18 h 19"/>
                <a:gd name="T8" fmla="*/ 1 w 18"/>
                <a:gd name="T9" fmla="*/ 14 h 19"/>
                <a:gd name="T10" fmla="*/ 0 w 18"/>
                <a:gd name="T11" fmla="*/ 11 h 19"/>
                <a:gd name="T12" fmla="*/ 6 w 18"/>
                <a:gd name="T13" fmla="*/ 1 h 19"/>
                <a:gd name="T14" fmla="*/ 9 w 18"/>
                <a:gd name="T15" fmla="*/ 0 h 19"/>
                <a:gd name="T16" fmla="*/ 17 w 1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7" y="4"/>
                  </a:moveTo>
                  <a:cubicBezTo>
                    <a:pt x="18" y="5"/>
                    <a:pt x="18" y="7"/>
                    <a:pt x="18" y="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9"/>
                    <a:pt x="10" y="19"/>
                    <a:pt x="9" y="18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0" name="Freeform 827"/>
            <p:cNvSpPr/>
            <p:nvPr/>
          </p:nvSpPr>
          <p:spPr bwMode="auto">
            <a:xfrm>
              <a:off x="6225577" y="4505100"/>
              <a:ext cx="45540" cy="50962"/>
            </a:xfrm>
            <a:custGeom>
              <a:avLst/>
              <a:gdLst>
                <a:gd name="T0" fmla="*/ 9 w 18"/>
                <a:gd name="T1" fmla="*/ 1 h 20"/>
                <a:gd name="T2" fmla="*/ 12 w 18"/>
                <a:gd name="T3" fmla="*/ 2 h 20"/>
                <a:gd name="T4" fmla="*/ 18 w 18"/>
                <a:gd name="T5" fmla="*/ 12 h 20"/>
                <a:gd name="T6" fmla="*/ 17 w 18"/>
                <a:gd name="T7" fmla="*/ 15 h 20"/>
                <a:gd name="T8" fmla="*/ 9 w 18"/>
                <a:gd name="T9" fmla="*/ 19 h 20"/>
                <a:gd name="T10" fmla="*/ 6 w 18"/>
                <a:gd name="T11" fmla="*/ 18 h 20"/>
                <a:gd name="T12" fmla="*/ 0 w 18"/>
                <a:gd name="T13" fmla="*/ 9 h 20"/>
                <a:gd name="T14" fmla="*/ 1 w 18"/>
                <a:gd name="T15" fmla="*/ 5 h 20"/>
                <a:gd name="T16" fmla="*/ 9 w 18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1"/>
                  </a:moveTo>
                  <a:cubicBezTo>
                    <a:pt x="10" y="0"/>
                    <a:pt x="11" y="1"/>
                    <a:pt x="12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4"/>
                    <a:pt x="17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20"/>
                    <a:pt x="7" y="20"/>
                    <a:pt x="6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6"/>
                    <a:pt x="1" y="5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1" name="Freeform 828"/>
            <p:cNvSpPr/>
            <p:nvPr/>
          </p:nvSpPr>
          <p:spPr bwMode="auto">
            <a:xfrm>
              <a:off x="6291718" y="4548471"/>
              <a:ext cx="41203" cy="33613"/>
            </a:xfrm>
            <a:custGeom>
              <a:avLst/>
              <a:gdLst>
                <a:gd name="T0" fmla="*/ 0 w 16"/>
                <a:gd name="T1" fmla="*/ 2 h 13"/>
                <a:gd name="T2" fmla="*/ 2 w 16"/>
                <a:gd name="T3" fmla="*/ 0 h 13"/>
                <a:gd name="T4" fmla="*/ 13 w 16"/>
                <a:gd name="T5" fmla="*/ 0 h 13"/>
                <a:gd name="T6" fmla="*/ 16 w 16"/>
                <a:gd name="T7" fmla="*/ 2 h 13"/>
                <a:gd name="T8" fmla="*/ 16 w 16"/>
                <a:gd name="T9" fmla="*/ 10 h 13"/>
                <a:gd name="T10" fmla="*/ 13 w 16"/>
                <a:gd name="T11" fmla="*/ 13 h 13"/>
                <a:gd name="T12" fmla="*/ 2 w 16"/>
                <a:gd name="T13" fmla="*/ 13 h 13"/>
                <a:gd name="T14" fmla="*/ 0 w 16"/>
                <a:gd name="T15" fmla="*/ 10 h 13"/>
                <a:gd name="T16" fmla="*/ 0 w 16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5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2" name="Freeform 829"/>
            <p:cNvSpPr/>
            <p:nvPr/>
          </p:nvSpPr>
          <p:spPr bwMode="auto">
            <a:xfrm>
              <a:off x="6348101" y="4501847"/>
              <a:ext cx="48793" cy="48793"/>
            </a:xfrm>
            <a:custGeom>
              <a:avLst/>
              <a:gdLst>
                <a:gd name="T0" fmla="*/ 2 w 19"/>
                <a:gd name="T1" fmla="*/ 14 h 19"/>
                <a:gd name="T2" fmla="*/ 1 w 19"/>
                <a:gd name="T3" fmla="*/ 11 h 19"/>
                <a:gd name="T4" fmla="*/ 6 w 19"/>
                <a:gd name="T5" fmla="*/ 1 h 19"/>
                <a:gd name="T6" fmla="*/ 10 w 19"/>
                <a:gd name="T7" fmla="*/ 0 h 19"/>
                <a:gd name="T8" fmla="*/ 17 w 19"/>
                <a:gd name="T9" fmla="*/ 5 h 19"/>
                <a:gd name="T10" fmla="*/ 18 w 19"/>
                <a:gd name="T11" fmla="*/ 8 h 19"/>
                <a:gd name="T12" fmla="*/ 12 w 19"/>
                <a:gd name="T13" fmla="*/ 18 h 19"/>
                <a:gd name="T14" fmla="*/ 9 w 19"/>
                <a:gd name="T15" fmla="*/ 19 h 19"/>
                <a:gd name="T16" fmla="*/ 2 w 19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2" y="14"/>
                  </a:moveTo>
                  <a:cubicBezTo>
                    <a:pt x="1" y="14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9" y="7"/>
                    <a:pt x="18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0" y="19"/>
                    <a:pt x="9" y="19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3" name="Freeform 830"/>
            <p:cNvSpPr/>
            <p:nvPr/>
          </p:nvSpPr>
          <p:spPr bwMode="auto">
            <a:xfrm>
              <a:off x="6345932" y="4430285"/>
              <a:ext cx="48793" cy="48793"/>
            </a:xfrm>
            <a:custGeom>
              <a:avLst/>
              <a:gdLst>
                <a:gd name="T0" fmla="*/ 10 w 19"/>
                <a:gd name="T1" fmla="*/ 19 h 19"/>
                <a:gd name="T2" fmla="*/ 6 w 19"/>
                <a:gd name="T3" fmla="*/ 18 h 19"/>
                <a:gd name="T4" fmla="*/ 1 w 19"/>
                <a:gd name="T5" fmla="*/ 8 h 19"/>
                <a:gd name="T6" fmla="*/ 2 w 19"/>
                <a:gd name="T7" fmla="*/ 5 h 19"/>
                <a:gd name="T8" fmla="*/ 9 w 19"/>
                <a:gd name="T9" fmla="*/ 1 h 19"/>
                <a:gd name="T10" fmla="*/ 12 w 19"/>
                <a:gd name="T11" fmla="*/ 2 h 19"/>
                <a:gd name="T12" fmla="*/ 18 w 19"/>
                <a:gd name="T13" fmla="*/ 11 h 19"/>
                <a:gd name="T14" fmla="*/ 17 w 19"/>
                <a:gd name="T15" fmla="*/ 14 h 19"/>
                <a:gd name="T16" fmla="*/ 10 w 1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9" y="19"/>
                    <a:pt x="7" y="19"/>
                    <a:pt x="6" y="1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2" y="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8" y="14"/>
                    <a:pt x="17" y="14"/>
                  </a:cubicBezTo>
                  <a:lnTo>
                    <a:pt x="1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4" name="Freeform 831"/>
            <p:cNvSpPr>
              <a:spLocks noEditPoints="1"/>
            </p:cNvSpPr>
            <p:nvPr/>
          </p:nvSpPr>
          <p:spPr bwMode="auto">
            <a:xfrm>
              <a:off x="6246178" y="4428116"/>
              <a:ext cx="127945" cy="12794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7 h 50"/>
                <a:gd name="T12" fmla="*/ 13 w 50"/>
                <a:gd name="T13" fmla="*/ 25 h 50"/>
                <a:gd name="T14" fmla="*/ 25 w 50"/>
                <a:gd name="T15" fmla="*/ 13 h 50"/>
                <a:gd name="T16" fmla="*/ 37 w 50"/>
                <a:gd name="T17" fmla="*/ 25 h 50"/>
                <a:gd name="T18" fmla="*/ 25 w 50"/>
                <a:gd name="T19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lose/>
                  <a:moveTo>
                    <a:pt x="25" y="37"/>
                  </a:moveTo>
                  <a:cubicBezTo>
                    <a:pt x="18" y="37"/>
                    <a:pt x="13" y="32"/>
                    <a:pt x="13" y="25"/>
                  </a:cubicBezTo>
                  <a:cubicBezTo>
                    <a:pt x="13" y="19"/>
                    <a:pt x="18" y="13"/>
                    <a:pt x="25" y="13"/>
                  </a:cubicBezTo>
                  <a:cubicBezTo>
                    <a:pt x="31" y="13"/>
                    <a:pt x="37" y="19"/>
                    <a:pt x="37" y="25"/>
                  </a:cubicBezTo>
                  <a:cubicBezTo>
                    <a:pt x="37" y="32"/>
                    <a:pt x="31" y="37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5" name="Freeform 832"/>
            <p:cNvSpPr/>
            <p:nvPr/>
          </p:nvSpPr>
          <p:spPr bwMode="auto">
            <a:xfrm>
              <a:off x="6058597" y="4412936"/>
              <a:ext cx="161559" cy="201877"/>
            </a:xfrm>
            <a:custGeom>
              <a:avLst/>
              <a:gdLst>
                <a:gd name="T0" fmla="*/ 27 w 63"/>
                <a:gd name="T1" fmla="*/ 78 h 79"/>
                <a:gd name="T2" fmla="*/ 28 w 63"/>
                <a:gd name="T3" fmla="*/ 78 h 79"/>
                <a:gd name="T4" fmla="*/ 29 w 63"/>
                <a:gd name="T5" fmla="*/ 78 h 79"/>
                <a:gd name="T6" fmla="*/ 30 w 63"/>
                <a:gd name="T7" fmla="*/ 78 h 79"/>
                <a:gd name="T8" fmla="*/ 30 w 63"/>
                <a:gd name="T9" fmla="*/ 79 h 79"/>
                <a:gd name="T10" fmla="*/ 31 w 63"/>
                <a:gd name="T11" fmla="*/ 79 h 79"/>
                <a:gd name="T12" fmla="*/ 31 w 63"/>
                <a:gd name="T13" fmla="*/ 79 h 79"/>
                <a:gd name="T14" fmla="*/ 31 w 63"/>
                <a:gd name="T15" fmla="*/ 79 h 79"/>
                <a:gd name="T16" fmla="*/ 33 w 63"/>
                <a:gd name="T17" fmla="*/ 79 h 79"/>
                <a:gd name="T18" fmla="*/ 33 w 63"/>
                <a:gd name="T19" fmla="*/ 78 h 79"/>
                <a:gd name="T20" fmla="*/ 34 w 63"/>
                <a:gd name="T21" fmla="*/ 78 h 79"/>
                <a:gd name="T22" fmla="*/ 35 w 63"/>
                <a:gd name="T23" fmla="*/ 78 h 79"/>
                <a:gd name="T24" fmla="*/ 35 w 63"/>
                <a:gd name="T25" fmla="*/ 78 h 79"/>
                <a:gd name="T26" fmla="*/ 36 w 63"/>
                <a:gd name="T27" fmla="*/ 77 h 79"/>
                <a:gd name="T28" fmla="*/ 36 w 63"/>
                <a:gd name="T29" fmla="*/ 77 h 79"/>
                <a:gd name="T30" fmla="*/ 59 w 63"/>
                <a:gd name="T31" fmla="*/ 60 h 79"/>
                <a:gd name="T32" fmla="*/ 61 w 63"/>
                <a:gd name="T33" fmla="*/ 50 h 79"/>
                <a:gd name="T34" fmla="*/ 50 w 63"/>
                <a:gd name="T35" fmla="*/ 48 h 79"/>
                <a:gd name="T36" fmla="*/ 39 w 63"/>
                <a:gd name="T37" fmla="*/ 56 h 79"/>
                <a:gd name="T38" fmla="*/ 39 w 63"/>
                <a:gd name="T39" fmla="*/ 7 h 79"/>
                <a:gd name="T40" fmla="*/ 31 w 63"/>
                <a:gd name="T41" fmla="*/ 0 h 79"/>
                <a:gd name="T42" fmla="*/ 24 w 63"/>
                <a:gd name="T43" fmla="*/ 7 h 79"/>
                <a:gd name="T44" fmla="*/ 24 w 63"/>
                <a:gd name="T45" fmla="*/ 56 h 79"/>
                <a:gd name="T46" fmla="*/ 13 w 63"/>
                <a:gd name="T47" fmla="*/ 48 h 79"/>
                <a:gd name="T48" fmla="*/ 2 w 63"/>
                <a:gd name="T49" fmla="*/ 50 h 79"/>
                <a:gd name="T50" fmla="*/ 0 w 63"/>
                <a:gd name="T51" fmla="*/ 54 h 79"/>
                <a:gd name="T52" fmla="*/ 4 w 63"/>
                <a:gd name="T53" fmla="*/ 60 h 79"/>
                <a:gd name="T54" fmla="*/ 27 w 63"/>
                <a:gd name="T55" fmla="*/ 77 h 79"/>
                <a:gd name="T56" fmla="*/ 27 w 63"/>
                <a:gd name="T57" fmla="*/ 77 h 79"/>
                <a:gd name="T58" fmla="*/ 27 w 63"/>
                <a:gd name="T5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9">
                  <a:moveTo>
                    <a:pt x="27" y="78"/>
                  </a:moveTo>
                  <a:cubicBezTo>
                    <a:pt x="28" y="78"/>
                    <a:pt x="28" y="78"/>
                    <a:pt x="28" y="78"/>
                  </a:cubicBezTo>
                  <a:cubicBezTo>
                    <a:pt x="28" y="78"/>
                    <a:pt x="29" y="78"/>
                    <a:pt x="29" y="78"/>
                  </a:cubicBezTo>
                  <a:cubicBezTo>
                    <a:pt x="29" y="78"/>
                    <a:pt x="29" y="78"/>
                    <a:pt x="30" y="78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3" y="79"/>
                  </a:cubicBezTo>
                  <a:cubicBezTo>
                    <a:pt x="33" y="79"/>
                    <a:pt x="33" y="79"/>
                    <a:pt x="33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3" y="58"/>
                    <a:pt x="63" y="53"/>
                    <a:pt x="61" y="50"/>
                  </a:cubicBezTo>
                  <a:cubicBezTo>
                    <a:pt x="59" y="46"/>
                    <a:pt x="54" y="45"/>
                    <a:pt x="50" y="48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9" y="45"/>
                    <a:pt x="4" y="46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6"/>
                    <a:pt x="1" y="59"/>
                    <a:pt x="4" y="60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8"/>
                    <a:pt x="27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96" name="文本框 212"/>
          <p:cNvSpPr txBox="1"/>
          <p:nvPr/>
        </p:nvSpPr>
        <p:spPr bwMode="auto">
          <a:xfrm>
            <a:off x="6596046" y="1751149"/>
            <a:ext cx="1442098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197" name="文本框 212"/>
          <p:cNvSpPr txBox="1"/>
          <p:nvPr/>
        </p:nvSpPr>
        <p:spPr bwMode="auto">
          <a:xfrm>
            <a:off x="4532518" y="1759397"/>
            <a:ext cx="1442098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98" name="文本框 212"/>
          <p:cNvSpPr txBox="1"/>
          <p:nvPr/>
        </p:nvSpPr>
        <p:spPr bwMode="auto">
          <a:xfrm>
            <a:off x="2454017" y="1763122"/>
            <a:ext cx="1442098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99" name="文本框 108"/>
          <p:cNvSpPr txBox="1"/>
          <p:nvPr/>
        </p:nvSpPr>
        <p:spPr bwMode="auto">
          <a:xfrm>
            <a:off x="4470027" y="3623803"/>
            <a:ext cx="1515755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绩效数据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绩效异常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108"/>
          <p:cNvSpPr txBox="1"/>
          <p:nvPr/>
        </p:nvSpPr>
        <p:spPr bwMode="auto">
          <a:xfrm>
            <a:off x="6469066" y="3627516"/>
            <a:ext cx="1515755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人力成本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行政费用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108"/>
          <p:cNvSpPr txBox="1"/>
          <p:nvPr/>
        </p:nvSpPr>
        <p:spPr bwMode="auto">
          <a:xfrm>
            <a:off x="8562076" y="3606103"/>
            <a:ext cx="1515755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问题不足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改善建议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5083492" y="5576220"/>
            <a:ext cx="3739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针对部门的绩效管理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46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1"/>
          <p:cNvSpPr/>
          <p:nvPr/>
        </p:nvSpPr>
        <p:spPr>
          <a:xfrm>
            <a:off x="4973072" y="-293"/>
            <a:ext cx="411632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45"/>
          <p:cNvSpPr/>
          <p:nvPr/>
        </p:nvSpPr>
        <p:spPr>
          <a:xfrm>
            <a:off x="5556153" y="1853623"/>
            <a:ext cx="346067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绩效实施计划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5556153" y="1146712"/>
            <a:ext cx="221932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Rectangle 46"/>
          <p:cNvSpPr/>
          <p:nvPr/>
        </p:nvSpPr>
        <p:spPr>
          <a:xfrm>
            <a:off x="5576316" y="2750367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推进计划表</a:t>
            </a:r>
            <a:endParaRPr lang="en-US" alt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14" y="596898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63513" y="502573"/>
            <a:ext cx="578759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绩效实施推进计划表</a:t>
            </a: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24"/>
          <p:cNvSpPr>
            <a:spLocks noChangeArrowheads="1"/>
          </p:cNvSpPr>
          <p:nvPr/>
        </p:nvSpPr>
        <p:spPr bwMode="auto">
          <a:xfrm>
            <a:off x="956915" y="1994839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体系建立</a:t>
            </a:r>
          </a:p>
        </p:txBody>
      </p:sp>
      <p:sp>
        <p:nvSpPr>
          <p:cNvPr id="127" name="矩形 126"/>
          <p:cNvSpPr/>
          <p:nvPr/>
        </p:nvSpPr>
        <p:spPr>
          <a:xfrm>
            <a:off x="3902959" y="1337983"/>
            <a:ext cx="1674825" cy="245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工作内容</a:t>
            </a:r>
          </a:p>
        </p:txBody>
      </p:sp>
      <p:cxnSp>
        <p:nvCxnSpPr>
          <p:cNvPr id="203" name="直接连接符 202"/>
          <p:cNvCxnSpPr/>
          <p:nvPr/>
        </p:nvCxnSpPr>
        <p:spPr>
          <a:xfrm>
            <a:off x="896034" y="1679679"/>
            <a:ext cx="10041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895523" y="3031707"/>
            <a:ext cx="101111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V="1">
            <a:off x="861130" y="5953234"/>
            <a:ext cx="9998329" cy="11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>
            <a:off x="861130" y="3609356"/>
            <a:ext cx="101111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861130" y="4758482"/>
            <a:ext cx="101111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矩形 24"/>
          <p:cNvSpPr>
            <a:spLocks noChangeArrowheads="1"/>
          </p:cNvSpPr>
          <p:nvPr/>
        </p:nvSpPr>
        <p:spPr bwMode="auto">
          <a:xfrm>
            <a:off x="979480" y="3087449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培训宣导</a:t>
            </a:r>
          </a:p>
        </p:txBody>
      </p:sp>
      <p:sp>
        <p:nvSpPr>
          <p:cNvPr id="209" name="矩形 24"/>
          <p:cNvSpPr>
            <a:spLocks noChangeArrowheads="1"/>
          </p:cNvSpPr>
          <p:nvPr/>
        </p:nvSpPr>
        <p:spPr bwMode="auto">
          <a:xfrm>
            <a:off x="978576" y="4158566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实施执行</a:t>
            </a:r>
          </a:p>
        </p:txBody>
      </p:sp>
      <p:sp>
        <p:nvSpPr>
          <p:cNvPr id="210" name="矩形 24"/>
          <p:cNvSpPr>
            <a:spLocks noChangeArrowheads="1"/>
          </p:cNvSpPr>
          <p:nvPr/>
        </p:nvSpPr>
        <p:spPr bwMode="auto">
          <a:xfrm>
            <a:off x="962874" y="4974006"/>
            <a:ext cx="14341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结果反馈与改善</a:t>
            </a:r>
          </a:p>
        </p:txBody>
      </p:sp>
      <p:cxnSp>
        <p:nvCxnSpPr>
          <p:cNvPr id="211" name="直接连接符 210"/>
          <p:cNvCxnSpPr/>
          <p:nvPr/>
        </p:nvCxnSpPr>
        <p:spPr>
          <a:xfrm flipV="1">
            <a:off x="2664955" y="1384418"/>
            <a:ext cx="0" cy="45507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V="1">
            <a:off x="6897738" y="1364568"/>
            <a:ext cx="0" cy="45651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 flipV="1">
            <a:off x="8679341" y="1376841"/>
            <a:ext cx="0" cy="45651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2831656" y="1698845"/>
            <a:ext cx="3754206" cy="3682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、绩效管理系统的建立：绩效管理流程、绩效指标库、绩效管理制度、绩效管理表格；</a:t>
            </a:r>
          </a:p>
        </p:txBody>
      </p:sp>
      <p:sp>
        <p:nvSpPr>
          <p:cNvPr id="227" name="矩形 226"/>
          <p:cNvSpPr/>
          <p:nvPr/>
        </p:nvSpPr>
        <p:spPr>
          <a:xfrm>
            <a:off x="1104685" y="1347253"/>
            <a:ext cx="1222307" cy="22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阶段</a:t>
            </a:r>
          </a:p>
        </p:txBody>
      </p:sp>
      <p:sp>
        <p:nvSpPr>
          <p:cNvPr id="228" name="矩形 227"/>
          <p:cNvSpPr/>
          <p:nvPr/>
        </p:nvSpPr>
        <p:spPr>
          <a:xfrm>
            <a:off x="7226848" y="1347568"/>
            <a:ext cx="1222307" cy="22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时间计划</a:t>
            </a:r>
          </a:p>
        </p:txBody>
      </p:sp>
      <p:sp>
        <p:nvSpPr>
          <p:cNvPr id="229" name="矩形 228"/>
          <p:cNvSpPr/>
          <p:nvPr/>
        </p:nvSpPr>
        <p:spPr>
          <a:xfrm>
            <a:off x="9175579" y="1344985"/>
            <a:ext cx="1222307" cy="22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/>
              <a:t>备注</a:t>
            </a:r>
          </a:p>
        </p:txBody>
      </p:sp>
      <p:sp>
        <p:nvSpPr>
          <p:cNvPr id="260" name="矩形 259"/>
          <p:cNvSpPr/>
          <p:nvPr/>
        </p:nvSpPr>
        <p:spPr>
          <a:xfrm>
            <a:off x="2821229" y="3063618"/>
            <a:ext cx="3467678" cy="21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、绩效管理系统培训</a:t>
            </a:r>
            <a:r>
              <a:rPr lang="en-US" altLang="zh-CN" sz="1200" b="1" dirty="0"/>
              <a:t>——</a:t>
            </a:r>
            <a:r>
              <a:rPr lang="zh-CN" altLang="en-US" sz="1200" b="1" dirty="0"/>
              <a:t>部门负责人</a:t>
            </a:r>
          </a:p>
        </p:txBody>
      </p:sp>
      <p:sp>
        <p:nvSpPr>
          <p:cNvPr id="261" name="矩形 260"/>
          <p:cNvSpPr/>
          <p:nvPr/>
        </p:nvSpPr>
        <p:spPr>
          <a:xfrm>
            <a:off x="2832408" y="3349582"/>
            <a:ext cx="3467678" cy="21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2</a:t>
            </a:r>
            <a:r>
              <a:rPr lang="zh-CN" altLang="en-US" sz="1200" b="1" dirty="0"/>
              <a:t>、分部门内绩效考核实施培训</a:t>
            </a:r>
            <a:r>
              <a:rPr lang="en-US" altLang="zh-CN" sz="1200" b="1" dirty="0"/>
              <a:t>——</a:t>
            </a:r>
            <a:r>
              <a:rPr lang="zh-CN" altLang="en-US" sz="1200" b="1" dirty="0"/>
              <a:t>部门员工</a:t>
            </a:r>
          </a:p>
        </p:txBody>
      </p:sp>
      <p:sp>
        <p:nvSpPr>
          <p:cNvPr id="262" name="矩形 261"/>
          <p:cNvSpPr/>
          <p:nvPr/>
        </p:nvSpPr>
        <p:spPr>
          <a:xfrm>
            <a:off x="2848530" y="2423842"/>
            <a:ext cx="3754206" cy="2513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3</a:t>
            </a:r>
            <a:r>
              <a:rPr lang="zh-CN" altLang="en-US" sz="1200" b="1" dirty="0"/>
              <a:t>、与职能部门绩效管理系统相对应的薪酬制度调整；</a:t>
            </a:r>
            <a:endParaRPr lang="en-US" altLang="zh-CN" sz="1200" b="1" dirty="0"/>
          </a:p>
        </p:txBody>
      </p:sp>
      <p:cxnSp>
        <p:nvCxnSpPr>
          <p:cNvPr id="263" name="直接连接符 262"/>
          <p:cNvCxnSpPr/>
          <p:nvPr/>
        </p:nvCxnSpPr>
        <p:spPr>
          <a:xfrm>
            <a:off x="2664955" y="2408198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2664955" y="3313246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2664955" y="3905931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2832408" y="3654267"/>
            <a:ext cx="3467678" cy="21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、共建绩效目标，确认签字</a:t>
            </a:r>
          </a:p>
        </p:txBody>
      </p:sp>
      <p:sp>
        <p:nvSpPr>
          <p:cNvPr id="267" name="矩形 266"/>
          <p:cNvSpPr/>
          <p:nvPr/>
        </p:nvSpPr>
        <p:spPr>
          <a:xfrm>
            <a:off x="8784059" y="2430966"/>
            <a:ext cx="2019625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仓储部、供应链部、质量部</a:t>
            </a:r>
          </a:p>
        </p:txBody>
      </p:sp>
      <p:sp>
        <p:nvSpPr>
          <p:cNvPr id="268" name="矩形 267"/>
          <p:cNvSpPr/>
          <p:nvPr/>
        </p:nvSpPr>
        <p:spPr>
          <a:xfrm>
            <a:off x="7266251" y="3652695"/>
            <a:ext cx="117296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每月</a:t>
            </a:r>
            <a:r>
              <a:rPr lang="en-US" altLang="zh-CN" sz="1200" b="1" dirty="0"/>
              <a:t>28-30</a:t>
            </a:r>
            <a:r>
              <a:rPr lang="zh-CN" altLang="en-US" sz="1200" b="1" dirty="0"/>
              <a:t>日</a:t>
            </a:r>
          </a:p>
        </p:txBody>
      </p:sp>
      <p:cxnSp>
        <p:nvCxnSpPr>
          <p:cNvPr id="269" name="直接连接符 268"/>
          <p:cNvCxnSpPr/>
          <p:nvPr/>
        </p:nvCxnSpPr>
        <p:spPr>
          <a:xfrm>
            <a:off x="2664955" y="4194615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2832408" y="3948811"/>
            <a:ext cx="3467678" cy="21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2</a:t>
            </a:r>
            <a:r>
              <a:rPr lang="zh-CN" altLang="en-US" sz="1200" b="1" dirty="0"/>
              <a:t>、了解绩效进度，给予绩效辅导</a:t>
            </a:r>
          </a:p>
        </p:txBody>
      </p:sp>
      <p:sp>
        <p:nvSpPr>
          <p:cNvPr id="271" name="矩形 270"/>
          <p:cNvSpPr/>
          <p:nvPr/>
        </p:nvSpPr>
        <p:spPr>
          <a:xfrm>
            <a:off x="7295654" y="3930741"/>
            <a:ext cx="133487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每月</a:t>
            </a:r>
            <a:r>
              <a:rPr lang="en-US" altLang="zh-CN" sz="1200" b="1" dirty="0"/>
              <a:t>1-31</a:t>
            </a:r>
            <a:r>
              <a:rPr lang="zh-CN" altLang="en-US" sz="1200" b="1" dirty="0"/>
              <a:t>日</a:t>
            </a:r>
          </a:p>
        </p:txBody>
      </p:sp>
      <p:sp>
        <p:nvSpPr>
          <p:cNvPr id="272" name="矩形 271"/>
          <p:cNvSpPr/>
          <p:nvPr/>
        </p:nvSpPr>
        <p:spPr>
          <a:xfrm>
            <a:off x="8800230" y="3930741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部门负责人、</a:t>
            </a:r>
            <a:r>
              <a:rPr lang="en-US" altLang="zh-CN" sz="1200" b="1" dirty="0"/>
              <a:t>HRBP</a:t>
            </a:r>
            <a:endParaRPr lang="zh-CN" altLang="en-US" sz="1200" b="1" dirty="0"/>
          </a:p>
        </p:txBody>
      </p:sp>
      <p:cxnSp>
        <p:nvCxnSpPr>
          <p:cNvPr id="273" name="直接连接符 272"/>
          <p:cNvCxnSpPr/>
          <p:nvPr/>
        </p:nvCxnSpPr>
        <p:spPr>
          <a:xfrm>
            <a:off x="2664955" y="4481185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2832408" y="4214022"/>
            <a:ext cx="3467678" cy="21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3</a:t>
            </a:r>
            <a:r>
              <a:rPr lang="zh-CN" altLang="en-US" sz="1200" b="1" dirty="0"/>
              <a:t>、统计、汇总各岗位绩效相关数据</a:t>
            </a:r>
          </a:p>
        </p:txBody>
      </p:sp>
      <p:sp>
        <p:nvSpPr>
          <p:cNvPr id="275" name="矩形 274"/>
          <p:cNvSpPr/>
          <p:nvPr/>
        </p:nvSpPr>
        <p:spPr>
          <a:xfrm>
            <a:off x="8766269" y="3664257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《</a:t>
            </a:r>
            <a:r>
              <a:rPr lang="zh-CN" altLang="en-US" sz="1200" b="1" dirty="0"/>
              <a:t>绩效考核表</a:t>
            </a:r>
            <a:r>
              <a:rPr lang="en-US" altLang="zh-CN" sz="1200" b="1" dirty="0"/>
              <a:t>》</a:t>
            </a:r>
            <a:endParaRPr lang="zh-CN" altLang="en-US" sz="1200" b="1" dirty="0"/>
          </a:p>
        </p:txBody>
      </p:sp>
      <p:sp>
        <p:nvSpPr>
          <p:cNvPr id="276" name="矩形 275"/>
          <p:cNvSpPr/>
          <p:nvPr/>
        </p:nvSpPr>
        <p:spPr>
          <a:xfrm>
            <a:off x="8821810" y="4234997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部门负责人、</a:t>
            </a:r>
            <a:r>
              <a:rPr lang="en-US" altLang="zh-CN" sz="1200" b="1" dirty="0"/>
              <a:t>HRBP</a:t>
            </a:r>
            <a:endParaRPr lang="zh-CN" altLang="en-US" sz="1200" b="1" dirty="0"/>
          </a:p>
        </p:txBody>
      </p:sp>
      <p:sp>
        <p:nvSpPr>
          <p:cNvPr id="277" name="矩形 276"/>
          <p:cNvSpPr/>
          <p:nvPr/>
        </p:nvSpPr>
        <p:spPr>
          <a:xfrm>
            <a:off x="7305194" y="4235174"/>
            <a:ext cx="133487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每月</a:t>
            </a:r>
            <a:r>
              <a:rPr lang="en-US" altLang="zh-CN" sz="1200" b="1" dirty="0"/>
              <a:t>31-1</a:t>
            </a:r>
            <a:r>
              <a:rPr lang="zh-CN" altLang="en-US" sz="1200" b="1" dirty="0"/>
              <a:t>日</a:t>
            </a:r>
          </a:p>
        </p:txBody>
      </p:sp>
      <p:sp>
        <p:nvSpPr>
          <p:cNvPr id="278" name="矩形 277"/>
          <p:cNvSpPr/>
          <p:nvPr/>
        </p:nvSpPr>
        <p:spPr>
          <a:xfrm>
            <a:off x="7296458" y="4506364"/>
            <a:ext cx="133487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每月</a:t>
            </a:r>
            <a:r>
              <a:rPr lang="en-US" altLang="zh-CN" sz="1200" b="1" dirty="0"/>
              <a:t>1-3</a:t>
            </a:r>
            <a:r>
              <a:rPr lang="zh-CN" altLang="en-US" sz="1200" b="1" dirty="0"/>
              <a:t>日</a:t>
            </a:r>
          </a:p>
        </p:txBody>
      </p:sp>
      <p:sp>
        <p:nvSpPr>
          <p:cNvPr id="279" name="矩形 278"/>
          <p:cNvSpPr/>
          <p:nvPr/>
        </p:nvSpPr>
        <p:spPr>
          <a:xfrm>
            <a:off x="8813074" y="4512370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部门负责人、</a:t>
            </a:r>
            <a:r>
              <a:rPr lang="en-US" altLang="zh-CN" sz="1200" b="1" dirty="0"/>
              <a:t>HRBP</a:t>
            </a:r>
            <a:endParaRPr lang="zh-CN" altLang="en-US" sz="1200" b="1" dirty="0"/>
          </a:p>
        </p:txBody>
      </p:sp>
      <p:sp>
        <p:nvSpPr>
          <p:cNvPr id="280" name="矩形 279"/>
          <p:cNvSpPr/>
          <p:nvPr/>
        </p:nvSpPr>
        <p:spPr>
          <a:xfrm>
            <a:off x="2840055" y="4527294"/>
            <a:ext cx="3467678" cy="21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、考核人对被考核人依据考核表进行考核评估</a:t>
            </a:r>
          </a:p>
        </p:txBody>
      </p:sp>
      <p:cxnSp>
        <p:nvCxnSpPr>
          <p:cNvPr id="281" name="直接连接符 280"/>
          <p:cNvCxnSpPr/>
          <p:nvPr/>
        </p:nvCxnSpPr>
        <p:spPr>
          <a:xfrm>
            <a:off x="2664955" y="5058562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矩形 281"/>
          <p:cNvSpPr/>
          <p:nvPr/>
        </p:nvSpPr>
        <p:spPr>
          <a:xfrm>
            <a:off x="7329997" y="4792756"/>
            <a:ext cx="133487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每月</a:t>
            </a:r>
            <a:r>
              <a:rPr lang="en-US" altLang="zh-CN" sz="1200" b="1" dirty="0"/>
              <a:t>3-5</a:t>
            </a:r>
            <a:r>
              <a:rPr lang="zh-CN" altLang="en-US" sz="1200" b="1" dirty="0"/>
              <a:t>日</a:t>
            </a:r>
          </a:p>
        </p:txBody>
      </p:sp>
      <p:sp>
        <p:nvSpPr>
          <p:cNvPr id="283" name="矩形 282"/>
          <p:cNvSpPr/>
          <p:nvPr/>
        </p:nvSpPr>
        <p:spPr>
          <a:xfrm>
            <a:off x="2858892" y="4796553"/>
            <a:ext cx="3467678" cy="21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、各部门考核结果的统计</a:t>
            </a:r>
          </a:p>
        </p:txBody>
      </p:sp>
      <p:sp>
        <p:nvSpPr>
          <p:cNvPr id="284" name="矩形 283"/>
          <p:cNvSpPr/>
          <p:nvPr/>
        </p:nvSpPr>
        <p:spPr>
          <a:xfrm>
            <a:off x="8847660" y="4789666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绩效专员</a:t>
            </a:r>
            <a:r>
              <a:rPr lang="en-US" altLang="zh-CN" sz="1200" b="1" dirty="0"/>
              <a:t>/HRM</a:t>
            </a:r>
            <a:endParaRPr lang="zh-CN" altLang="en-US" sz="1200" b="1" dirty="0"/>
          </a:p>
        </p:txBody>
      </p:sp>
      <p:cxnSp>
        <p:nvCxnSpPr>
          <p:cNvPr id="285" name="直接连接符 284"/>
          <p:cNvCxnSpPr/>
          <p:nvPr/>
        </p:nvCxnSpPr>
        <p:spPr>
          <a:xfrm>
            <a:off x="2664955" y="5519594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2850503" y="5115485"/>
            <a:ext cx="3467678" cy="365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2</a:t>
            </a:r>
            <a:r>
              <a:rPr lang="zh-CN" altLang="en-US" sz="1200" b="1" dirty="0"/>
              <a:t>、部门负责人对员工进行绩效面谈，制定绩效改善计划</a:t>
            </a:r>
          </a:p>
        </p:txBody>
      </p:sp>
      <p:sp>
        <p:nvSpPr>
          <p:cNvPr id="287" name="矩形 286"/>
          <p:cNvSpPr/>
          <p:nvPr/>
        </p:nvSpPr>
        <p:spPr>
          <a:xfrm>
            <a:off x="7344463" y="5140517"/>
            <a:ext cx="1104692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每月</a:t>
            </a:r>
            <a:r>
              <a:rPr lang="en-US" altLang="zh-CN" sz="1200" b="1" dirty="0"/>
              <a:t>3-5</a:t>
            </a:r>
            <a:r>
              <a:rPr lang="zh-CN" altLang="en-US" sz="1200" b="1" dirty="0"/>
              <a:t>日</a:t>
            </a:r>
          </a:p>
        </p:txBody>
      </p:sp>
      <p:sp>
        <p:nvSpPr>
          <p:cNvPr id="288" name="矩形 287"/>
          <p:cNvSpPr/>
          <p:nvPr/>
        </p:nvSpPr>
        <p:spPr>
          <a:xfrm>
            <a:off x="8828125" y="5168684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部门负责人、</a:t>
            </a:r>
            <a:r>
              <a:rPr lang="en-US" altLang="zh-CN" sz="1200" b="1" dirty="0"/>
              <a:t>HRBP</a:t>
            </a:r>
            <a:endParaRPr lang="zh-CN" altLang="en-US" sz="1200" b="1" dirty="0"/>
          </a:p>
        </p:txBody>
      </p:sp>
      <p:sp>
        <p:nvSpPr>
          <p:cNvPr id="289" name="矩形 288"/>
          <p:cNvSpPr/>
          <p:nvPr/>
        </p:nvSpPr>
        <p:spPr>
          <a:xfrm>
            <a:off x="8805032" y="3344741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各部门</a:t>
            </a:r>
          </a:p>
        </p:txBody>
      </p:sp>
      <p:sp>
        <p:nvSpPr>
          <p:cNvPr id="290" name="矩形 289"/>
          <p:cNvSpPr/>
          <p:nvPr/>
        </p:nvSpPr>
        <p:spPr>
          <a:xfrm>
            <a:off x="8800230" y="3058500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部门负责人</a:t>
            </a:r>
          </a:p>
        </p:txBody>
      </p:sp>
      <p:sp>
        <p:nvSpPr>
          <p:cNvPr id="291" name="矩形 290"/>
          <p:cNvSpPr/>
          <p:nvPr/>
        </p:nvSpPr>
        <p:spPr>
          <a:xfrm>
            <a:off x="2853799" y="5576045"/>
            <a:ext cx="3467678" cy="365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3</a:t>
            </a:r>
            <a:r>
              <a:rPr lang="zh-CN" altLang="en-US" sz="1200" b="1" dirty="0"/>
              <a:t>、组织绩效评估报告</a:t>
            </a:r>
          </a:p>
        </p:txBody>
      </p:sp>
      <p:sp>
        <p:nvSpPr>
          <p:cNvPr id="292" name="矩形 291"/>
          <p:cNvSpPr/>
          <p:nvPr/>
        </p:nvSpPr>
        <p:spPr>
          <a:xfrm>
            <a:off x="7313917" y="5626040"/>
            <a:ext cx="133487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每月</a:t>
            </a:r>
            <a:r>
              <a:rPr lang="en-US" altLang="zh-CN" sz="1200" b="1" dirty="0"/>
              <a:t>5-10</a:t>
            </a:r>
            <a:r>
              <a:rPr lang="zh-CN" altLang="en-US" sz="1200" b="1" dirty="0"/>
              <a:t>日</a:t>
            </a:r>
          </a:p>
        </p:txBody>
      </p:sp>
      <p:sp>
        <p:nvSpPr>
          <p:cNvPr id="293" name="矩形 292"/>
          <p:cNvSpPr/>
          <p:nvPr/>
        </p:nvSpPr>
        <p:spPr>
          <a:xfrm>
            <a:off x="8852137" y="5612242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绩效专家</a:t>
            </a:r>
            <a:r>
              <a:rPr lang="en-US" altLang="zh-CN" sz="1200" b="1" dirty="0"/>
              <a:t>/HRM</a:t>
            </a:r>
            <a:endParaRPr lang="zh-CN" altLang="en-US" sz="1200" b="1" dirty="0"/>
          </a:p>
        </p:txBody>
      </p:sp>
      <p:sp>
        <p:nvSpPr>
          <p:cNvPr id="294" name="矩形 293"/>
          <p:cNvSpPr/>
          <p:nvPr/>
        </p:nvSpPr>
        <p:spPr>
          <a:xfrm>
            <a:off x="7330811" y="2145066"/>
            <a:ext cx="117296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16-20</a:t>
            </a:r>
            <a:r>
              <a:rPr lang="zh-CN" altLang="en-US" sz="1200" b="1" dirty="0"/>
              <a:t>日</a:t>
            </a:r>
          </a:p>
        </p:txBody>
      </p:sp>
      <p:sp>
        <p:nvSpPr>
          <p:cNvPr id="295" name="矩形 294"/>
          <p:cNvSpPr/>
          <p:nvPr/>
        </p:nvSpPr>
        <p:spPr>
          <a:xfrm>
            <a:off x="7342225" y="3045326"/>
            <a:ext cx="117296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20-25</a:t>
            </a:r>
            <a:r>
              <a:rPr lang="zh-CN" altLang="en-US" sz="1200" b="1" dirty="0"/>
              <a:t>日</a:t>
            </a:r>
          </a:p>
        </p:txBody>
      </p:sp>
      <p:cxnSp>
        <p:nvCxnSpPr>
          <p:cNvPr id="296" name="直接连接符 295"/>
          <p:cNvCxnSpPr/>
          <p:nvPr/>
        </p:nvCxnSpPr>
        <p:spPr>
          <a:xfrm>
            <a:off x="2664955" y="2106096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842219" y="2131596"/>
            <a:ext cx="3754206" cy="2416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2</a:t>
            </a:r>
            <a:r>
              <a:rPr lang="zh-CN" altLang="en-US" sz="1200" b="1" dirty="0"/>
              <a:t>、所有岗位绩效考核表；</a:t>
            </a:r>
          </a:p>
        </p:txBody>
      </p:sp>
      <p:sp>
        <p:nvSpPr>
          <p:cNvPr id="298" name="矩形 297"/>
          <p:cNvSpPr/>
          <p:nvPr/>
        </p:nvSpPr>
        <p:spPr>
          <a:xfrm>
            <a:off x="7342225" y="3341900"/>
            <a:ext cx="117296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21-30</a:t>
            </a:r>
            <a:r>
              <a:rPr lang="zh-CN" altLang="en-US" sz="1200" b="1" dirty="0"/>
              <a:t>日</a:t>
            </a:r>
          </a:p>
        </p:txBody>
      </p:sp>
      <p:sp>
        <p:nvSpPr>
          <p:cNvPr id="299" name="矩形 298"/>
          <p:cNvSpPr/>
          <p:nvPr/>
        </p:nvSpPr>
        <p:spPr>
          <a:xfrm>
            <a:off x="7323230" y="2431739"/>
            <a:ext cx="117296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16-20</a:t>
            </a:r>
            <a:r>
              <a:rPr lang="zh-CN" altLang="en-US" sz="1200" b="1" dirty="0"/>
              <a:t>日</a:t>
            </a:r>
          </a:p>
        </p:txBody>
      </p:sp>
      <p:sp>
        <p:nvSpPr>
          <p:cNvPr id="300" name="矩形 299"/>
          <p:cNvSpPr/>
          <p:nvPr/>
        </p:nvSpPr>
        <p:spPr>
          <a:xfrm>
            <a:off x="2850502" y="2728324"/>
            <a:ext cx="4047231" cy="284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、公司薪资结构优化调整，新员工入职薪资结构设计；</a:t>
            </a:r>
          </a:p>
        </p:txBody>
      </p:sp>
      <p:cxnSp>
        <p:nvCxnSpPr>
          <p:cNvPr id="301" name="直接连接符 300"/>
          <p:cNvCxnSpPr/>
          <p:nvPr/>
        </p:nvCxnSpPr>
        <p:spPr>
          <a:xfrm>
            <a:off x="2664955" y="2721891"/>
            <a:ext cx="830735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7335341" y="2741459"/>
            <a:ext cx="117296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20-21</a:t>
            </a:r>
            <a:r>
              <a:rPr lang="zh-CN" altLang="en-US" sz="1200" b="1" dirty="0"/>
              <a:t>日</a:t>
            </a:r>
          </a:p>
        </p:txBody>
      </p:sp>
      <p:sp>
        <p:nvSpPr>
          <p:cNvPr id="303" name="矩形 302"/>
          <p:cNvSpPr/>
          <p:nvPr/>
        </p:nvSpPr>
        <p:spPr>
          <a:xfrm>
            <a:off x="8810860" y="2761086"/>
            <a:ext cx="1555596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/>
              <a:t>薪酬专员</a:t>
            </a:r>
          </a:p>
        </p:txBody>
      </p:sp>
      <p:sp>
        <p:nvSpPr>
          <p:cNvPr id="304" name="矩形 303"/>
          <p:cNvSpPr/>
          <p:nvPr/>
        </p:nvSpPr>
        <p:spPr>
          <a:xfrm>
            <a:off x="7449175" y="1775542"/>
            <a:ext cx="1172969" cy="235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" y="2623563"/>
            <a:ext cx="4994542" cy="431528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5130426"/>
            <a:ext cx="12192000" cy="17275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27946" y="3285775"/>
            <a:ext cx="2615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006FD5-DB73-4886-95C7-43BF65EE37AC}"/>
              </a:ext>
            </a:extLst>
          </p:cNvPr>
          <p:cNvSpPr txBox="1"/>
          <p:nvPr/>
        </p:nvSpPr>
        <p:spPr>
          <a:xfrm>
            <a:off x="4573386" y="497956"/>
            <a:ext cx="2357275" cy="27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2700">
              <a:lnSpc>
                <a:spcPct val="100000"/>
              </a:lnSpc>
              <a:defRPr sz="14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defRPr>
            </a:lvl1pPr>
          </a:lstStyle>
          <a:p>
            <a:pPr algn="ctr"/>
            <a:r>
              <a:rPr lang="zh-CN" altLang="en-US" sz="1764" dirty="0"/>
              <a:t>行业报告资源群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93E173-5825-4841-B00B-A6601E085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72" y="907720"/>
            <a:ext cx="1765463" cy="1765463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C2393EC2-B16E-41B7-B10A-7534D9782E4B}"/>
              </a:ext>
            </a:extLst>
          </p:cNvPr>
          <p:cNvSpPr txBox="1"/>
          <p:nvPr/>
        </p:nvSpPr>
        <p:spPr>
          <a:xfrm>
            <a:off x="7320942" y="848098"/>
            <a:ext cx="4127724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进群福利：进群即领万份行业研究、管理方案及其他学习资源，直接打包下载</a:t>
            </a:r>
          </a:p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每日分享：</a:t>
            </a:r>
            <a:r>
              <a:rPr lang="en-US" altLang="zh-CN" sz="1300" spc="-6" dirty="0">
                <a:latin typeface="+mn-ea"/>
              </a:rPr>
              <a:t>6+</a:t>
            </a:r>
            <a:r>
              <a:rPr lang="zh-CN" altLang="en-US" sz="1300" spc="-6" dirty="0">
                <a:latin typeface="+mn-ea"/>
              </a:rPr>
              <a:t>份行业精选、</a:t>
            </a:r>
            <a:r>
              <a:rPr lang="en-US" altLang="zh-CN" sz="1300" spc="-6" dirty="0">
                <a:latin typeface="+mn-ea"/>
              </a:rPr>
              <a:t>3</a:t>
            </a:r>
            <a:r>
              <a:rPr lang="zh-CN" altLang="en-US" sz="1300" spc="-6" dirty="0">
                <a:latin typeface="+mn-ea"/>
              </a:rPr>
              <a:t>个行业主题</a:t>
            </a:r>
          </a:p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报告查询：群里直接咨询，免费协助查找</a:t>
            </a:r>
          </a:p>
          <a:p>
            <a:pPr marL="352793" lvl="1" indent="-352793">
              <a:spcBef>
                <a:spcPts val="1560"/>
              </a:spcBef>
              <a:buFont typeface="+mj-lt"/>
              <a:buAutoNum type="arabicPeriod"/>
            </a:pPr>
            <a:r>
              <a:rPr lang="zh-CN" altLang="en-US" sz="1300" spc="-6" dirty="0">
                <a:latin typeface="+mn-ea"/>
              </a:rPr>
              <a:t>严禁广告：仅限行业报告交流，禁止一切无关信息</a:t>
            </a:r>
            <a:endParaRPr lang="en-US" altLang="zh-CN" sz="1300" spc="-6" dirty="0">
              <a:latin typeface="+mn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28E0713-FCEE-44A0-9264-4AA27B665F59}"/>
              </a:ext>
            </a:extLst>
          </p:cNvPr>
          <p:cNvSpPr txBox="1"/>
          <p:nvPr/>
        </p:nvSpPr>
        <p:spPr>
          <a:xfrm>
            <a:off x="4656096" y="2673184"/>
            <a:ext cx="2191854" cy="17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97" algn="ctr"/>
            <a:r>
              <a:rPr sz="1135" b="1" dirty="0" err="1">
                <a:solidFill>
                  <a:srgbClr val="FF4B41"/>
                </a:solidFill>
                <a:latin typeface="微软雅黑"/>
              </a:rPr>
              <a:t>微信扫码</a:t>
            </a:r>
            <a:r>
              <a:rPr lang="en-US" sz="1135" b="1" dirty="0">
                <a:solidFill>
                  <a:srgbClr val="FF4B41"/>
                </a:solidFill>
                <a:latin typeface="微软雅黑"/>
              </a:rPr>
              <a:t> </a:t>
            </a:r>
            <a:r>
              <a:rPr lang="zh-CN" altLang="en-US" sz="1135" b="1" dirty="0">
                <a:solidFill>
                  <a:srgbClr val="FF4B41"/>
                </a:solidFill>
                <a:latin typeface="微软雅黑"/>
              </a:rPr>
              <a:t>长期有效</a:t>
            </a:r>
            <a:endParaRPr sz="1135" b="1" dirty="0">
              <a:solidFill>
                <a:srgbClr val="FF4B41"/>
              </a:solidFill>
              <a:latin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FD848F-C4BE-49F7-AD26-1EE75D6B5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94" y="3860284"/>
            <a:ext cx="1760186" cy="170854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B3A0B248-818C-4FDF-BEF2-26E329404C8A}"/>
              </a:ext>
            </a:extLst>
          </p:cNvPr>
          <p:cNvSpPr txBox="1"/>
          <p:nvPr/>
        </p:nvSpPr>
        <p:spPr>
          <a:xfrm>
            <a:off x="7352786" y="4135731"/>
            <a:ext cx="4302884" cy="1018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99">
              <a:lnSpc>
                <a:spcPct val="132000"/>
              </a:lnSpc>
              <a:spcBef>
                <a:spcPts val="1511"/>
              </a:spcBef>
            </a:pPr>
            <a:r>
              <a:rPr lang="zh-CN" altLang="en-US" sz="1300" spc="-6" dirty="0">
                <a:latin typeface="+mn-ea"/>
              </a:rPr>
              <a:t>专业知识社群：每月分享</a:t>
            </a:r>
            <a:r>
              <a:rPr lang="en-US" altLang="zh-CN" sz="1300" spc="-6" dirty="0">
                <a:latin typeface="+mn-ea"/>
              </a:rPr>
              <a:t>8000+</a:t>
            </a:r>
            <a:r>
              <a:rPr lang="zh-CN" altLang="en-US" sz="1300" spc="-6" dirty="0">
                <a:latin typeface="+mn-ea"/>
              </a:rPr>
              <a:t>份行业研究报告、商业计划、市场研究、企业运营及咨询管理方案等，涵盖科技、金融、教育、互联网、房地产、生物制药、医疗健康等；已成为投资、产业研究、企业运营、价值传播等工作助手。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263412E-8CBD-48B1-AE33-4655BBC46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505" y="3446441"/>
            <a:ext cx="2687821" cy="24436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marL="15997" algn="ctr"/>
            <a:r>
              <a:rPr sz="1764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知识星球</a:t>
            </a:r>
            <a:r>
              <a:rPr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764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行业与管理资源</a:t>
            </a:r>
            <a:endParaRPr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4ED4F79C-3066-4F74-A367-64947463B5BC}"/>
              </a:ext>
            </a:extLst>
          </p:cNvPr>
          <p:cNvSpPr txBox="1"/>
          <p:nvPr/>
        </p:nvSpPr>
        <p:spPr>
          <a:xfrm>
            <a:off x="4667504" y="5659486"/>
            <a:ext cx="2191854" cy="17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97" algn="ctr"/>
            <a:r>
              <a:rPr sz="1135" b="1" dirty="0" err="1">
                <a:solidFill>
                  <a:srgbClr val="FF4B41"/>
                </a:solidFill>
                <a:latin typeface="微软雅黑"/>
              </a:rPr>
              <a:t>微信扫码</a:t>
            </a:r>
            <a:r>
              <a:rPr lang="en-US" sz="1135" b="1" dirty="0">
                <a:solidFill>
                  <a:srgbClr val="FF4B41"/>
                </a:solidFill>
                <a:latin typeface="微软雅黑"/>
              </a:rPr>
              <a:t> </a:t>
            </a:r>
            <a:r>
              <a:rPr lang="zh-CN" altLang="en-US" sz="1135" b="1" dirty="0">
                <a:solidFill>
                  <a:srgbClr val="FF4B41"/>
                </a:solidFill>
                <a:latin typeface="微软雅黑"/>
              </a:rPr>
              <a:t>行研无忧</a:t>
            </a:r>
            <a:endParaRPr sz="1135" b="1" dirty="0">
              <a:solidFill>
                <a:srgbClr val="FF4B41"/>
              </a:solidFill>
              <a:latin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8E496C-AF3C-619B-EFF9-37AABCAED8EF}"/>
              </a:ext>
            </a:extLst>
          </p:cNvPr>
          <p:cNvSpPr/>
          <p:nvPr/>
        </p:nvSpPr>
        <p:spPr>
          <a:xfrm>
            <a:off x="183588" y="0"/>
            <a:ext cx="380851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67" dirty="0">
              <a:solidFill>
                <a:schemeClr val="bg1">
                  <a:lumMod val="95000"/>
                </a:schemeClr>
              </a:solidFill>
              <a:highlight>
                <a:srgbClr val="C0C0C0"/>
              </a:highlight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C7E813-08B1-4EFA-7C04-022BE87B8C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6" y="2532541"/>
            <a:ext cx="1094373" cy="10943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F7D004-7A73-B818-AF99-AC31C197581A}"/>
              </a:ext>
            </a:extLst>
          </p:cNvPr>
          <p:cNvSpPr txBox="1"/>
          <p:nvPr/>
        </p:nvSpPr>
        <p:spPr>
          <a:xfrm>
            <a:off x="584592" y="331639"/>
            <a:ext cx="2535607" cy="1801327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1008" dirty="0">
                <a:latin typeface="+mn-ea"/>
              </a:rPr>
              <a:t>免责申明：</a:t>
            </a:r>
            <a:br>
              <a:rPr lang="en-US" altLang="zh-CN" sz="1008" dirty="0">
                <a:latin typeface="+mn-ea"/>
              </a:rPr>
            </a:br>
            <a:endParaRPr lang="en-US" altLang="zh-CN" sz="1261" dirty="0">
              <a:latin typeface="+mn-ea"/>
            </a:endParaRP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本内容非原报告内容</a:t>
            </a:r>
            <a:r>
              <a:rPr lang="en-US" altLang="zh-CN" sz="1008" dirty="0">
                <a:latin typeface="+mn-ea"/>
              </a:rPr>
              <a:t>;</a:t>
            </a: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原报告来源互联网公开数据；如侵权请联系客服微信，第一时间清理；</a:t>
            </a: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原报告仅限社群个人学习，如需它用请联系版权方；</a:t>
            </a:r>
          </a:p>
          <a:p>
            <a:pPr marL="287951" indent="-28795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8" dirty="0">
                <a:latin typeface="+mn-ea"/>
              </a:rPr>
              <a:t>如有其他疑问请联系微信。</a:t>
            </a:r>
          </a:p>
        </p:txBody>
      </p:sp>
    </p:spTree>
    <p:extLst>
      <p:ext uri="{BB962C8B-B14F-4D97-AF65-F5344CB8AC3E}">
        <p14:creationId xmlns:p14="http://schemas.microsoft.com/office/powerpoint/2010/main" val="207626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46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1"/>
          <p:cNvSpPr/>
          <p:nvPr/>
        </p:nvSpPr>
        <p:spPr>
          <a:xfrm>
            <a:off x="4973072" y="-293"/>
            <a:ext cx="4116328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45"/>
          <p:cNvSpPr/>
          <p:nvPr/>
        </p:nvSpPr>
        <p:spPr>
          <a:xfrm>
            <a:off x="5556153" y="1853623"/>
            <a:ext cx="346067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绩效实施规划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5556153" y="1146712"/>
            <a:ext cx="221932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Rectangle 46"/>
          <p:cNvSpPr/>
          <p:nvPr/>
        </p:nvSpPr>
        <p:spPr>
          <a:xfrm>
            <a:off x="5556153" y="2659251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绩效目标</a:t>
            </a:r>
            <a:endParaRPr lang="en-US" alt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Rectangle 46"/>
          <p:cNvSpPr/>
          <p:nvPr/>
        </p:nvSpPr>
        <p:spPr>
          <a:xfrm>
            <a:off x="5556153" y="3098671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绩效要素</a:t>
            </a:r>
            <a:endParaRPr 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" name="Rectangle 46"/>
          <p:cNvSpPr/>
          <p:nvPr/>
        </p:nvSpPr>
        <p:spPr>
          <a:xfrm>
            <a:off x="5575203" y="3511421"/>
            <a:ext cx="34606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绩效实施流程</a:t>
            </a:r>
            <a:endParaRPr lang="zh-CN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4" grpId="0"/>
          <p:bldP spid="1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866653" y="485336"/>
            <a:ext cx="3108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绩效驱动逻辑</a:t>
            </a:r>
          </a:p>
        </p:txBody>
      </p:sp>
      <p:sp>
        <p:nvSpPr>
          <p:cNvPr id="12" name="矩形 11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780899" y="3686797"/>
            <a:ext cx="1426937" cy="499309"/>
            <a:chOff x="1905000" y="3562350"/>
            <a:chExt cx="2476500" cy="1905000"/>
          </a:xfrm>
        </p:grpSpPr>
        <p:sp>
          <p:nvSpPr>
            <p:cNvPr id="60" name="圆角矩形 1"/>
            <p:cNvSpPr/>
            <p:nvPr/>
          </p:nvSpPr>
          <p:spPr>
            <a:xfrm>
              <a:off x="1905000" y="3562350"/>
              <a:ext cx="2476500" cy="1905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10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61" name="任意多边形 4"/>
            <p:cNvSpPr/>
            <p:nvPr/>
          </p:nvSpPr>
          <p:spPr>
            <a:xfrm>
              <a:off x="1924050" y="3590925"/>
              <a:ext cx="2448000" cy="514350"/>
            </a:xfrm>
            <a:custGeom>
              <a:avLst/>
              <a:gdLst>
                <a:gd name="connsiteX0" fmla="*/ 317506 w 2476500"/>
                <a:gd name="connsiteY0" fmla="*/ 0 h 514350"/>
                <a:gd name="connsiteX1" fmla="*/ 2158994 w 2476500"/>
                <a:gd name="connsiteY1" fmla="*/ 0 h 514350"/>
                <a:gd name="connsiteX2" fmla="*/ 2476500 w 2476500"/>
                <a:gd name="connsiteY2" fmla="*/ 317506 h 514350"/>
                <a:gd name="connsiteX3" fmla="*/ 2476500 w 2476500"/>
                <a:gd name="connsiteY3" fmla="*/ 514350 h 514350"/>
                <a:gd name="connsiteX4" fmla="*/ 0 w 2476500"/>
                <a:gd name="connsiteY4" fmla="*/ 514350 h 514350"/>
                <a:gd name="connsiteX5" fmla="*/ 0 w 2476500"/>
                <a:gd name="connsiteY5" fmla="*/ 317506 h 514350"/>
                <a:gd name="connsiteX6" fmla="*/ 317506 w 2476500"/>
                <a:gd name="connsiteY6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514350">
                  <a:moveTo>
                    <a:pt x="317506" y="0"/>
                  </a:moveTo>
                  <a:lnTo>
                    <a:pt x="2158994" y="0"/>
                  </a:lnTo>
                  <a:cubicBezTo>
                    <a:pt x="2334348" y="0"/>
                    <a:pt x="2476500" y="142152"/>
                    <a:pt x="2476500" y="317506"/>
                  </a:cubicBezTo>
                  <a:lnTo>
                    <a:pt x="2476500" y="514350"/>
                  </a:lnTo>
                  <a:lnTo>
                    <a:pt x="0" y="514350"/>
                  </a:lnTo>
                  <a:lnTo>
                    <a:pt x="0" y="317506"/>
                  </a:lnTo>
                  <a:cubicBezTo>
                    <a:pt x="0" y="142152"/>
                    <a:pt x="142152" y="0"/>
                    <a:pt x="3175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04766" y="2299519"/>
            <a:ext cx="1426937" cy="548821"/>
            <a:chOff x="1905000" y="3562350"/>
            <a:chExt cx="2476500" cy="1905000"/>
          </a:xfrm>
        </p:grpSpPr>
        <p:sp>
          <p:nvSpPr>
            <p:cNvPr id="56" name="圆角矩形 10"/>
            <p:cNvSpPr/>
            <p:nvPr/>
          </p:nvSpPr>
          <p:spPr>
            <a:xfrm>
              <a:off x="1905000" y="3562350"/>
              <a:ext cx="2476500" cy="1905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10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57" name="任意多边形 11"/>
            <p:cNvSpPr/>
            <p:nvPr/>
          </p:nvSpPr>
          <p:spPr>
            <a:xfrm>
              <a:off x="1924050" y="3590925"/>
              <a:ext cx="2448000" cy="514350"/>
            </a:xfrm>
            <a:custGeom>
              <a:avLst/>
              <a:gdLst>
                <a:gd name="connsiteX0" fmla="*/ 317506 w 2476500"/>
                <a:gd name="connsiteY0" fmla="*/ 0 h 514350"/>
                <a:gd name="connsiteX1" fmla="*/ 2158994 w 2476500"/>
                <a:gd name="connsiteY1" fmla="*/ 0 h 514350"/>
                <a:gd name="connsiteX2" fmla="*/ 2476500 w 2476500"/>
                <a:gd name="connsiteY2" fmla="*/ 317506 h 514350"/>
                <a:gd name="connsiteX3" fmla="*/ 2476500 w 2476500"/>
                <a:gd name="connsiteY3" fmla="*/ 514350 h 514350"/>
                <a:gd name="connsiteX4" fmla="*/ 0 w 2476500"/>
                <a:gd name="connsiteY4" fmla="*/ 514350 h 514350"/>
                <a:gd name="connsiteX5" fmla="*/ 0 w 2476500"/>
                <a:gd name="connsiteY5" fmla="*/ 317506 h 514350"/>
                <a:gd name="connsiteX6" fmla="*/ 317506 w 2476500"/>
                <a:gd name="connsiteY6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514350">
                  <a:moveTo>
                    <a:pt x="317506" y="0"/>
                  </a:moveTo>
                  <a:lnTo>
                    <a:pt x="2158994" y="0"/>
                  </a:lnTo>
                  <a:cubicBezTo>
                    <a:pt x="2334348" y="0"/>
                    <a:pt x="2476500" y="142152"/>
                    <a:pt x="2476500" y="317506"/>
                  </a:cubicBezTo>
                  <a:lnTo>
                    <a:pt x="2476500" y="514350"/>
                  </a:lnTo>
                  <a:lnTo>
                    <a:pt x="0" y="514350"/>
                  </a:lnTo>
                  <a:lnTo>
                    <a:pt x="0" y="317506"/>
                  </a:lnTo>
                  <a:cubicBezTo>
                    <a:pt x="0" y="142152"/>
                    <a:pt x="142152" y="0"/>
                    <a:pt x="3175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50406" y="2295663"/>
            <a:ext cx="1426937" cy="548821"/>
            <a:chOff x="1905000" y="3562350"/>
            <a:chExt cx="2476500" cy="1905000"/>
          </a:xfrm>
        </p:grpSpPr>
        <p:sp>
          <p:nvSpPr>
            <p:cNvPr id="54" name="圆角矩形 13"/>
            <p:cNvSpPr/>
            <p:nvPr/>
          </p:nvSpPr>
          <p:spPr>
            <a:xfrm>
              <a:off x="1905000" y="3562350"/>
              <a:ext cx="2476500" cy="19050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10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55" name="任意多边形 14"/>
            <p:cNvSpPr/>
            <p:nvPr/>
          </p:nvSpPr>
          <p:spPr>
            <a:xfrm>
              <a:off x="1924050" y="3590925"/>
              <a:ext cx="2448000" cy="514350"/>
            </a:xfrm>
            <a:custGeom>
              <a:avLst/>
              <a:gdLst>
                <a:gd name="connsiteX0" fmla="*/ 317506 w 2476500"/>
                <a:gd name="connsiteY0" fmla="*/ 0 h 514350"/>
                <a:gd name="connsiteX1" fmla="*/ 2158994 w 2476500"/>
                <a:gd name="connsiteY1" fmla="*/ 0 h 514350"/>
                <a:gd name="connsiteX2" fmla="*/ 2476500 w 2476500"/>
                <a:gd name="connsiteY2" fmla="*/ 317506 h 514350"/>
                <a:gd name="connsiteX3" fmla="*/ 2476500 w 2476500"/>
                <a:gd name="connsiteY3" fmla="*/ 514350 h 514350"/>
                <a:gd name="connsiteX4" fmla="*/ 0 w 2476500"/>
                <a:gd name="connsiteY4" fmla="*/ 514350 h 514350"/>
                <a:gd name="connsiteX5" fmla="*/ 0 w 2476500"/>
                <a:gd name="connsiteY5" fmla="*/ 317506 h 514350"/>
                <a:gd name="connsiteX6" fmla="*/ 317506 w 2476500"/>
                <a:gd name="connsiteY6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0" h="514350">
                  <a:moveTo>
                    <a:pt x="317506" y="0"/>
                  </a:moveTo>
                  <a:lnTo>
                    <a:pt x="2158994" y="0"/>
                  </a:lnTo>
                  <a:cubicBezTo>
                    <a:pt x="2334348" y="0"/>
                    <a:pt x="2476500" y="142152"/>
                    <a:pt x="2476500" y="317506"/>
                  </a:cubicBezTo>
                  <a:lnTo>
                    <a:pt x="2476500" y="514350"/>
                  </a:lnTo>
                  <a:lnTo>
                    <a:pt x="0" y="514350"/>
                  </a:lnTo>
                  <a:lnTo>
                    <a:pt x="0" y="317506"/>
                  </a:lnTo>
                  <a:cubicBezTo>
                    <a:pt x="0" y="142152"/>
                    <a:pt x="142152" y="0"/>
                    <a:pt x="31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43" name="TextBox 6"/>
          <p:cNvSpPr txBox="1"/>
          <p:nvPr/>
        </p:nvSpPr>
        <p:spPr>
          <a:xfrm>
            <a:off x="5577928" y="2500884"/>
            <a:ext cx="140580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绩效目标</a:t>
            </a:r>
          </a:p>
        </p:txBody>
      </p:sp>
      <p:sp>
        <p:nvSpPr>
          <p:cNvPr id="46" name="TextBox 6"/>
          <p:cNvSpPr txBox="1"/>
          <p:nvPr/>
        </p:nvSpPr>
        <p:spPr>
          <a:xfrm>
            <a:off x="7568211" y="2527815"/>
            <a:ext cx="184408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绩效考核结果</a:t>
            </a:r>
          </a:p>
        </p:txBody>
      </p:sp>
      <p:cxnSp>
        <p:nvCxnSpPr>
          <p:cNvPr id="50" name="直接连接符 49"/>
          <p:cNvCxnSpPr/>
          <p:nvPr/>
        </p:nvCxnSpPr>
        <p:spPr>
          <a:xfrm flipH="1" flipV="1">
            <a:off x="3755238" y="4200962"/>
            <a:ext cx="603547" cy="3799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779702" y="1876979"/>
            <a:ext cx="1375668" cy="13756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2" name="任意多边形 25"/>
          <p:cNvSpPr/>
          <p:nvPr/>
        </p:nvSpPr>
        <p:spPr>
          <a:xfrm>
            <a:off x="3298340" y="2159961"/>
            <a:ext cx="393297" cy="413969"/>
          </a:xfrm>
          <a:custGeom>
            <a:avLst/>
            <a:gdLst/>
            <a:ahLst/>
            <a:cxnLst/>
            <a:rect l="l" t="t" r="r" b="b"/>
            <a:pathLst>
              <a:path w="682582" h="718458">
                <a:moveTo>
                  <a:pt x="221549" y="0"/>
                </a:moveTo>
                <a:lnTo>
                  <a:pt x="461034" y="0"/>
                </a:lnTo>
                <a:cubicBezTo>
                  <a:pt x="469142" y="0"/>
                  <a:pt x="476158" y="2963"/>
                  <a:pt x="482083" y="8888"/>
                </a:cubicBezTo>
                <a:cubicBezTo>
                  <a:pt x="488008" y="14812"/>
                  <a:pt x="490970" y="21828"/>
                  <a:pt x="490970" y="29936"/>
                </a:cubicBezTo>
                <a:cubicBezTo>
                  <a:pt x="490970" y="38044"/>
                  <a:pt x="488008" y="45060"/>
                  <a:pt x="482083" y="50985"/>
                </a:cubicBezTo>
                <a:cubicBezTo>
                  <a:pt x="476158" y="56909"/>
                  <a:pt x="469142" y="59872"/>
                  <a:pt x="461034" y="59872"/>
                </a:cubicBezTo>
                <a:lnTo>
                  <a:pt x="431099" y="59872"/>
                </a:lnTo>
                <a:lnTo>
                  <a:pt x="431099" y="246502"/>
                </a:lnTo>
                <a:lnTo>
                  <a:pt x="666375" y="617425"/>
                </a:lnTo>
                <a:cubicBezTo>
                  <a:pt x="683837" y="645178"/>
                  <a:pt x="687189" y="668955"/>
                  <a:pt x="676432" y="688756"/>
                </a:cubicBezTo>
                <a:cubicBezTo>
                  <a:pt x="665673" y="708557"/>
                  <a:pt x="643767" y="718458"/>
                  <a:pt x="610713" y="718458"/>
                </a:cubicBezTo>
                <a:lnTo>
                  <a:pt x="71870" y="718458"/>
                </a:lnTo>
                <a:cubicBezTo>
                  <a:pt x="38817" y="718458"/>
                  <a:pt x="16910" y="708557"/>
                  <a:pt x="6152" y="688756"/>
                </a:cubicBezTo>
                <a:cubicBezTo>
                  <a:pt x="-4606" y="668955"/>
                  <a:pt x="-1254" y="645178"/>
                  <a:pt x="16209" y="617425"/>
                </a:cubicBezTo>
                <a:lnTo>
                  <a:pt x="251484" y="246502"/>
                </a:lnTo>
                <a:lnTo>
                  <a:pt x="251484" y="59872"/>
                </a:lnTo>
                <a:lnTo>
                  <a:pt x="221549" y="59872"/>
                </a:lnTo>
                <a:cubicBezTo>
                  <a:pt x="213441" y="59872"/>
                  <a:pt x="206425" y="56909"/>
                  <a:pt x="200500" y="50985"/>
                </a:cubicBezTo>
                <a:cubicBezTo>
                  <a:pt x="194575" y="45060"/>
                  <a:pt x="191614" y="38044"/>
                  <a:pt x="191614" y="29936"/>
                </a:cubicBezTo>
                <a:cubicBezTo>
                  <a:pt x="191614" y="21828"/>
                  <a:pt x="194575" y="14812"/>
                  <a:pt x="200500" y="8888"/>
                </a:cubicBezTo>
                <a:cubicBezTo>
                  <a:pt x="206425" y="2963"/>
                  <a:pt x="213441" y="0"/>
                  <a:pt x="221549" y="0"/>
                </a:cubicBezTo>
                <a:close/>
                <a:moveTo>
                  <a:pt x="311356" y="59872"/>
                </a:moveTo>
                <a:lnTo>
                  <a:pt x="311356" y="246502"/>
                </a:lnTo>
                <a:lnTo>
                  <a:pt x="311356" y="263809"/>
                </a:lnTo>
                <a:lnTo>
                  <a:pt x="302001" y="278309"/>
                </a:lnTo>
                <a:lnTo>
                  <a:pt x="174775" y="478972"/>
                </a:lnTo>
                <a:lnTo>
                  <a:pt x="507809" y="478972"/>
                </a:lnTo>
                <a:lnTo>
                  <a:pt x="380582" y="278309"/>
                </a:lnTo>
                <a:lnTo>
                  <a:pt x="371227" y="263809"/>
                </a:lnTo>
                <a:lnTo>
                  <a:pt x="371227" y="246502"/>
                </a:lnTo>
                <a:lnTo>
                  <a:pt x="371227" y="59872"/>
                </a:lnTo>
                <a:lnTo>
                  <a:pt x="311356" y="598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3" name="TextBox 6"/>
          <p:cNvSpPr txBox="1"/>
          <p:nvPr/>
        </p:nvSpPr>
        <p:spPr>
          <a:xfrm>
            <a:off x="2949699" y="2622045"/>
            <a:ext cx="1090578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管理需求</a:t>
            </a:r>
          </a:p>
        </p:txBody>
      </p:sp>
      <p:sp>
        <p:nvSpPr>
          <p:cNvPr id="10" name="等号 9"/>
          <p:cNvSpPr/>
          <p:nvPr/>
        </p:nvSpPr>
        <p:spPr>
          <a:xfrm>
            <a:off x="4739706" y="2407431"/>
            <a:ext cx="407727" cy="36009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减号 15"/>
          <p:cNvSpPr/>
          <p:nvPr/>
        </p:nvSpPr>
        <p:spPr>
          <a:xfrm>
            <a:off x="7173509" y="2546347"/>
            <a:ext cx="466865" cy="17837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"/>
          <p:cNvSpPr txBox="1"/>
          <p:nvPr/>
        </p:nvSpPr>
        <p:spPr>
          <a:xfrm>
            <a:off x="2764634" y="3881786"/>
            <a:ext cx="140580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管理行为</a:t>
            </a:r>
          </a:p>
        </p:txBody>
      </p:sp>
      <p:sp>
        <p:nvSpPr>
          <p:cNvPr id="20" name="箭头: 下 19"/>
          <p:cNvSpPr/>
          <p:nvPr/>
        </p:nvSpPr>
        <p:spPr>
          <a:xfrm>
            <a:off x="3343745" y="3337281"/>
            <a:ext cx="302485" cy="329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2020027" y="4593596"/>
            <a:ext cx="1125846" cy="481025"/>
            <a:chOff x="1949859" y="4620256"/>
            <a:chExt cx="1405803" cy="481025"/>
          </a:xfrm>
        </p:grpSpPr>
        <p:grpSp>
          <p:nvGrpSpPr>
            <p:cNvPr id="40" name="组合 39"/>
            <p:cNvGrpSpPr/>
            <p:nvPr/>
          </p:nvGrpSpPr>
          <p:grpSpPr>
            <a:xfrm>
              <a:off x="2165094" y="4620256"/>
              <a:ext cx="975335" cy="481025"/>
              <a:chOff x="1905000" y="3562350"/>
              <a:chExt cx="2476500" cy="1905000"/>
            </a:xfrm>
          </p:grpSpPr>
          <p:sp>
            <p:nvSpPr>
              <p:cNvPr id="58" name="圆角矩形 7"/>
              <p:cNvSpPr/>
              <p:nvPr/>
            </p:nvSpPr>
            <p:spPr>
              <a:xfrm>
                <a:off x="1905000" y="3562350"/>
                <a:ext cx="2476500" cy="1905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889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9" name="任意多边形 8"/>
              <p:cNvSpPr/>
              <p:nvPr/>
            </p:nvSpPr>
            <p:spPr>
              <a:xfrm>
                <a:off x="1924050" y="3590925"/>
                <a:ext cx="2448000" cy="514350"/>
              </a:xfrm>
              <a:custGeom>
                <a:avLst/>
                <a:gdLst>
                  <a:gd name="connsiteX0" fmla="*/ 317506 w 2476500"/>
                  <a:gd name="connsiteY0" fmla="*/ 0 h 514350"/>
                  <a:gd name="connsiteX1" fmla="*/ 2158994 w 2476500"/>
                  <a:gd name="connsiteY1" fmla="*/ 0 h 514350"/>
                  <a:gd name="connsiteX2" fmla="*/ 2476500 w 2476500"/>
                  <a:gd name="connsiteY2" fmla="*/ 317506 h 514350"/>
                  <a:gd name="connsiteX3" fmla="*/ 2476500 w 2476500"/>
                  <a:gd name="connsiteY3" fmla="*/ 514350 h 514350"/>
                  <a:gd name="connsiteX4" fmla="*/ 0 w 2476500"/>
                  <a:gd name="connsiteY4" fmla="*/ 514350 h 514350"/>
                  <a:gd name="connsiteX5" fmla="*/ 0 w 2476500"/>
                  <a:gd name="connsiteY5" fmla="*/ 317506 h 514350"/>
                  <a:gd name="connsiteX6" fmla="*/ 317506 w 2476500"/>
                  <a:gd name="connsiteY6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0" h="514350">
                    <a:moveTo>
                      <a:pt x="317506" y="0"/>
                    </a:moveTo>
                    <a:lnTo>
                      <a:pt x="2158994" y="0"/>
                    </a:lnTo>
                    <a:cubicBezTo>
                      <a:pt x="2334348" y="0"/>
                      <a:pt x="2476500" y="142152"/>
                      <a:pt x="2476500" y="317506"/>
                    </a:cubicBezTo>
                    <a:lnTo>
                      <a:pt x="2476500" y="514350"/>
                    </a:lnTo>
                    <a:lnTo>
                      <a:pt x="0" y="514350"/>
                    </a:lnTo>
                    <a:lnTo>
                      <a:pt x="0" y="317506"/>
                    </a:lnTo>
                    <a:cubicBezTo>
                      <a:pt x="0" y="142152"/>
                      <a:pt x="142152" y="0"/>
                      <a:pt x="31750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</p:grpSp>
        <p:sp>
          <p:nvSpPr>
            <p:cNvPr id="63" name="TextBox 6"/>
            <p:cNvSpPr txBox="1"/>
            <p:nvPr/>
          </p:nvSpPr>
          <p:spPr>
            <a:xfrm>
              <a:off x="1949859" y="4811538"/>
              <a:ext cx="140580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956689" y="4600811"/>
            <a:ext cx="1125846" cy="481025"/>
            <a:chOff x="1949859" y="4620256"/>
            <a:chExt cx="1405803" cy="481025"/>
          </a:xfrm>
        </p:grpSpPr>
        <p:grpSp>
          <p:nvGrpSpPr>
            <p:cNvPr id="66" name="组合 65"/>
            <p:cNvGrpSpPr/>
            <p:nvPr/>
          </p:nvGrpSpPr>
          <p:grpSpPr>
            <a:xfrm>
              <a:off x="2165094" y="4620256"/>
              <a:ext cx="975335" cy="481025"/>
              <a:chOff x="1905000" y="3562350"/>
              <a:chExt cx="2476500" cy="1905000"/>
            </a:xfrm>
          </p:grpSpPr>
          <p:sp>
            <p:nvSpPr>
              <p:cNvPr id="68" name="圆角矩形 7"/>
              <p:cNvSpPr/>
              <p:nvPr/>
            </p:nvSpPr>
            <p:spPr>
              <a:xfrm>
                <a:off x="1905000" y="3562350"/>
                <a:ext cx="2476500" cy="1905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889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9" name="任意多边形 8"/>
              <p:cNvSpPr/>
              <p:nvPr/>
            </p:nvSpPr>
            <p:spPr>
              <a:xfrm>
                <a:off x="1924050" y="3590925"/>
                <a:ext cx="2448000" cy="514350"/>
              </a:xfrm>
              <a:custGeom>
                <a:avLst/>
                <a:gdLst>
                  <a:gd name="connsiteX0" fmla="*/ 317506 w 2476500"/>
                  <a:gd name="connsiteY0" fmla="*/ 0 h 514350"/>
                  <a:gd name="connsiteX1" fmla="*/ 2158994 w 2476500"/>
                  <a:gd name="connsiteY1" fmla="*/ 0 h 514350"/>
                  <a:gd name="connsiteX2" fmla="*/ 2476500 w 2476500"/>
                  <a:gd name="connsiteY2" fmla="*/ 317506 h 514350"/>
                  <a:gd name="connsiteX3" fmla="*/ 2476500 w 2476500"/>
                  <a:gd name="connsiteY3" fmla="*/ 514350 h 514350"/>
                  <a:gd name="connsiteX4" fmla="*/ 0 w 2476500"/>
                  <a:gd name="connsiteY4" fmla="*/ 514350 h 514350"/>
                  <a:gd name="connsiteX5" fmla="*/ 0 w 2476500"/>
                  <a:gd name="connsiteY5" fmla="*/ 317506 h 514350"/>
                  <a:gd name="connsiteX6" fmla="*/ 317506 w 2476500"/>
                  <a:gd name="connsiteY6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0" h="514350">
                    <a:moveTo>
                      <a:pt x="317506" y="0"/>
                    </a:moveTo>
                    <a:lnTo>
                      <a:pt x="2158994" y="0"/>
                    </a:lnTo>
                    <a:cubicBezTo>
                      <a:pt x="2334348" y="0"/>
                      <a:pt x="2476500" y="142152"/>
                      <a:pt x="2476500" y="317506"/>
                    </a:cubicBezTo>
                    <a:lnTo>
                      <a:pt x="2476500" y="514350"/>
                    </a:lnTo>
                    <a:lnTo>
                      <a:pt x="0" y="514350"/>
                    </a:lnTo>
                    <a:lnTo>
                      <a:pt x="0" y="317506"/>
                    </a:lnTo>
                    <a:cubicBezTo>
                      <a:pt x="0" y="142152"/>
                      <a:pt x="142152" y="0"/>
                      <a:pt x="31750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</p:grpSp>
        <p:sp>
          <p:nvSpPr>
            <p:cNvPr id="67" name="TextBox 6"/>
            <p:cNvSpPr txBox="1"/>
            <p:nvPr/>
          </p:nvSpPr>
          <p:spPr>
            <a:xfrm>
              <a:off x="1949859" y="4811538"/>
              <a:ext cx="140580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招聘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894451" y="4601868"/>
            <a:ext cx="1125846" cy="481025"/>
            <a:chOff x="1949859" y="4620256"/>
            <a:chExt cx="1405803" cy="481025"/>
          </a:xfrm>
        </p:grpSpPr>
        <p:grpSp>
          <p:nvGrpSpPr>
            <p:cNvPr id="71" name="组合 70"/>
            <p:cNvGrpSpPr/>
            <p:nvPr/>
          </p:nvGrpSpPr>
          <p:grpSpPr>
            <a:xfrm>
              <a:off x="2165094" y="4620256"/>
              <a:ext cx="975335" cy="481025"/>
              <a:chOff x="1905000" y="3562350"/>
              <a:chExt cx="2476500" cy="1905000"/>
            </a:xfrm>
          </p:grpSpPr>
          <p:sp>
            <p:nvSpPr>
              <p:cNvPr id="73" name="圆角矩形 7"/>
              <p:cNvSpPr/>
              <p:nvPr/>
            </p:nvSpPr>
            <p:spPr>
              <a:xfrm>
                <a:off x="1905000" y="3562350"/>
                <a:ext cx="2476500" cy="1905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889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4" name="任意多边形 8"/>
              <p:cNvSpPr/>
              <p:nvPr/>
            </p:nvSpPr>
            <p:spPr>
              <a:xfrm>
                <a:off x="1924050" y="3590925"/>
                <a:ext cx="2448000" cy="514350"/>
              </a:xfrm>
              <a:custGeom>
                <a:avLst/>
                <a:gdLst>
                  <a:gd name="connsiteX0" fmla="*/ 317506 w 2476500"/>
                  <a:gd name="connsiteY0" fmla="*/ 0 h 514350"/>
                  <a:gd name="connsiteX1" fmla="*/ 2158994 w 2476500"/>
                  <a:gd name="connsiteY1" fmla="*/ 0 h 514350"/>
                  <a:gd name="connsiteX2" fmla="*/ 2476500 w 2476500"/>
                  <a:gd name="connsiteY2" fmla="*/ 317506 h 514350"/>
                  <a:gd name="connsiteX3" fmla="*/ 2476500 w 2476500"/>
                  <a:gd name="connsiteY3" fmla="*/ 514350 h 514350"/>
                  <a:gd name="connsiteX4" fmla="*/ 0 w 2476500"/>
                  <a:gd name="connsiteY4" fmla="*/ 514350 h 514350"/>
                  <a:gd name="connsiteX5" fmla="*/ 0 w 2476500"/>
                  <a:gd name="connsiteY5" fmla="*/ 317506 h 514350"/>
                  <a:gd name="connsiteX6" fmla="*/ 317506 w 2476500"/>
                  <a:gd name="connsiteY6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0" h="514350">
                    <a:moveTo>
                      <a:pt x="317506" y="0"/>
                    </a:moveTo>
                    <a:lnTo>
                      <a:pt x="2158994" y="0"/>
                    </a:lnTo>
                    <a:cubicBezTo>
                      <a:pt x="2334348" y="0"/>
                      <a:pt x="2476500" y="142152"/>
                      <a:pt x="2476500" y="317506"/>
                    </a:cubicBezTo>
                    <a:lnTo>
                      <a:pt x="2476500" y="514350"/>
                    </a:lnTo>
                    <a:lnTo>
                      <a:pt x="0" y="514350"/>
                    </a:lnTo>
                    <a:lnTo>
                      <a:pt x="0" y="317506"/>
                    </a:lnTo>
                    <a:cubicBezTo>
                      <a:pt x="0" y="142152"/>
                      <a:pt x="142152" y="0"/>
                      <a:pt x="31750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</p:grpSp>
        <p:sp>
          <p:nvSpPr>
            <p:cNvPr id="72" name="TextBox 6"/>
            <p:cNvSpPr txBox="1"/>
            <p:nvPr/>
          </p:nvSpPr>
          <p:spPr>
            <a:xfrm>
              <a:off x="1949859" y="4811538"/>
              <a:ext cx="140580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激励</a:t>
              </a:r>
            </a:p>
          </p:txBody>
        </p:sp>
      </p:grpSp>
      <p:cxnSp>
        <p:nvCxnSpPr>
          <p:cNvPr id="75" name="直接连接符 74"/>
          <p:cNvCxnSpPr/>
          <p:nvPr/>
        </p:nvCxnSpPr>
        <p:spPr>
          <a:xfrm flipV="1">
            <a:off x="2658418" y="4200962"/>
            <a:ext cx="639922" cy="3712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3507459" y="4220767"/>
            <a:ext cx="0" cy="3728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099078" y="4600811"/>
            <a:ext cx="1125846" cy="481025"/>
            <a:chOff x="1949859" y="4620256"/>
            <a:chExt cx="1405803" cy="481025"/>
          </a:xfrm>
        </p:grpSpPr>
        <p:grpSp>
          <p:nvGrpSpPr>
            <p:cNvPr id="45" name="组合 44"/>
            <p:cNvGrpSpPr/>
            <p:nvPr/>
          </p:nvGrpSpPr>
          <p:grpSpPr>
            <a:xfrm>
              <a:off x="2165094" y="4620256"/>
              <a:ext cx="975335" cy="481025"/>
              <a:chOff x="1905000" y="3562350"/>
              <a:chExt cx="2476500" cy="1905000"/>
            </a:xfrm>
          </p:grpSpPr>
          <p:sp>
            <p:nvSpPr>
              <p:cNvPr id="48" name="圆角矩形 7"/>
              <p:cNvSpPr/>
              <p:nvPr/>
            </p:nvSpPr>
            <p:spPr>
              <a:xfrm>
                <a:off x="1905000" y="3562350"/>
                <a:ext cx="2476500" cy="1905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889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任意多边形 8"/>
              <p:cNvSpPr/>
              <p:nvPr/>
            </p:nvSpPr>
            <p:spPr>
              <a:xfrm>
                <a:off x="1924050" y="3590925"/>
                <a:ext cx="2448000" cy="514350"/>
              </a:xfrm>
              <a:custGeom>
                <a:avLst/>
                <a:gdLst>
                  <a:gd name="connsiteX0" fmla="*/ 317506 w 2476500"/>
                  <a:gd name="connsiteY0" fmla="*/ 0 h 514350"/>
                  <a:gd name="connsiteX1" fmla="*/ 2158994 w 2476500"/>
                  <a:gd name="connsiteY1" fmla="*/ 0 h 514350"/>
                  <a:gd name="connsiteX2" fmla="*/ 2476500 w 2476500"/>
                  <a:gd name="connsiteY2" fmla="*/ 317506 h 514350"/>
                  <a:gd name="connsiteX3" fmla="*/ 2476500 w 2476500"/>
                  <a:gd name="connsiteY3" fmla="*/ 514350 h 514350"/>
                  <a:gd name="connsiteX4" fmla="*/ 0 w 2476500"/>
                  <a:gd name="connsiteY4" fmla="*/ 514350 h 514350"/>
                  <a:gd name="connsiteX5" fmla="*/ 0 w 2476500"/>
                  <a:gd name="connsiteY5" fmla="*/ 317506 h 514350"/>
                  <a:gd name="connsiteX6" fmla="*/ 317506 w 2476500"/>
                  <a:gd name="connsiteY6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0" h="514350">
                    <a:moveTo>
                      <a:pt x="317506" y="0"/>
                    </a:moveTo>
                    <a:lnTo>
                      <a:pt x="2158994" y="0"/>
                    </a:lnTo>
                    <a:cubicBezTo>
                      <a:pt x="2334348" y="0"/>
                      <a:pt x="2476500" y="142152"/>
                      <a:pt x="2476500" y="317506"/>
                    </a:cubicBezTo>
                    <a:lnTo>
                      <a:pt x="2476500" y="514350"/>
                    </a:lnTo>
                    <a:lnTo>
                      <a:pt x="0" y="514350"/>
                    </a:lnTo>
                    <a:lnTo>
                      <a:pt x="0" y="317506"/>
                    </a:lnTo>
                    <a:cubicBezTo>
                      <a:pt x="0" y="142152"/>
                      <a:pt x="142152" y="0"/>
                      <a:pt x="31750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</p:grpSp>
        <p:sp>
          <p:nvSpPr>
            <p:cNvPr id="47" name="TextBox 6"/>
            <p:cNvSpPr txBox="1"/>
            <p:nvPr/>
          </p:nvSpPr>
          <p:spPr>
            <a:xfrm>
              <a:off x="1949859" y="4811538"/>
              <a:ext cx="140580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826335" y="4593771"/>
            <a:ext cx="1125846" cy="481025"/>
            <a:chOff x="1949859" y="4620256"/>
            <a:chExt cx="1405803" cy="481025"/>
          </a:xfrm>
        </p:grpSpPr>
        <p:grpSp>
          <p:nvGrpSpPr>
            <p:cNvPr id="77" name="组合 76"/>
            <p:cNvGrpSpPr/>
            <p:nvPr/>
          </p:nvGrpSpPr>
          <p:grpSpPr>
            <a:xfrm>
              <a:off x="2165094" y="4620256"/>
              <a:ext cx="975335" cy="481025"/>
              <a:chOff x="1905000" y="3562350"/>
              <a:chExt cx="2476500" cy="1905000"/>
            </a:xfrm>
          </p:grpSpPr>
          <p:sp>
            <p:nvSpPr>
              <p:cNvPr id="80" name="圆角矩形 7"/>
              <p:cNvSpPr/>
              <p:nvPr/>
            </p:nvSpPr>
            <p:spPr>
              <a:xfrm>
                <a:off x="1905000" y="3562350"/>
                <a:ext cx="2476500" cy="1905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889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81" name="任意多边形 8"/>
              <p:cNvSpPr/>
              <p:nvPr/>
            </p:nvSpPr>
            <p:spPr>
              <a:xfrm>
                <a:off x="1924050" y="3590925"/>
                <a:ext cx="2448000" cy="514350"/>
              </a:xfrm>
              <a:custGeom>
                <a:avLst/>
                <a:gdLst>
                  <a:gd name="connsiteX0" fmla="*/ 317506 w 2476500"/>
                  <a:gd name="connsiteY0" fmla="*/ 0 h 514350"/>
                  <a:gd name="connsiteX1" fmla="*/ 2158994 w 2476500"/>
                  <a:gd name="connsiteY1" fmla="*/ 0 h 514350"/>
                  <a:gd name="connsiteX2" fmla="*/ 2476500 w 2476500"/>
                  <a:gd name="connsiteY2" fmla="*/ 317506 h 514350"/>
                  <a:gd name="connsiteX3" fmla="*/ 2476500 w 2476500"/>
                  <a:gd name="connsiteY3" fmla="*/ 514350 h 514350"/>
                  <a:gd name="connsiteX4" fmla="*/ 0 w 2476500"/>
                  <a:gd name="connsiteY4" fmla="*/ 514350 h 514350"/>
                  <a:gd name="connsiteX5" fmla="*/ 0 w 2476500"/>
                  <a:gd name="connsiteY5" fmla="*/ 317506 h 514350"/>
                  <a:gd name="connsiteX6" fmla="*/ 317506 w 2476500"/>
                  <a:gd name="connsiteY6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0" h="514350">
                    <a:moveTo>
                      <a:pt x="317506" y="0"/>
                    </a:moveTo>
                    <a:lnTo>
                      <a:pt x="2158994" y="0"/>
                    </a:lnTo>
                    <a:cubicBezTo>
                      <a:pt x="2334348" y="0"/>
                      <a:pt x="2476500" y="142152"/>
                      <a:pt x="2476500" y="317506"/>
                    </a:cubicBezTo>
                    <a:lnTo>
                      <a:pt x="2476500" y="514350"/>
                    </a:lnTo>
                    <a:lnTo>
                      <a:pt x="0" y="514350"/>
                    </a:lnTo>
                    <a:lnTo>
                      <a:pt x="0" y="317506"/>
                    </a:lnTo>
                    <a:cubicBezTo>
                      <a:pt x="0" y="142152"/>
                      <a:pt x="142152" y="0"/>
                      <a:pt x="31750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</p:grpSp>
        <p:sp>
          <p:nvSpPr>
            <p:cNvPr id="78" name="TextBox 6"/>
            <p:cNvSpPr txBox="1"/>
            <p:nvPr/>
          </p:nvSpPr>
          <p:spPr>
            <a:xfrm>
              <a:off x="1949859" y="4811538"/>
              <a:ext cx="140580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</p:grpSp>
      <p:cxnSp>
        <p:nvCxnSpPr>
          <p:cNvPr id="82" name="直接连接符 81"/>
          <p:cNvCxnSpPr>
            <a:stCxn id="80" idx="0"/>
          </p:cNvCxnSpPr>
          <p:nvPr/>
        </p:nvCxnSpPr>
        <p:spPr>
          <a:xfrm flipH="1" flipV="1">
            <a:off x="4040277" y="4186629"/>
            <a:ext cx="1348982" cy="40714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48" idx="0"/>
          </p:cNvCxnSpPr>
          <p:nvPr/>
        </p:nvCxnSpPr>
        <p:spPr>
          <a:xfrm flipH="1">
            <a:off x="1662002" y="4207505"/>
            <a:ext cx="1322286" cy="3933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885967" y="464645"/>
            <a:ext cx="457048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绩效管理的三大目标</a:t>
            </a:r>
          </a:p>
        </p:txBody>
      </p:sp>
      <p:sp>
        <p:nvSpPr>
          <p:cNvPr id="12" name="矩形 11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44"/>
          <p:cNvSpPr/>
          <p:nvPr/>
        </p:nvSpPr>
        <p:spPr>
          <a:xfrm>
            <a:off x="1477645" y="1796415"/>
            <a:ext cx="809180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1、绩效管理促进组织和个人绩效的提升；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2、绩效管理促进管理流程和业务流程优化；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3、绩效管理保证组织战略目标的实现</a:t>
            </a: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838342" y="464645"/>
            <a:ext cx="457048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绩效管理的常见误区</a:t>
            </a:r>
          </a:p>
        </p:txBody>
      </p:sp>
      <p:sp>
        <p:nvSpPr>
          <p:cNvPr id="12" name="矩形 11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44"/>
          <p:cNvSpPr/>
          <p:nvPr/>
        </p:nvSpPr>
        <p:spPr>
          <a:xfrm>
            <a:off x="1687195" y="1605915"/>
            <a:ext cx="849185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1、绩效管理是人力资源部门的事情，与业务部门无关；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2、绩效管理就是绩效考核，绩效考核就是挑员工毛病；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3、重考核，忽视绩效目标制定环节的工作；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4、轻视和忽略绩效辅导沟通的作用；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5、过于追求量化指标，否认主观因素在绩效考核中的积极作用；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6、忽略绩效考核导向作用，；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7、绩效考核过于注重结果，而忽略过程控制；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8、对推行绩效管理效果抱有不切实际的幻想，不能持之以恒。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6723596" y="2983050"/>
            <a:ext cx="963048" cy="963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4CE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26571" y="2930616"/>
            <a:ext cx="963054" cy="9630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39292" y="2947476"/>
            <a:ext cx="963048" cy="9630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4CE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575127" y="3149643"/>
            <a:ext cx="112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4181858" y="3178472"/>
            <a:ext cx="112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603009" y="3217947"/>
            <a:ext cx="112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718311" y="2117366"/>
            <a:ext cx="1852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绩效目标</a:t>
            </a:r>
          </a:p>
        </p:txBody>
      </p:sp>
      <p:cxnSp>
        <p:nvCxnSpPr>
          <p:cNvPr id="19" name="直接连接符 18"/>
          <p:cNvCxnSpPr>
            <a:endCxn id="6" idx="0"/>
          </p:cNvCxnSpPr>
          <p:nvPr/>
        </p:nvCxnSpPr>
        <p:spPr>
          <a:xfrm>
            <a:off x="2108098" y="2475063"/>
            <a:ext cx="0" cy="455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31939" y="2455523"/>
            <a:ext cx="279782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137250" y="2522860"/>
            <a:ext cx="29538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9164865" y="2165472"/>
            <a:ext cx="1852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结果应用</a:t>
            </a: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546441" y="4372956"/>
            <a:ext cx="3157458" cy="63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492976" y="4407957"/>
            <a:ext cx="279782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7"/>
          <p:cNvSpPr txBox="1"/>
          <p:nvPr/>
        </p:nvSpPr>
        <p:spPr>
          <a:xfrm>
            <a:off x="2755701" y="4480601"/>
            <a:ext cx="19481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考核数据采用原始数据和第三方数据，作为考核依据。</a:t>
            </a:r>
            <a:endParaRPr lang="en-US" altLang="zh-CN" sz="1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8"/>
          <p:cNvSpPr txBox="1"/>
          <p:nvPr/>
        </p:nvSpPr>
        <p:spPr>
          <a:xfrm>
            <a:off x="1644595" y="4480601"/>
            <a:ext cx="1852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</a:p>
        </p:txBody>
      </p:sp>
      <p:sp>
        <p:nvSpPr>
          <p:cNvPr id="32" name="TextBox 40"/>
          <p:cNvSpPr txBox="1"/>
          <p:nvPr/>
        </p:nvSpPr>
        <p:spPr>
          <a:xfrm>
            <a:off x="9994605" y="4500382"/>
            <a:ext cx="18525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如何提升绩效？</a:t>
            </a:r>
          </a:p>
        </p:txBody>
      </p:sp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38599" y="458413"/>
            <a:ext cx="359585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绩效管理五要素</a:t>
            </a:r>
          </a:p>
        </p:txBody>
      </p:sp>
      <p:sp>
        <p:nvSpPr>
          <p:cNvPr id="36" name="椭圆 35"/>
          <p:cNvSpPr/>
          <p:nvPr/>
        </p:nvSpPr>
        <p:spPr>
          <a:xfrm>
            <a:off x="2945355" y="2935884"/>
            <a:ext cx="963054" cy="9630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"/>
          <p:cNvSpPr txBox="1"/>
          <p:nvPr/>
        </p:nvSpPr>
        <p:spPr>
          <a:xfrm>
            <a:off x="2902331" y="3163791"/>
            <a:ext cx="112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</a:p>
        </p:txBody>
      </p:sp>
      <p:sp>
        <p:nvSpPr>
          <p:cNvPr id="43" name="椭圆 42"/>
          <p:cNvSpPr/>
          <p:nvPr/>
        </p:nvSpPr>
        <p:spPr>
          <a:xfrm>
            <a:off x="8011451" y="2983050"/>
            <a:ext cx="963048" cy="963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4CE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9"/>
          <p:cNvSpPr txBox="1"/>
          <p:nvPr/>
        </p:nvSpPr>
        <p:spPr>
          <a:xfrm>
            <a:off x="7929690" y="3210616"/>
            <a:ext cx="112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426882" y="2475063"/>
            <a:ext cx="0" cy="455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720816" y="3926317"/>
            <a:ext cx="0" cy="455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137250" y="2527497"/>
            <a:ext cx="0" cy="455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92976" y="3946098"/>
            <a:ext cx="0" cy="4555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十字形 49"/>
          <p:cNvSpPr/>
          <p:nvPr/>
        </p:nvSpPr>
        <p:spPr>
          <a:xfrm>
            <a:off x="2590897" y="3254970"/>
            <a:ext cx="329611" cy="335559"/>
          </a:xfrm>
          <a:prstGeom prst="plus">
            <a:avLst>
              <a:gd name="adj" fmla="val 3204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/>
          <p:cNvSpPr/>
          <p:nvPr/>
        </p:nvSpPr>
        <p:spPr>
          <a:xfrm>
            <a:off x="3967756" y="3270273"/>
            <a:ext cx="248998" cy="2942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/>
          <p:cNvSpPr/>
          <p:nvPr/>
        </p:nvSpPr>
        <p:spPr>
          <a:xfrm>
            <a:off x="5233298" y="3270273"/>
            <a:ext cx="248998" cy="2942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/>
          <p:cNvSpPr/>
          <p:nvPr/>
        </p:nvSpPr>
        <p:spPr>
          <a:xfrm>
            <a:off x="7726899" y="3301643"/>
            <a:ext cx="248998" cy="2942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37"/>
          <p:cNvSpPr txBox="1"/>
          <p:nvPr/>
        </p:nvSpPr>
        <p:spPr>
          <a:xfrm>
            <a:off x="1665844" y="1624923"/>
            <a:ext cx="170968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指标：确定考什么，明确考核范围。标准：指标对应的考核值。</a:t>
            </a:r>
            <a:endParaRPr lang="en-US" altLang="zh-CN" sz="1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108064" y="1808978"/>
            <a:ext cx="19481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考核结果一般用于奖金核算、晋升、转正、胜任等。</a:t>
            </a:r>
            <a:endParaRPr lang="en-US" altLang="zh-CN" sz="1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8604105" y="4546069"/>
            <a:ext cx="12877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绩效改善计划包括原因分析、解决方案、培训计划、行动计划等。</a:t>
            </a:r>
            <a:endParaRPr lang="en-US" altLang="zh-CN" sz="1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95452" y="2947476"/>
            <a:ext cx="963048" cy="9630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4CE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箭头: 右 39"/>
          <p:cNvSpPr/>
          <p:nvPr/>
        </p:nvSpPr>
        <p:spPr>
          <a:xfrm>
            <a:off x="6460750" y="3270273"/>
            <a:ext cx="248998" cy="2942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7"/>
          <p:cNvSpPr txBox="1"/>
          <p:nvPr/>
        </p:nvSpPr>
        <p:spPr>
          <a:xfrm>
            <a:off x="5428112" y="3186577"/>
            <a:ext cx="112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" grpId="0" animBg="1"/>
      <p:bldP spid="10" grpId="0" animBg="1"/>
      <p:bldP spid="13" grpId="0"/>
      <p:bldP spid="14" grpId="0"/>
      <p:bldP spid="16" grpId="0"/>
      <p:bldP spid="18" grpId="0"/>
      <p:bldP spid="24" grpId="0"/>
      <p:bldP spid="29" grpId="0"/>
      <p:bldP spid="30" grpId="0"/>
      <p:bldP spid="32" grpId="0"/>
      <p:bldP spid="37" grpId="0" animBg="1"/>
      <p:bldP spid="36" grpId="0" animBg="1"/>
      <p:bldP spid="41" grpId="0"/>
      <p:bldP spid="43" grpId="0" animBg="1"/>
      <p:bldP spid="44" grpId="0"/>
      <p:bldP spid="54" grpId="0"/>
      <p:bldP spid="55" grpId="0"/>
      <p:bldP spid="57" grpId="0"/>
      <p:bldP spid="38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08" y="6526530"/>
            <a:ext cx="12191492" cy="11557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8" y="530562"/>
            <a:ext cx="304292" cy="4982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92114" y="459275"/>
            <a:ext cx="408316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500" b="1" spc="300" dirty="0">
                <a:solidFill>
                  <a:srgbClr val="0070C0"/>
                </a:solidFill>
                <a:latin typeface="Broadway BT" charset="0"/>
                <a:ea typeface="微软雅黑" panose="020B0503020204020204" pitchFamily="34" charset="-122"/>
                <a:sym typeface="Broadway BT" charset="0"/>
              </a:rPr>
              <a:t>绩效实施团队角色</a:t>
            </a:r>
          </a:p>
        </p:txBody>
      </p:sp>
      <p:sp>
        <p:nvSpPr>
          <p:cNvPr id="38" name="椭圆 37"/>
          <p:cNvSpPr/>
          <p:nvPr/>
        </p:nvSpPr>
        <p:spPr>
          <a:xfrm>
            <a:off x="4980945" y="1403817"/>
            <a:ext cx="1323000" cy="132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6459686" y="2692759"/>
            <a:ext cx="1323000" cy="132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3533306" y="2713257"/>
            <a:ext cx="1323000" cy="132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6" name="椭圆 55"/>
          <p:cNvSpPr/>
          <p:nvPr/>
        </p:nvSpPr>
        <p:spPr>
          <a:xfrm>
            <a:off x="5025056" y="4090949"/>
            <a:ext cx="1323000" cy="1323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6809183" y="3050757"/>
            <a:ext cx="648000" cy="64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blurRad="190500" dist="1143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2" name="矩形 61"/>
          <p:cNvSpPr>
            <a:spLocks noChangeAspect="1"/>
          </p:cNvSpPr>
          <p:nvPr/>
        </p:nvSpPr>
        <p:spPr>
          <a:xfrm>
            <a:off x="5413444" y="4434800"/>
            <a:ext cx="648000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90500" dist="1143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0" name="矩形 59"/>
          <p:cNvSpPr>
            <a:spLocks noChangeAspect="1"/>
          </p:cNvSpPr>
          <p:nvPr/>
        </p:nvSpPr>
        <p:spPr>
          <a:xfrm>
            <a:off x="3870806" y="3050757"/>
            <a:ext cx="648000" cy="64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innerShdw blurRad="190500" dist="1143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1" name="Freeform 27"/>
          <p:cNvSpPr>
            <a:spLocks noChangeAspect="1" noEditPoints="1"/>
          </p:cNvSpPr>
          <p:nvPr/>
        </p:nvSpPr>
        <p:spPr bwMode="auto">
          <a:xfrm>
            <a:off x="4008075" y="3185757"/>
            <a:ext cx="373465" cy="378000"/>
          </a:xfrm>
          <a:custGeom>
            <a:avLst/>
            <a:gdLst>
              <a:gd name="T0" fmla="*/ 59 w 104"/>
              <a:gd name="T1" fmla="*/ 46 h 105"/>
              <a:gd name="T2" fmla="*/ 59 w 104"/>
              <a:gd name="T3" fmla="*/ 23 h 105"/>
              <a:gd name="T4" fmla="*/ 46 w 104"/>
              <a:gd name="T5" fmla="*/ 23 h 105"/>
              <a:gd name="T6" fmla="*/ 46 w 104"/>
              <a:gd name="T7" fmla="*/ 46 h 105"/>
              <a:gd name="T8" fmla="*/ 24 w 104"/>
              <a:gd name="T9" fmla="*/ 46 h 105"/>
              <a:gd name="T10" fmla="*/ 24 w 104"/>
              <a:gd name="T11" fmla="*/ 59 h 105"/>
              <a:gd name="T12" fmla="*/ 46 w 104"/>
              <a:gd name="T13" fmla="*/ 59 h 105"/>
              <a:gd name="T14" fmla="*/ 46 w 104"/>
              <a:gd name="T15" fmla="*/ 82 h 105"/>
              <a:gd name="T16" fmla="*/ 59 w 104"/>
              <a:gd name="T17" fmla="*/ 82 h 105"/>
              <a:gd name="T18" fmla="*/ 59 w 104"/>
              <a:gd name="T19" fmla="*/ 59 h 105"/>
              <a:gd name="T20" fmla="*/ 81 w 104"/>
              <a:gd name="T21" fmla="*/ 59 h 105"/>
              <a:gd name="T22" fmla="*/ 81 w 104"/>
              <a:gd name="T23" fmla="*/ 46 h 105"/>
              <a:gd name="T24" fmla="*/ 59 w 104"/>
              <a:gd name="T25" fmla="*/ 46 h 105"/>
              <a:gd name="T26" fmla="*/ 52 w 104"/>
              <a:gd name="T27" fmla="*/ 0 h 105"/>
              <a:gd name="T28" fmla="*/ 0 w 104"/>
              <a:gd name="T29" fmla="*/ 53 h 105"/>
              <a:gd name="T30" fmla="*/ 52 w 104"/>
              <a:gd name="T31" fmla="*/ 105 h 105"/>
              <a:gd name="T32" fmla="*/ 104 w 104"/>
              <a:gd name="T33" fmla="*/ 53 h 105"/>
              <a:gd name="T34" fmla="*/ 52 w 104"/>
              <a:gd name="T35" fmla="*/ 0 h 105"/>
              <a:gd name="T36" fmla="*/ 52 w 104"/>
              <a:gd name="T37" fmla="*/ 93 h 105"/>
              <a:gd name="T38" fmla="*/ 12 w 104"/>
              <a:gd name="T39" fmla="*/ 53 h 105"/>
              <a:gd name="T40" fmla="*/ 52 w 104"/>
              <a:gd name="T41" fmla="*/ 12 h 105"/>
              <a:gd name="T42" fmla="*/ 93 w 104"/>
              <a:gd name="T43" fmla="*/ 53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9" y="46"/>
                </a:moveTo>
                <a:cubicBezTo>
                  <a:pt x="59" y="23"/>
                  <a:pt x="59" y="23"/>
                  <a:pt x="59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59"/>
                  <a:pt x="24" y="59"/>
                  <a:pt x="24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82"/>
                  <a:pt x="46" y="82"/>
                  <a:pt x="46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59"/>
                  <a:pt x="59" y="59"/>
                  <a:pt x="59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46"/>
                  <a:pt x="81" y="46"/>
                  <a:pt x="81" y="46"/>
                </a:cubicBezTo>
                <a:lnTo>
                  <a:pt x="59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3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30" y="93"/>
                  <a:pt x="12" y="75"/>
                  <a:pt x="12" y="53"/>
                </a:cubicBezTo>
                <a:cubicBezTo>
                  <a:pt x="12" y="30"/>
                  <a:pt x="30" y="12"/>
                  <a:pt x="52" y="12"/>
                </a:cubicBezTo>
                <a:cubicBezTo>
                  <a:pt x="74" y="12"/>
                  <a:pt x="93" y="30"/>
                  <a:pt x="93" y="53"/>
                </a:cubicBezTo>
                <a:cubicBezTo>
                  <a:pt x="93" y="75"/>
                  <a:pt x="74" y="93"/>
                  <a:pt x="52" y="93"/>
                </a:cubicBez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4" name="矩形 63"/>
          <p:cNvSpPr>
            <a:spLocks noChangeAspect="1"/>
          </p:cNvSpPr>
          <p:nvPr/>
        </p:nvSpPr>
        <p:spPr>
          <a:xfrm>
            <a:off x="5318445" y="1723060"/>
            <a:ext cx="648000" cy="648000"/>
          </a:xfrm>
          <a:prstGeom prst="rect">
            <a:avLst/>
          </a:prstGeom>
          <a:solidFill>
            <a:schemeClr val="accent2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a:ln>
          <a:effectLst>
            <a:innerShdw blurRad="190500" dist="1143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5" name="Freeform 29"/>
          <p:cNvSpPr>
            <a:spLocks noChangeAspect="1" noEditPoints="1"/>
          </p:cNvSpPr>
          <p:nvPr/>
        </p:nvSpPr>
        <p:spPr bwMode="auto">
          <a:xfrm>
            <a:off x="5526892" y="4569800"/>
            <a:ext cx="421105" cy="378000"/>
          </a:xfrm>
          <a:custGeom>
            <a:avLst/>
            <a:gdLst>
              <a:gd name="T0" fmla="*/ 124 w 254"/>
              <a:gd name="T1" fmla="*/ 162 h 228"/>
              <a:gd name="T2" fmla="*/ 105 w 254"/>
              <a:gd name="T3" fmla="*/ 162 h 228"/>
              <a:gd name="T4" fmla="*/ 105 w 254"/>
              <a:gd name="T5" fmla="*/ 178 h 228"/>
              <a:gd name="T6" fmla="*/ 124 w 254"/>
              <a:gd name="T7" fmla="*/ 178 h 228"/>
              <a:gd name="T8" fmla="*/ 124 w 254"/>
              <a:gd name="T9" fmla="*/ 162 h 228"/>
              <a:gd name="T10" fmla="*/ 43 w 254"/>
              <a:gd name="T11" fmla="*/ 109 h 228"/>
              <a:gd name="T12" fmla="*/ 129 w 254"/>
              <a:gd name="T13" fmla="*/ 26 h 228"/>
              <a:gd name="T14" fmla="*/ 212 w 254"/>
              <a:gd name="T15" fmla="*/ 109 h 228"/>
              <a:gd name="T16" fmla="*/ 55 w 254"/>
              <a:gd name="T17" fmla="*/ 109 h 228"/>
              <a:gd name="T18" fmla="*/ 43 w 254"/>
              <a:gd name="T19" fmla="*/ 109 h 228"/>
              <a:gd name="T20" fmla="*/ 129 w 254"/>
              <a:gd name="T21" fmla="*/ 0 h 228"/>
              <a:gd name="T22" fmla="*/ 121 w 254"/>
              <a:gd name="T23" fmla="*/ 7 h 228"/>
              <a:gd name="T24" fmla="*/ 15 w 254"/>
              <a:gd name="T25" fmla="*/ 112 h 228"/>
              <a:gd name="T26" fmla="*/ 0 w 254"/>
              <a:gd name="T27" fmla="*/ 128 h 228"/>
              <a:gd name="T28" fmla="*/ 53 w 254"/>
              <a:gd name="T29" fmla="*/ 128 h 228"/>
              <a:gd name="T30" fmla="*/ 53 w 254"/>
              <a:gd name="T31" fmla="*/ 228 h 228"/>
              <a:gd name="T32" fmla="*/ 69 w 254"/>
              <a:gd name="T33" fmla="*/ 228 h 228"/>
              <a:gd name="T34" fmla="*/ 69 w 254"/>
              <a:gd name="T35" fmla="*/ 128 h 228"/>
              <a:gd name="T36" fmla="*/ 181 w 254"/>
              <a:gd name="T37" fmla="*/ 128 h 228"/>
              <a:gd name="T38" fmla="*/ 181 w 254"/>
              <a:gd name="T39" fmla="*/ 228 h 228"/>
              <a:gd name="T40" fmla="*/ 197 w 254"/>
              <a:gd name="T41" fmla="*/ 228 h 228"/>
              <a:gd name="T42" fmla="*/ 197 w 254"/>
              <a:gd name="T43" fmla="*/ 128 h 228"/>
              <a:gd name="T44" fmla="*/ 254 w 254"/>
              <a:gd name="T45" fmla="*/ 128 h 228"/>
              <a:gd name="T46" fmla="*/ 240 w 254"/>
              <a:gd name="T47" fmla="*/ 112 h 228"/>
              <a:gd name="T48" fmla="*/ 242 w 254"/>
              <a:gd name="T49" fmla="*/ 109 h 228"/>
              <a:gd name="T50" fmla="*/ 240 w 254"/>
              <a:gd name="T51" fmla="*/ 112 h 228"/>
              <a:gd name="T52" fmla="*/ 133 w 254"/>
              <a:gd name="T53" fmla="*/ 7 h 228"/>
              <a:gd name="T54" fmla="*/ 129 w 254"/>
              <a:gd name="T5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4" h="228">
                <a:moveTo>
                  <a:pt x="124" y="162"/>
                </a:moveTo>
                <a:lnTo>
                  <a:pt x="105" y="162"/>
                </a:lnTo>
                <a:lnTo>
                  <a:pt x="105" y="178"/>
                </a:lnTo>
                <a:lnTo>
                  <a:pt x="124" y="178"/>
                </a:lnTo>
                <a:lnTo>
                  <a:pt x="124" y="162"/>
                </a:lnTo>
                <a:close/>
                <a:moveTo>
                  <a:pt x="43" y="109"/>
                </a:moveTo>
                <a:lnTo>
                  <a:pt x="129" y="26"/>
                </a:lnTo>
                <a:lnTo>
                  <a:pt x="212" y="109"/>
                </a:lnTo>
                <a:lnTo>
                  <a:pt x="55" y="109"/>
                </a:lnTo>
                <a:lnTo>
                  <a:pt x="43" y="109"/>
                </a:lnTo>
                <a:close/>
                <a:moveTo>
                  <a:pt x="129" y="0"/>
                </a:moveTo>
                <a:lnTo>
                  <a:pt x="121" y="7"/>
                </a:lnTo>
                <a:lnTo>
                  <a:pt x="15" y="112"/>
                </a:lnTo>
                <a:lnTo>
                  <a:pt x="0" y="128"/>
                </a:lnTo>
                <a:lnTo>
                  <a:pt x="53" y="128"/>
                </a:lnTo>
                <a:lnTo>
                  <a:pt x="53" y="228"/>
                </a:lnTo>
                <a:lnTo>
                  <a:pt x="69" y="228"/>
                </a:lnTo>
                <a:lnTo>
                  <a:pt x="69" y="128"/>
                </a:lnTo>
                <a:lnTo>
                  <a:pt x="181" y="128"/>
                </a:lnTo>
                <a:lnTo>
                  <a:pt x="181" y="228"/>
                </a:lnTo>
                <a:lnTo>
                  <a:pt x="197" y="228"/>
                </a:lnTo>
                <a:lnTo>
                  <a:pt x="197" y="128"/>
                </a:lnTo>
                <a:lnTo>
                  <a:pt x="254" y="128"/>
                </a:lnTo>
                <a:lnTo>
                  <a:pt x="240" y="112"/>
                </a:lnTo>
                <a:lnTo>
                  <a:pt x="242" y="109"/>
                </a:lnTo>
                <a:lnTo>
                  <a:pt x="240" y="112"/>
                </a:lnTo>
                <a:lnTo>
                  <a:pt x="133" y="7"/>
                </a:lnTo>
                <a:lnTo>
                  <a:pt x="129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6" name="文本框 14"/>
          <p:cNvSpPr txBox="1"/>
          <p:nvPr/>
        </p:nvSpPr>
        <p:spPr>
          <a:xfrm>
            <a:off x="1739116" y="2977103"/>
            <a:ext cx="16129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部门负责人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</a:t>
            </a:r>
          </a:p>
        </p:txBody>
      </p:sp>
      <p:sp>
        <p:nvSpPr>
          <p:cNvPr id="67" name="文本框 15"/>
          <p:cNvSpPr txBox="1"/>
          <p:nvPr/>
        </p:nvSpPr>
        <p:spPr>
          <a:xfrm>
            <a:off x="1201789" y="2934168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FC000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02</a:t>
            </a:r>
            <a:endParaRPr lang="zh-CN" altLang="en-US" sz="3000" dirty="0">
              <a:solidFill>
                <a:srgbClr val="FFC000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68" name="文本框 16"/>
          <p:cNvSpPr txBox="1"/>
          <p:nvPr/>
        </p:nvSpPr>
        <p:spPr>
          <a:xfrm>
            <a:off x="3100839" y="455558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公司高层团队</a:t>
            </a:r>
          </a:p>
        </p:txBody>
      </p:sp>
      <p:sp>
        <p:nvSpPr>
          <p:cNvPr id="69" name="文本框 17"/>
          <p:cNvSpPr txBox="1"/>
          <p:nvPr/>
        </p:nvSpPr>
        <p:spPr>
          <a:xfrm>
            <a:off x="6566182" y="1390528"/>
            <a:ext cx="537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accent6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01</a:t>
            </a:r>
            <a:endParaRPr lang="zh-CN" altLang="en-US" sz="3000" dirty="0">
              <a:solidFill>
                <a:schemeClr val="accent6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70" name="文本框 18"/>
          <p:cNvSpPr txBox="1"/>
          <p:nvPr/>
        </p:nvSpPr>
        <p:spPr>
          <a:xfrm>
            <a:off x="8382844" y="3267417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人效服务部团队</a:t>
            </a:r>
          </a:p>
        </p:txBody>
      </p:sp>
      <p:sp>
        <p:nvSpPr>
          <p:cNvPr id="71" name="文本框 19"/>
          <p:cNvSpPr txBox="1"/>
          <p:nvPr/>
        </p:nvSpPr>
        <p:spPr>
          <a:xfrm>
            <a:off x="2552769" y="4506973"/>
            <a:ext cx="595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accent5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03</a:t>
            </a:r>
            <a:endParaRPr lang="zh-CN" altLang="en-US" sz="3000" dirty="0">
              <a:solidFill>
                <a:schemeClr val="accent5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72" name="文本框 20"/>
          <p:cNvSpPr txBox="1"/>
          <p:nvPr/>
        </p:nvSpPr>
        <p:spPr>
          <a:xfrm>
            <a:off x="7061111" y="1408750"/>
            <a:ext cx="181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被考核者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</a:p>
        </p:txBody>
      </p:sp>
      <p:sp>
        <p:nvSpPr>
          <p:cNvPr id="73" name="文本框 21"/>
          <p:cNvSpPr txBox="1"/>
          <p:nvPr/>
        </p:nvSpPr>
        <p:spPr>
          <a:xfrm>
            <a:off x="7828279" y="3224693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accent3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04</a:t>
            </a:r>
            <a:endParaRPr lang="zh-CN" altLang="en-US" sz="3000" dirty="0">
              <a:solidFill>
                <a:schemeClr val="accent3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" name="箭头: 十字 1"/>
          <p:cNvSpPr/>
          <p:nvPr/>
        </p:nvSpPr>
        <p:spPr>
          <a:xfrm>
            <a:off x="5025056" y="2796330"/>
            <a:ext cx="1290948" cy="1192361"/>
          </a:xfrm>
          <a:prstGeom prst="quadArrow">
            <a:avLst>
              <a:gd name="adj1" fmla="val 17685"/>
              <a:gd name="adj2" fmla="val 225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/>
          <p:cNvSpPr/>
          <p:nvPr/>
        </p:nvSpPr>
        <p:spPr>
          <a:xfrm rot="19264196">
            <a:off x="4701684" y="2562272"/>
            <a:ext cx="452927" cy="258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 rot="13636990">
            <a:off x="6187506" y="2562272"/>
            <a:ext cx="452927" cy="258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 rot="8179579">
            <a:off x="6258291" y="4047314"/>
            <a:ext cx="452927" cy="258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13"/>
          <p:cNvSpPr>
            <a:spLocks noChangeAspect="1" noEditPoints="1"/>
          </p:cNvSpPr>
          <p:nvPr/>
        </p:nvSpPr>
        <p:spPr bwMode="auto">
          <a:xfrm>
            <a:off x="6940629" y="3200471"/>
            <a:ext cx="418733" cy="378000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3" name="Freeform 9"/>
          <p:cNvSpPr>
            <a:spLocks noChangeAspect="1" noEditPoints="1"/>
          </p:cNvSpPr>
          <p:nvPr/>
        </p:nvSpPr>
        <p:spPr bwMode="auto">
          <a:xfrm>
            <a:off x="5323791" y="1840886"/>
            <a:ext cx="626399" cy="363317"/>
          </a:xfrm>
          <a:custGeom>
            <a:avLst/>
            <a:gdLst>
              <a:gd name="T0" fmla="*/ 114 w 132"/>
              <a:gd name="T1" fmla="*/ 26 h 67"/>
              <a:gd name="T2" fmla="*/ 108 w 132"/>
              <a:gd name="T3" fmla="*/ 32 h 67"/>
              <a:gd name="T4" fmla="*/ 110 w 132"/>
              <a:gd name="T5" fmla="*/ 37 h 67"/>
              <a:gd name="T6" fmla="*/ 99 w 132"/>
              <a:gd name="T7" fmla="*/ 55 h 67"/>
              <a:gd name="T8" fmla="*/ 100 w 132"/>
              <a:gd name="T9" fmla="*/ 55 h 67"/>
              <a:gd name="T10" fmla="*/ 107 w 132"/>
              <a:gd name="T11" fmla="*/ 49 h 67"/>
              <a:gd name="T12" fmla="*/ 104 w 132"/>
              <a:gd name="T13" fmla="*/ 67 h 67"/>
              <a:gd name="T14" fmla="*/ 110 w 132"/>
              <a:gd name="T15" fmla="*/ 67 h 67"/>
              <a:gd name="T16" fmla="*/ 114 w 132"/>
              <a:gd name="T17" fmla="*/ 60 h 67"/>
              <a:gd name="T18" fmla="*/ 119 w 132"/>
              <a:gd name="T19" fmla="*/ 67 h 67"/>
              <a:gd name="T20" fmla="*/ 124 w 132"/>
              <a:gd name="T21" fmla="*/ 67 h 67"/>
              <a:gd name="T22" fmla="*/ 121 w 132"/>
              <a:gd name="T23" fmla="*/ 49 h 67"/>
              <a:gd name="T24" fmla="*/ 128 w 132"/>
              <a:gd name="T25" fmla="*/ 55 h 67"/>
              <a:gd name="T26" fmla="*/ 130 w 132"/>
              <a:gd name="T27" fmla="*/ 55 h 67"/>
              <a:gd name="T28" fmla="*/ 118 w 132"/>
              <a:gd name="T29" fmla="*/ 37 h 67"/>
              <a:gd name="T30" fmla="*/ 121 w 132"/>
              <a:gd name="T31" fmla="*/ 32 h 67"/>
              <a:gd name="T32" fmla="*/ 114 w 132"/>
              <a:gd name="T33" fmla="*/ 26 h 67"/>
              <a:gd name="T34" fmla="*/ 18 w 132"/>
              <a:gd name="T35" fmla="*/ 26 h 67"/>
              <a:gd name="T36" fmla="*/ 11 w 132"/>
              <a:gd name="T37" fmla="*/ 32 h 67"/>
              <a:gd name="T38" fmla="*/ 13 w 132"/>
              <a:gd name="T39" fmla="*/ 37 h 67"/>
              <a:gd name="T40" fmla="*/ 2 w 132"/>
              <a:gd name="T41" fmla="*/ 55 h 67"/>
              <a:gd name="T42" fmla="*/ 3 w 132"/>
              <a:gd name="T43" fmla="*/ 55 h 67"/>
              <a:gd name="T44" fmla="*/ 11 w 132"/>
              <a:gd name="T45" fmla="*/ 49 h 67"/>
              <a:gd name="T46" fmla="*/ 7 w 132"/>
              <a:gd name="T47" fmla="*/ 67 h 67"/>
              <a:gd name="T48" fmla="*/ 13 w 132"/>
              <a:gd name="T49" fmla="*/ 67 h 67"/>
              <a:gd name="T50" fmla="*/ 18 w 132"/>
              <a:gd name="T51" fmla="*/ 60 h 67"/>
              <a:gd name="T52" fmla="*/ 22 w 132"/>
              <a:gd name="T53" fmla="*/ 67 h 67"/>
              <a:gd name="T54" fmla="*/ 28 w 132"/>
              <a:gd name="T55" fmla="*/ 67 h 67"/>
              <a:gd name="T56" fmla="*/ 24 w 132"/>
              <a:gd name="T57" fmla="*/ 49 h 67"/>
              <a:gd name="T58" fmla="*/ 32 w 132"/>
              <a:gd name="T59" fmla="*/ 55 h 67"/>
              <a:gd name="T60" fmla="*/ 33 w 132"/>
              <a:gd name="T61" fmla="*/ 55 h 67"/>
              <a:gd name="T62" fmla="*/ 22 w 132"/>
              <a:gd name="T63" fmla="*/ 37 h 67"/>
              <a:gd name="T64" fmla="*/ 24 w 132"/>
              <a:gd name="T65" fmla="*/ 32 h 67"/>
              <a:gd name="T66" fmla="*/ 18 w 132"/>
              <a:gd name="T67" fmla="*/ 26 h 67"/>
              <a:gd name="T68" fmla="*/ 67 w 132"/>
              <a:gd name="T69" fmla="*/ 0 h 67"/>
              <a:gd name="T70" fmla="*/ 57 w 132"/>
              <a:gd name="T71" fmla="*/ 10 h 67"/>
              <a:gd name="T72" fmla="*/ 60 w 132"/>
              <a:gd name="T73" fmla="*/ 18 h 67"/>
              <a:gd name="T74" fmla="*/ 42 w 132"/>
              <a:gd name="T75" fmla="*/ 47 h 67"/>
              <a:gd name="T76" fmla="*/ 44 w 132"/>
              <a:gd name="T77" fmla="*/ 48 h 67"/>
              <a:gd name="T78" fmla="*/ 56 w 132"/>
              <a:gd name="T79" fmla="*/ 38 h 67"/>
              <a:gd name="T80" fmla="*/ 50 w 132"/>
              <a:gd name="T81" fmla="*/ 67 h 67"/>
              <a:gd name="T82" fmla="*/ 60 w 132"/>
              <a:gd name="T83" fmla="*/ 67 h 67"/>
              <a:gd name="T84" fmla="*/ 67 w 132"/>
              <a:gd name="T85" fmla="*/ 55 h 67"/>
              <a:gd name="T86" fmla="*/ 74 w 132"/>
              <a:gd name="T87" fmla="*/ 67 h 67"/>
              <a:gd name="T88" fmla="*/ 84 w 132"/>
              <a:gd name="T89" fmla="*/ 67 h 67"/>
              <a:gd name="T90" fmla="*/ 78 w 132"/>
              <a:gd name="T91" fmla="*/ 38 h 67"/>
              <a:gd name="T92" fmla="*/ 90 w 132"/>
              <a:gd name="T93" fmla="*/ 48 h 67"/>
              <a:gd name="T94" fmla="*/ 92 w 132"/>
              <a:gd name="T95" fmla="*/ 47 h 67"/>
              <a:gd name="T96" fmla="*/ 74 w 132"/>
              <a:gd name="T97" fmla="*/ 18 h 67"/>
              <a:gd name="T98" fmla="*/ 77 w 132"/>
              <a:gd name="T99" fmla="*/ 10 h 67"/>
              <a:gd name="T100" fmla="*/ 67 w 132"/>
              <a:gd name="T10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2" h="67">
                <a:moveTo>
                  <a:pt x="114" y="26"/>
                </a:moveTo>
                <a:cubicBezTo>
                  <a:pt x="111" y="26"/>
                  <a:pt x="108" y="29"/>
                  <a:pt x="108" y="32"/>
                </a:cubicBezTo>
                <a:cubicBezTo>
                  <a:pt x="108" y="34"/>
                  <a:pt x="109" y="36"/>
                  <a:pt x="110" y="37"/>
                </a:cubicBezTo>
                <a:cubicBezTo>
                  <a:pt x="104" y="40"/>
                  <a:pt x="96" y="53"/>
                  <a:pt x="99" y="55"/>
                </a:cubicBezTo>
                <a:cubicBezTo>
                  <a:pt x="99" y="55"/>
                  <a:pt x="100" y="55"/>
                  <a:pt x="100" y="55"/>
                </a:cubicBezTo>
                <a:cubicBezTo>
                  <a:pt x="102" y="55"/>
                  <a:pt x="105" y="52"/>
                  <a:pt x="107" y="49"/>
                </a:cubicBezTo>
                <a:cubicBezTo>
                  <a:pt x="106" y="55"/>
                  <a:pt x="105" y="62"/>
                  <a:pt x="104" y="67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10" y="64"/>
                  <a:pt x="112" y="60"/>
                  <a:pt x="114" y="60"/>
                </a:cubicBezTo>
                <a:cubicBezTo>
                  <a:pt x="116" y="60"/>
                  <a:pt x="119" y="64"/>
                  <a:pt x="119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4" y="62"/>
                  <a:pt x="123" y="55"/>
                  <a:pt x="121" y="49"/>
                </a:cubicBezTo>
                <a:cubicBezTo>
                  <a:pt x="123" y="52"/>
                  <a:pt x="126" y="55"/>
                  <a:pt x="128" y="55"/>
                </a:cubicBezTo>
                <a:cubicBezTo>
                  <a:pt x="129" y="55"/>
                  <a:pt x="129" y="55"/>
                  <a:pt x="130" y="55"/>
                </a:cubicBezTo>
                <a:cubicBezTo>
                  <a:pt x="132" y="53"/>
                  <a:pt x="125" y="40"/>
                  <a:pt x="118" y="37"/>
                </a:cubicBezTo>
                <a:cubicBezTo>
                  <a:pt x="120" y="36"/>
                  <a:pt x="121" y="34"/>
                  <a:pt x="121" y="32"/>
                </a:cubicBezTo>
                <a:cubicBezTo>
                  <a:pt x="121" y="29"/>
                  <a:pt x="118" y="26"/>
                  <a:pt x="114" y="26"/>
                </a:cubicBezTo>
                <a:moveTo>
                  <a:pt x="18" y="26"/>
                </a:moveTo>
                <a:cubicBezTo>
                  <a:pt x="14" y="26"/>
                  <a:pt x="11" y="29"/>
                  <a:pt x="11" y="32"/>
                </a:cubicBezTo>
                <a:cubicBezTo>
                  <a:pt x="11" y="34"/>
                  <a:pt x="12" y="36"/>
                  <a:pt x="13" y="37"/>
                </a:cubicBezTo>
                <a:cubicBezTo>
                  <a:pt x="7" y="40"/>
                  <a:pt x="0" y="53"/>
                  <a:pt x="2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6" y="55"/>
                  <a:pt x="8" y="52"/>
                  <a:pt x="11" y="49"/>
                </a:cubicBezTo>
                <a:cubicBezTo>
                  <a:pt x="9" y="55"/>
                  <a:pt x="8" y="62"/>
                  <a:pt x="7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4"/>
                  <a:pt x="15" y="60"/>
                  <a:pt x="18" y="60"/>
                </a:cubicBezTo>
                <a:cubicBezTo>
                  <a:pt x="20" y="60"/>
                  <a:pt x="22" y="64"/>
                  <a:pt x="22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7" y="62"/>
                  <a:pt x="26" y="55"/>
                  <a:pt x="24" y="49"/>
                </a:cubicBezTo>
                <a:cubicBezTo>
                  <a:pt x="27" y="52"/>
                  <a:pt x="29" y="55"/>
                  <a:pt x="32" y="55"/>
                </a:cubicBezTo>
                <a:cubicBezTo>
                  <a:pt x="32" y="55"/>
                  <a:pt x="33" y="55"/>
                  <a:pt x="33" y="55"/>
                </a:cubicBezTo>
                <a:cubicBezTo>
                  <a:pt x="35" y="53"/>
                  <a:pt x="28" y="40"/>
                  <a:pt x="22" y="37"/>
                </a:cubicBezTo>
                <a:cubicBezTo>
                  <a:pt x="23" y="36"/>
                  <a:pt x="24" y="34"/>
                  <a:pt x="24" y="32"/>
                </a:cubicBezTo>
                <a:cubicBezTo>
                  <a:pt x="24" y="29"/>
                  <a:pt x="21" y="26"/>
                  <a:pt x="18" y="26"/>
                </a:cubicBezTo>
                <a:moveTo>
                  <a:pt x="67" y="0"/>
                </a:moveTo>
                <a:cubicBezTo>
                  <a:pt x="61" y="0"/>
                  <a:pt x="57" y="5"/>
                  <a:pt x="57" y="10"/>
                </a:cubicBezTo>
                <a:cubicBezTo>
                  <a:pt x="57" y="14"/>
                  <a:pt x="58" y="17"/>
                  <a:pt x="60" y="18"/>
                </a:cubicBezTo>
                <a:cubicBezTo>
                  <a:pt x="50" y="22"/>
                  <a:pt x="38" y="43"/>
                  <a:pt x="42" y="47"/>
                </a:cubicBezTo>
                <a:cubicBezTo>
                  <a:pt x="43" y="48"/>
                  <a:pt x="43" y="48"/>
                  <a:pt x="44" y="48"/>
                </a:cubicBezTo>
                <a:cubicBezTo>
                  <a:pt x="48" y="48"/>
                  <a:pt x="52" y="43"/>
                  <a:pt x="56" y="38"/>
                </a:cubicBezTo>
                <a:cubicBezTo>
                  <a:pt x="53" y="47"/>
                  <a:pt x="51" y="58"/>
                  <a:pt x="5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2"/>
                  <a:pt x="63" y="55"/>
                  <a:pt x="67" y="55"/>
                </a:cubicBezTo>
                <a:cubicBezTo>
                  <a:pt x="71" y="55"/>
                  <a:pt x="74" y="62"/>
                  <a:pt x="7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58"/>
                  <a:pt x="81" y="47"/>
                  <a:pt x="78" y="38"/>
                </a:cubicBezTo>
                <a:cubicBezTo>
                  <a:pt x="82" y="43"/>
                  <a:pt x="87" y="48"/>
                  <a:pt x="90" y="48"/>
                </a:cubicBezTo>
                <a:cubicBezTo>
                  <a:pt x="91" y="48"/>
                  <a:pt x="91" y="48"/>
                  <a:pt x="92" y="47"/>
                </a:cubicBezTo>
                <a:cubicBezTo>
                  <a:pt x="96" y="43"/>
                  <a:pt x="84" y="22"/>
                  <a:pt x="74" y="18"/>
                </a:cubicBezTo>
                <a:cubicBezTo>
                  <a:pt x="76" y="17"/>
                  <a:pt x="77" y="14"/>
                  <a:pt x="77" y="10"/>
                </a:cubicBezTo>
                <a:cubicBezTo>
                  <a:pt x="77" y="5"/>
                  <a:pt x="73" y="0"/>
                  <a:pt x="67" y="0"/>
                </a:cubicBezTo>
              </a:path>
            </a:pathLst>
          </a:custGeom>
          <a:solidFill>
            <a:schemeClr val="bg1">
              <a:alpha val="88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76" name="箭头: 右 75"/>
          <p:cNvSpPr/>
          <p:nvPr/>
        </p:nvSpPr>
        <p:spPr>
          <a:xfrm rot="2713786">
            <a:off x="4690178" y="3999445"/>
            <a:ext cx="452927" cy="258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14"/>
          <p:cNvSpPr txBox="1"/>
          <p:nvPr/>
        </p:nvSpPr>
        <p:spPr>
          <a:xfrm>
            <a:off x="1739005" y="3257453"/>
            <a:ext cx="1599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考核标准设定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部门内员工实施考核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员工绩效结果面谈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绩效改善方案实施</a:t>
            </a:r>
          </a:p>
        </p:txBody>
      </p:sp>
      <p:sp>
        <p:nvSpPr>
          <p:cNvPr id="78" name="文本框 14"/>
          <p:cNvSpPr txBox="1"/>
          <p:nvPr/>
        </p:nvSpPr>
        <p:spPr>
          <a:xfrm>
            <a:off x="3120203" y="4819071"/>
            <a:ext cx="1610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绩效策略与方向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绩效考核实施协助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部门负责人考核实施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部门负责人结果面谈</a:t>
            </a:r>
          </a:p>
        </p:txBody>
      </p:sp>
      <p:sp>
        <p:nvSpPr>
          <p:cNvPr id="79" name="文本框 14"/>
          <p:cNvSpPr txBox="1"/>
          <p:nvPr/>
        </p:nvSpPr>
        <p:spPr>
          <a:xfrm>
            <a:off x="8412093" y="3577541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：绩效管理体系建设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输出：绩效考核评估报告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HRBP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：业务部绩效考核实施和面谈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协助业务部员工绩效改善方案实施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：职能部门绩效考核实施和面谈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绩效考核数据管理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14"/>
          <p:cNvSpPr txBox="1"/>
          <p:nvPr/>
        </p:nvSpPr>
        <p:spPr>
          <a:xfrm>
            <a:off x="7061111" y="172930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绩效目标的设定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绩效数据提交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绩效结果确认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制定绩效改善计划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shred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团队建设和管理培训新员工入职培训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3947245-6223-4d53-ac22-b950cc62b9d5}"/>
  <p:tag name="TABLE_ENDDRAG_ORIGIN_RECT" val="664*222"/>
  <p:tag name="TABLE_ENDDRAG_RECT" val="132*115*664*222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797979"/>
      </a:dk2>
      <a:lt2>
        <a:srgbClr val="43B4E3"/>
      </a:lt2>
      <a:accent1>
        <a:srgbClr val="0070C0"/>
      </a:accent1>
      <a:accent2>
        <a:srgbClr val="CECECE"/>
      </a:accent2>
      <a:accent3>
        <a:srgbClr val="329FD1"/>
      </a:accent3>
      <a:accent4>
        <a:srgbClr val="CECECE"/>
      </a:accent4>
      <a:accent5>
        <a:srgbClr val="0070C0"/>
      </a:accent5>
      <a:accent6>
        <a:srgbClr val="CECECE"/>
      </a:accent6>
      <a:hlink>
        <a:srgbClr val="169EBE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3411</Words>
  <Application>Microsoft Office PowerPoint</Application>
  <PresentationFormat>宽屏</PresentationFormat>
  <Paragraphs>754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Broadway BT</vt:lpstr>
      <vt:lpstr>Gill Sans</vt:lpstr>
      <vt:lpstr>宋体</vt:lpstr>
      <vt:lpstr>微软雅黑</vt:lpstr>
      <vt:lpstr>Arial</vt:lpstr>
      <vt:lpstr>Calibri</vt:lpstr>
      <vt:lpstr>Calibri Light</vt:lpstr>
      <vt:lpstr>Impact</vt:lpstr>
      <vt:lpstr>Montserrat Light</vt:lpstr>
      <vt:lpstr>Office 主题</vt:lpstr>
      <vt:lpstr>PowerPoint 演示文稿</vt:lpstr>
      <vt:lpstr>知识星球 行业与管理资源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知识星球 行业与管理资源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14016</cp:lastModifiedBy>
  <cp:revision>137</cp:revision>
  <dcterms:created xsi:type="dcterms:W3CDTF">2023-08-17T01:06:18Z</dcterms:created>
  <dcterms:modified xsi:type="dcterms:W3CDTF">2023-08-19T07:22:21Z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69BC2B4C9C187FFF6C72DD6452E6E77B_42</vt:lpwstr>
  </property>
</Properties>
</file>