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40" r:id="rId2"/>
  </p:sldMasterIdLst>
  <p:notesMasterIdLst>
    <p:notesMasterId r:id="rId14"/>
  </p:notesMasterIdLst>
  <p:handoutMasterIdLst>
    <p:handoutMasterId r:id="rId15"/>
  </p:handoutMasterIdLst>
  <p:sldIdLst>
    <p:sldId id="2283" r:id="rId3"/>
    <p:sldId id="257" r:id="rId4"/>
    <p:sldId id="2285" r:id="rId5"/>
    <p:sldId id="2286" r:id="rId6"/>
    <p:sldId id="2287" r:id="rId7"/>
    <p:sldId id="2288" r:id="rId8"/>
    <p:sldId id="2277" r:id="rId9"/>
    <p:sldId id="2279" r:id="rId10"/>
    <p:sldId id="2282" r:id="rId11"/>
    <p:sldId id="2284" r:id="rId12"/>
    <p:sldId id="2289" r:id="rId13"/>
  </p:sldIdLst>
  <p:sldSz cx="9144000" cy="5715000" type="screen16x10"/>
  <p:notesSz cx="5256213" cy="86868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621">
          <p15:clr>
            <a:srgbClr val="A4A3A4"/>
          </p15:clr>
        </p15:guide>
        <p15:guide id="2" orient="horz" pos="1800">
          <p15:clr>
            <a:srgbClr val="A4A3A4"/>
          </p15:clr>
        </p15:guide>
        <p15:guide id="3" orient="horz" pos="394">
          <p15:clr>
            <a:srgbClr val="A4A3A4"/>
          </p15:clr>
        </p15:guide>
        <p15:guide id="4" pos="1429">
          <p15:clr>
            <a:srgbClr val="A4A3A4"/>
          </p15:clr>
        </p15:guide>
        <p15:guide id="5" pos="158">
          <p15:clr>
            <a:srgbClr val="A4A3A4"/>
          </p15:clr>
        </p15:guide>
        <p15:guide id="6" pos="5602">
          <p15:clr>
            <a:srgbClr val="A4A3A4"/>
          </p15:clr>
        </p15:guide>
        <p15:guide id="7" pos="1020">
          <p15:clr>
            <a:srgbClr val="A4A3A4"/>
          </p15:clr>
        </p15:guide>
        <p15:guide id="8" pos="295">
          <p15:clr>
            <a:srgbClr val="A4A3A4"/>
          </p15:clr>
        </p15:guide>
        <p15:guide id="9" pos="930">
          <p15:clr>
            <a:srgbClr val="A4A3A4"/>
          </p15:clr>
        </p15:guide>
      </p15:sldGuideLst>
    </p:ext>
    <p:ext uri="{2D200454-40CA-4A62-9FC3-DE9A4176ACB9}">
      <p15:notesGuideLst xmlns:p15="http://schemas.microsoft.com/office/powerpoint/2012/main">
        <p15:guide id="1" orient="horz" pos="2736">
          <p15:clr>
            <a:srgbClr val="A4A3A4"/>
          </p15:clr>
        </p15:guide>
        <p15:guide id="2" pos="16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66CC"/>
    <a:srgbClr val="4A7EBB"/>
    <a:srgbClr val="C0504D"/>
    <a:srgbClr val="9C2724"/>
    <a:srgbClr val="868B81"/>
    <a:srgbClr val="000066"/>
    <a:srgbClr val="0066FF"/>
    <a:srgbClr val="1F497D"/>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900" autoAdjust="0"/>
  </p:normalViewPr>
  <p:slideViewPr>
    <p:cSldViewPr snapToObjects="1">
      <p:cViewPr varScale="1">
        <p:scale>
          <a:sx n="100" d="100"/>
          <a:sy n="100" d="100"/>
        </p:scale>
        <p:origin x="968" y="58"/>
      </p:cViewPr>
      <p:guideLst>
        <p:guide orient="horz" pos="621"/>
        <p:guide orient="horz" pos="1800"/>
        <p:guide orient="horz" pos="394"/>
        <p:guide pos="1429"/>
        <p:guide pos="158"/>
        <p:guide pos="5602"/>
        <p:guide pos="1020"/>
        <p:guide pos="295"/>
        <p:guide pos="93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8" d="100"/>
          <a:sy n="68" d="100"/>
        </p:scale>
        <p:origin x="-2856" y="-108"/>
      </p:cViewPr>
      <p:guideLst>
        <p:guide orient="horz" pos="2736"/>
        <p:guide pos="165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Administrator\&#26700;&#38754;\&#28145;&#22323;&#35843;&#30740;&#32479;&#35745;&#65288;&#38144;&#21806;&#22411;&#65289;\&#28145;&#22323;&#35843;&#30740;&#32479;&#35745;&#65288;&#38144;&#21806;&#22411;&#65289;.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Administrator\&#26700;&#38754;\&#28145;&#22323;&#35843;&#30740;&#32479;&#35745;&#65288;&#38144;&#21806;&#22411;&#65289;\&#28145;&#22323;&#35843;&#30740;&#32479;&#35745;&#65288;&#38144;&#21806;&#22411;&#6528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200" b="1" i="0" u="none" strike="noStrike" kern="1200" baseline="0">
                <a:solidFill>
                  <a:prstClr val="black"/>
                </a:solidFill>
                <a:latin typeface="微软雅黑" pitchFamily="34" charset="-122"/>
                <a:ea typeface="微软雅黑" pitchFamily="34" charset="-122"/>
                <a:cs typeface="+mn-cs"/>
              </a:defRPr>
            </a:pPr>
            <a:r>
              <a:rPr lang="zh-CN" altLang="en-US" sz="1200" dirty="0"/>
              <a:t>项目成交走势图</a:t>
            </a:r>
          </a:p>
        </c:rich>
      </c:tx>
      <c:overlay val="0"/>
    </c:title>
    <c:autoTitleDeleted val="0"/>
    <c:plotArea>
      <c:layout>
        <c:manualLayout>
          <c:layoutTarget val="inner"/>
          <c:xMode val="edge"/>
          <c:yMode val="edge"/>
          <c:x val="0.12673752064727456"/>
          <c:y val="0.17526710163119366"/>
          <c:w val="0.74652495870545088"/>
          <c:h val="0.54214358733851697"/>
        </c:manualLayout>
      </c:layout>
      <c:barChart>
        <c:barDir val="col"/>
        <c:grouping val="clustered"/>
        <c:varyColors val="0"/>
        <c:ser>
          <c:idx val="0"/>
          <c:order val="0"/>
          <c:tx>
            <c:strRef>
              <c:f>万科云城!$C$2</c:f>
              <c:strCache>
                <c:ptCount val="1"/>
                <c:pt idx="0">
                  <c:v>成交面积</c:v>
                </c:pt>
              </c:strCache>
            </c:strRef>
          </c:tx>
          <c:invertIfNegative val="0"/>
          <c:cat>
            <c:numRef>
              <c:f>万科云城!$B$3:$B$13</c:f>
              <c:numCache>
                <c:formatCode>yyyy"年"mm"月"</c:formatCode>
                <c:ptCount val="11"/>
                <c:pt idx="0">
                  <c:v>42156</c:v>
                </c:pt>
                <c:pt idx="1">
                  <c:v>42186</c:v>
                </c:pt>
                <c:pt idx="2">
                  <c:v>42217</c:v>
                </c:pt>
                <c:pt idx="3">
                  <c:v>42248</c:v>
                </c:pt>
                <c:pt idx="4">
                  <c:v>42278</c:v>
                </c:pt>
                <c:pt idx="5">
                  <c:v>42309</c:v>
                </c:pt>
                <c:pt idx="6">
                  <c:v>42339</c:v>
                </c:pt>
                <c:pt idx="7">
                  <c:v>42370</c:v>
                </c:pt>
                <c:pt idx="8">
                  <c:v>42401</c:v>
                </c:pt>
                <c:pt idx="9">
                  <c:v>42430</c:v>
                </c:pt>
                <c:pt idx="10">
                  <c:v>42461</c:v>
                </c:pt>
              </c:numCache>
            </c:numRef>
          </c:cat>
          <c:val>
            <c:numRef>
              <c:f>万科云城!$C$3:$C$13</c:f>
              <c:numCache>
                <c:formatCode>General</c:formatCode>
                <c:ptCount val="11"/>
                <c:pt idx="0">
                  <c:v>21371</c:v>
                </c:pt>
                <c:pt idx="1">
                  <c:v>14371</c:v>
                </c:pt>
                <c:pt idx="2">
                  <c:v>648</c:v>
                </c:pt>
                <c:pt idx="3">
                  <c:v>247</c:v>
                </c:pt>
                <c:pt idx="4">
                  <c:v>10171</c:v>
                </c:pt>
                <c:pt idx="5">
                  <c:v>14989</c:v>
                </c:pt>
                <c:pt idx="6">
                  <c:v>6629</c:v>
                </c:pt>
                <c:pt idx="7">
                  <c:v>3438</c:v>
                </c:pt>
                <c:pt idx="8">
                  <c:v>2409</c:v>
                </c:pt>
                <c:pt idx="9">
                  <c:v>1740</c:v>
                </c:pt>
                <c:pt idx="10">
                  <c:v>17413</c:v>
                </c:pt>
              </c:numCache>
            </c:numRef>
          </c:val>
          <c:extLst>
            <c:ext xmlns:c16="http://schemas.microsoft.com/office/drawing/2014/chart" uri="{C3380CC4-5D6E-409C-BE32-E72D297353CC}">
              <c16:uniqueId val="{00000000-39B5-40AD-9A6F-4CCDACE27984}"/>
            </c:ext>
          </c:extLst>
        </c:ser>
        <c:dLbls>
          <c:showLegendKey val="0"/>
          <c:showVal val="0"/>
          <c:showCatName val="0"/>
          <c:showSerName val="0"/>
          <c:showPercent val="0"/>
          <c:showBubbleSize val="0"/>
        </c:dLbls>
        <c:gapWidth val="75"/>
        <c:overlap val="-25"/>
        <c:axId val="167053952"/>
        <c:axId val="167088512"/>
      </c:barChart>
      <c:lineChart>
        <c:grouping val="standard"/>
        <c:varyColors val="0"/>
        <c:ser>
          <c:idx val="1"/>
          <c:order val="1"/>
          <c:tx>
            <c:strRef>
              <c:f>万科云城!$D$2</c:f>
              <c:strCache>
                <c:ptCount val="1"/>
                <c:pt idx="0">
                  <c:v>成交均价</c:v>
                </c:pt>
              </c:strCache>
            </c:strRef>
          </c:tx>
          <c:cat>
            <c:numRef>
              <c:f>万科云城!$B$3:$B$13</c:f>
              <c:numCache>
                <c:formatCode>yyyy"年"mm"月"</c:formatCode>
                <c:ptCount val="11"/>
                <c:pt idx="0">
                  <c:v>42156</c:v>
                </c:pt>
                <c:pt idx="1">
                  <c:v>42186</c:v>
                </c:pt>
                <c:pt idx="2">
                  <c:v>42217</c:v>
                </c:pt>
                <c:pt idx="3">
                  <c:v>42248</c:v>
                </c:pt>
                <c:pt idx="4">
                  <c:v>42278</c:v>
                </c:pt>
                <c:pt idx="5">
                  <c:v>42309</c:v>
                </c:pt>
                <c:pt idx="6">
                  <c:v>42339</c:v>
                </c:pt>
                <c:pt idx="7">
                  <c:v>42370</c:v>
                </c:pt>
                <c:pt idx="8">
                  <c:v>42401</c:v>
                </c:pt>
                <c:pt idx="9">
                  <c:v>42430</c:v>
                </c:pt>
                <c:pt idx="10">
                  <c:v>42461</c:v>
                </c:pt>
              </c:numCache>
            </c:numRef>
          </c:cat>
          <c:val>
            <c:numRef>
              <c:f>万科云城!$D$3:$D$13</c:f>
              <c:numCache>
                <c:formatCode>General</c:formatCode>
                <c:ptCount val="11"/>
                <c:pt idx="0">
                  <c:v>53237</c:v>
                </c:pt>
                <c:pt idx="1">
                  <c:v>53258</c:v>
                </c:pt>
                <c:pt idx="2">
                  <c:v>55483</c:v>
                </c:pt>
                <c:pt idx="3">
                  <c:v>55905</c:v>
                </c:pt>
                <c:pt idx="4">
                  <c:v>55606</c:v>
                </c:pt>
                <c:pt idx="5">
                  <c:v>55324</c:v>
                </c:pt>
                <c:pt idx="6">
                  <c:v>59926</c:v>
                </c:pt>
                <c:pt idx="7">
                  <c:v>61401</c:v>
                </c:pt>
                <c:pt idx="8">
                  <c:v>61650</c:v>
                </c:pt>
                <c:pt idx="9">
                  <c:v>63835</c:v>
                </c:pt>
                <c:pt idx="10">
                  <c:v>61237</c:v>
                </c:pt>
              </c:numCache>
            </c:numRef>
          </c:val>
          <c:smooth val="0"/>
          <c:extLst>
            <c:ext xmlns:c16="http://schemas.microsoft.com/office/drawing/2014/chart" uri="{C3380CC4-5D6E-409C-BE32-E72D297353CC}">
              <c16:uniqueId val="{00000001-39B5-40AD-9A6F-4CCDACE27984}"/>
            </c:ext>
          </c:extLst>
        </c:ser>
        <c:dLbls>
          <c:showLegendKey val="0"/>
          <c:showVal val="0"/>
          <c:showCatName val="0"/>
          <c:showSerName val="0"/>
          <c:showPercent val="0"/>
          <c:showBubbleSize val="0"/>
        </c:dLbls>
        <c:marker val="1"/>
        <c:smooth val="0"/>
        <c:axId val="167091584"/>
        <c:axId val="167090048"/>
      </c:lineChart>
      <c:dateAx>
        <c:axId val="167053952"/>
        <c:scaling>
          <c:orientation val="minMax"/>
        </c:scaling>
        <c:delete val="0"/>
        <c:axPos val="b"/>
        <c:numFmt formatCode="yyyy&quot;年&quot;mm&quot;月&quot;" sourceLinked="1"/>
        <c:majorTickMark val="none"/>
        <c:minorTickMark val="none"/>
        <c:tickLblPos val="nextTo"/>
        <c:txPr>
          <a:bodyPr/>
          <a:lstStyle/>
          <a:p>
            <a:pPr>
              <a:defRPr sz="700"/>
            </a:pPr>
            <a:endParaRPr lang="zh-CN"/>
          </a:p>
        </c:txPr>
        <c:crossAx val="167088512"/>
        <c:crosses val="autoZero"/>
        <c:auto val="1"/>
        <c:lblOffset val="100"/>
        <c:baseTimeUnit val="months"/>
      </c:dateAx>
      <c:valAx>
        <c:axId val="167088512"/>
        <c:scaling>
          <c:orientation val="minMax"/>
        </c:scaling>
        <c:delete val="0"/>
        <c:axPos val="l"/>
        <c:numFmt formatCode="General" sourceLinked="1"/>
        <c:majorTickMark val="none"/>
        <c:minorTickMark val="none"/>
        <c:tickLblPos val="nextTo"/>
        <c:spPr>
          <a:ln w="9525">
            <a:noFill/>
          </a:ln>
        </c:spPr>
        <c:crossAx val="167053952"/>
        <c:crosses val="autoZero"/>
        <c:crossBetween val="between"/>
      </c:valAx>
      <c:valAx>
        <c:axId val="167090048"/>
        <c:scaling>
          <c:orientation val="minMax"/>
        </c:scaling>
        <c:delete val="0"/>
        <c:axPos val="r"/>
        <c:numFmt formatCode="General" sourceLinked="1"/>
        <c:majorTickMark val="out"/>
        <c:minorTickMark val="none"/>
        <c:tickLblPos val="nextTo"/>
        <c:crossAx val="167091584"/>
        <c:crosses val="max"/>
        <c:crossBetween val="between"/>
      </c:valAx>
      <c:dateAx>
        <c:axId val="167091584"/>
        <c:scaling>
          <c:orientation val="minMax"/>
        </c:scaling>
        <c:delete val="1"/>
        <c:axPos val="b"/>
        <c:numFmt formatCode="yyyy&quot;年&quot;mm&quot;月&quot;" sourceLinked="1"/>
        <c:majorTickMark val="out"/>
        <c:minorTickMark val="none"/>
        <c:tickLblPos val="nextTo"/>
        <c:crossAx val="167090048"/>
        <c:crosses val="autoZero"/>
        <c:auto val="1"/>
        <c:lblOffset val="100"/>
        <c:baseTimeUnit val="months"/>
      </c:dateAx>
    </c:plotArea>
    <c:legend>
      <c:legendPos val="b"/>
      <c:overlay val="0"/>
    </c:legend>
    <c:plotVisOnly val="1"/>
    <c:dispBlanksAs val="gap"/>
    <c:showDLblsOverMax val="0"/>
  </c:chart>
  <c:spPr>
    <a:ln>
      <a:solidFill>
        <a:schemeClr val="bg1">
          <a:lumMod val="65000"/>
        </a:schemeClr>
      </a:solidFill>
    </a:ln>
  </c:spPr>
  <c:txPr>
    <a:bodyPr/>
    <a:lstStyle/>
    <a:p>
      <a:pPr>
        <a:defRPr>
          <a:latin typeface="微软雅黑" pitchFamily="34" charset="-122"/>
          <a:ea typeface="微软雅黑" pitchFamily="34" charset="-122"/>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zh-CN" sz="1200" b="1" i="0" baseline="0" dirty="0"/>
              <a:t>项目成交走势图</a:t>
            </a:r>
            <a:endParaRPr lang="zh-CN" sz="1200" dirty="0"/>
          </a:p>
        </c:rich>
      </c:tx>
      <c:overlay val="0"/>
    </c:title>
    <c:autoTitleDeleted val="0"/>
    <c:plotArea>
      <c:layout>
        <c:manualLayout>
          <c:layoutTarget val="inner"/>
          <c:xMode val="edge"/>
          <c:yMode val="edge"/>
          <c:x val="0.15020743187825192"/>
          <c:y val="0.17526704790677602"/>
          <c:w val="0.81357882981668639"/>
          <c:h val="0.59183082306666124"/>
        </c:manualLayout>
      </c:layout>
      <c:barChart>
        <c:barDir val="col"/>
        <c:grouping val="clustered"/>
        <c:varyColors val="0"/>
        <c:ser>
          <c:idx val="0"/>
          <c:order val="0"/>
          <c:tx>
            <c:strRef>
              <c:f>万科云城!$C$20</c:f>
              <c:strCache>
                <c:ptCount val="1"/>
                <c:pt idx="0">
                  <c:v>供应面积</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万科云城!$B$21:$B$22</c:f>
              <c:strCache>
                <c:ptCount val="2"/>
                <c:pt idx="0">
                  <c:v>80平米以下</c:v>
                </c:pt>
                <c:pt idx="1">
                  <c:v>80-100平米</c:v>
                </c:pt>
              </c:strCache>
            </c:strRef>
          </c:cat>
          <c:val>
            <c:numRef>
              <c:f>万科云城!$C$21:$C$22</c:f>
              <c:numCache>
                <c:formatCode>General</c:formatCode>
                <c:ptCount val="2"/>
                <c:pt idx="0">
                  <c:v>61924</c:v>
                </c:pt>
                <c:pt idx="1">
                  <c:v>22124</c:v>
                </c:pt>
              </c:numCache>
            </c:numRef>
          </c:val>
          <c:extLst>
            <c:ext xmlns:c16="http://schemas.microsoft.com/office/drawing/2014/chart" uri="{C3380CC4-5D6E-409C-BE32-E72D297353CC}">
              <c16:uniqueId val="{00000000-2F71-47C2-8AB2-658A0392E039}"/>
            </c:ext>
          </c:extLst>
        </c:ser>
        <c:ser>
          <c:idx val="1"/>
          <c:order val="1"/>
          <c:tx>
            <c:strRef>
              <c:f>万科云城!$D$20</c:f>
              <c:strCache>
                <c:ptCount val="1"/>
                <c:pt idx="0">
                  <c:v>成交面积</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万科云城!$B$21:$B$22</c:f>
              <c:strCache>
                <c:ptCount val="2"/>
                <c:pt idx="0">
                  <c:v>80平米以下</c:v>
                </c:pt>
                <c:pt idx="1">
                  <c:v>80-100平米</c:v>
                </c:pt>
              </c:strCache>
            </c:strRef>
          </c:cat>
          <c:val>
            <c:numRef>
              <c:f>万科云城!$D$21:$D$22</c:f>
              <c:numCache>
                <c:formatCode>General</c:formatCode>
                <c:ptCount val="2"/>
                <c:pt idx="0">
                  <c:v>14924</c:v>
                </c:pt>
                <c:pt idx="1">
                  <c:v>22124</c:v>
                </c:pt>
              </c:numCache>
            </c:numRef>
          </c:val>
          <c:extLst>
            <c:ext xmlns:c16="http://schemas.microsoft.com/office/drawing/2014/chart" uri="{C3380CC4-5D6E-409C-BE32-E72D297353CC}">
              <c16:uniqueId val="{00000001-2F71-47C2-8AB2-658A0392E039}"/>
            </c:ext>
          </c:extLst>
        </c:ser>
        <c:dLbls>
          <c:showLegendKey val="0"/>
          <c:showVal val="1"/>
          <c:showCatName val="0"/>
          <c:showSerName val="0"/>
          <c:showPercent val="0"/>
          <c:showBubbleSize val="0"/>
        </c:dLbls>
        <c:gapWidth val="75"/>
        <c:axId val="167224064"/>
        <c:axId val="167225600"/>
      </c:barChart>
      <c:catAx>
        <c:axId val="167224064"/>
        <c:scaling>
          <c:orientation val="minMax"/>
        </c:scaling>
        <c:delete val="0"/>
        <c:axPos val="b"/>
        <c:numFmt formatCode="General" sourceLinked="0"/>
        <c:majorTickMark val="none"/>
        <c:minorTickMark val="none"/>
        <c:tickLblPos val="nextTo"/>
        <c:crossAx val="167225600"/>
        <c:crosses val="autoZero"/>
        <c:auto val="1"/>
        <c:lblAlgn val="ctr"/>
        <c:lblOffset val="100"/>
        <c:noMultiLvlLbl val="0"/>
      </c:catAx>
      <c:valAx>
        <c:axId val="167225600"/>
        <c:scaling>
          <c:orientation val="minMax"/>
        </c:scaling>
        <c:delete val="0"/>
        <c:axPos val="l"/>
        <c:numFmt formatCode="General" sourceLinked="1"/>
        <c:majorTickMark val="none"/>
        <c:minorTickMark val="none"/>
        <c:tickLblPos val="nextTo"/>
        <c:crossAx val="167224064"/>
        <c:crosses val="autoZero"/>
        <c:crossBetween val="between"/>
      </c:valAx>
    </c:plotArea>
    <c:legend>
      <c:legendPos val="b"/>
      <c:overlay val="0"/>
    </c:legend>
    <c:plotVisOnly val="1"/>
    <c:dispBlanksAs val="gap"/>
    <c:showDLblsOverMax val="0"/>
  </c:chart>
  <c:spPr>
    <a:ln>
      <a:solidFill>
        <a:schemeClr val="bg1">
          <a:lumMod val="65000"/>
        </a:schemeClr>
      </a:solidFill>
    </a:ln>
  </c:spPr>
  <c:txPr>
    <a:bodyPr/>
    <a:lstStyle/>
    <a:p>
      <a:pPr>
        <a:defRPr>
          <a:latin typeface="微软雅黑" pitchFamily="34" charset="-122"/>
          <a:ea typeface="微软雅黑" pitchFamily="34" charset="-122"/>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277944" cy="434270"/>
          </a:xfrm>
          <a:prstGeom prst="rect">
            <a:avLst/>
          </a:prstGeom>
        </p:spPr>
        <p:txBody>
          <a:bodyPr vert="horz" lIns="77590" tIns="38795" rIns="77590" bIns="38795" rtlCol="0"/>
          <a:lstStyle>
            <a:lvl1pPr algn="l" fontAlgn="auto">
              <a:spcBef>
                <a:spcPts val="0"/>
              </a:spcBef>
              <a:spcAft>
                <a:spcPts val="0"/>
              </a:spcAft>
              <a:defRPr sz="1000">
                <a:latin typeface="+mn-lt"/>
                <a:ea typeface="+mn-ea"/>
              </a:defRPr>
            </a:lvl1pPr>
          </a:lstStyle>
          <a:p>
            <a:pPr>
              <a:defRPr/>
            </a:pPr>
            <a:endParaRPr lang="zh-CN" altLang="en-US"/>
          </a:p>
        </p:txBody>
      </p:sp>
      <p:sp>
        <p:nvSpPr>
          <p:cNvPr id="3" name="日期占位符 2"/>
          <p:cNvSpPr>
            <a:spLocks noGrp="1"/>
          </p:cNvSpPr>
          <p:nvPr>
            <p:ph type="dt" sz="quarter" idx="1"/>
          </p:nvPr>
        </p:nvSpPr>
        <p:spPr>
          <a:xfrm>
            <a:off x="2977015" y="0"/>
            <a:ext cx="2277944" cy="434270"/>
          </a:xfrm>
          <a:prstGeom prst="rect">
            <a:avLst/>
          </a:prstGeom>
        </p:spPr>
        <p:txBody>
          <a:bodyPr vert="horz" lIns="77590" tIns="38795" rIns="77590" bIns="38795" rtlCol="0"/>
          <a:lstStyle>
            <a:lvl1pPr algn="r" fontAlgn="auto">
              <a:spcBef>
                <a:spcPts val="0"/>
              </a:spcBef>
              <a:spcAft>
                <a:spcPts val="0"/>
              </a:spcAft>
              <a:defRPr sz="1000" smtClean="0">
                <a:latin typeface="+mn-lt"/>
                <a:ea typeface="+mn-ea"/>
              </a:defRPr>
            </a:lvl1pPr>
          </a:lstStyle>
          <a:p>
            <a:pPr>
              <a:defRPr/>
            </a:pPr>
            <a:fld id="{3164D300-F25D-4CE0-8BBF-8BC9E92BC31C}" type="datetimeFigureOut">
              <a:rPr lang="zh-CN" altLang="en-US"/>
              <a:pPr>
                <a:defRPr/>
              </a:pPr>
              <a:t>2021/8/13</a:t>
            </a:fld>
            <a:endParaRPr lang="zh-CN" altLang="en-US"/>
          </a:p>
        </p:txBody>
      </p:sp>
      <p:sp>
        <p:nvSpPr>
          <p:cNvPr id="4" name="页脚占位符 3"/>
          <p:cNvSpPr>
            <a:spLocks noGrp="1"/>
          </p:cNvSpPr>
          <p:nvPr>
            <p:ph type="ftr" sz="quarter" idx="2"/>
          </p:nvPr>
        </p:nvSpPr>
        <p:spPr>
          <a:xfrm>
            <a:off x="0" y="8251120"/>
            <a:ext cx="2277944" cy="434270"/>
          </a:xfrm>
          <a:prstGeom prst="rect">
            <a:avLst/>
          </a:prstGeom>
        </p:spPr>
        <p:txBody>
          <a:bodyPr vert="horz" lIns="77590" tIns="38795" rIns="77590" bIns="38795" rtlCol="0" anchor="b"/>
          <a:lstStyle>
            <a:lvl1pPr algn="l" fontAlgn="auto">
              <a:spcBef>
                <a:spcPts val="0"/>
              </a:spcBef>
              <a:spcAft>
                <a:spcPts val="0"/>
              </a:spcAft>
              <a:defRPr sz="10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2977015" y="8251120"/>
            <a:ext cx="2277944" cy="434270"/>
          </a:xfrm>
          <a:prstGeom prst="rect">
            <a:avLst/>
          </a:prstGeom>
        </p:spPr>
        <p:txBody>
          <a:bodyPr vert="horz" lIns="77590" tIns="38795" rIns="77590" bIns="38795" rtlCol="0" anchor="b"/>
          <a:lstStyle>
            <a:lvl1pPr algn="r" fontAlgn="auto">
              <a:spcBef>
                <a:spcPts val="0"/>
              </a:spcBef>
              <a:spcAft>
                <a:spcPts val="0"/>
              </a:spcAft>
              <a:defRPr sz="1000" smtClean="0">
                <a:latin typeface="+mn-lt"/>
                <a:ea typeface="+mn-ea"/>
              </a:defRPr>
            </a:lvl1pPr>
          </a:lstStyle>
          <a:p>
            <a:pPr>
              <a:defRPr/>
            </a:pPr>
            <a:fld id="{4326626D-76B8-4649-8465-5047C705E246}" type="slidenum">
              <a:rPr lang="zh-CN" altLang="en-US"/>
              <a:pPr>
                <a:defRPr/>
              </a:pPr>
              <a:t>‹#›</a:t>
            </a:fld>
            <a:endParaRPr lang="zh-CN" altLang="en-US"/>
          </a:p>
        </p:txBody>
      </p:sp>
    </p:spTree>
    <p:extLst>
      <p:ext uri="{BB962C8B-B14F-4D97-AF65-F5344CB8AC3E}">
        <p14:creationId xmlns:p14="http://schemas.microsoft.com/office/powerpoint/2010/main" val="263593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277944" cy="434270"/>
          </a:xfrm>
          <a:prstGeom prst="rect">
            <a:avLst/>
          </a:prstGeom>
        </p:spPr>
        <p:txBody>
          <a:bodyPr vert="horz" lIns="77590" tIns="38795" rIns="77590" bIns="38795" rtlCol="0"/>
          <a:lstStyle>
            <a:lvl1pPr algn="l" fontAlgn="auto">
              <a:spcBef>
                <a:spcPts val="0"/>
              </a:spcBef>
              <a:spcAft>
                <a:spcPts val="0"/>
              </a:spcAft>
              <a:defRPr sz="1000">
                <a:latin typeface="+mn-lt"/>
                <a:ea typeface="+mn-ea"/>
              </a:defRPr>
            </a:lvl1pPr>
          </a:lstStyle>
          <a:p>
            <a:pPr>
              <a:defRPr/>
            </a:pPr>
            <a:endParaRPr lang="zh-CN" altLang="en-US"/>
          </a:p>
        </p:txBody>
      </p:sp>
      <p:sp>
        <p:nvSpPr>
          <p:cNvPr id="3" name="日期占位符 2"/>
          <p:cNvSpPr>
            <a:spLocks noGrp="1"/>
          </p:cNvSpPr>
          <p:nvPr>
            <p:ph type="dt" idx="1"/>
          </p:nvPr>
        </p:nvSpPr>
        <p:spPr>
          <a:xfrm>
            <a:off x="2977015" y="0"/>
            <a:ext cx="2277944" cy="434270"/>
          </a:xfrm>
          <a:prstGeom prst="rect">
            <a:avLst/>
          </a:prstGeom>
        </p:spPr>
        <p:txBody>
          <a:bodyPr vert="horz" lIns="77590" tIns="38795" rIns="77590" bIns="38795" rtlCol="0"/>
          <a:lstStyle>
            <a:lvl1pPr algn="r" fontAlgn="auto">
              <a:spcBef>
                <a:spcPts val="0"/>
              </a:spcBef>
              <a:spcAft>
                <a:spcPts val="0"/>
              </a:spcAft>
              <a:defRPr sz="1000" smtClean="0">
                <a:latin typeface="+mn-lt"/>
                <a:ea typeface="+mn-ea"/>
              </a:defRPr>
            </a:lvl1pPr>
          </a:lstStyle>
          <a:p>
            <a:pPr>
              <a:defRPr/>
            </a:pPr>
            <a:fld id="{5B3DB555-5328-43F7-8FFB-7C5A1A3D28CB}" type="datetimeFigureOut">
              <a:rPr lang="zh-CN" altLang="en-US"/>
              <a:pPr>
                <a:defRPr/>
              </a:pPr>
              <a:t>2021/8/13</a:t>
            </a:fld>
            <a:endParaRPr lang="zh-CN" altLang="en-US"/>
          </a:p>
        </p:txBody>
      </p:sp>
      <p:sp>
        <p:nvSpPr>
          <p:cNvPr id="4" name="幻灯片图像占位符 3"/>
          <p:cNvSpPr>
            <a:spLocks noGrp="1" noRot="1" noChangeAspect="1"/>
          </p:cNvSpPr>
          <p:nvPr>
            <p:ph type="sldImg" idx="2"/>
          </p:nvPr>
        </p:nvSpPr>
        <p:spPr>
          <a:xfrm>
            <a:off x="22225" y="650875"/>
            <a:ext cx="5211763" cy="3257550"/>
          </a:xfrm>
          <a:prstGeom prst="rect">
            <a:avLst/>
          </a:prstGeom>
          <a:noFill/>
          <a:ln w="12700">
            <a:solidFill>
              <a:prstClr val="black"/>
            </a:solidFill>
          </a:ln>
        </p:spPr>
        <p:txBody>
          <a:bodyPr vert="horz" lIns="77590" tIns="38795" rIns="77590" bIns="38795" rtlCol="0" anchor="ctr"/>
          <a:lstStyle/>
          <a:p>
            <a:pPr lvl="0"/>
            <a:endParaRPr lang="zh-CN" altLang="en-US" noProof="0"/>
          </a:p>
        </p:txBody>
      </p:sp>
      <p:sp>
        <p:nvSpPr>
          <p:cNvPr id="5" name="备注占位符 4"/>
          <p:cNvSpPr>
            <a:spLocks noGrp="1"/>
          </p:cNvSpPr>
          <p:nvPr>
            <p:ph type="body" sz="quarter" idx="3"/>
          </p:nvPr>
        </p:nvSpPr>
        <p:spPr>
          <a:xfrm>
            <a:off x="525873" y="4125560"/>
            <a:ext cx="4204468" cy="3909836"/>
          </a:xfrm>
          <a:prstGeom prst="rect">
            <a:avLst/>
          </a:prstGeom>
        </p:spPr>
        <p:txBody>
          <a:bodyPr vert="horz" lIns="77590" tIns="38795" rIns="77590" bIns="38795"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251120"/>
            <a:ext cx="2277944" cy="434270"/>
          </a:xfrm>
          <a:prstGeom prst="rect">
            <a:avLst/>
          </a:prstGeom>
        </p:spPr>
        <p:txBody>
          <a:bodyPr vert="horz" lIns="77590" tIns="38795" rIns="77590" bIns="38795" rtlCol="0" anchor="b"/>
          <a:lstStyle>
            <a:lvl1pPr algn="l" fontAlgn="auto">
              <a:spcBef>
                <a:spcPts val="0"/>
              </a:spcBef>
              <a:spcAft>
                <a:spcPts val="0"/>
              </a:spcAft>
              <a:defRPr sz="10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2977015" y="8251120"/>
            <a:ext cx="2277944" cy="434270"/>
          </a:xfrm>
          <a:prstGeom prst="rect">
            <a:avLst/>
          </a:prstGeom>
        </p:spPr>
        <p:txBody>
          <a:bodyPr vert="horz" lIns="77590" tIns="38795" rIns="77590" bIns="38795" rtlCol="0" anchor="b"/>
          <a:lstStyle>
            <a:lvl1pPr algn="r" fontAlgn="auto">
              <a:spcBef>
                <a:spcPts val="0"/>
              </a:spcBef>
              <a:spcAft>
                <a:spcPts val="0"/>
              </a:spcAft>
              <a:defRPr sz="1000" smtClean="0">
                <a:latin typeface="+mn-lt"/>
                <a:ea typeface="+mn-ea"/>
              </a:defRPr>
            </a:lvl1pPr>
          </a:lstStyle>
          <a:p>
            <a:pPr>
              <a:defRPr/>
            </a:pPr>
            <a:fld id="{07D9EF5E-554D-4637-88C2-51022205672E}" type="slidenum">
              <a:rPr lang="zh-CN" altLang="en-US"/>
              <a:pPr>
                <a:defRPr/>
              </a:pPr>
              <a:t>‹#›</a:t>
            </a:fld>
            <a:endParaRPr lang="zh-CN" altLang="en-US"/>
          </a:p>
        </p:txBody>
      </p:sp>
    </p:spTree>
    <p:extLst>
      <p:ext uri="{BB962C8B-B14F-4D97-AF65-F5344CB8AC3E}">
        <p14:creationId xmlns:p14="http://schemas.microsoft.com/office/powerpoint/2010/main" val="11089071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Picture 2" descr="E:\平面设计\咨询模板规范\jpg\标准PPT\咨询模板规范封面1-07.jpg"/>
          <p:cNvPicPr>
            <a:picLocks noChangeAspect="1" noChangeArrowheads="1"/>
          </p:cNvPicPr>
          <p:nvPr userDrawn="1"/>
        </p:nvPicPr>
        <p:blipFill>
          <a:blip r:embed="rId2"/>
          <a:srcRect/>
          <a:stretch>
            <a:fillRect/>
          </a:stretch>
        </p:blipFill>
        <p:spPr bwMode="auto">
          <a:xfrm>
            <a:off x="0" y="0"/>
            <a:ext cx="9144000" cy="57150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6_标题幻灯片">
    <p:spTree>
      <p:nvGrpSpPr>
        <p:cNvPr id="1" name=""/>
        <p:cNvGrpSpPr/>
        <p:nvPr/>
      </p:nvGrpSpPr>
      <p:grpSpPr>
        <a:xfrm>
          <a:off x="0" y="0"/>
          <a:ext cx="0" cy="0"/>
          <a:chOff x="0" y="0"/>
          <a:chExt cx="0" cy="0"/>
        </a:xfrm>
      </p:grpSpPr>
      <p:sp>
        <p:nvSpPr>
          <p:cNvPr id="2" name="矩形 1"/>
          <p:cNvSpPr/>
          <p:nvPr userDrawn="1"/>
        </p:nvSpPr>
        <p:spPr>
          <a:xfrm>
            <a:off x="0" y="0"/>
            <a:ext cx="9144000" cy="5715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24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9" b="1" i="0">
                <a:solidFill>
                  <a:schemeClr val="tx1"/>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7894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Picture 2" descr="E:\平面设计\咨询模板规范\jpg\标准PPT\咨询模板规范封面1-07.jpg"/>
          <p:cNvPicPr>
            <a:picLocks noChangeAspect="1" noChangeArrowheads="1"/>
          </p:cNvPicPr>
          <p:nvPr userDrawn="1"/>
        </p:nvPicPr>
        <p:blipFill>
          <a:blip r:embed="rId2"/>
          <a:srcRect/>
          <a:stretch>
            <a:fillRect/>
          </a:stretch>
        </p:blipFill>
        <p:spPr bwMode="auto">
          <a:xfrm>
            <a:off x="0" y="0"/>
            <a:ext cx="9144000" cy="5715000"/>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6_标题幻灯片">
    <p:spTree>
      <p:nvGrpSpPr>
        <p:cNvPr id="1" name=""/>
        <p:cNvGrpSpPr/>
        <p:nvPr/>
      </p:nvGrpSpPr>
      <p:grpSpPr>
        <a:xfrm>
          <a:off x="0" y="0"/>
          <a:ext cx="0" cy="0"/>
          <a:chOff x="0" y="0"/>
          <a:chExt cx="0" cy="0"/>
        </a:xfrm>
      </p:grpSpPr>
      <p:sp>
        <p:nvSpPr>
          <p:cNvPr id="2" name="矩形 1"/>
          <p:cNvSpPr/>
          <p:nvPr userDrawn="1"/>
        </p:nvSpPr>
        <p:spPr>
          <a:xfrm>
            <a:off x="0" y="0"/>
            <a:ext cx="9144000" cy="5715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24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9" b="1" i="0">
                <a:solidFill>
                  <a:schemeClr val="tx1"/>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29472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31" name="Picture 3" descr="E:\平面设计\咨询模板规范\CRIC.png"/>
          <p:cNvPicPr>
            <a:picLocks noChangeAspect="1" noChangeArrowheads="1"/>
          </p:cNvPicPr>
          <p:nvPr/>
        </p:nvPicPr>
        <p:blipFill>
          <a:blip r:embed="rId6"/>
          <a:srcRect/>
          <a:stretch>
            <a:fillRect/>
          </a:stretch>
        </p:blipFill>
        <p:spPr bwMode="auto">
          <a:xfrm>
            <a:off x="7053263" y="119063"/>
            <a:ext cx="1806575" cy="166687"/>
          </a:xfrm>
          <a:prstGeom prst="rect">
            <a:avLst/>
          </a:prstGeom>
          <a:noFill/>
          <a:ln w="9525">
            <a:noFill/>
            <a:miter lim="800000"/>
            <a:headEnd/>
            <a:tailEnd/>
          </a:ln>
        </p:spPr>
      </p:pic>
      <p:pic>
        <p:nvPicPr>
          <p:cNvPr id="1032" name="Picture 2" descr="E:\平面设计\咨询模板规范\咨询模板规范封面1-02.jpg"/>
          <p:cNvPicPr>
            <a:picLocks noChangeAspect="1" noChangeArrowheads="1"/>
          </p:cNvPicPr>
          <p:nvPr/>
        </p:nvPicPr>
        <p:blipFill>
          <a:blip r:embed="rId7"/>
          <a:srcRect/>
          <a:stretch>
            <a:fillRect/>
          </a:stretch>
        </p:blipFill>
        <p:spPr bwMode="auto">
          <a:xfrm>
            <a:off x="0" y="357188"/>
            <a:ext cx="9144000" cy="52387"/>
          </a:xfrm>
          <a:prstGeom prst="rect">
            <a:avLst/>
          </a:prstGeom>
          <a:noFill/>
          <a:ln w="9525">
            <a:noFill/>
            <a:miter lim="800000"/>
            <a:headEnd/>
            <a:tailEnd/>
          </a:ln>
        </p:spPr>
      </p:pic>
      <p:sp>
        <p:nvSpPr>
          <p:cNvPr id="14" name="Rectangle 8"/>
          <p:cNvSpPr>
            <a:spLocks noChangeArrowheads="1"/>
          </p:cNvSpPr>
          <p:nvPr userDrawn="1"/>
        </p:nvSpPr>
        <p:spPr bwMode="auto">
          <a:xfrm>
            <a:off x="8661566" y="5576587"/>
            <a:ext cx="141016" cy="138413"/>
          </a:xfrm>
          <a:prstGeom prst="rect">
            <a:avLst/>
          </a:prstGeom>
          <a:noFill/>
          <a:ln w="9525">
            <a:noFill/>
            <a:miter lim="800000"/>
            <a:headEnd/>
            <a:tailEnd/>
          </a:ln>
          <a:effectLst/>
        </p:spPr>
        <p:txBody>
          <a:bodyPr wrap="none" lIns="0" tIns="0" rIns="0" bIns="0">
            <a:spAutoFit/>
          </a:bodyPr>
          <a:lstStyle/>
          <a:p>
            <a:pPr eaLnBrk="1" hangingPunct="1">
              <a:defRPr/>
            </a:pPr>
            <a:fld id="{C3C2D4D7-5B81-40F8-A5E2-BAC2CF8AC562}" type="slidenum">
              <a:rPr lang="en-US" sz="900">
                <a:latin typeface="Arial" charset="0"/>
                <a:ea typeface="宋体" pitchFamily="2" charset="-122"/>
              </a:rPr>
              <a:pPr eaLnBrk="1" hangingPunct="1">
                <a:defRPr/>
              </a:pPr>
              <a:t>‹#›</a:t>
            </a:fld>
            <a:endParaRPr lang="en-US" sz="900">
              <a:latin typeface="Arial" charset="0"/>
              <a:ea typeface="宋体" pitchFamily="2" charset="-122"/>
            </a:endParaRPr>
          </a:p>
        </p:txBody>
      </p:sp>
      <p:sp>
        <p:nvSpPr>
          <p:cNvPr id="15" name="Line 9"/>
          <p:cNvSpPr>
            <a:spLocks noChangeShapeType="1"/>
          </p:cNvSpPr>
          <p:nvPr userDrawn="1"/>
        </p:nvSpPr>
        <p:spPr bwMode="auto">
          <a:xfrm>
            <a:off x="8555241" y="5599255"/>
            <a:ext cx="0" cy="93077"/>
          </a:xfrm>
          <a:prstGeom prst="line">
            <a:avLst/>
          </a:prstGeom>
          <a:noFill/>
          <a:ln w="9525">
            <a:solidFill>
              <a:schemeClr val="tx1"/>
            </a:solidFill>
            <a:round/>
            <a:headEnd/>
            <a:tailEnd/>
          </a:ln>
          <a:effectLst/>
        </p:spPr>
        <p:txBody>
          <a:bodyPr wrap="none" lIns="0" tIns="0" rIns="0" bIns="0" anchor="ctr">
            <a:spAutoFit/>
          </a:bodyPr>
          <a:lstStyle/>
          <a:p>
            <a:pPr>
              <a:defRPr/>
            </a:pPr>
            <a:endParaRPr lang="zh-CN" altLang="en-US">
              <a:ea typeface="宋体" pitchFamily="2" charset="-122"/>
            </a:endParaRPr>
          </a:p>
        </p:txBody>
      </p:sp>
      <p:sp>
        <p:nvSpPr>
          <p:cNvPr id="16" name="Line 20"/>
          <p:cNvSpPr>
            <a:spLocks noChangeShapeType="1"/>
          </p:cNvSpPr>
          <p:nvPr userDrawn="1"/>
        </p:nvSpPr>
        <p:spPr bwMode="auto">
          <a:xfrm>
            <a:off x="8560001" y="5599255"/>
            <a:ext cx="0" cy="93077"/>
          </a:xfrm>
          <a:prstGeom prst="line">
            <a:avLst/>
          </a:prstGeom>
          <a:noFill/>
          <a:ln w="9525">
            <a:solidFill>
              <a:schemeClr val="bg1"/>
            </a:solidFill>
            <a:round/>
            <a:headEnd/>
            <a:tailEnd/>
          </a:ln>
          <a:effectLst/>
        </p:spPr>
        <p:txBody>
          <a:bodyPr wrap="none" lIns="0" tIns="0" rIns="0" bIns="0" anchor="ctr">
            <a:spAutoFit/>
          </a:bodyPr>
          <a:lstStyle/>
          <a:p>
            <a:pPr>
              <a:defRPr/>
            </a:pPr>
            <a:endParaRPr lang="zh-CN" altLang="en-US">
              <a:ea typeface="宋体" pitchFamily="2" charset="-122"/>
            </a:endParaRPr>
          </a:p>
        </p:txBody>
      </p:sp>
      <p:sp>
        <p:nvSpPr>
          <p:cNvPr id="17" name="Line 23"/>
          <p:cNvSpPr>
            <a:spLocks noChangeShapeType="1"/>
          </p:cNvSpPr>
          <p:nvPr userDrawn="1"/>
        </p:nvSpPr>
        <p:spPr bwMode="auto">
          <a:xfrm>
            <a:off x="8555241" y="5599851"/>
            <a:ext cx="0" cy="91884"/>
          </a:xfrm>
          <a:prstGeom prst="line">
            <a:avLst/>
          </a:prstGeom>
          <a:noFill/>
          <a:ln w="9525">
            <a:solidFill>
              <a:schemeClr val="tx1"/>
            </a:solidFill>
            <a:round/>
            <a:headEnd/>
            <a:tailEnd/>
          </a:ln>
          <a:effectLst/>
        </p:spPr>
        <p:txBody>
          <a:bodyPr wrap="none" lIns="0" tIns="0" rIns="0" bIns="0" anchor="ctr">
            <a:spAutoFit/>
          </a:bodyPr>
          <a:lstStyle/>
          <a:p>
            <a:pPr>
              <a:defRPr/>
            </a:pPr>
            <a:endParaRPr lang="zh-CN" alt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3838" r:id="rId1"/>
    <p:sldLayoutId id="2147483833" r:id="rId2"/>
    <p:sldLayoutId id="2147483839" r:id="rId3"/>
    <p:sldLayoutId id="2147483844" r:id="rId4"/>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31" name="Picture 3" descr="E:\平面设计\咨询模板规范\CRIC.png"/>
          <p:cNvPicPr>
            <a:picLocks noChangeAspect="1" noChangeArrowheads="1"/>
          </p:cNvPicPr>
          <p:nvPr/>
        </p:nvPicPr>
        <p:blipFill>
          <a:blip r:embed="rId6"/>
          <a:srcRect/>
          <a:stretch>
            <a:fillRect/>
          </a:stretch>
        </p:blipFill>
        <p:spPr bwMode="auto">
          <a:xfrm>
            <a:off x="7053263" y="119063"/>
            <a:ext cx="1806575" cy="166687"/>
          </a:xfrm>
          <a:prstGeom prst="rect">
            <a:avLst/>
          </a:prstGeom>
          <a:noFill/>
          <a:ln w="9525">
            <a:noFill/>
            <a:miter lim="800000"/>
            <a:headEnd/>
            <a:tailEnd/>
          </a:ln>
        </p:spPr>
      </p:pic>
      <p:pic>
        <p:nvPicPr>
          <p:cNvPr id="1032" name="Picture 2" descr="E:\平面设计\咨询模板规范\咨询模板规范封面1-02.jpg"/>
          <p:cNvPicPr>
            <a:picLocks noChangeAspect="1" noChangeArrowheads="1"/>
          </p:cNvPicPr>
          <p:nvPr/>
        </p:nvPicPr>
        <p:blipFill>
          <a:blip r:embed="rId7"/>
          <a:srcRect/>
          <a:stretch>
            <a:fillRect/>
          </a:stretch>
        </p:blipFill>
        <p:spPr bwMode="auto">
          <a:xfrm>
            <a:off x="0" y="357188"/>
            <a:ext cx="9144000" cy="52387"/>
          </a:xfrm>
          <a:prstGeom prst="rect">
            <a:avLst/>
          </a:prstGeom>
          <a:noFill/>
          <a:ln w="9525">
            <a:noFill/>
            <a:miter lim="800000"/>
            <a:headEnd/>
            <a:tailEnd/>
          </a:ln>
        </p:spPr>
      </p:pic>
      <p:sp>
        <p:nvSpPr>
          <p:cNvPr id="14" name="Rectangle 8"/>
          <p:cNvSpPr>
            <a:spLocks noChangeArrowheads="1"/>
          </p:cNvSpPr>
          <p:nvPr/>
        </p:nvSpPr>
        <p:spPr bwMode="auto">
          <a:xfrm>
            <a:off x="8661566" y="5576587"/>
            <a:ext cx="141016" cy="138413"/>
          </a:xfrm>
          <a:prstGeom prst="rect">
            <a:avLst/>
          </a:prstGeom>
          <a:noFill/>
          <a:ln w="9525">
            <a:noFill/>
            <a:miter lim="800000"/>
            <a:headEnd/>
            <a:tailEnd/>
          </a:ln>
          <a:effectLst/>
        </p:spPr>
        <p:txBody>
          <a:bodyPr wrap="none" lIns="0" tIns="0" rIns="0" bIns="0">
            <a:spAutoFit/>
          </a:bodyPr>
          <a:lstStyle/>
          <a:p>
            <a:pPr eaLnBrk="1" hangingPunct="1">
              <a:defRPr/>
            </a:pPr>
            <a:fld id="{C3C2D4D7-5B81-40F8-A5E2-BAC2CF8AC562}" type="slidenum">
              <a:rPr lang="en-US" sz="900">
                <a:latin typeface="Arial" charset="0"/>
                <a:ea typeface="宋体" pitchFamily="2" charset="-122"/>
              </a:rPr>
              <a:pPr eaLnBrk="1" hangingPunct="1">
                <a:defRPr/>
              </a:pPr>
              <a:t>‹#›</a:t>
            </a:fld>
            <a:endParaRPr lang="en-US" sz="900">
              <a:latin typeface="Arial" charset="0"/>
              <a:ea typeface="宋体" pitchFamily="2" charset="-122"/>
            </a:endParaRPr>
          </a:p>
        </p:txBody>
      </p:sp>
      <p:sp>
        <p:nvSpPr>
          <p:cNvPr id="15" name="Line 9"/>
          <p:cNvSpPr>
            <a:spLocks noChangeShapeType="1"/>
          </p:cNvSpPr>
          <p:nvPr/>
        </p:nvSpPr>
        <p:spPr bwMode="auto">
          <a:xfrm>
            <a:off x="8555241" y="5599255"/>
            <a:ext cx="0" cy="93077"/>
          </a:xfrm>
          <a:prstGeom prst="line">
            <a:avLst/>
          </a:prstGeom>
          <a:noFill/>
          <a:ln w="9525">
            <a:solidFill>
              <a:schemeClr val="tx1"/>
            </a:solidFill>
            <a:round/>
            <a:headEnd/>
            <a:tailEnd/>
          </a:ln>
          <a:effectLst/>
        </p:spPr>
        <p:txBody>
          <a:bodyPr wrap="none" lIns="0" tIns="0" rIns="0" bIns="0" anchor="ctr">
            <a:spAutoFit/>
          </a:bodyPr>
          <a:lstStyle/>
          <a:p>
            <a:pPr>
              <a:defRPr/>
            </a:pPr>
            <a:endParaRPr lang="zh-CN" altLang="en-US">
              <a:ea typeface="宋体" pitchFamily="2" charset="-122"/>
            </a:endParaRPr>
          </a:p>
        </p:txBody>
      </p:sp>
      <p:sp>
        <p:nvSpPr>
          <p:cNvPr id="16" name="Line 20"/>
          <p:cNvSpPr>
            <a:spLocks noChangeShapeType="1"/>
          </p:cNvSpPr>
          <p:nvPr/>
        </p:nvSpPr>
        <p:spPr bwMode="auto">
          <a:xfrm>
            <a:off x="8560001" y="5599255"/>
            <a:ext cx="0" cy="93077"/>
          </a:xfrm>
          <a:prstGeom prst="line">
            <a:avLst/>
          </a:prstGeom>
          <a:noFill/>
          <a:ln w="9525">
            <a:solidFill>
              <a:schemeClr val="bg1"/>
            </a:solidFill>
            <a:round/>
            <a:headEnd/>
            <a:tailEnd/>
          </a:ln>
          <a:effectLst/>
        </p:spPr>
        <p:txBody>
          <a:bodyPr wrap="none" lIns="0" tIns="0" rIns="0" bIns="0" anchor="ctr">
            <a:spAutoFit/>
          </a:bodyPr>
          <a:lstStyle/>
          <a:p>
            <a:pPr>
              <a:defRPr/>
            </a:pPr>
            <a:endParaRPr lang="zh-CN" altLang="en-US">
              <a:ea typeface="宋体" pitchFamily="2" charset="-122"/>
            </a:endParaRPr>
          </a:p>
        </p:txBody>
      </p:sp>
      <p:sp>
        <p:nvSpPr>
          <p:cNvPr id="17" name="Line 23"/>
          <p:cNvSpPr>
            <a:spLocks noChangeShapeType="1"/>
          </p:cNvSpPr>
          <p:nvPr/>
        </p:nvSpPr>
        <p:spPr bwMode="auto">
          <a:xfrm>
            <a:off x="8555241" y="5599851"/>
            <a:ext cx="0" cy="91884"/>
          </a:xfrm>
          <a:prstGeom prst="line">
            <a:avLst/>
          </a:prstGeom>
          <a:noFill/>
          <a:ln w="9525">
            <a:solidFill>
              <a:schemeClr val="tx1"/>
            </a:solidFill>
            <a:round/>
            <a:headEnd/>
            <a:tailEnd/>
          </a:ln>
          <a:effectLst/>
        </p:spPr>
        <p:txBody>
          <a:bodyPr wrap="none" lIns="0" tIns="0" rIns="0" bIns="0" anchor="ctr">
            <a:spAutoFit/>
          </a:bodyPr>
          <a:lstStyle/>
          <a:p>
            <a:pPr>
              <a:defRPr/>
            </a:pPr>
            <a:endParaRPr lang="zh-CN" alt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5" r:id="rId4"/>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467544" y="5017740"/>
            <a:ext cx="3600000" cy="0"/>
          </a:xfrm>
          <a:prstGeom prst="line">
            <a:avLst/>
          </a:prstGeom>
          <a:solidFill>
            <a:schemeClr val="bg1">
              <a:lumMod val="7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 name="TextBox 2"/>
          <p:cNvSpPr txBox="1"/>
          <p:nvPr/>
        </p:nvSpPr>
        <p:spPr>
          <a:xfrm>
            <a:off x="814498" y="4556075"/>
            <a:ext cx="2906093" cy="400110"/>
          </a:xfrm>
          <a:prstGeom prst="rect">
            <a:avLst/>
          </a:prstGeom>
          <a:noFill/>
        </p:spPr>
        <p:txBody>
          <a:bodyPr wrap="square" rtlCol="0">
            <a:spAutoFit/>
          </a:bodyPr>
          <a:lstStyle/>
          <a:p>
            <a:pPr algn="dist"/>
            <a:r>
              <a:rPr lang="zh-CN" altLang="en-US" sz="2000" b="1" dirty="0">
                <a:solidFill>
                  <a:schemeClr val="bg1"/>
                </a:solidFill>
                <a:latin typeface="微软雅黑" pitchFamily="34" charset="-122"/>
                <a:ea typeface="微软雅黑" pitchFamily="34" charset="-122"/>
              </a:rPr>
              <a:t>深圳</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万科云城</a:t>
            </a:r>
          </a:p>
        </p:txBody>
      </p:sp>
    </p:spTree>
    <p:extLst>
      <p:ext uri="{BB962C8B-B14F-4D97-AF65-F5344CB8AC3E}">
        <p14:creationId xmlns:p14="http://schemas.microsoft.com/office/powerpoint/2010/main" val="2291063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5515" y="1285864"/>
            <a:ext cx="8266509" cy="3647152"/>
          </a:xfrm>
          <a:prstGeom prst="rect">
            <a:avLst/>
          </a:prstGeom>
          <a:noFill/>
        </p:spPr>
        <p:txBody>
          <a:bodyPr wrap="square" rtlCol="0">
            <a:spAutoFit/>
          </a:bodyPr>
          <a:lstStyle/>
          <a:p>
            <a:pPr>
              <a:lnSpc>
                <a:spcPct val="150000"/>
              </a:lnSpc>
              <a:buFont typeface="Wingdings" pitchFamily="2" charset="2"/>
              <a:buChar char="Ø"/>
            </a:pPr>
            <a:r>
              <a:rPr lang="zh-CN" altLang="en-US" sz="1400" b="1" dirty="0">
                <a:latin typeface="微软雅黑" pitchFamily="34" charset="-122"/>
                <a:ea typeface="微软雅黑" pitchFamily="34" charset="-122"/>
              </a:rPr>
              <a:t>项目总结</a:t>
            </a:r>
            <a:endParaRPr lang="en-US" altLang="zh-CN" sz="1400" b="1"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本项目位于留仙洞总部基地核心，是万科全力打造的首个互联创新城，工作与生活互联、商业与生态互联，生活与科技互联。</a:t>
            </a:r>
            <a:endParaRPr lang="en-US" altLang="zh-CN" sz="1400" dirty="0">
              <a:latin typeface="微软雅黑" pitchFamily="34" charset="-122"/>
              <a:ea typeface="微软雅黑" pitchFamily="34" charset="-122"/>
            </a:endParaRPr>
          </a:p>
          <a:p>
            <a:pPr>
              <a:lnSpc>
                <a:spcPct val="150000"/>
              </a:lnSpc>
            </a:pPr>
            <a:endParaRPr lang="en-US" altLang="zh-CN" sz="1400" b="1" dirty="0">
              <a:latin typeface="微软雅黑" pitchFamily="34" charset="-122"/>
              <a:ea typeface="微软雅黑" pitchFamily="34" charset="-122"/>
            </a:endParaRPr>
          </a:p>
          <a:p>
            <a:pPr>
              <a:lnSpc>
                <a:spcPct val="150000"/>
              </a:lnSpc>
              <a:buFont typeface="Wingdings" pitchFamily="2" charset="2"/>
              <a:buChar char="Ø"/>
            </a:pPr>
            <a:r>
              <a:rPr lang="zh-CN" altLang="en-US" sz="1400" b="1" dirty="0">
                <a:latin typeface="微软雅黑" pitchFamily="34" charset="-122"/>
                <a:ea typeface="微软雅黑" pitchFamily="34" charset="-122"/>
              </a:rPr>
              <a:t>客户关注点</a:t>
            </a:r>
            <a:endParaRPr lang="en-US" altLang="zh-CN" sz="1400" b="1"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地段、轨交是置业客户外在关注点，万科云城的空间功能性、舒适性、私密性和多种配套业态是产品主力卖点；</a:t>
            </a:r>
            <a:endParaRPr lang="en-US" altLang="zh-CN" sz="1400" dirty="0">
              <a:latin typeface="微软雅黑" pitchFamily="34" charset="-122"/>
              <a:ea typeface="微软雅黑" pitchFamily="34" charset="-122"/>
            </a:endParaRPr>
          </a:p>
          <a:p>
            <a:pPr>
              <a:lnSpc>
                <a:spcPct val="150000"/>
              </a:lnSpc>
            </a:pPr>
            <a:endParaRPr lang="zh-CN" altLang="en-US" sz="1400" b="1" dirty="0">
              <a:latin typeface="微软雅黑" pitchFamily="34" charset="-122"/>
              <a:ea typeface="微软雅黑" pitchFamily="34" charset="-122"/>
            </a:endParaRPr>
          </a:p>
          <a:p>
            <a:pPr>
              <a:lnSpc>
                <a:spcPct val="150000"/>
              </a:lnSpc>
              <a:buFont typeface="Wingdings" pitchFamily="2" charset="2"/>
              <a:buChar char="Ø"/>
            </a:pPr>
            <a:r>
              <a:rPr lang="zh-CN" altLang="en-US" sz="1400" b="1" dirty="0">
                <a:latin typeface="微软雅黑" pitchFamily="34" charset="-122"/>
                <a:ea typeface="微软雅黑" pitchFamily="34" charset="-122"/>
              </a:rPr>
              <a:t>产品总结</a:t>
            </a:r>
            <a:endParaRPr lang="en-US" altLang="zh-CN" sz="1400" b="1" dirty="0">
              <a:latin typeface="微软雅黑" pitchFamily="34" charset="-122"/>
              <a:ea typeface="微软雅黑" pitchFamily="34" charset="-122"/>
            </a:endParaRPr>
          </a:p>
          <a:p>
            <a:pPr>
              <a:lnSpc>
                <a:spcPct val="150000"/>
              </a:lnSpc>
            </a:pPr>
            <a:r>
              <a:rPr lang="zh-CN" altLang="en-US" sz="1400" dirty="0">
                <a:latin typeface="微软雅黑" pitchFamily="34" charset="-122"/>
                <a:ea typeface="微软雅黑" pitchFamily="34" charset="-122"/>
              </a:rPr>
              <a:t>产品主要是</a:t>
            </a:r>
            <a:r>
              <a:rPr lang="en-US" altLang="zh-CN" sz="1400" dirty="0">
                <a:solidFill>
                  <a:srgbClr val="C00000"/>
                </a:solidFill>
                <a:latin typeface="微软雅黑" pitchFamily="34" charset="-122"/>
                <a:ea typeface="微软雅黑" pitchFamily="34" charset="-122"/>
              </a:rPr>
              <a:t>66-135</a:t>
            </a:r>
            <a:r>
              <a:rPr lang="zh-CN" altLang="en-US" sz="1400" dirty="0">
                <a:solidFill>
                  <a:srgbClr val="C00000"/>
                </a:solidFill>
                <a:latin typeface="微软雅黑" pitchFamily="34" charset="-122"/>
                <a:ea typeface="微软雅黑" pitchFamily="34" charset="-122"/>
              </a:rPr>
              <a:t>平，打造</a:t>
            </a:r>
            <a:r>
              <a:rPr lang="en-US" altLang="zh-CN" sz="1400" dirty="0">
                <a:solidFill>
                  <a:srgbClr val="C00000"/>
                </a:solidFill>
                <a:latin typeface="微软雅黑" pitchFamily="34" charset="-122"/>
                <a:ea typeface="微软雅黑" pitchFamily="34" charset="-122"/>
              </a:rPr>
              <a:t>2-3</a:t>
            </a:r>
            <a:r>
              <a:rPr lang="zh-CN" altLang="en-US" sz="1400" dirty="0">
                <a:solidFill>
                  <a:srgbClr val="C00000"/>
                </a:solidFill>
                <a:latin typeface="微软雅黑" pitchFamily="34" charset="-122"/>
                <a:ea typeface="微软雅黑" pitchFamily="34" charset="-122"/>
              </a:rPr>
              <a:t>房户型</a:t>
            </a:r>
            <a:r>
              <a:rPr lang="zh-CN" altLang="en-US" sz="1400" dirty="0">
                <a:latin typeface="微软雅黑" pitchFamily="34" charset="-122"/>
                <a:ea typeface="微软雅黑" pitchFamily="34" charset="-122"/>
              </a:rPr>
              <a:t>，通过格局的变化满足多元化的居住需求；</a:t>
            </a:r>
            <a:endParaRPr lang="en-US" altLang="zh-CN" sz="1400" dirty="0">
              <a:latin typeface="微软雅黑" pitchFamily="34" charset="-122"/>
              <a:ea typeface="微软雅黑" pitchFamily="34" charset="-122"/>
            </a:endParaRPr>
          </a:p>
          <a:p>
            <a:pPr>
              <a:lnSpc>
                <a:spcPct val="150000"/>
              </a:lnSpc>
            </a:pPr>
            <a:r>
              <a:rPr lang="zh-CN" altLang="en-US" sz="1400" dirty="0">
                <a:solidFill>
                  <a:srgbClr val="C00000"/>
                </a:solidFill>
                <a:latin typeface="微软雅黑" pitchFamily="34" charset="-122"/>
                <a:ea typeface="微软雅黑" pitchFamily="34" charset="-122"/>
              </a:rPr>
              <a:t>全精装交付</a:t>
            </a:r>
            <a:r>
              <a:rPr lang="zh-CN" altLang="en-US" sz="1400" dirty="0">
                <a:latin typeface="微软雅黑" pitchFamily="34" charset="-122"/>
                <a:ea typeface="微软雅黑" pitchFamily="34" charset="-122"/>
              </a:rPr>
              <a:t>，家电全配，一线品牌</a:t>
            </a:r>
            <a:r>
              <a:rPr lang="en-US" altLang="zh-CN" sz="1400" dirty="0">
                <a:latin typeface="微软雅黑" pitchFamily="34" charset="-122"/>
                <a:ea typeface="微软雅黑" pitchFamily="34" charset="-122"/>
              </a:rPr>
              <a:t>.</a:t>
            </a:r>
          </a:p>
        </p:txBody>
      </p:sp>
      <p:sp>
        <p:nvSpPr>
          <p:cNvPr id="7" name="TextBox 6"/>
          <p:cNvSpPr txBox="1"/>
          <p:nvPr/>
        </p:nvSpPr>
        <p:spPr>
          <a:xfrm>
            <a:off x="252000" y="461491"/>
            <a:ext cx="8711025" cy="523220"/>
          </a:xfrm>
          <a:prstGeom prst="rect">
            <a:avLst/>
          </a:prstGeom>
          <a:noFill/>
        </p:spPr>
        <p:txBody>
          <a:bodyPr wrap="square" rtlCol="0">
            <a:spAutoFit/>
          </a:bodyPr>
          <a:lstStyle/>
          <a:p>
            <a:r>
              <a:rPr lang="zh-CN" altLang="en-US" sz="1400" b="1" dirty="0">
                <a:latin typeface="微软雅黑" pitchFamily="34" charset="-122"/>
                <a:ea typeface="微软雅黑" pitchFamily="34" charset="-122"/>
              </a:rPr>
              <a:t>万科云城项目总结：</a:t>
            </a:r>
            <a:r>
              <a:rPr lang="zh-CN" altLang="en-US" sz="1400" b="1" dirty="0">
                <a:solidFill>
                  <a:srgbClr val="C00000"/>
                </a:solidFill>
                <a:latin typeface="微软雅黑" pitchFamily="34" charset="-122"/>
                <a:ea typeface="微软雅黑" pitchFamily="34" charset="-122"/>
              </a:rPr>
              <a:t>本项目位于南山区留仙洞总部基地，深圳六大总部基地之一，已有众多科研机构与企业入驻，商业、居住、产业、教育等多种配套工程相继投入建设</a:t>
            </a:r>
          </a:p>
        </p:txBody>
      </p:sp>
    </p:spTree>
    <p:extLst>
      <p:ext uri="{BB962C8B-B14F-4D97-AF65-F5344CB8AC3E}">
        <p14:creationId xmlns:p14="http://schemas.microsoft.com/office/powerpoint/2010/main" val="146240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A2CD102D-0B13-43F9-AC55-D6CEA2F28B30}"/>
              </a:ext>
            </a:extLst>
          </p:cNvPr>
          <p:cNvSpPr txBox="1"/>
          <p:nvPr/>
        </p:nvSpPr>
        <p:spPr>
          <a:xfrm>
            <a:off x="6856457" y="2696682"/>
            <a:ext cx="1749620" cy="140480"/>
          </a:xfrm>
          <a:prstGeom prst="rect">
            <a:avLst/>
          </a:prstGeom>
        </p:spPr>
        <p:txBody>
          <a:bodyPr vert="horz" wrap="square" lIns="0" tIns="0" rIns="0" bIns="0" rtlCol="0">
            <a:spAutoFit/>
          </a:bodyPr>
          <a:lstStyle/>
          <a:p>
            <a:pPr marL="12771" algn="ctr"/>
            <a:r>
              <a:rPr sz="905" b="1" dirty="0" err="1">
                <a:solidFill>
                  <a:srgbClr val="FF4B41"/>
                </a:solidFill>
                <a:latin typeface="微软雅黑"/>
              </a:rPr>
              <a:t>微信扫码</a:t>
            </a:r>
            <a:r>
              <a:rPr lang="en-US" sz="905" b="1" dirty="0">
                <a:solidFill>
                  <a:srgbClr val="FF4B41"/>
                </a:solidFill>
                <a:latin typeface="微软雅黑"/>
              </a:rPr>
              <a:t> </a:t>
            </a:r>
            <a:r>
              <a:rPr lang="zh-CN" altLang="en-US" sz="905" b="1" dirty="0">
                <a:solidFill>
                  <a:srgbClr val="FF4B41"/>
                </a:solidFill>
                <a:latin typeface="微软雅黑"/>
              </a:rPr>
              <a:t>海量资源到手</a:t>
            </a:r>
            <a:endParaRPr sz="905" b="1" dirty="0">
              <a:solidFill>
                <a:srgbClr val="FF4B41"/>
              </a:solidFill>
              <a:latin typeface="微软雅黑"/>
            </a:endParaRPr>
          </a:p>
        </p:txBody>
      </p:sp>
      <p:sp>
        <p:nvSpPr>
          <p:cNvPr id="5" name="object 8">
            <a:extLst>
              <a:ext uri="{FF2B5EF4-FFF2-40B4-BE49-F238E27FC236}">
                <a16:creationId xmlns:a16="http://schemas.microsoft.com/office/drawing/2014/main" id="{04575220-7D61-4DC5-8510-6B54EE7D0A30}"/>
              </a:ext>
            </a:extLst>
          </p:cNvPr>
          <p:cNvSpPr txBox="1"/>
          <p:nvPr/>
        </p:nvSpPr>
        <p:spPr>
          <a:xfrm>
            <a:off x="588741" y="943877"/>
            <a:ext cx="5832225" cy="1052286"/>
          </a:xfrm>
          <a:prstGeom prst="rect">
            <a:avLst/>
          </a:prstGeom>
        </p:spPr>
        <p:txBody>
          <a:bodyPr vert="horz" wrap="square" lIns="0" tIns="0" rIns="0" bIns="0" rtlCol="0">
            <a:spAutoFit/>
          </a:bodyPr>
          <a:lstStyle/>
          <a:p>
            <a:pPr marL="272983" lvl="1" indent="-272983">
              <a:spcBef>
                <a:spcPts val="1207"/>
              </a:spcBef>
              <a:buFont typeface="+mj-lt"/>
              <a:buAutoNum type="arabicPeriod"/>
            </a:pPr>
            <a:r>
              <a:rPr lang="zh-CN" altLang="en-US" sz="1207" spc="-5" dirty="0">
                <a:latin typeface="等线"/>
              </a:rPr>
              <a:t>进群即领福利</a:t>
            </a:r>
            <a:r>
              <a:rPr lang="en-US" altLang="zh-CN" sz="1207" spc="-5" dirty="0">
                <a:latin typeface="等线"/>
              </a:rPr>
              <a:t>《</a:t>
            </a:r>
            <a:r>
              <a:rPr lang="zh-CN" altLang="en-US" sz="1207" spc="-5" dirty="0">
                <a:latin typeface="等线"/>
              </a:rPr>
              <a:t>报告与资源合编</a:t>
            </a:r>
            <a:r>
              <a:rPr lang="en-US" altLang="zh-CN" sz="1207" spc="-5" dirty="0">
                <a:latin typeface="等线"/>
              </a:rPr>
              <a:t>》</a:t>
            </a:r>
            <a:r>
              <a:rPr lang="zh-CN" altLang="en-US" sz="1207" spc="-5" dirty="0">
                <a:latin typeface="等线"/>
              </a:rPr>
              <a:t>，内有近百行业、上万份行研、管理及其他学习资源免费下载；</a:t>
            </a:r>
            <a:endParaRPr lang="en-US" altLang="zh-CN" sz="1207" spc="-5" dirty="0">
              <a:latin typeface="等线"/>
            </a:endParaRPr>
          </a:p>
          <a:p>
            <a:pPr marL="272983" lvl="1" indent="-272983">
              <a:spcBef>
                <a:spcPts val="1207"/>
              </a:spcBef>
              <a:buFont typeface="+mj-lt"/>
              <a:buAutoNum type="arabicPeriod"/>
            </a:pPr>
            <a:r>
              <a:rPr lang="zh-CN" altLang="en-US" sz="1207" spc="-5" dirty="0">
                <a:latin typeface="等线"/>
              </a:rPr>
              <a:t>每日分享最新</a:t>
            </a:r>
            <a:r>
              <a:rPr lang="en-US" altLang="zh-CN" sz="1207" spc="-5" dirty="0">
                <a:latin typeface="等线"/>
              </a:rPr>
              <a:t>6</a:t>
            </a:r>
            <a:r>
              <a:rPr sz="1207" spc="-5" dirty="0">
                <a:latin typeface="等线"/>
              </a:rPr>
              <a:t>+份</a:t>
            </a:r>
            <a:r>
              <a:rPr lang="zh-CN" altLang="en-US" sz="1207" spc="-5" dirty="0">
                <a:latin typeface="等线"/>
              </a:rPr>
              <a:t>精选行研资料；</a:t>
            </a:r>
            <a:endParaRPr lang="en-US" altLang="zh-CN" sz="1207" spc="-5" dirty="0">
              <a:latin typeface="等线"/>
            </a:endParaRPr>
          </a:p>
          <a:p>
            <a:pPr marL="272983" lvl="1" indent="-272983">
              <a:spcBef>
                <a:spcPts val="1207"/>
              </a:spcBef>
              <a:buFont typeface="+mj-lt"/>
              <a:buAutoNum type="arabicPeriod"/>
            </a:pPr>
            <a:r>
              <a:rPr lang="zh-CN" altLang="en-US" sz="1207" spc="-5" dirty="0">
                <a:latin typeface="等线"/>
              </a:rPr>
              <a:t>群友信息交流，群主免费提供相关行业报告。</a:t>
            </a:r>
            <a:endParaRPr lang="en-US" altLang="zh-CN" sz="1207" spc="-5" dirty="0">
              <a:latin typeface="等线"/>
            </a:endParaRPr>
          </a:p>
        </p:txBody>
      </p:sp>
      <p:sp>
        <p:nvSpPr>
          <p:cNvPr id="7" name="文本框 6">
            <a:extLst>
              <a:ext uri="{FF2B5EF4-FFF2-40B4-BE49-F238E27FC236}">
                <a16:creationId xmlns:a16="http://schemas.microsoft.com/office/drawing/2014/main" id="{E412BACE-FD5A-4204-AFF2-F341FB24695E}"/>
              </a:ext>
            </a:extLst>
          </p:cNvPr>
          <p:cNvSpPr txBox="1"/>
          <p:nvPr/>
        </p:nvSpPr>
        <p:spPr>
          <a:xfrm>
            <a:off x="2379228" y="5248641"/>
            <a:ext cx="3925789" cy="263072"/>
          </a:xfrm>
          <a:prstGeom prst="rect">
            <a:avLst/>
          </a:prstGeom>
          <a:noFill/>
        </p:spPr>
        <p:txBody>
          <a:bodyPr wrap="square" rtlCol="0">
            <a:spAutoFit/>
          </a:bodyPr>
          <a:lstStyle/>
          <a:p>
            <a:r>
              <a:rPr lang="zh-CN" altLang="en-US" sz="1056" dirty="0"/>
              <a:t>报告整理于网络，</a:t>
            </a:r>
            <a:r>
              <a:rPr lang="zh-CN" altLang="en-US" sz="1056"/>
              <a:t>只用于群友学习，请勿他用</a:t>
            </a:r>
            <a:endParaRPr lang="zh-CN" altLang="en-US" sz="1056" dirty="0"/>
          </a:p>
        </p:txBody>
      </p:sp>
      <p:sp>
        <p:nvSpPr>
          <p:cNvPr id="9" name="object 2">
            <a:extLst>
              <a:ext uri="{FF2B5EF4-FFF2-40B4-BE49-F238E27FC236}">
                <a16:creationId xmlns:a16="http://schemas.microsoft.com/office/drawing/2014/main" id="{15B1E40C-A08E-4332-BA0A-474DAC802919}"/>
              </a:ext>
            </a:extLst>
          </p:cNvPr>
          <p:cNvSpPr txBox="1">
            <a:spLocks noGrp="1"/>
          </p:cNvSpPr>
          <p:nvPr>
            <p:ph type="title"/>
          </p:nvPr>
        </p:nvSpPr>
        <p:spPr>
          <a:xfrm>
            <a:off x="320279" y="3189792"/>
            <a:ext cx="5795551" cy="216648"/>
          </a:xfrm>
          <a:prstGeom prst="rect">
            <a:avLst/>
          </a:prstGeom>
        </p:spPr>
        <p:txBody>
          <a:bodyPr vert="horz" wrap="square" lIns="0" tIns="0" rIns="0" bIns="0" rtlCol="0">
            <a:spAutoFit/>
          </a:bodyPr>
          <a:lstStyle/>
          <a:p>
            <a:pPr marL="12771"/>
            <a:r>
              <a:rPr sz="1408" dirty="0" err="1">
                <a:latin typeface="微软雅黑" panose="020B0503020204020204" pitchFamily="34" charset="-122"/>
                <a:ea typeface="微软雅黑" panose="020B0503020204020204" pitchFamily="34" charset="-122"/>
              </a:rPr>
              <a:t>知识星球</a:t>
            </a:r>
            <a:r>
              <a:rPr sz="1408" dirty="0">
                <a:latin typeface="微软雅黑" panose="020B0503020204020204" pitchFamily="34" charset="-122"/>
                <a:ea typeface="微软雅黑" panose="020B0503020204020204" pitchFamily="34" charset="-122"/>
              </a:rPr>
              <a:t> </a:t>
            </a:r>
            <a:r>
              <a:rPr sz="1408" dirty="0" err="1">
                <a:latin typeface="微软雅黑" panose="020B0503020204020204" pitchFamily="34" charset="-122"/>
                <a:ea typeface="微软雅黑" panose="020B0503020204020204" pitchFamily="34" charset="-122"/>
              </a:rPr>
              <a:t>行业与管理资源</a:t>
            </a:r>
            <a:endParaRPr sz="1408" dirty="0">
              <a:latin typeface="微软雅黑" panose="020B0503020204020204" pitchFamily="34" charset="-122"/>
              <a:ea typeface="微软雅黑" panose="020B0503020204020204" pitchFamily="34" charset="-122"/>
            </a:endParaRPr>
          </a:p>
        </p:txBody>
      </p:sp>
      <p:sp>
        <p:nvSpPr>
          <p:cNvPr id="10" name="object 3">
            <a:extLst>
              <a:ext uri="{FF2B5EF4-FFF2-40B4-BE49-F238E27FC236}">
                <a16:creationId xmlns:a16="http://schemas.microsoft.com/office/drawing/2014/main" id="{0CFE76ED-26D4-4F71-8C12-54CA8ED0CA46}"/>
              </a:ext>
            </a:extLst>
          </p:cNvPr>
          <p:cNvSpPr txBox="1"/>
          <p:nvPr/>
        </p:nvSpPr>
        <p:spPr>
          <a:xfrm>
            <a:off x="588741" y="3592560"/>
            <a:ext cx="5745650" cy="1205810"/>
          </a:xfrm>
          <a:prstGeom prst="rect">
            <a:avLst/>
          </a:prstGeom>
        </p:spPr>
        <p:txBody>
          <a:bodyPr vert="horz" wrap="square" lIns="0" tIns="0" rIns="0" bIns="0" rtlCol="0">
            <a:spAutoFit/>
          </a:bodyPr>
          <a:lstStyle/>
          <a:p>
            <a:pPr marL="272983" marR="5108" indent="-260212">
              <a:lnSpc>
                <a:spcPct val="132000"/>
              </a:lnSpc>
              <a:buFont typeface="+mj-lt"/>
              <a:buAutoNum type="arabicPeriod"/>
            </a:pPr>
            <a:r>
              <a:rPr lang="zh-CN" altLang="en-US" sz="1207" spc="-5" dirty="0">
                <a:latin typeface="等线"/>
                <a:cs typeface="等线"/>
              </a:rPr>
              <a:t>无限制</a:t>
            </a:r>
            <a:r>
              <a:rPr sz="1207" spc="-5" dirty="0" err="1">
                <a:latin typeface="等线"/>
                <a:cs typeface="等线"/>
              </a:rPr>
              <a:t>下载</a:t>
            </a:r>
            <a:r>
              <a:rPr lang="zh-CN" altLang="en-US" sz="1207" spc="-5" dirty="0">
                <a:latin typeface="等线"/>
                <a:cs typeface="等线"/>
              </a:rPr>
              <a:t>各行业研究</a:t>
            </a:r>
            <a:r>
              <a:rPr sz="1207" spc="-5" dirty="0" err="1">
                <a:latin typeface="等线"/>
                <a:cs typeface="等线"/>
              </a:rPr>
              <a:t>报告</a:t>
            </a:r>
            <a:r>
              <a:rPr lang="zh-CN" altLang="en-US" sz="1207" spc="-5" dirty="0">
                <a:latin typeface="等线"/>
                <a:cs typeface="等线"/>
              </a:rPr>
              <a:t>、</a:t>
            </a:r>
            <a:r>
              <a:rPr sz="1207" spc="-5" dirty="0" err="1">
                <a:latin typeface="等线"/>
                <a:cs typeface="等线"/>
              </a:rPr>
              <a:t>咨询公司管理方案，企业运营制度</a:t>
            </a:r>
            <a:r>
              <a:rPr lang="zh-CN" altLang="en-US" sz="1207" spc="-5" dirty="0">
                <a:latin typeface="等线"/>
                <a:cs typeface="等线"/>
              </a:rPr>
              <a:t>、</a:t>
            </a:r>
            <a:r>
              <a:rPr sz="1207" spc="-5" dirty="0" err="1">
                <a:latin typeface="等线"/>
                <a:cs typeface="等线"/>
              </a:rPr>
              <a:t>科技方案</a:t>
            </a:r>
            <a:r>
              <a:rPr lang="zh-CN" altLang="en-US" sz="1207" spc="-5" dirty="0">
                <a:latin typeface="等线"/>
                <a:cs typeface="等线"/>
              </a:rPr>
              <a:t>及大咖报告等</a:t>
            </a:r>
            <a:r>
              <a:rPr sz="1207" dirty="0">
                <a:latin typeface="等线"/>
                <a:cs typeface="等线"/>
              </a:rPr>
              <a:t>。</a:t>
            </a:r>
            <a:endParaRPr lang="en-US" altLang="zh-CN" sz="1207" dirty="0">
              <a:latin typeface="等线"/>
              <a:cs typeface="等线"/>
            </a:endParaRPr>
          </a:p>
          <a:p>
            <a:pPr marL="272983" marR="5108" indent="-260212">
              <a:lnSpc>
                <a:spcPct val="132000"/>
              </a:lnSpc>
              <a:buFont typeface="+mj-lt"/>
              <a:buAutoNum type="arabicPeriod"/>
            </a:pPr>
            <a:r>
              <a:rPr lang="zh-CN" altLang="en-US" sz="1207" spc="-5" dirty="0">
                <a:latin typeface="等线"/>
                <a:cs typeface="等线"/>
              </a:rPr>
              <a:t>每月更新超过</a:t>
            </a:r>
            <a:r>
              <a:rPr lang="en-US" altLang="zh-CN" sz="1207" spc="-5" dirty="0">
                <a:latin typeface="等线"/>
                <a:cs typeface="等线"/>
              </a:rPr>
              <a:t>3000</a:t>
            </a:r>
            <a:r>
              <a:rPr lang="zh-CN" altLang="en-US" sz="1207" spc="-5" dirty="0">
                <a:latin typeface="等线"/>
                <a:cs typeface="等线"/>
              </a:rPr>
              <a:t>份最新行业资源；涵盖科技、金融、教育、互联网、房地产、生物制药、医疗健康等行研报告、科技动态、管理方案；</a:t>
            </a:r>
          </a:p>
          <a:p>
            <a:pPr marL="242651" marR="5108" indent="-229880">
              <a:lnSpc>
                <a:spcPct val="132000"/>
              </a:lnSpc>
              <a:buFont typeface="+mj-lt"/>
              <a:buAutoNum type="arabicPeriod"/>
            </a:pPr>
            <a:endParaRPr sz="1207" dirty="0">
              <a:latin typeface="等线"/>
              <a:cs typeface="等线"/>
            </a:endParaRPr>
          </a:p>
        </p:txBody>
      </p:sp>
      <p:sp>
        <p:nvSpPr>
          <p:cNvPr id="11" name="object 6">
            <a:extLst>
              <a:ext uri="{FF2B5EF4-FFF2-40B4-BE49-F238E27FC236}">
                <a16:creationId xmlns:a16="http://schemas.microsoft.com/office/drawing/2014/main" id="{FD61D498-C274-4F34-AD4D-EAFF090AB995}"/>
              </a:ext>
            </a:extLst>
          </p:cNvPr>
          <p:cNvSpPr txBox="1"/>
          <p:nvPr/>
        </p:nvSpPr>
        <p:spPr>
          <a:xfrm>
            <a:off x="7140119" y="5270427"/>
            <a:ext cx="1302637" cy="139273"/>
          </a:xfrm>
          <a:prstGeom prst="rect">
            <a:avLst/>
          </a:prstGeom>
        </p:spPr>
        <p:txBody>
          <a:bodyPr vert="horz" wrap="square" lIns="0" tIns="0" rIns="0" bIns="0" rtlCol="0">
            <a:spAutoFit/>
          </a:bodyPr>
          <a:lstStyle/>
          <a:p>
            <a:pPr marL="12771" marR="5108" algn="ctr"/>
            <a:r>
              <a:rPr sz="905" b="1" dirty="0" err="1">
                <a:solidFill>
                  <a:srgbClr val="FF5400"/>
                </a:solidFill>
                <a:latin typeface="微软雅黑"/>
              </a:rPr>
              <a:t>微信扫码</a:t>
            </a:r>
            <a:r>
              <a:rPr lang="en-US" sz="905" b="1" dirty="0">
                <a:solidFill>
                  <a:srgbClr val="FF5400"/>
                </a:solidFill>
                <a:latin typeface="微软雅黑"/>
              </a:rPr>
              <a:t> </a:t>
            </a:r>
            <a:r>
              <a:rPr lang="zh-CN" altLang="en-US" sz="905" b="1" dirty="0">
                <a:solidFill>
                  <a:srgbClr val="FF5400"/>
                </a:solidFill>
                <a:latin typeface="微软雅黑"/>
              </a:rPr>
              <a:t>学习工作无忧</a:t>
            </a:r>
            <a:endParaRPr sz="905" b="1" dirty="0">
              <a:solidFill>
                <a:srgbClr val="FF5400"/>
              </a:solidFill>
              <a:latin typeface="微软雅黑"/>
            </a:endParaRPr>
          </a:p>
        </p:txBody>
      </p:sp>
      <p:pic>
        <p:nvPicPr>
          <p:cNvPr id="12" name="图片 11">
            <a:extLst>
              <a:ext uri="{FF2B5EF4-FFF2-40B4-BE49-F238E27FC236}">
                <a16:creationId xmlns:a16="http://schemas.microsoft.com/office/drawing/2014/main" id="{6246CF40-1B85-4788-8235-AE7E2FBCF5FA}"/>
              </a:ext>
            </a:extLst>
          </p:cNvPr>
          <p:cNvPicPr>
            <a:picLocks noChangeAspect="1"/>
          </p:cNvPicPr>
          <p:nvPr/>
        </p:nvPicPr>
        <p:blipFill>
          <a:blip r:embed="rId2"/>
          <a:stretch>
            <a:fillRect/>
          </a:stretch>
        </p:blipFill>
        <p:spPr>
          <a:xfrm>
            <a:off x="6856457" y="3259033"/>
            <a:ext cx="2059293" cy="1998873"/>
          </a:xfrm>
          <a:prstGeom prst="rect">
            <a:avLst/>
          </a:prstGeom>
        </p:spPr>
      </p:pic>
      <p:cxnSp>
        <p:nvCxnSpPr>
          <p:cNvPr id="3" name="直接连接符 2">
            <a:extLst>
              <a:ext uri="{FF2B5EF4-FFF2-40B4-BE49-F238E27FC236}">
                <a16:creationId xmlns:a16="http://schemas.microsoft.com/office/drawing/2014/main" id="{03E32107-A068-45FD-A3E0-B499DB40C2BD}"/>
              </a:ext>
            </a:extLst>
          </p:cNvPr>
          <p:cNvCxnSpPr>
            <a:cxnSpLocks/>
          </p:cNvCxnSpPr>
          <p:nvPr/>
        </p:nvCxnSpPr>
        <p:spPr>
          <a:xfrm>
            <a:off x="0" y="3010751"/>
            <a:ext cx="914400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矩形 1">
            <a:extLst>
              <a:ext uri="{FF2B5EF4-FFF2-40B4-BE49-F238E27FC236}">
                <a16:creationId xmlns:a16="http://schemas.microsoft.com/office/drawing/2014/main" id="{3D5A147C-AC02-4DC2-B698-E5C80AF22D7F}"/>
              </a:ext>
            </a:extLst>
          </p:cNvPr>
          <p:cNvSpPr/>
          <p:nvPr/>
        </p:nvSpPr>
        <p:spPr>
          <a:xfrm>
            <a:off x="294542" y="2283437"/>
            <a:ext cx="6039849" cy="464244"/>
          </a:xfrm>
          <a:prstGeom prst="rect">
            <a:avLst/>
          </a:prstGeom>
        </p:spPr>
        <p:txBody>
          <a:bodyPr wrap="square">
            <a:spAutoFit/>
          </a:bodyPr>
          <a:lstStyle/>
          <a:p>
            <a:pPr marL="0" lvl="1">
              <a:spcBef>
                <a:spcPts val="1207"/>
              </a:spcBef>
            </a:pPr>
            <a:r>
              <a:rPr lang="zh-CN" altLang="en-US" sz="1207" spc="-5" dirty="0">
                <a:latin typeface="等线"/>
              </a:rPr>
              <a:t>微信扫码或添加客服微信（微信号：</a:t>
            </a:r>
            <a:r>
              <a:rPr lang="en-US" altLang="zh-CN" sz="1207" spc="-5" dirty="0">
                <a:latin typeface="等线"/>
              </a:rPr>
              <a:t>Teamkon2</a:t>
            </a:r>
            <a:r>
              <a:rPr lang="zh-CN" altLang="en-US" sz="1207" spc="-5" dirty="0">
                <a:latin typeface="等线"/>
              </a:rPr>
              <a:t>）免费报告等你领。</a:t>
            </a:r>
          </a:p>
          <a:p>
            <a:pPr marL="0" lvl="1"/>
            <a:r>
              <a:rPr lang="zh-CN" altLang="en-US" sz="1207" spc="-5" dirty="0">
                <a:latin typeface="等线"/>
              </a:rPr>
              <a:t>（添加好友请备注：姓名</a:t>
            </a:r>
            <a:r>
              <a:rPr lang="en-US" altLang="zh-CN" sz="1207" spc="-5" dirty="0">
                <a:latin typeface="等线"/>
              </a:rPr>
              <a:t>+</a:t>
            </a:r>
            <a:r>
              <a:rPr lang="zh-CN" altLang="en-US" sz="1207" spc="-5" dirty="0">
                <a:latin typeface="等线"/>
              </a:rPr>
              <a:t>单位</a:t>
            </a:r>
            <a:r>
              <a:rPr lang="en-US" altLang="zh-CN" sz="1207" spc="-5" dirty="0">
                <a:latin typeface="等线"/>
              </a:rPr>
              <a:t>+</a:t>
            </a:r>
            <a:r>
              <a:rPr lang="zh-CN" altLang="en-US" sz="1207" spc="-5" dirty="0">
                <a:latin typeface="等线"/>
              </a:rPr>
              <a:t>业务领域）</a:t>
            </a:r>
          </a:p>
        </p:txBody>
      </p:sp>
      <p:sp>
        <p:nvSpPr>
          <p:cNvPr id="6" name="文本框 5">
            <a:extLst>
              <a:ext uri="{FF2B5EF4-FFF2-40B4-BE49-F238E27FC236}">
                <a16:creationId xmlns:a16="http://schemas.microsoft.com/office/drawing/2014/main" id="{F35ED402-958B-42D6-9F6A-D6C3A3B4CD51}"/>
              </a:ext>
            </a:extLst>
          </p:cNvPr>
          <p:cNvSpPr txBox="1"/>
          <p:nvPr/>
        </p:nvSpPr>
        <p:spPr>
          <a:xfrm>
            <a:off x="238312" y="514074"/>
            <a:ext cx="3448156" cy="216648"/>
          </a:xfrm>
          <a:prstGeom prst="rect">
            <a:avLst/>
          </a:prstGeom>
        </p:spPr>
        <p:txBody>
          <a:bodyPr vert="horz" wrap="square" lIns="0" tIns="0" rIns="0" bIns="0" rtlCol="0">
            <a:spAutoFit/>
          </a:bodyPr>
          <a:lstStyle>
            <a:lvl1pPr marL="12700">
              <a:lnSpc>
                <a:spcPct val="100000"/>
              </a:lnSpc>
              <a:defRPr sz="1400" b="1" i="0">
                <a:latin typeface="微软雅黑" panose="020B0503020204020204" pitchFamily="34" charset="-122"/>
                <a:ea typeface="微软雅黑" panose="020B0503020204020204" pitchFamily="34" charset="-122"/>
                <a:cs typeface="微软雅黑"/>
              </a:defRPr>
            </a:lvl1pPr>
          </a:lstStyle>
          <a:p>
            <a:r>
              <a:rPr lang="zh-CN" altLang="en-US" sz="1408" dirty="0"/>
              <a:t>行业与管理资源微信群</a:t>
            </a:r>
          </a:p>
        </p:txBody>
      </p:sp>
      <p:sp>
        <p:nvSpPr>
          <p:cNvPr id="13" name="文本框 12">
            <a:extLst>
              <a:ext uri="{FF2B5EF4-FFF2-40B4-BE49-F238E27FC236}">
                <a16:creationId xmlns:a16="http://schemas.microsoft.com/office/drawing/2014/main" id="{9EFC1CD3-4327-4A48-955D-46508806B1EA}"/>
              </a:ext>
            </a:extLst>
          </p:cNvPr>
          <p:cNvSpPr txBox="1"/>
          <p:nvPr/>
        </p:nvSpPr>
        <p:spPr>
          <a:xfrm>
            <a:off x="2886234" y="2857500"/>
            <a:ext cx="2911777" cy="263072"/>
          </a:xfrm>
          <a:prstGeom prst="rect">
            <a:avLst/>
          </a:prstGeom>
          <a:solidFill>
            <a:schemeClr val="accent6">
              <a:lumMod val="20000"/>
              <a:lumOff val="80000"/>
            </a:schemeClr>
          </a:solidFill>
        </p:spPr>
        <p:txBody>
          <a:bodyPr wrap="square" rtlCol="0">
            <a:spAutoFit/>
          </a:bodyPr>
          <a:lstStyle/>
          <a:p>
            <a:pPr algn="ctr"/>
            <a:r>
              <a:rPr lang="zh-CN" altLang="en-US" sz="1106" dirty="0"/>
              <a:t>业务合作联系微信：</a:t>
            </a:r>
            <a:r>
              <a:rPr lang="en-US" altLang="zh-CN" sz="1106"/>
              <a:t>Teamkon</a:t>
            </a:r>
            <a:endParaRPr lang="zh-CN" altLang="en-US" sz="1106" dirty="0"/>
          </a:p>
        </p:txBody>
      </p:sp>
      <p:pic>
        <p:nvPicPr>
          <p:cNvPr id="14" name="图片 13">
            <a:extLst>
              <a:ext uri="{FF2B5EF4-FFF2-40B4-BE49-F238E27FC236}">
                <a16:creationId xmlns:a16="http://schemas.microsoft.com/office/drawing/2014/main" id="{AB5F6B06-824A-4201-9346-5C6DADADB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458" y="646853"/>
            <a:ext cx="1993000" cy="1993000"/>
          </a:xfrm>
          <a:prstGeom prst="rect">
            <a:avLst/>
          </a:prstGeom>
        </p:spPr>
      </p:pic>
    </p:spTree>
    <p:extLst>
      <p:ext uri="{BB962C8B-B14F-4D97-AF65-F5344CB8AC3E}">
        <p14:creationId xmlns:p14="http://schemas.microsoft.com/office/powerpoint/2010/main" val="96778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A2CD102D-0B13-43F9-AC55-D6CEA2F28B30}"/>
              </a:ext>
            </a:extLst>
          </p:cNvPr>
          <p:cNvSpPr txBox="1"/>
          <p:nvPr/>
        </p:nvSpPr>
        <p:spPr>
          <a:xfrm>
            <a:off x="6856457" y="2696682"/>
            <a:ext cx="1749620" cy="140480"/>
          </a:xfrm>
          <a:prstGeom prst="rect">
            <a:avLst/>
          </a:prstGeom>
        </p:spPr>
        <p:txBody>
          <a:bodyPr vert="horz" wrap="square" lIns="0" tIns="0" rIns="0" bIns="0" rtlCol="0">
            <a:spAutoFit/>
          </a:bodyPr>
          <a:lstStyle/>
          <a:p>
            <a:pPr marL="12771" algn="ctr"/>
            <a:r>
              <a:rPr sz="905" b="1" dirty="0" err="1">
                <a:solidFill>
                  <a:srgbClr val="FF4B41"/>
                </a:solidFill>
                <a:latin typeface="微软雅黑"/>
              </a:rPr>
              <a:t>微信扫码</a:t>
            </a:r>
            <a:r>
              <a:rPr lang="en-US" sz="905" b="1" dirty="0">
                <a:solidFill>
                  <a:srgbClr val="FF4B41"/>
                </a:solidFill>
                <a:latin typeface="微软雅黑"/>
              </a:rPr>
              <a:t> </a:t>
            </a:r>
            <a:r>
              <a:rPr lang="zh-CN" altLang="en-US" sz="905" b="1" dirty="0">
                <a:solidFill>
                  <a:srgbClr val="FF4B41"/>
                </a:solidFill>
                <a:latin typeface="微软雅黑"/>
              </a:rPr>
              <a:t>海量资源到手</a:t>
            </a:r>
            <a:endParaRPr sz="905" b="1" dirty="0">
              <a:solidFill>
                <a:srgbClr val="FF4B41"/>
              </a:solidFill>
              <a:latin typeface="微软雅黑"/>
            </a:endParaRPr>
          </a:p>
        </p:txBody>
      </p:sp>
      <p:sp>
        <p:nvSpPr>
          <p:cNvPr id="5" name="object 8">
            <a:extLst>
              <a:ext uri="{FF2B5EF4-FFF2-40B4-BE49-F238E27FC236}">
                <a16:creationId xmlns:a16="http://schemas.microsoft.com/office/drawing/2014/main" id="{04575220-7D61-4DC5-8510-6B54EE7D0A30}"/>
              </a:ext>
            </a:extLst>
          </p:cNvPr>
          <p:cNvSpPr txBox="1"/>
          <p:nvPr/>
        </p:nvSpPr>
        <p:spPr>
          <a:xfrm>
            <a:off x="588741" y="943877"/>
            <a:ext cx="5832225" cy="1052286"/>
          </a:xfrm>
          <a:prstGeom prst="rect">
            <a:avLst/>
          </a:prstGeom>
        </p:spPr>
        <p:txBody>
          <a:bodyPr vert="horz" wrap="square" lIns="0" tIns="0" rIns="0" bIns="0" rtlCol="0">
            <a:spAutoFit/>
          </a:bodyPr>
          <a:lstStyle/>
          <a:p>
            <a:pPr marL="272983" lvl="1" indent="-272983">
              <a:spcBef>
                <a:spcPts val="1207"/>
              </a:spcBef>
              <a:buFont typeface="+mj-lt"/>
              <a:buAutoNum type="arabicPeriod"/>
            </a:pPr>
            <a:r>
              <a:rPr lang="zh-CN" altLang="en-US" sz="1207" spc="-5" dirty="0">
                <a:latin typeface="等线"/>
              </a:rPr>
              <a:t>进群即领福利</a:t>
            </a:r>
            <a:r>
              <a:rPr lang="en-US" altLang="zh-CN" sz="1207" spc="-5" dirty="0">
                <a:latin typeface="等线"/>
              </a:rPr>
              <a:t>《</a:t>
            </a:r>
            <a:r>
              <a:rPr lang="zh-CN" altLang="en-US" sz="1207" spc="-5" dirty="0">
                <a:latin typeface="等线"/>
              </a:rPr>
              <a:t>报告与资源合编</a:t>
            </a:r>
            <a:r>
              <a:rPr lang="en-US" altLang="zh-CN" sz="1207" spc="-5" dirty="0">
                <a:latin typeface="等线"/>
              </a:rPr>
              <a:t>》</a:t>
            </a:r>
            <a:r>
              <a:rPr lang="zh-CN" altLang="en-US" sz="1207" spc="-5" dirty="0">
                <a:latin typeface="等线"/>
              </a:rPr>
              <a:t>，内有近百行业、上万份行研、管理及其他学习资源免费下载；</a:t>
            </a:r>
            <a:endParaRPr lang="en-US" altLang="zh-CN" sz="1207" spc="-5" dirty="0">
              <a:latin typeface="等线"/>
            </a:endParaRPr>
          </a:p>
          <a:p>
            <a:pPr marL="272983" lvl="1" indent="-272983">
              <a:spcBef>
                <a:spcPts val="1207"/>
              </a:spcBef>
              <a:buFont typeface="+mj-lt"/>
              <a:buAutoNum type="arabicPeriod"/>
            </a:pPr>
            <a:r>
              <a:rPr lang="zh-CN" altLang="en-US" sz="1207" spc="-5" dirty="0">
                <a:latin typeface="等线"/>
              </a:rPr>
              <a:t>每日分享最新</a:t>
            </a:r>
            <a:r>
              <a:rPr lang="en-US" altLang="zh-CN" sz="1207" spc="-5" dirty="0">
                <a:latin typeface="等线"/>
              </a:rPr>
              <a:t>6</a:t>
            </a:r>
            <a:r>
              <a:rPr sz="1207" spc="-5" dirty="0">
                <a:latin typeface="等线"/>
              </a:rPr>
              <a:t>+份</a:t>
            </a:r>
            <a:r>
              <a:rPr lang="zh-CN" altLang="en-US" sz="1207" spc="-5" dirty="0">
                <a:latin typeface="等线"/>
              </a:rPr>
              <a:t>精选行研资料；</a:t>
            </a:r>
            <a:endParaRPr lang="en-US" altLang="zh-CN" sz="1207" spc="-5" dirty="0">
              <a:latin typeface="等线"/>
            </a:endParaRPr>
          </a:p>
          <a:p>
            <a:pPr marL="272983" lvl="1" indent="-272983">
              <a:spcBef>
                <a:spcPts val="1207"/>
              </a:spcBef>
              <a:buFont typeface="+mj-lt"/>
              <a:buAutoNum type="arabicPeriod"/>
            </a:pPr>
            <a:r>
              <a:rPr lang="zh-CN" altLang="en-US" sz="1207" spc="-5" dirty="0">
                <a:latin typeface="等线"/>
              </a:rPr>
              <a:t>群友信息交流，群主免费提供相关行业报告。</a:t>
            </a:r>
            <a:endParaRPr lang="en-US" altLang="zh-CN" sz="1207" spc="-5" dirty="0">
              <a:latin typeface="等线"/>
            </a:endParaRPr>
          </a:p>
        </p:txBody>
      </p:sp>
      <p:sp>
        <p:nvSpPr>
          <p:cNvPr id="7" name="文本框 6">
            <a:extLst>
              <a:ext uri="{FF2B5EF4-FFF2-40B4-BE49-F238E27FC236}">
                <a16:creationId xmlns:a16="http://schemas.microsoft.com/office/drawing/2014/main" id="{E412BACE-FD5A-4204-AFF2-F341FB24695E}"/>
              </a:ext>
            </a:extLst>
          </p:cNvPr>
          <p:cNvSpPr txBox="1"/>
          <p:nvPr/>
        </p:nvSpPr>
        <p:spPr>
          <a:xfrm>
            <a:off x="2379228" y="5248641"/>
            <a:ext cx="3925789" cy="263072"/>
          </a:xfrm>
          <a:prstGeom prst="rect">
            <a:avLst/>
          </a:prstGeom>
          <a:noFill/>
        </p:spPr>
        <p:txBody>
          <a:bodyPr wrap="square" rtlCol="0">
            <a:spAutoFit/>
          </a:bodyPr>
          <a:lstStyle/>
          <a:p>
            <a:r>
              <a:rPr lang="zh-CN" altLang="en-US" sz="1056" dirty="0"/>
              <a:t>报告整理于网络，</a:t>
            </a:r>
            <a:r>
              <a:rPr lang="zh-CN" altLang="en-US" sz="1056"/>
              <a:t>只用于群友学习，请勿他用</a:t>
            </a:r>
            <a:endParaRPr lang="zh-CN" altLang="en-US" sz="1056" dirty="0"/>
          </a:p>
        </p:txBody>
      </p:sp>
      <p:sp>
        <p:nvSpPr>
          <p:cNvPr id="9" name="object 2">
            <a:extLst>
              <a:ext uri="{FF2B5EF4-FFF2-40B4-BE49-F238E27FC236}">
                <a16:creationId xmlns:a16="http://schemas.microsoft.com/office/drawing/2014/main" id="{15B1E40C-A08E-4332-BA0A-474DAC802919}"/>
              </a:ext>
            </a:extLst>
          </p:cNvPr>
          <p:cNvSpPr txBox="1">
            <a:spLocks noGrp="1"/>
          </p:cNvSpPr>
          <p:nvPr>
            <p:ph type="title"/>
          </p:nvPr>
        </p:nvSpPr>
        <p:spPr>
          <a:xfrm>
            <a:off x="320279" y="3189792"/>
            <a:ext cx="5795551" cy="216648"/>
          </a:xfrm>
          <a:prstGeom prst="rect">
            <a:avLst/>
          </a:prstGeom>
        </p:spPr>
        <p:txBody>
          <a:bodyPr vert="horz" wrap="square" lIns="0" tIns="0" rIns="0" bIns="0" rtlCol="0">
            <a:spAutoFit/>
          </a:bodyPr>
          <a:lstStyle/>
          <a:p>
            <a:pPr marL="12771"/>
            <a:r>
              <a:rPr sz="1408" dirty="0" err="1">
                <a:latin typeface="微软雅黑" panose="020B0503020204020204" pitchFamily="34" charset="-122"/>
                <a:ea typeface="微软雅黑" panose="020B0503020204020204" pitchFamily="34" charset="-122"/>
              </a:rPr>
              <a:t>知识星球</a:t>
            </a:r>
            <a:r>
              <a:rPr sz="1408" dirty="0">
                <a:latin typeface="微软雅黑" panose="020B0503020204020204" pitchFamily="34" charset="-122"/>
                <a:ea typeface="微软雅黑" panose="020B0503020204020204" pitchFamily="34" charset="-122"/>
              </a:rPr>
              <a:t> </a:t>
            </a:r>
            <a:r>
              <a:rPr sz="1408" dirty="0" err="1">
                <a:latin typeface="微软雅黑" panose="020B0503020204020204" pitchFamily="34" charset="-122"/>
                <a:ea typeface="微软雅黑" panose="020B0503020204020204" pitchFamily="34" charset="-122"/>
              </a:rPr>
              <a:t>行业与管理资源</a:t>
            </a:r>
            <a:endParaRPr sz="1408" dirty="0">
              <a:latin typeface="微软雅黑" panose="020B0503020204020204" pitchFamily="34" charset="-122"/>
              <a:ea typeface="微软雅黑" panose="020B0503020204020204" pitchFamily="34" charset="-122"/>
            </a:endParaRPr>
          </a:p>
        </p:txBody>
      </p:sp>
      <p:sp>
        <p:nvSpPr>
          <p:cNvPr id="10" name="object 3">
            <a:extLst>
              <a:ext uri="{FF2B5EF4-FFF2-40B4-BE49-F238E27FC236}">
                <a16:creationId xmlns:a16="http://schemas.microsoft.com/office/drawing/2014/main" id="{0CFE76ED-26D4-4F71-8C12-54CA8ED0CA46}"/>
              </a:ext>
            </a:extLst>
          </p:cNvPr>
          <p:cNvSpPr txBox="1"/>
          <p:nvPr/>
        </p:nvSpPr>
        <p:spPr>
          <a:xfrm>
            <a:off x="588741" y="3592560"/>
            <a:ext cx="5745650" cy="1205810"/>
          </a:xfrm>
          <a:prstGeom prst="rect">
            <a:avLst/>
          </a:prstGeom>
        </p:spPr>
        <p:txBody>
          <a:bodyPr vert="horz" wrap="square" lIns="0" tIns="0" rIns="0" bIns="0" rtlCol="0">
            <a:spAutoFit/>
          </a:bodyPr>
          <a:lstStyle/>
          <a:p>
            <a:pPr marL="272983" marR="5108" indent="-260212">
              <a:lnSpc>
                <a:spcPct val="132000"/>
              </a:lnSpc>
              <a:buFont typeface="+mj-lt"/>
              <a:buAutoNum type="arabicPeriod"/>
            </a:pPr>
            <a:r>
              <a:rPr lang="zh-CN" altLang="en-US" sz="1207" spc="-5" dirty="0">
                <a:latin typeface="等线"/>
                <a:cs typeface="等线"/>
              </a:rPr>
              <a:t>无限制</a:t>
            </a:r>
            <a:r>
              <a:rPr sz="1207" spc="-5" dirty="0" err="1">
                <a:latin typeface="等线"/>
                <a:cs typeface="等线"/>
              </a:rPr>
              <a:t>下载</a:t>
            </a:r>
            <a:r>
              <a:rPr lang="zh-CN" altLang="en-US" sz="1207" spc="-5" dirty="0">
                <a:latin typeface="等线"/>
                <a:cs typeface="等线"/>
              </a:rPr>
              <a:t>各行业研究</a:t>
            </a:r>
            <a:r>
              <a:rPr sz="1207" spc="-5" dirty="0" err="1">
                <a:latin typeface="等线"/>
                <a:cs typeface="等线"/>
              </a:rPr>
              <a:t>报告</a:t>
            </a:r>
            <a:r>
              <a:rPr lang="zh-CN" altLang="en-US" sz="1207" spc="-5" dirty="0">
                <a:latin typeface="等线"/>
                <a:cs typeface="等线"/>
              </a:rPr>
              <a:t>、</a:t>
            </a:r>
            <a:r>
              <a:rPr sz="1207" spc="-5" dirty="0" err="1">
                <a:latin typeface="等线"/>
                <a:cs typeface="等线"/>
              </a:rPr>
              <a:t>咨询公司管理方案，企业运营制度</a:t>
            </a:r>
            <a:r>
              <a:rPr lang="zh-CN" altLang="en-US" sz="1207" spc="-5" dirty="0">
                <a:latin typeface="等线"/>
                <a:cs typeface="等线"/>
              </a:rPr>
              <a:t>、</a:t>
            </a:r>
            <a:r>
              <a:rPr sz="1207" spc="-5" dirty="0" err="1">
                <a:latin typeface="等线"/>
                <a:cs typeface="等线"/>
              </a:rPr>
              <a:t>科技方案</a:t>
            </a:r>
            <a:r>
              <a:rPr lang="zh-CN" altLang="en-US" sz="1207" spc="-5" dirty="0">
                <a:latin typeface="等线"/>
                <a:cs typeface="等线"/>
              </a:rPr>
              <a:t>及大咖报告等</a:t>
            </a:r>
            <a:r>
              <a:rPr sz="1207" dirty="0">
                <a:latin typeface="等线"/>
                <a:cs typeface="等线"/>
              </a:rPr>
              <a:t>。</a:t>
            </a:r>
            <a:endParaRPr lang="en-US" altLang="zh-CN" sz="1207" dirty="0">
              <a:latin typeface="等线"/>
              <a:cs typeface="等线"/>
            </a:endParaRPr>
          </a:p>
          <a:p>
            <a:pPr marL="272983" marR="5108" indent="-260212">
              <a:lnSpc>
                <a:spcPct val="132000"/>
              </a:lnSpc>
              <a:buFont typeface="+mj-lt"/>
              <a:buAutoNum type="arabicPeriod"/>
            </a:pPr>
            <a:r>
              <a:rPr lang="zh-CN" altLang="en-US" sz="1207" spc="-5" dirty="0">
                <a:latin typeface="等线"/>
                <a:cs typeface="等线"/>
              </a:rPr>
              <a:t>每月更新超过</a:t>
            </a:r>
            <a:r>
              <a:rPr lang="en-US" altLang="zh-CN" sz="1207" spc="-5" dirty="0">
                <a:latin typeface="等线"/>
                <a:cs typeface="等线"/>
              </a:rPr>
              <a:t>3000</a:t>
            </a:r>
            <a:r>
              <a:rPr lang="zh-CN" altLang="en-US" sz="1207" spc="-5" dirty="0">
                <a:latin typeface="等线"/>
                <a:cs typeface="等线"/>
              </a:rPr>
              <a:t>份最新行业资源；涵盖科技、金融、教育、互联网、房地产、生物制药、医疗健康等行研报告、科技动态、管理方案；</a:t>
            </a:r>
          </a:p>
          <a:p>
            <a:pPr marL="242651" marR="5108" indent="-229880">
              <a:lnSpc>
                <a:spcPct val="132000"/>
              </a:lnSpc>
              <a:buFont typeface="+mj-lt"/>
              <a:buAutoNum type="arabicPeriod"/>
            </a:pPr>
            <a:endParaRPr sz="1207" dirty="0">
              <a:latin typeface="等线"/>
              <a:cs typeface="等线"/>
            </a:endParaRPr>
          </a:p>
        </p:txBody>
      </p:sp>
      <p:sp>
        <p:nvSpPr>
          <p:cNvPr id="11" name="object 6">
            <a:extLst>
              <a:ext uri="{FF2B5EF4-FFF2-40B4-BE49-F238E27FC236}">
                <a16:creationId xmlns:a16="http://schemas.microsoft.com/office/drawing/2014/main" id="{FD61D498-C274-4F34-AD4D-EAFF090AB995}"/>
              </a:ext>
            </a:extLst>
          </p:cNvPr>
          <p:cNvSpPr txBox="1"/>
          <p:nvPr/>
        </p:nvSpPr>
        <p:spPr>
          <a:xfrm>
            <a:off x="7140119" y="5270427"/>
            <a:ext cx="1302637" cy="139273"/>
          </a:xfrm>
          <a:prstGeom prst="rect">
            <a:avLst/>
          </a:prstGeom>
        </p:spPr>
        <p:txBody>
          <a:bodyPr vert="horz" wrap="square" lIns="0" tIns="0" rIns="0" bIns="0" rtlCol="0">
            <a:spAutoFit/>
          </a:bodyPr>
          <a:lstStyle/>
          <a:p>
            <a:pPr marL="12771" marR="5108" algn="ctr"/>
            <a:r>
              <a:rPr sz="905" b="1" dirty="0" err="1">
                <a:solidFill>
                  <a:srgbClr val="FF5400"/>
                </a:solidFill>
                <a:latin typeface="微软雅黑"/>
              </a:rPr>
              <a:t>微信扫码</a:t>
            </a:r>
            <a:r>
              <a:rPr lang="en-US" sz="905" b="1" dirty="0">
                <a:solidFill>
                  <a:srgbClr val="FF5400"/>
                </a:solidFill>
                <a:latin typeface="微软雅黑"/>
              </a:rPr>
              <a:t> </a:t>
            </a:r>
            <a:r>
              <a:rPr lang="zh-CN" altLang="en-US" sz="905" b="1" dirty="0">
                <a:solidFill>
                  <a:srgbClr val="FF5400"/>
                </a:solidFill>
                <a:latin typeface="微软雅黑"/>
              </a:rPr>
              <a:t>学习工作无忧</a:t>
            </a:r>
            <a:endParaRPr sz="905" b="1" dirty="0">
              <a:solidFill>
                <a:srgbClr val="FF5400"/>
              </a:solidFill>
              <a:latin typeface="微软雅黑"/>
            </a:endParaRPr>
          </a:p>
        </p:txBody>
      </p:sp>
      <p:pic>
        <p:nvPicPr>
          <p:cNvPr id="12" name="图片 11">
            <a:extLst>
              <a:ext uri="{FF2B5EF4-FFF2-40B4-BE49-F238E27FC236}">
                <a16:creationId xmlns:a16="http://schemas.microsoft.com/office/drawing/2014/main" id="{6246CF40-1B85-4788-8235-AE7E2FBCF5FA}"/>
              </a:ext>
            </a:extLst>
          </p:cNvPr>
          <p:cNvPicPr>
            <a:picLocks noChangeAspect="1"/>
          </p:cNvPicPr>
          <p:nvPr/>
        </p:nvPicPr>
        <p:blipFill>
          <a:blip r:embed="rId2"/>
          <a:stretch>
            <a:fillRect/>
          </a:stretch>
        </p:blipFill>
        <p:spPr>
          <a:xfrm>
            <a:off x="6856457" y="3259033"/>
            <a:ext cx="2059293" cy="1998873"/>
          </a:xfrm>
          <a:prstGeom prst="rect">
            <a:avLst/>
          </a:prstGeom>
        </p:spPr>
      </p:pic>
      <p:cxnSp>
        <p:nvCxnSpPr>
          <p:cNvPr id="3" name="直接连接符 2">
            <a:extLst>
              <a:ext uri="{FF2B5EF4-FFF2-40B4-BE49-F238E27FC236}">
                <a16:creationId xmlns:a16="http://schemas.microsoft.com/office/drawing/2014/main" id="{03E32107-A068-45FD-A3E0-B499DB40C2BD}"/>
              </a:ext>
            </a:extLst>
          </p:cNvPr>
          <p:cNvCxnSpPr>
            <a:cxnSpLocks/>
          </p:cNvCxnSpPr>
          <p:nvPr/>
        </p:nvCxnSpPr>
        <p:spPr>
          <a:xfrm>
            <a:off x="0" y="3010751"/>
            <a:ext cx="914400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矩形 1">
            <a:extLst>
              <a:ext uri="{FF2B5EF4-FFF2-40B4-BE49-F238E27FC236}">
                <a16:creationId xmlns:a16="http://schemas.microsoft.com/office/drawing/2014/main" id="{3D5A147C-AC02-4DC2-B698-E5C80AF22D7F}"/>
              </a:ext>
            </a:extLst>
          </p:cNvPr>
          <p:cNvSpPr/>
          <p:nvPr/>
        </p:nvSpPr>
        <p:spPr>
          <a:xfrm>
            <a:off x="294542" y="2283437"/>
            <a:ext cx="6039849" cy="464244"/>
          </a:xfrm>
          <a:prstGeom prst="rect">
            <a:avLst/>
          </a:prstGeom>
        </p:spPr>
        <p:txBody>
          <a:bodyPr wrap="square">
            <a:spAutoFit/>
          </a:bodyPr>
          <a:lstStyle/>
          <a:p>
            <a:pPr marL="0" lvl="1">
              <a:spcBef>
                <a:spcPts val="1207"/>
              </a:spcBef>
            </a:pPr>
            <a:r>
              <a:rPr lang="zh-CN" altLang="en-US" sz="1207" spc="-5" dirty="0">
                <a:latin typeface="等线"/>
              </a:rPr>
              <a:t>微信扫码或添加客服微信（微信号：</a:t>
            </a:r>
            <a:r>
              <a:rPr lang="en-US" altLang="zh-CN" sz="1207" spc="-5" dirty="0">
                <a:latin typeface="等线"/>
              </a:rPr>
              <a:t>Teamkon2</a:t>
            </a:r>
            <a:r>
              <a:rPr lang="zh-CN" altLang="en-US" sz="1207" spc="-5" dirty="0">
                <a:latin typeface="等线"/>
              </a:rPr>
              <a:t>）免费报告等你领。</a:t>
            </a:r>
          </a:p>
          <a:p>
            <a:pPr marL="0" lvl="1"/>
            <a:r>
              <a:rPr lang="zh-CN" altLang="en-US" sz="1207" spc="-5" dirty="0">
                <a:latin typeface="等线"/>
              </a:rPr>
              <a:t>（添加好友请备注：姓名</a:t>
            </a:r>
            <a:r>
              <a:rPr lang="en-US" altLang="zh-CN" sz="1207" spc="-5" dirty="0">
                <a:latin typeface="等线"/>
              </a:rPr>
              <a:t>+</a:t>
            </a:r>
            <a:r>
              <a:rPr lang="zh-CN" altLang="en-US" sz="1207" spc="-5" dirty="0">
                <a:latin typeface="等线"/>
              </a:rPr>
              <a:t>单位</a:t>
            </a:r>
            <a:r>
              <a:rPr lang="en-US" altLang="zh-CN" sz="1207" spc="-5" dirty="0">
                <a:latin typeface="等线"/>
              </a:rPr>
              <a:t>+</a:t>
            </a:r>
            <a:r>
              <a:rPr lang="zh-CN" altLang="en-US" sz="1207" spc="-5" dirty="0">
                <a:latin typeface="等线"/>
              </a:rPr>
              <a:t>业务领域）</a:t>
            </a:r>
          </a:p>
        </p:txBody>
      </p:sp>
      <p:sp>
        <p:nvSpPr>
          <p:cNvPr id="6" name="文本框 5">
            <a:extLst>
              <a:ext uri="{FF2B5EF4-FFF2-40B4-BE49-F238E27FC236}">
                <a16:creationId xmlns:a16="http://schemas.microsoft.com/office/drawing/2014/main" id="{F35ED402-958B-42D6-9F6A-D6C3A3B4CD51}"/>
              </a:ext>
            </a:extLst>
          </p:cNvPr>
          <p:cNvSpPr txBox="1"/>
          <p:nvPr/>
        </p:nvSpPr>
        <p:spPr>
          <a:xfrm>
            <a:off x="238312" y="514074"/>
            <a:ext cx="3448156" cy="216648"/>
          </a:xfrm>
          <a:prstGeom prst="rect">
            <a:avLst/>
          </a:prstGeom>
        </p:spPr>
        <p:txBody>
          <a:bodyPr vert="horz" wrap="square" lIns="0" tIns="0" rIns="0" bIns="0" rtlCol="0">
            <a:spAutoFit/>
          </a:bodyPr>
          <a:lstStyle>
            <a:lvl1pPr marL="12700">
              <a:lnSpc>
                <a:spcPct val="100000"/>
              </a:lnSpc>
              <a:defRPr sz="1400" b="1" i="0">
                <a:latin typeface="微软雅黑" panose="020B0503020204020204" pitchFamily="34" charset="-122"/>
                <a:ea typeface="微软雅黑" panose="020B0503020204020204" pitchFamily="34" charset="-122"/>
                <a:cs typeface="微软雅黑"/>
              </a:defRPr>
            </a:lvl1pPr>
          </a:lstStyle>
          <a:p>
            <a:r>
              <a:rPr lang="zh-CN" altLang="en-US" sz="1408" dirty="0"/>
              <a:t>行业与管理资源微信群</a:t>
            </a:r>
          </a:p>
        </p:txBody>
      </p:sp>
      <p:sp>
        <p:nvSpPr>
          <p:cNvPr id="13" name="文本框 12">
            <a:extLst>
              <a:ext uri="{FF2B5EF4-FFF2-40B4-BE49-F238E27FC236}">
                <a16:creationId xmlns:a16="http://schemas.microsoft.com/office/drawing/2014/main" id="{9EFC1CD3-4327-4A48-955D-46508806B1EA}"/>
              </a:ext>
            </a:extLst>
          </p:cNvPr>
          <p:cNvSpPr txBox="1"/>
          <p:nvPr/>
        </p:nvSpPr>
        <p:spPr>
          <a:xfrm>
            <a:off x="2886234" y="2857500"/>
            <a:ext cx="2911777" cy="263072"/>
          </a:xfrm>
          <a:prstGeom prst="rect">
            <a:avLst/>
          </a:prstGeom>
          <a:solidFill>
            <a:schemeClr val="accent6">
              <a:lumMod val="20000"/>
              <a:lumOff val="80000"/>
            </a:schemeClr>
          </a:solidFill>
        </p:spPr>
        <p:txBody>
          <a:bodyPr wrap="square" rtlCol="0">
            <a:spAutoFit/>
          </a:bodyPr>
          <a:lstStyle/>
          <a:p>
            <a:pPr algn="ctr"/>
            <a:r>
              <a:rPr lang="zh-CN" altLang="en-US" sz="1106" dirty="0"/>
              <a:t>业务合作联系微信：</a:t>
            </a:r>
            <a:r>
              <a:rPr lang="en-US" altLang="zh-CN" sz="1106"/>
              <a:t>Teamkon</a:t>
            </a:r>
            <a:endParaRPr lang="zh-CN" altLang="en-US" sz="1106" dirty="0"/>
          </a:p>
        </p:txBody>
      </p:sp>
      <p:pic>
        <p:nvPicPr>
          <p:cNvPr id="14" name="图片 13">
            <a:extLst>
              <a:ext uri="{FF2B5EF4-FFF2-40B4-BE49-F238E27FC236}">
                <a16:creationId xmlns:a16="http://schemas.microsoft.com/office/drawing/2014/main" id="{AB5F6B06-824A-4201-9346-5C6DADADB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458" y="646853"/>
            <a:ext cx="1993000" cy="1993000"/>
          </a:xfrm>
          <a:prstGeom prst="rect">
            <a:avLst/>
          </a:prstGeom>
        </p:spPr>
      </p:pic>
    </p:spTree>
    <p:extLst>
      <p:ext uri="{BB962C8B-B14F-4D97-AF65-F5344CB8AC3E}">
        <p14:creationId xmlns:p14="http://schemas.microsoft.com/office/powerpoint/2010/main" val="142950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srcRect/>
          <a:stretch>
            <a:fillRect/>
          </a:stretch>
        </p:blipFill>
        <p:spPr bwMode="auto">
          <a:xfrm>
            <a:off x="6000761" y="1547803"/>
            <a:ext cx="2786081" cy="1583532"/>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grayscl/>
          </a:blip>
          <a:srcRect/>
          <a:stretch>
            <a:fillRect/>
          </a:stretch>
        </p:blipFill>
        <p:spPr bwMode="auto">
          <a:xfrm>
            <a:off x="3428993" y="892955"/>
            <a:ext cx="2757217" cy="2894255"/>
          </a:xfrm>
          <a:prstGeom prst="rect">
            <a:avLst/>
          </a:prstGeom>
          <a:noFill/>
          <a:ln w="9525">
            <a:noFill/>
            <a:miter lim="800000"/>
            <a:headEnd/>
            <a:tailEnd/>
          </a:ln>
          <a:effectLst/>
        </p:spPr>
      </p:pic>
      <p:graphicFrame>
        <p:nvGraphicFramePr>
          <p:cNvPr id="3" name="Group 92"/>
          <p:cNvGraphicFramePr>
            <a:graphicFrameLocks noGrp="1"/>
          </p:cNvGraphicFramePr>
          <p:nvPr>
            <p:extLst>
              <p:ext uri="{D42A27DB-BD31-4B8C-83A1-F6EECF244321}">
                <p14:modId xmlns:p14="http://schemas.microsoft.com/office/powerpoint/2010/main" val="2074699129"/>
              </p:ext>
            </p:extLst>
          </p:nvPr>
        </p:nvGraphicFramePr>
        <p:xfrm>
          <a:off x="252000" y="985835"/>
          <a:ext cx="2880000" cy="4578556"/>
        </p:xfrm>
        <a:graphic>
          <a:graphicData uri="http://schemas.openxmlformats.org/drawingml/2006/table">
            <a:tbl>
              <a:tblPr/>
              <a:tblGrid>
                <a:gridCol w="791608">
                  <a:extLst>
                    <a:ext uri="{9D8B030D-6E8A-4147-A177-3AD203B41FA5}">
                      <a16:colId xmlns:a16="http://schemas.microsoft.com/office/drawing/2014/main" val="20000"/>
                    </a:ext>
                  </a:extLst>
                </a:gridCol>
                <a:gridCol w="2088392">
                  <a:extLst>
                    <a:ext uri="{9D8B030D-6E8A-4147-A177-3AD203B41FA5}">
                      <a16:colId xmlns:a16="http://schemas.microsoft.com/office/drawing/2014/main" val="20001"/>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rgbClr val="000000"/>
                          </a:solidFill>
                          <a:effectLst/>
                          <a:latin typeface="微软雅黑" pitchFamily="34" charset="-122"/>
                          <a:ea typeface="微软雅黑" pitchFamily="34" charset="-122"/>
                        </a:rPr>
                        <a:t>区域板块</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12700" cap="flat" cmpd="sng" algn="ctr">
                      <a:solidFill>
                        <a:srgbClr val="C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3000"/>
                        </a:lnSpc>
                        <a:spcBef>
                          <a:spcPts val="25"/>
                        </a:spcBef>
                        <a:spcAft>
                          <a:spcPct val="0"/>
                        </a:spcAft>
                        <a:buClrTx/>
                        <a:buSzTx/>
                        <a:buFont typeface="Arial" pitchFamily="34" charset="0"/>
                        <a:buNone/>
                        <a:tabLst/>
                        <a:defRPr/>
                      </a:pPr>
                      <a:r>
                        <a:rPr lang="zh-CN" altLang="en-US" sz="1100" dirty="0">
                          <a:latin typeface="微软雅黑" pitchFamily="34" charset="-122"/>
                          <a:ea typeface="微软雅黑" pitchFamily="34" charset="-122"/>
                        </a:rPr>
                        <a:t>南山区西丽板块</a:t>
                      </a:r>
                      <a:endParaRPr kumimoji="0" lang="zh-CN" altLang="en-US" sz="1100" b="0"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9525" marR="9525" marT="9525" marB="0" anchor="ctr" anchorCtr="1" horzOverflow="overflow">
                    <a:lnL w="6350" cap="flat" cmpd="sng" algn="ctr">
                      <a:solidFill>
                        <a:schemeClr val="bg1">
                          <a:lumMod val="75000"/>
                        </a:schemeClr>
                      </a:solidFill>
                      <a:prstDash val="solid"/>
                      <a:round/>
                      <a:headEnd type="none" w="med" len="med"/>
                      <a:tailEnd type="none" w="med" len="med"/>
                    </a:lnL>
                    <a:lnR>
                      <a:noFill/>
                    </a:lnR>
                    <a:lnT w="12700" cap="flat" cmpd="sng" algn="ctr">
                      <a:solidFill>
                        <a:srgbClr val="C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rgbClr val="000000"/>
                          </a:solidFill>
                          <a:effectLst/>
                          <a:latin typeface="微软雅黑" pitchFamily="34" charset="-122"/>
                          <a:ea typeface="微软雅黑" pitchFamily="34" charset="-122"/>
                        </a:rPr>
                        <a:t>楼盘地址</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3000"/>
                        </a:lnSpc>
                        <a:spcBef>
                          <a:spcPts val="25"/>
                        </a:spcBef>
                        <a:spcAft>
                          <a:spcPct val="0"/>
                        </a:spcAft>
                        <a:buClrTx/>
                        <a:buSzTx/>
                        <a:buFont typeface="Arial" pitchFamily="34" charset="0"/>
                        <a:buNone/>
                        <a:tabLst/>
                        <a:defRPr/>
                      </a:pPr>
                      <a:r>
                        <a:rPr lang="zh-CN" altLang="en-US" sz="1100" dirty="0">
                          <a:latin typeface="微软雅黑" pitchFamily="34" charset="-122"/>
                          <a:ea typeface="微软雅黑" pitchFamily="34" charset="-122"/>
                        </a:rPr>
                        <a:t>西丽留仙洞战略性新兴产业总部基地打石二路</a:t>
                      </a:r>
                      <a:r>
                        <a:rPr lang="en-US" altLang="zh-CN" sz="1100" dirty="0">
                          <a:latin typeface="微软雅黑" pitchFamily="34" charset="-122"/>
                          <a:ea typeface="微软雅黑" pitchFamily="34" charset="-122"/>
                        </a:rPr>
                        <a:t>1</a:t>
                      </a:r>
                      <a:r>
                        <a:rPr lang="zh-CN" altLang="en-US" sz="1100" dirty="0">
                          <a:latin typeface="微软雅黑" pitchFamily="34" charset="-122"/>
                          <a:ea typeface="微软雅黑" pitchFamily="34" charset="-122"/>
                        </a:rPr>
                        <a:t>号</a:t>
                      </a:r>
                      <a:endParaRPr kumimoji="0" lang="en-US" altLang="zh-CN" sz="1100" b="0"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20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rgbClr val="000000"/>
                          </a:solidFill>
                          <a:effectLst/>
                          <a:latin typeface="微软雅黑" pitchFamily="34" charset="-122"/>
                          <a:ea typeface="微软雅黑" pitchFamily="34" charset="-122"/>
                        </a:rPr>
                        <a:t>开盘时间</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3000"/>
                        </a:lnSpc>
                        <a:spcBef>
                          <a:spcPts val="25"/>
                        </a:spcBef>
                        <a:spcAft>
                          <a:spcPct val="0"/>
                        </a:spcAft>
                        <a:buClrTx/>
                        <a:buSzTx/>
                        <a:buFont typeface="Arial" pitchFamily="34" charset="0"/>
                        <a:buNone/>
                        <a:tabLst/>
                        <a:defRPr/>
                      </a:pPr>
                      <a:r>
                        <a:rPr kumimoji="0" lang="en-US" altLang="zh-CN" sz="1100" b="0" i="0" u="none" strike="noStrike" kern="1200" cap="none" normalizeH="0" baseline="0" dirty="0">
                          <a:ln>
                            <a:noFill/>
                          </a:ln>
                          <a:solidFill>
                            <a:schemeClr val="tx1"/>
                          </a:solidFill>
                          <a:effectLst/>
                          <a:latin typeface="微软雅黑" pitchFamily="34" charset="-122"/>
                          <a:ea typeface="微软雅黑" pitchFamily="34" charset="-122"/>
                          <a:cs typeface="+mn-cs"/>
                        </a:rPr>
                        <a:t>2015-06-06</a:t>
                      </a: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826">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rgbClr val="000000"/>
                          </a:solidFill>
                          <a:effectLst/>
                          <a:latin typeface="微软雅黑" pitchFamily="34" charset="-122"/>
                          <a:ea typeface="微软雅黑" pitchFamily="34" charset="-122"/>
                        </a:rPr>
                        <a:t>投 资 商</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3000"/>
                        </a:lnSpc>
                        <a:spcBef>
                          <a:spcPts val="25"/>
                        </a:spcBef>
                        <a:spcAft>
                          <a:spcPct val="0"/>
                        </a:spcAft>
                        <a:buClrTx/>
                        <a:buSzTx/>
                        <a:buFont typeface="Arial" pitchFamily="34" charset="0"/>
                        <a:buNone/>
                        <a:tabLst/>
                        <a:defRPr/>
                      </a:pPr>
                      <a:r>
                        <a:rPr lang="zh-CN" altLang="en-US" sz="1100" dirty="0">
                          <a:latin typeface="微软雅黑" pitchFamily="34" charset="-122"/>
                          <a:ea typeface="微软雅黑" pitchFamily="34" charset="-122"/>
                        </a:rPr>
                        <a:t>深圳市万科云城房地产开发有限公司</a:t>
                      </a:r>
                      <a:endParaRPr kumimoji="0" lang="zh-CN" altLang="en-US" sz="1100" b="0"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020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rgbClr val="000000"/>
                          </a:solidFill>
                          <a:effectLst/>
                          <a:latin typeface="微软雅黑" pitchFamily="34" charset="-122"/>
                          <a:ea typeface="微软雅黑" pitchFamily="34" charset="-122"/>
                        </a:rPr>
                        <a:t>土地面积</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3000"/>
                        </a:lnSpc>
                        <a:spcBef>
                          <a:spcPts val="25"/>
                        </a:spcBef>
                        <a:spcAft>
                          <a:spcPct val="0"/>
                        </a:spcAft>
                        <a:buClrTx/>
                        <a:buSzTx/>
                        <a:buFont typeface="Arial" pitchFamily="34" charset="0"/>
                        <a:buNone/>
                        <a:tabLst/>
                        <a:defRPr/>
                      </a:pPr>
                      <a:r>
                        <a:rPr kumimoji="0" lang="en-US" altLang="zh-CN" sz="1100" b="0" i="0" u="none" strike="noStrike" kern="1200" cap="none" normalizeH="0" baseline="0" dirty="0">
                          <a:ln>
                            <a:noFill/>
                          </a:ln>
                          <a:solidFill>
                            <a:schemeClr val="tx1"/>
                          </a:solidFill>
                          <a:effectLst/>
                          <a:latin typeface="微软雅黑" pitchFamily="34" charset="-122"/>
                          <a:ea typeface="微软雅黑" pitchFamily="34" charset="-122"/>
                          <a:cs typeface="+mn-cs"/>
                        </a:rPr>
                        <a:t>394000</a:t>
                      </a:r>
                      <a:r>
                        <a:rPr lang="zh-CN" altLang="en-US" sz="1100" b="0" kern="100" dirty="0">
                          <a:solidFill>
                            <a:schemeClr val="tx1"/>
                          </a:solidFill>
                          <a:latin typeface="微软雅黑" pitchFamily="34" charset="-122"/>
                          <a:ea typeface="微软雅黑" pitchFamily="34" charset="-122"/>
                          <a:cs typeface="Times New Roman"/>
                        </a:rPr>
                        <a:t>㎡</a:t>
                      </a:r>
                      <a:endParaRPr kumimoji="0" lang="zh-CN" altLang="en-US" sz="1100" b="0"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020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rgbClr val="000000"/>
                          </a:solidFill>
                          <a:effectLst/>
                          <a:latin typeface="微软雅黑" pitchFamily="34" charset="-122"/>
                          <a:ea typeface="微软雅黑" pitchFamily="34" charset="-122"/>
                        </a:rPr>
                        <a:t>总建面积</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altLang="zh-CN" sz="1100" b="0" kern="100" dirty="0">
                          <a:solidFill>
                            <a:schemeClr val="tx1"/>
                          </a:solidFill>
                          <a:latin typeface="微软雅黑" pitchFamily="34" charset="-122"/>
                          <a:ea typeface="微软雅黑" pitchFamily="34" charset="-122"/>
                          <a:cs typeface="Times New Roman"/>
                        </a:rPr>
                        <a:t> 1335500</a:t>
                      </a:r>
                      <a:r>
                        <a:rPr lang="zh-CN" altLang="en-US" sz="1100" b="0" kern="100" dirty="0">
                          <a:solidFill>
                            <a:schemeClr val="tx1"/>
                          </a:solidFill>
                          <a:latin typeface="微软雅黑" pitchFamily="34" charset="-122"/>
                          <a:ea typeface="微软雅黑" pitchFamily="34" charset="-122"/>
                          <a:cs typeface="Times New Roman"/>
                        </a:rPr>
                        <a:t>㎡</a:t>
                      </a: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826">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rgbClr val="000000"/>
                          </a:solidFill>
                          <a:effectLst/>
                          <a:latin typeface="微软雅黑" pitchFamily="34" charset="-122"/>
                          <a:ea typeface="微软雅黑" pitchFamily="34" charset="-122"/>
                        </a:rPr>
                        <a:t>容 积 率</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58840" rtl="0" eaLnBrk="1" fontAlgn="auto" latinLnBrk="0" hangingPunct="1">
                        <a:lnSpc>
                          <a:spcPct val="100000"/>
                        </a:lnSpc>
                        <a:spcBef>
                          <a:spcPts val="0"/>
                        </a:spcBef>
                        <a:spcAft>
                          <a:spcPts val="600"/>
                        </a:spcAft>
                        <a:buClrTx/>
                        <a:buSzTx/>
                        <a:buFontTx/>
                        <a:buNone/>
                        <a:tabLst/>
                        <a:defRPr/>
                      </a:pPr>
                      <a:r>
                        <a:rPr lang="en-US" altLang="zh-CN" sz="1100" kern="100" dirty="0">
                          <a:solidFill>
                            <a:schemeClr val="tx1"/>
                          </a:solidFill>
                          <a:latin typeface="微软雅黑" pitchFamily="34" charset="-122"/>
                          <a:ea typeface="微软雅黑" pitchFamily="34" charset="-122"/>
                          <a:cs typeface="Times New Roman"/>
                        </a:rPr>
                        <a:t>4.75</a:t>
                      </a: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2826">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rgbClr val="000000"/>
                          </a:solidFill>
                          <a:effectLst/>
                          <a:latin typeface="微软雅黑" pitchFamily="34" charset="-122"/>
                          <a:ea typeface="微软雅黑" pitchFamily="34" charset="-122"/>
                        </a:rPr>
                        <a:t>绿 化 率</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3000"/>
                        </a:lnSpc>
                        <a:spcBef>
                          <a:spcPts val="25"/>
                        </a:spcBef>
                        <a:spcAft>
                          <a:spcPct val="0"/>
                        </a:spcAft>
                        <a:buClrTx/>
                        <a:buSzTx/>
                        <a:buFont typeface="Arial" pitchFamily="34" charset="0"/>
                        <a:buNone/>
                        <a:tabLst/>
                      </a:pPr>
                      <a:r>
                        <a:rPr kumimoji="0" lang="en-US" altLang="zh-CN" sz="1100" b="0" i="0" u="none" strike="noStrike" cap="none" normalizeH="0" baseline="0" dirty="0">
                          <a:ln>
                            <a:noFill/>
                          </a:ln>
                          <a:solidFill>
                            <a:schemeClr val="tx1"/>
                          </a:solidFill>
                          <a:effectLst/>
                          <a:latin typeface="微软雅黑" pitchFamily="34" charset="-122"/>
                          <a:ea typeface="微软雅黑" pitchFamily="34" charset="-122"/>
                        </a:rPr>
                        <a:t>30%</a:t>
                      </a: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2826">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rgbClr val="000000"/>
                          </a:solidFill>
                          <a:effectLst/>
                          <a:latin typeface="微软雅黑" pitchFamily="34" charset="-122"/>
                          <a:ea typeface="微软雅黑" pitchFamily="34" charset="-122"/>
                        </a:rPr>
                        <a:t>车位数</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a:spcAft>
                          <a:spcPts val="600"/>
                        </a:spcAft>
                      </a:pPr>
                      <a:r>
                        <a:rPr lang="en-US" altLang="zh-CN" sz="1100" kern="100" dirty="0">
                          <a:latin typeface="微软雅黑" pitchFamily="34" charset="-122"/>
                          <a:ea typeface="微软雅黑" pitchFamily="34" charset="-122"/>
                          <a:cs typeface="Times New Roman"/>
                        </a:rPr>
                        <a:t>7430</a:t>
                      </a:r>
                      <a:r>
                        <a:rPr lang="zh-CN" altLang="en-US" sz="1100" kern="100" dirty="0">
                          <a:latin typeface="微软雅黑" pitchFamily="34" charset="-122"/>
                          <a:ea typeface="微软雅黑" pitchFamily="34" charset="-122"/>
                          <a:cs typeface="Times New Roman"/>
                        </a:rPr>
                        <a:t>个</a:t>
                      </a: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020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rgbClr val="000000"/>
                          </a:solidFill>
                          <a:effectLst/>
                          <a:latin typeface="微软雅黑" pitchFamily="34" charset="-122"/>
                          <a:ea typeface="微软雅黑" pitchFamily="34" charset="-122"/>
                        </a:rPr>
                        <a:t>物业公司</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3000"/>
                        </a:lnSpc>
                        <a:spcBef>
                          <a:spcPts val="25"/>
                        </a:spcBef>
                        <a:spcAft>
                          <a:spcPct val="0"/>
                        </a:spcAft>
                        <a:buClrTx/>
                        <a:buSzTx/>
                        <a:buFont typeface="Arial" pitchFamily="34" charset="0"/>
                        <a:buNone/>
                        <a:tabLst/>
                        <a:defRPr/>
                      </a:pPr>
                      <a:r>
                        <a:rPr lang="zh-CN" altLang="en-US" sz="1100" b="0" i="0" u="none" kern="1200" dirty="0">
                          <a:solidFill>
                            <a:schemeClr val="tx1"/>
                          </a:solidFill>
                          <a:latin typeface="微软雅黑" pitchFamily="34" charset="-122"/>
                          <a:ea typeface="微软雅黑" pitchFamily="34" charset="-122"/>
                          <a:cs typeface="+mn-cs"/>
                        </a:rPr>
                        <a:t>深圳万科物业服务有限公司</a:t>
                      </a:r>
                      <a:endParaRPr kumimoji="0" lang="zh-CN" altLang="en-US" sz="1100" b="0"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020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defRPr/>
                      </a:pPr>
                      <a:r>
                        <a:rPr kumimoji="0" lang="zh-CN" altLang="en-US" sz="1100" b="1" i="0" u="none" strike="noStrike" cap="none" normalizeH="0" baseline="0" dirty="0">
                          <a:ln>
                            <a:noFill/>
                          </a:ln>
                          <a:solidFill>
                            <a:srgbClr val="000000"/>
                          </a:solidFill>
                          <a:effectLst/>
                          <a:latin typeface="微软雅黑" pitchFamily="34" charset="-122"/>
                          <a:ea typeface="微软雅黑" pitchFamily="34" charset="-122"/>
                        </a:rPr>
                        <a:t>物  业  费</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3000"/>
                        </a:lnSpc>
                        <a:spcBef>
                          <a:spcPts val="25"/>
                        </a:spcBef>
                        <a:spcAft>
                          <a:spcPts val="600"/>
                        </a:spcAft>
                        <a:buClrTx/>
                        <a:buSzTx/>
                        <a:buFont typeface="Arial" pitchFamily="34" charset="0"/>
                        <a:buNone/>
                        <a:tabLst/>
                        <a:defRPr/>
                      </a:pPr>
                      <a:r>
                        <a:rPr lang="en-US" altLang="zh-CN" sz="1100" kern="100" dirty="0">
                          <a:solidFill>
                            <a:schemeClr val="tx1"/>
                          </a:solidFill>
                          <a:latin typeface="微软雅黑" pitchFamily="34" charset="-122"/>
                          <a:ea typeface="微软雅黑" pitchFamily="34" charset="-122"/>
                          <a:cs typeface="Times New Roman"/>
                        </a:rPr>
                        <a:t>4.6</a:t>
                      </a:r>
                      <a:r>
                        <a:rPr lang="zh-CN" altLang="en-US" sz="1100" kern="100" dirty="0">
                          <a:solidFill>
                            <a:schemeClr val="tx1"/>
                          </a:solidFill>
                          <a:latin typeface="微软雅黑" pitchFamily="34" charset="-122"/>
                          <a:ea typeface="微软雅黑" pitchFamily="34" charset="-122"/>
                          <a:cs typeface="Times New Roman"/>
                        </a:rPr>
                        <a:t>元</a:t>
                      </a:r>
                      <a:r>
                        <a:rPr lang="en-US" altLang="zh-CN" sz="1100" kern="100" dirty="0">
                          <a:solidFill>
                            <a:schemeClr val="tx1"/>
                          </a:solidFill>
                          <a:latin typeface="微软雅黑" pitchFamily="34" charset="-122"/>
                          <a:ea typeface="微软雅黑" pitchFamily="34" charset="-122"/>
                          <a:cs typeface="Times New Roman"/>
                        </a:rPr>
                        <a:t>/㎡.</a:t>
                      </a:r>
                      <a:r>
                        <a:rPr lang="zh-CN" altLang="en-US" sz="1100" kern="100" dirty="0">
                          <a:solidFill>
                            <a:schemeClr val="tx1"/>
                          </a:solidFill>
                          <a:latin typeface="微软雅黑" pitchFamily="34" charset="-122"/>
                          <a:ea typeface="微软雅黑" pitchFamily="34" charset="-122"/>
                          <a:cs typeface="Times New Roman"/>
                        </a:rPr>
                        <a:t>月</a:t>
                      </a: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020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defRPr/>
                      </a:pPr>
                      <a:r>
                        <a:rPr lang="zh-CN" altLang="en-US" sz="1100" b="1" i="0" u="none" strike="noStrike" dirty="0">
                          <a:solidFill>
                            <a:srgbClr val="C00000"/>
                          </a:solidFill>
                          <a:effectLst/>
                          <a:latin typeface="微软雅黑" pitchFamily="34" charset="-122"/>
                          <a:ea typeface="微软雅黑" pitchFamily="34" charset="-122"/>
                        </a:rPr>
                        <a:t>产权年限</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3000"/>
                        </a:lnSpc>
                        <a:spcBef>
                          <a:spcPts val="25"/>
                        </a:spcBef>
                        <a:spcAft>
                          <a:spcPct val="0"/>
                        </a:spcAft>
                        <a:buClrTx/>
                        <a:buSzTx/>
                        <a:buFont typeface="Arial" pitchFamily="34" charset="0"/>
                        <a:buNone/>
                        <a:tabLst/>
                        <a:defRPr/>
                      </a:pPr>
                      <a:r>
                        <a:rPr kumimoji="0" lang="en-US" altLang="zh-CN" sz="1100" b="1" i="0" u="none" strike="noStrike" kern="1200" cap="none" normalizeH="0" baseline="0" dirty="0">
                          <a:ln>
                            <a:noFill/>
                          </a:ln>
                          <a:solidFill>
                            <a:srgbClr val="C00000"/>
                          </a:solidFill>
                          <a:effectLst/>
                          <a:latin typeface="微软雅黑" pitchFamily="34" charset="-122"/>
                          <a:ea typeface="微软雅黑" pitchFamily="34" charset="-122"/>
                          <a:cs typeface="+mn-cs"/>
                        </a:rPr>
                        <a:t>40</a:t>
                      </a:r>
                      <a:r>
                        <a:rPr kumimoji="0" lang="zh-CN" altLang="en-US" sz="1100" b="1" i="0" u="none" strike="noStrike" kern="1200" cap="none" normalizeH="0" baseline="0" dirty="0">
                          <a:ln>
                            <a:noFill/>
                          </a:ln>
                          <a:solidFill>
                            <a:srgbClr val="C00000"/>
                          </a:solidFill>
                          <a:effectLst/>
                          <a:latin typeface="微软雅黑" pitchFamily="34" charset="-122"/>
                          <a:ea typeface="微软雅黑" pitchFamily="34" charset="-122"/>
                          <a:cs typeface="+mn-cs"/>
                        </a:rPr>
                        <a:t>年</a:t>
                      </a: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22826">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defRPr/>
                      </a:pPr>
                      <a:r>
                        <a:rPr lang="zh-CN" altLang="en-US" sz="1100" b="1" u="none" strike="noStrike" dirty="0">
                          <a:solidFill>
                            <a:srgbClr val="C00000"/>
                          </a:solidFill>
                          <a:effectLst/>
                          <a:latin typeface="微软雅黑" pitchFamily="34" charset="-122"/>
                          <a:ea typeface="微软雅黑" pitchFamily="34" charset="-122"/>
                        </a:rPr>
                        <a:t>煤气</a:t>
                      </a:r>
                      <a:endParaRPr lang="zh-CN" altLang="en-US" sz="1100" b="1" i="0" u="none" strike="noStrike" dirty="0">
                        <a:solidFill>
                          <a:srgbClr val="C00000"/>
                        </a:solidFill>
                        <a:effectLst/>
                        <a:latin typeface="微软雅黑" pitchFamily="34" charset="-122"/>
                        <a:ea typeface="微软雅黑" pitchFamily="34" charset="-122"/>
                      </a:endParaRP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3000"/>
                        </a:lnSpc>
                        <a:spcBef>
                          <a:spcPts val="25"/>
                        </a:spcBef>
                        <a:spcAft>
                          <a:spcPct val="0"/>
                        </a:spcAft>
                        <a:buClrTx/>
                        <a:buSzTx/>
                        <a:buFont typeface="Arial" pitchFamily="34" charset="0"/>
                        <a:buNone/>
                        <a:tabLst/>
                        <a:defRPr/>
                      </a:pPr>
                      <a:r>
                        <a:rPr kumimoji="0" lang="en-US" altLang="zh-CN" sz="1100" b="1" i="0" u="none" strike="noStrike" kern="1200" cap="none" normalizeH="0" baseline="0" dirty="0">
                          <a:ln>
                            <a:noFill/>
                          </a:ln>
                          <a:solidFill>
                            <a:srgbClr val="C00000"/>
                          </a:solidFill>
                          <a:effectLst/>
                          <a:latin typeface="微软雅黑" pitchFamily="34" charset="-122"/>
                          <a:ea typeface="微软雅黑" pitchFamily="34" charset="-122"/>
                          <a:cs typeface="+mn-cs"/>
                        </a:rPr>
                        <a:t>——</a:t>
                      </a:r>
                      <a:endParaRPr kumimoji="0" lang="zh-CN" altLang="en-US" sz="1100" b="1" i="0" u="none" strike="noStrike" kern="1200" cap="none" normalizeH="0" baseline="0" dirty="0">
                        <a:ln>
                          <a:noFill/>
                        </a:ln>
                        <a:solidFill>
                          <a:srgbClr val="C00000"/>
                        </a:solidFill>
                        <a:effectLst/>
                        <a:latin typeface="微软雅黑" pitchFamily="34" charset="-122"/>
                        <a:ea typeface="微软雅黑" pitchFamily="34" charset="-122"/>
                        <a:cs typeface="+mn-cs"/>
                      </a:endParaRP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22826">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rgbClr val="C00000"/>
                          </a:solidFill>
                          <a:effectLst/>
                          <a:latin typeface="微软雅黑" pitchFamily="34" charset="-122"/>
                          <a:ea typeface="微软雅黑" pitchFamily="34" charset="-122"/>
                        </a:rPr>
                        <a:t>装修</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3000"/>
                        </a:lnSpc>
                        <a:spcBef>
                          <a:spcPts val="25"/>
                        </a:spcBef>
                        <a:spcAft>
                          <a:spcPct val="0"/>
                        </a:spcAft>
                        <a:buClrTx/>
                        <a:buSzTx/>
                        <a:buFont typeface="Arial" pitchFamily="34" charset="0"/>
                        <a:buNone/>
                        <a:tabLst/>
                        <a:defRPr/>
                      </a:pPr>
                      <a:r>
                        <a:rPr lang="zh-CN" altLang="en-US" sz="1100" b="1" i="0" kern="1200" dirty="0">
                          <a:solidFill>
                            <a:srgbClr val="C00000"/>
                          </a:solidFill>
                          <a:latin typeface="微软雅黑" pitchFamily="34" charset="-122"/>
                          <a:ea typeface="微软雅黑" pitchFamily="34" charset="-122"/>
                          <a:cs typeface="+mn-cs"/>
                        </a:rPr>
                        <a:t>精装修</a:t>
                      </a:r>
                      <a:endParaRPr kumimoji="0" lang="zh-CN" altLang="en-US" sz="1100" b="1" i="0" u="none" strike="noStrike" kern="1200" cap="none" normalizeH="0" baseline="0" dirty="0">
                        <a:ln>
                          <a:noFill/>
                        </a:ln>
                        <a:solidFill>
                          <a:srgbClr val="C00000"/>
                        </a:solidFill>
                        <a:effectLst/>
                        <a:latin typeface="微软雅黑" pitchFamily="34" charset="-122"/>
                        <a:ea typeface="微软雅黑" pitchFamily="34" charset="-122"/>
                        <a:cs typeface="+mn-cs"/>
                      </a:endParaRP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4" name="Rectangle 2"/>
          <p:cNvSpPr txBox="1">
            <a:spLocks noChangeArrowheads="1"/>
          </p:cNvSpPr>
          <p:nvPr/>
        </p:nvSpPr>
        <p:spPr>
          <a:xfrm>
            <a:off x="3251374" y="4107665"/>
            <a:ext cx="5640627" cy="1378048"/>
          </a:xfrm>
          <a:prstGeom prst="rect">
            <a:avLst/>
          </a:prstGeom>
          <a:solidFill>
            <a:schemeClr val="bg1">
              <a:lumMod val="85000"/>
            </a:schemeClr>
          </a:solidFill>
        </p:spPr>
        <p:txBody>
          <a:bodyPr wrap="square" anchor="ctr">
            <a:noAutofit/>
          </a:bodyPr>
          <a:lstStyle/>
          <a:p>
            <a:endParaRPr lang="en-US" altLang="zh-CN" sz="1100" b="1" dirty="0">
              <a:latin typeface="微软雅黑" pitchFamily="34" charset="-122"/>
              <a:ea typeface="微软雅黑" pitchFamily="34" charset="-122"/>
            </a:endParaRPr>
          </a:p>
          <a:p>
            <a:r>
              <a:rPr lang="zh-CN" altLang="en-US" sz="1100" b="1" dirty="0">
                <a:latin typeface="微软雅黑" pitchFamily="34" charset="-122"/>
                <a:ea typeface="微软雅黑" pitchFamily="34" charset="-122"/>
              </a:rPr>
              <a:t>项目介绍：</a:t>
            </a:r>
          </a:p>
          <a:p>
            <a:r>
              <a:rPr lang="zh-CN" altLang="en-US" sz="1100" dirty="0">
                <a:latin typeface="微软雅黑" pitchFamily="34" charset="-122"/>
                <a:ea typeface="微软雅黑" pitchFamily="34" charset="-122"/>
              </a:rPr>
              <a:t>项目涵盖研发办公、公寓、酒店、商业等多重业态，是全新地标级城市综合体，也是一座集创新产业园、都会生活圈、生态公园、品位人居于一体的微缩都市，将携手深圳政府共建世界的”硅谷”、中国的高新中心，推动深圳创新产业发展。</a:t>
            </a:r>
            <a:endParaRPr lang="en-US" altLang="zh-CN" sz="1100" dirty="0">
              <a:latin typeface="微软雅黑" pitchFamily="34" charset="-122"/>
              <a:ea typeface="微软雅黑" pitchFamily="34" charset="-122"/>
            </a:endParaRPr>
          </a:p>
          <a:p>
            <a:r>
              <a:rPr lang="zh-CN" altLang="en-US" sz="1100" dirty="0">
                <a:latin typeface="微软雅黑" pitchFamily="34" charset="-122"/>
                <a:ea typeface="微软雅黑" pitchFamily="34" charset="-122"/>
              </a:rPr>
              <a:t>万科云城构建“一河”“双轴”“四公园”的全新生态标准，打造生态化的办公环境，以及国宾级、大学人文景观体系的公寓；并以</a:t>
            </a:r>
            <a:r>
              <a:rPr lang="en-US" altLang="zh-CN" sz="1100" dirty="0">
                <a:latin typeface="微软雅黑" pitchFamily="34" charset="-122"/>
                <a:ea typeface="微软雅黑" pitchFamily="34" charset="-122"/>
              </a:rPr>
              <a:t>7.5</a:t>
            </a:r>
            <a:r>
              <a:rPr lang="zh-CN" altLang="en-US" sz="1100" dirty="0">
                <a:latin typeface="微软雅黑" pitchFamily="34" charset="-122"/>
                <a:ea typeface="微软雅黑" pitchFamily="34" charset="-122"/>
              </a:rPr>
              <a:t>万的商业体量打造深圳完善的全业态，构建“办公</a:t>
            </a:r>
            <a:r>
              <a:rPr lang="en-US" altLang="zh-CN" sz="1100" dirty="0">
                <a:latin typeface="微软雅黑" pitchFamily="34" charset="-122"/>
                <a:ea typeface="微软雅黑" pitchFamily="34" charset="-122"/>
              </a:rPr>
              <a:t>—</a:t>
            </a:r>
            <a:r>
              <a:rPr lang="zh-CN" altLang="en-US" sz="1100" dirty="0">
                <a:latin typeface="微软雅黑" pitchFamily="34" charset="-122"/>
                <a:ea typeface="微软雅黑" pitchFamily="34" charset="-122"/>
              </a:rPr>
              <a:t>居住</a:t>
            </a:r>
            <a:r>
              <a:rPr lang="en-US" altLang="zh-CN" sz="1100" dirty="0">
                <a:latin typeface="微软雅黑" pitchFamily="34" charset="-122"/>
                <a:ea typeface="微软雅黑" pitchFamily="34" charset="-122"/>
              </a:rPr>
              <a:t>—</a:t>
            </a:r>
            <a:r>
              <a:rPr lang="zh-CN" altLang="en-US" sz="1100" dirty="0">
                <a:latin typeface="微软雅黑" pitchFamily="34" charset="-122"/>
                <a:ea typeface="微软雅黑" pitchFamily="34" charset="-122"/>
              </a:rPr>
              <a:t>配套</a:t>
            </a:r>
            <a:r>
              <a:rPr lang="en-US" altLang="zh-CN" sz="1100" dirty="0">
                <a:latin typeface="微软雅黑" pitchFamily="34" charset="-122"/>
                <a:ea typeface="微软雅黑" pitchFamily="34" charset="-122"/>
              </a:rPr>
              <a:t>—</a:t>
            </a:r>
            <a:r>
              <a:rPr lang="zh-CN" altLang="en-US" sz="1100" dirty="0">
                <a:latin typeface="微软雅黑" pitchFamily="34" charset="-122"/>
                <a:ea typeface="微软雅黑" pitchFamily="34" charset="-122"/>
              </a:rPr>
              <a:t>产业发展”的全流程体系，以满足高新中心人才精英的产业办公、居住、配套等需求。</a:t>
            </a:r>
          </a:p>
          <a:p>
            <a:endParaRPr lang="zh-CN" altLang="en-US" sz="1200" dirty="0">
              <a:latin typeface="微软雅黑" pitchFamily="34" charset="-122"/>
              <a:ea typeface="微软雅黑" pitchFamily="34" charset="-122"/>
            </a:endParaRPr>
          </a:p>
        </p:txBody>
      </p:sp>
      <p:sp>
        <p:nvSpPr>
          <p:cNvPr id="5" name="TextBox 4"/>
          <p:cNvSpPr txBox="1"/>
          <p:nvPr/>
        </p:nvSpPr>
        <p:spPr>
          <a:xfrm>
            <a:off x="3251374" y="3760553"/>
            <a:ext cx="5641801" cy="307777"/>
          </a:xfrm>
          <a:prstGeom prst="rect">
            <a:avLst/>
          </a:prstGeom>
          <a:noFill/>
        </p:spPr>
        <p:txBody>
          <a:bodyPr wrap="square" rtlCol="0">
            <a:spAutoFit/>
          </a:bodyPr>
          <a:lstStyle/>
          <a:p>
            <a:pPr>
              <a:defRPr/>
            </a:pPr>
            <a:r>
              <a:rPr lang="zh-CN" altLang="en-US" sz="1400" b="1" kern="0" dirty="0">
                <a:solidFill>
                  <a:srgbClr val="C00000"/>
                </a:solidFill>
                <a:latin typeface="微软雅黑" pitchFamily="34" charset="-122"/>
                <a:ea typeface="微软雅黑" pitchFamily="34" charset="-122"/>
                <a:cs typeface="+mj-cs"/>
              </a:rPr>
              <a:t>优势</a:t>
            </a:r>
            <a:r>
              <a:rPr lang="en-US" altLang="zh-CN" sz="1400" b="1" kern="0" dirty="0">
                <a:solidFill>
                  <a:srgbClr val="C00000"/>
                </a:solidFill>
                <a:latin typeface="微软雅黑" pitchFamily="34" charset="-122"/>
                <a:ea typeface="微软雅黑" pitchFamily="34" charset="-122"/>
                <a:cs typeface="+mj-cs"/>
              </a:rPr>
              <a:t>/</a:t>
            </a:r>
            <a:r>
              <a:rPr lang="zh-CN" altLang="en-US" sz="1400" b="1" kern="0" dirty="0">
                <a:solidFill>
                  <a:srgbClr val="C00000"/>
                </a:solidFill>
                <a:latin typeface="微软雅黑" pitchFamily="34" charset="-122"/>
                <a:ea typeface="微软雅黑" pitchFamily="34" charset="-122"/>
                <a:cs typeface="+mj-cs"/>
              </a:rPr>
              <a:t>资源：</a:t>
            </a:r>
            <a:r>
              <a:rPr lang="zh-CN" altLang="en-US" sz="1400" b="1" dirty="0">
                <a:solidFill>
                  <a:srgbClr val="C00000"/>
                </a:solidFill>
                <a:latin typeface="微软雅黑" pitchFamily="34" charset="-122"/>
                <a:ea typeface="微软雅黑" pitchFamily="34" charset="-122"/>
              </a:rPr>
              <a:t>携手深圳政府共建世界的“硅谷”、中国的高新中心</a:t>
            </a:r>
            <a:endParaRPr lang="zh-CN" altLang="en-US" sz="1400" b="1" kern="0" dirty="0">
              <a:solidFill>
                <a:srgbClr val="C00000"/>
              </a:solidFill>
              <a:latin typeface="微软雅黑" pitchFamily="34" charset="-122"/>
              <a:ea typeface="微软雅黑" pitchFamily="34" charset="-122"/>
              <a:cs typeface="+mj-cs"/>
            </a:endParaRPr>
          </a:p>
        </p:txBody>
      </p:sp>
      <p:sp>
        <p:nvSpPr>
          <p:cNvPr id="6" name="TextBox 5"/>
          <p:cNvSpPr txBox="1"/>
          <p:nvPr/>
        </p:nvSpPr>
        <p:spPr>
          <a:xfrm>
            <a:off x="251999" y="454645"/>
            <a:ext cx="8641175" cy="307777"/>
          </a:xfrm>
          <a:prstGeom prst="rect">
            <a:avLst/>
          </a:prstGeom>
          <a:noFill/>
        </p:spPr>
        <p:txBody>
          <a:bodyPr wrap="square" rtlCol="0">
            <a:spAutoFit/>
          </a:bodyPr>
          <a:lstStyle/>
          <a:p>
            <a:r>
              <a:rPr lang="zh-CN" altLang="en-US" sz="1400" b="1" dirty="0">
                <a:latin typeface="微软雅黑" pitchFamily="34" charset="-122"/>
                <a:ea typeface="微软雅黑" pitchFamily="34" charset="-122"/>
              </a:rPr>
              <a:t>基本概况：</a:t>
            </a:r>
            <a:r>
              <a:rPr lang="zh-CN" altLang="en-US" sz="1400" b="1" dirty="0">
                <a:solidFill>
                  <a:srgbClr val="C00000"/>
                </a:solidFill>
                <a:latin typeface="微软雅黑" pitchFamily="34" charset="-122"/>
                <a:ea typeface="微软雅黑" pitchFamily="34" charset="-122"/>
              </a:rPr>
              <a:t>深圳南山</a:t>
            </a:r>
            <a:r>
              <a:rPr lang="en-US" altLang="zh-CN" sz="1400" b="1" dirty="0">
                <a:solidFill>
                  <a:srgbClr val="C00000"/>
                </a:solidFill>
                <a:latin typeface="微软雅黑" pitchFamily="34" charset="-122"/>
                <a:ea typeface="微软雅黑" pitchFamily="34" charset="-122"/>
              </a:rPr>
              <a:t>-</a:t>
            </a:r>
            <a:r>
              <a:rPr lang="zh-CN" altLang="en-US" sz="1400" b="1" dirty="0">
                <a:solidFill>
                  <a:srgbClr val="C00000"/>
                </a:solidFill>
                <a:latin typeface="微软雅黑" pitchFamily="34" charset="-122"/>
                <a:ea typeface="微软雅黑" pitchFamily="34" charset="-122"/>
              </a:rPr>
              <a:t>万科云城：多重业态、地标级城市综合体、城市配套服务商</a:t>
            </a:r>
          </a:p>
        </p:txBody>
      </p:sp>
      <p:sp>
        <p:nvSpPr>
          <p:cNvPr id="7" name="五角星 6"/>
          <p:cNvSpPr/>
          <p:nvPr/>
        </p:nvSpPr>
        <p:spPr>
          <a:xfrm>
            <a:off x="4037620" y="2352183"/>
            <a:ext cx="180000" cy="18000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528006" y="1112728"/>
            <a:ext cx="2472755" cy="307777"/>
          </a:xfrm>
          <a:prstGeom prst="rect">
            <a:avLst/>
          </a:prstGeom>
          <a:solidFill>
            <a:schemeClr val="bg1">
              <a:alpha val="70000"/>
            </a:schemeClr>
          </a:solidFill>
        </p:spPr>
        <p:txBody>
          <a:bodyPr wrap="square" rtlCol="0">
            <a:spAutoFit/>
          </a:bodyPr>
          <a:lstStyle/>
          <a:p>
            <a:pPr algn="ctr">
              <a:defRPr/>
            </a:pPr>
            <a:r>
              <a:rPr lang="zh-CN" altLang="en-US" sz="1400" b="1" kern="0" dirty="0">
                <a:solidFill>
                  <a:srgbClr val="C00000"/>
                </a:solidFill>
                <a:latin typeface="微软雅黑" pitchFamily="34" charset="-122"/>
                <a:ea typeface="微软雅黑" pitchFamily="34" charset="-122"/>
                <a:cs typeface="+mj-cs"/>
              </a:rPr>
              <a:t>平均单价：</a:t>
            </a:r>
            <a:r>
              <a:rPr lang="en-US" altLang="zh-CN" sz="1400" b="1" kern="0" dirty="0">
                <a:solidFill>
                  <a:srgbClr val="C00000"/>
                </a:solidFill>
                <a:latin typeface="微软雅黑" pitchFamily="34" charset="-122"/>
                <a:ea typeface="微软雅黑" pitchFamily="34" charset="-122"/>
                <a:cs typeface="+mj-cs"/>
              </a:rPr>
              <a:t>6.4</a:t>
            </a:r>
            <a:r>
              <a:rPr lang="zh-CN" altLang="en-US" sz="1400" b="1" kern="0" dirty="0">
                <a:solidFill>
                  <a:srgbClr val="C00000"/>
                </a:solidFill>
                <a:latin typeface="微软雅黑" pitchFamily="34" charset="-122"/>
                <a:ea typeface="微软雅黑" pitchFamily="34" charset="-122"/>
                <a:cs typeface="+mj-cs"/>
              </a:rPr>
              <a:t>万元</a:t>
            </a:r>
            <a:r>
              <a:rPr lang="en-US" altLang="zh-CN" sz="1400" b="1" kern="0" dirty="0">
                <a:solidFill>
                  <a:srgbClr val="C00000"/>
                </a:solidFill>
                <a:latin typeface="微软雅黑" pitchFamily="34" charset="-122"/>
                <a:ea typeface="微软雅黑" pitchFamily="34" charset="-122"/>
                <a:cs typeface="+mj-cs"/>
              </a:rPr>
              <a:t>/㎡</a:t>
            </a:r>
          </a:p>
        </p:txBody>
      </p:sp>
    </p:spTree>
    <p:extLst>
      <p:ext uri="{BB962C8B-B14F-4D97-AF65-F5344CB8AC3E}">
        <p14:creationId xmlns:p14="http://schemas.microsoft.com/office/powerpoint/2010/main" val="345251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001" y="454567"/>
            <a:ext cx="8641175" cy="523220"/>
          </a:xfrm>
          <a:prstGeom prst="rect">
            <a:avLst/>
          </a:prstGeom>
          <a:noFill/>
        </p:spPr>
        <p:txBody>
          <a:bodyPr wrap="square" rtlCol="0">
            <a:spAutoFit/>
          </a:bodyPr>
          <a:lstStyle/>
          <a:p>
            <a:r>
              <a:rPr lang="zh-CN" altLang="en-US" sz="1400" b="1" dirty="0">
                <a:latin typeface="微软雅黑" pitchFamily="34" charset="-122"/>
                <a:ea typeface="微软雅黑" pitchFamily="34" charset="-122"/>
              </a:rPr>
              <a:t>成交分析：</a:t>
            </a:r>
            <a:r>
              <a:rPr lang="zh-CN" altLang="en-US" sz="1400" b="1" dirty="0">
                <a:solidFill>
                  <a:srgbClr val="C00000"/>
                </a:solidFill>
                <a:latin typeface="微软雅黑" pitchFamily="34" charset="-122"/>
                <a:ea typeface="微软雅黑" pitchFamily="34" charset="-122"/>
              </a:rPr>
              <a:t>项目成交均价</a:t>
            </a:r>
            <a:r>
              <a:rPr lang="en-US" altLang="zh-CN" sz="1400" b="1" dirty="0">
                <a:solidFill>
                  <a:srgbClr val="C00000"/>
                </a:solidFill>
                <a:latin typeface="微软雅黑" pitchFamily="34" charset="-122"/>
                <a:ea typeface="微软雅黑" pitchFamily="34" charset="-122"/>
              </a:rPr>
              <a:t>56536</a:t>
            </a:r>
            <a:r>
              <a:rPr lang="zh-CN" altLang="en-US" sz="1400" b="1" dirty="0">
                <a:solidFill>
                  <a:srgbClr val="C00000"/>
                </a:solidFill>
                <a:latin typeface="微软雅黑" pitchFamily="34" charset="-122"/>
                <a:ea typeface="微软雅黑" pitchFamily="34" charset="-122"/>
              </a:rPr>
              <a:t>元</a:t>
            </a:r>
            <a:r>
              <a:rPr lang="en-US" altLang="zh-CN" sz="1400" b="1" dirty="0">
                <a:solidFill>
                  <a:srgbClr val="C00000"/>
                </a:solidFill>
                <a:latin typeface="微软雅黑" pitchFamily="34" charset="-122"/>
                <a:ea typeface="微软雅黑" pitchFamily="34" charset="-122"/>
              </a:rPr>
              <a:t>/</a:t>
            </a:r>
            <a:r>
              <a:rPr lang="zh-CN" altLang="en-US" sz="1400" b="1" dirty="0">
                <a:solidFill>
                  <a:srgbClr val="C00000"/>
                </a:solidFill>
                <a:latin typeface="微软雅黑" pitchFamily="34" charset="-122"/>
                <a:ea typeface="微软雅黑" pitchFamily="34" charset="-122"/>
              </a:rPr>
              <a:t>㎡，较开盘增幅</a:t>
            </a:r>
            <a:r>
              <a:rPr lang="en-US" altLang="zh-CN" sz="1400" b="1" dirty="0">
                <a:solidFill>
                  <a:srgbClr val="C00000"/>
                </a:solidFill>
                <a:latin typeface="微软雅黑" pitchFamily="34" charset="-122"/>
                <a:ea typeface="微软雅黑" pitchFamily="34" charset="-122"/>
              </a:rPr>
              <a:t>8.32%</a:t>
            </a:r>
            <a:r>
              <a:rPr lang="zh-CN" altLang="en-US" sz="1400" b="1" dirty="0">
                <a:solidFill>
                  <a:srgbClr val="C00000"/>
                </a:solidFill>
                <a:latin typeface="微软雅黑" pitchFamily="34" charset="-122"/>
                <a:ea typeface="微软雅黑" pitchFamily="34" charset="-122"/>
              </a:rPr>
              <a:t>，已供应去化率</a:t>
            </a:r>
            <a:r>
              <a:rPr lang="en-US" altLang="zh-CN" sz="1400" b="1" dirty="0">
                <a:solidFill>
                  <a:srgbClr val="C00000"/>
                </a:solidFill>
                <a:latin typeface="微软雅黑" pitchFamily="34" charset="-122"/>
                <a:ea typeface="微软雅黑" pitchFamily="34" charset="-122"/>
              </a:rPr>
              <a:t>44.08%</a:t>
            </a:r>
            <a:r>
              <a:rPr lang="zh-CN" altLang="en-US" sz="1400" b="1" dirty="0">
                <a:solidFill>
                  <a:srgbClr val="C00000"/>
                </a:solidFill>
                <a:latin typeface="微软雅黑" pitchFamily="34" charset="-122"/>
                <a:ea typeface="微软雅黑" pitchFamily="34" charset="-122"/>
              </a:rPr>
              <a:t>，月均成交</a:t>
            </a:r>
            <a:r>
              <a:rPr lang="en-US" altLang="zh-CN" sz="1400" b="1" dirty="0">
                <a:solidFill>
                  <a:srgbClr val="C00000"/>
                </a:solidFill>
                <a:latin typeface="微软雅黑" pitchFamily="34" charset="-122"/>
                <a:ea typeface="微软雅黑" pitchFamily="34" charset="-122"/>
              </a:rPr>
              <a:t>8493</a:t>
            </a:r>
            <a:r>
              <a:rPr lang="zh-CN" altLang="en-US" sz="1400" b="1" dirty="0">
                <a:solidFill>
                  <a:srgbClr val="C00000"/>
                </a:solidFill>
                <a:latin typeface="微软雅黑" pitchFamily="34" charset="-122"/>
                <a:ea typeface="微软雅黑" pitchFamily="34" charset="-122"/>
              </a:rPr>
              <a:t>㎡（约</a:t>
            </a:r>
            <a:r>
              <a:rPr lang="en-US" altLang="zh-CN" sz="1400" b="1" dirty="0">
                <a:solidFill>
                  <a:srgbClr val="C00000"/>
                </a:solidFill>
                <a:latin typeface="微软雅黑" pitchFamily="34" charset="-122"/>
                <a:ea typeface="微软雅黑" pitchFamily="34" charset="-122"/>
              </a:rPr>
              <a:t>90</a:t>
            </a:r>
            <a:r>
              <a:rPr lang="zh-CN" altLang="en-US" sz="1400" b="1" dirty="0">
                <a:solidFill>
                  <a:srgbClr val="C00000"/>
                </a:solidFill>
                <a:latin typeface="微软雅黑" pitchFamily="34" charset="-122"/>
                <a:ea typeface="微软雅黑" pitchFamily="34" charset="-122"/>
              </a:rPr>
              <a:t>套），主力去化段</a:t>
            </a:r>
            <a:r>
              <a:rPr lang="en-US" altLang="zh-CN" sz="1400" b="1" dirty="0">
                <a:solidFill>
                  <a:srgbClr val="C00000"/>
                </a:solidFill>
                <a:latin typeface="微软雅黑" pitchFamily="34" charset="-122"/>
                <a:ea typeface="微软雅黑" pitchFamily="34" charset="-122"/>
              </a:rPr>
              <a:t>80-100</a:t>
            </a:r>
            <a:r>
              <a:rPr lang="zh-CN" altLang="en-US" sz="1400" b="1" dirty="0">
                <a:solidFill>
                  <a:srgbClr val="C00000"/>
                </a:solidFill>
                <a:latin typeface="微软雅黑" pitchFamily="34" charset="-122"/>
                <a:ea typeface="微软雅黑" pitchFamily="34" charset="-122"/>
              </a:rPr>
              <a:t>㎡，套均价</a:t>
            </a:r>
            <a:r>
              <a:rPr lang="en-US" altLang="zh-CN" sz="1400" b="1" dirty="0">
                <a:solidFill>
                  <a:srgbClr val="C00000"/>
                </a:solidFill>
                <a:latin typeface="微软雅黑" pitchFamily="34" charset="-122"/>
                <a:ea typeface="微软雅黑" pitchFamily="34" charset="-122"/>
              </a:rPr>
              <a:t>488</a:t>
            </a:r>
            <a:r>
              <a:rPr lang="zh-CN" altLang="en-US" sz="1400" b="1" dirty="0">
                <a:solidFill>
                  <a:srgbClr val="C00000"/>
                </a:solidFill>
                <a:latin typeface="微软雅黑" pitchFamily="34" charset="-122"/>
                <a:ea typeface="微软雅黑" pitchFamily="34" charset="-122"/>
              </a:rPr>
              <a:t>万。</a:t>
            </a:r>
            <a:endParaRPr lang="en-US" altLang="zh-CN" sz="1400" b="1" dirty="0">
              <a:solidFill>
                <a:srgbClr val="C00000"/>
              </a:solidFill>
              <a:latin typeface="微软雅黑" pitchFamily="34" charset="-122"/>
              <a:ea typeface="微软雅黑" pitchFamily="34" charset="-122"/>
            </a:endParaRPr>
          </a:p>
        </p:txBody>
      </p:sp>
      <p:sp>
        <p:nvSpPr>
          <p:cNvPr id="8" name="TextBox 7"/>
          <p:cNvSpPr txBox="1"/>
          <p:nvPr/>
        </p:nvSpPr>
        <p:spPr>
          <a:xfrm>
            <a:off x="5000628" y="4929203"/>
            <a:ext cx="3851698" cy="246221"/>
          </a:xfrm>
          <a:prstGeom prst="rect">
            <a:avLst/>
          </a:prstGeom>
          <a:noFill/>
        </p:spPr>
        <p:txBody>
          <a:bodyPr wrap="square" rtlCol="0">
            <a:spAutoFit/>
          </a:bodyPr>
          <a:lstStyle/>
          <a:p>
            <a:r>
              <a:rPr lang="zh-CN" altLang="en-US" sz="1000" dirty="0">
                <a:latin typeface="微软雅黑" pitchFamily="34" charset="-122"/>
                <a:ea typeface="微软雅黑" pitchFamily="34" charset="-122"/>
              </a:rPr>
              <a:t>数据来源：</a:t>
            </a:r>
            <a:r>
              <a:rPr lang="en-US" altLang="zh-CN" sz="1000" dirty="0">
                <a:latin typeface="微软雅黑" pitchFamily="34" charset="-122"/>
                <a:ea typeface="微软雅黑" pitchFamily="34" charset="-122"/>
              </a:rPr>
              <a:t>CRIC2016    </a:t>
            </a:r>
            <a:r>
              <a:rPr lang="zh-CN" altLang="en-US" sz="1000" dirty="0">
                <a:latin typeface="微软雅黑" pitchFamily="34" charset="-122"/>
                <a:ea typeface="微软雅黑" pitchFamily="34" charset="-122"/>
              </a:rPr>
              <a:t>单位： 成交面积：㎡、成交均价元</a:t>
            </a:r>
            <a:r>
              <a:rPr lang="en-US" altLang="zh-CN" sz="1000" dirty="0">
                <a:latin typeface="微软雅黑" pitchFamily="34" charset="-122"/>
                <a:ea typeface="微软雅黑" pitchFamily="34" charset="-122"/>
              </a:rPr>
              <a:t>/</a:t>
            </a:r>
            <a:r>
              <a:rPr lang="zh-CN" altLang="en-US" sz="1000" dirty="0">
                <a:latin typeface="微软雅黑" pitchFamily="34" charset="-122"/>
                <a:ea typeface="微软雅黑" pitchFamily="34" charset="-122"/>
              </a:rPr>
              <a:t>㎡</a:t>
            </a:r>
          </a:p>
        </p:txBody>
      </p:sp>
      <p:graphicFrame>
        <p:nvGraphicFramePr>
          <p:cNvPr id="7" name="图表 6"/>
          <p:cNvGraphicFramePr/>
          <p:nvPr/>
        </p:nvGraphicFramePr>
        <p:xfrm>
          <a:off x="252001" y="1142989"/>
          <a:ext cx="4783522" cy="32623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图表 8"/>
          <p:cNvGraphicFramePr/>
          <p:nvPr/>
        </p:nvGraphicFramePr>
        <p:xfrm>
          <a:off x="5035523" y="1142989"/>
          <a:ext cx="3857652" cy="32623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151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p:cNvPicPr>
            <a:picLocks noChangeAspect="1" noChangeArrowheads="1"/>
          </p:cNvPicPr>
          <p:nvPr/>
        </p:nvPicPr>
        <p:blipFill>
          <a:blip r:embed="rId2" cstate="print"/>
          <a:srcRect/>
          <a:stretch>
            <a:fillRect/>
          </a:stretch>
        </p:blipFill>
        <p:spPr bwMode="auto">
          <a:xfrm>
            <a:off x="2571736" y="3218695"/>
            <a:ext cx="2230066" cy="1422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28596" y="3218695"/>
            <a:ext cx="2133471" cy="1422000"/>
          </a:xfrm>
          <a:prstGeom prst="rect">
            <a:avLst/>
          </a:prstGeom>
          <a:noFill/>
          <a:ln w="9525">
            <a:noFill/>
            <a:miter lim="800000"/>
            <a:headEnd/>
            <a:tailEnd/>
          </a:ln>
          <a:effectLst/>
        </p:spPr>
      </p:pic>
      <p:sp>
        <p:nvSpPr>
          <p:cNvPr id="2" name="TextBox 1"/>
          <p:cNvSpPr txBox="1"/>
          <p:nvPr/>
        </p:nvSpPr>
        <p:spPr>
          <a:xfrm>
            <a:off x="252000" y="461491"/>
            <a:ext cx="8641175" cy="523220"/>
          </a:xfrm>
          <a:prstGeom prst="rect">
            <a:avLst/>
          </a:prstGeom>
          <a:noFill/>
        </p:spPr>
        <p:txBody>
          <a:bodyPr wrap="square" rtlCol="0">
            <a:spAutoFit/>
          </a:bodyPr>
          <a:lstStyle/>
          <a:p>
            <a:r>
              <a:rPr lang="zh-CN" altLang="en-US" sz="1400" b="1" dirty="0">
                <a:latin typeface="微软雅黑" pitchFamily="34" charset="-122"/>
                <a:ea typeface="微软雅黑" pitchFamily="34" charset="-122"/>
              </a:rPr>
              <a:t>客户分析：</a:t>
            </a:r>
            <a:r>
              <a:rPr lang="en-US" altLang="zh-CN" sz="1400" b="1" dirty="0">
                <a:solidFill>
                  <a:srgbClr val="C00000"/>
                </a:solidFill>
                <a:latin typeface="微软雅黑" pitchFamily="34" charset="-122"/>
                <a:ea typeface="微软雅黑" pitchFamily="34" charset="-122"/>
              </a:rPr>
              <a:t>66</a:t>
            </a:r>
            <a:r>
              <a:rPr lang="zh-CN" altLang="en-US" sz="1400" b="1" dirty="0">
                <a:solidFill>
                  <a:srgbClr val="C00000"/>
                </a:solidFill>
                <a:latin typeface="微软雅黑" pitchFamily="34" charset="-122"/>
                <a:ea typeface="微软雅黑" pitchFamily="34" charset="-122"/>
              </a:rPr>
              <a:t>平以投资居多，自住大部分是工作青年和刚结婚的，</a:t>
            </a:r>
            <a:r>
              <a:rPr lang="en-US" altLang="zh-CN" sz="1400" b="1" dirty="0">
                <a:solidFill>
                  <a:srgbClr val="C00000"/>
                </a:solidFill>
                <a:latin typeface="微软雅黑" pitchFamily="34" charset="-122"/>
                <a:ea typeface="微软雅黑" pitchFamily="34" charset="-122"/>
              </a:rPr>
              <a:t>100</a:t>
            </a:r>
            <a:r>
              <a:rPr lang="zh-CN" altLang="en-US" sz="1400" b="1" dirty="0">
                <a:solidFill>
                  <a:srgbClr val="C00000"/>
                </a:solidFill>
                <a:latin typeface="微软雅黑" pitchFamily="34" charset="-122"/>
                <a:ea typeface="微软雅黑" pitchFamily="34" charset="-122"/>
              </a:rPr>
              <a:t>平基本都是三口或者四口之家自住为主</a:t>
            </a:r>
          </a:p>
        </p:txBody>
      </p:sp>
      <p:sp>
        <p:nvSpPr>
          <p:cNvPr id="3" name="TextBox 2"/>
          <p:cNvSpPr txBox="1"/>
          <p:nvPr/>
        </p:nvSpPr>
        <p:spPr>
          <a:xfrm>
            <a:off x="366300" y="1255415"/>
            <a:ext cx="4462875" cy="307777"/>
          </a:xfrm>
          <a:prstGeom prst="rect">
            <a:avLst/>
          </a:prstGeom>
          <a:solidFill>
            <a:schemeClr val="bg1">
              <a:lumMod val="85000"/>
            </a:schemeClr>
          </a:solidFill>
        </p:spPr>
        <p:txBody>
          <a:bodyPr wrap="square" rtlCol="0">
            <a:spAutoFit/>
          </a:bodyPr>
          <a:lstStyle/>
          <a:p>
            <a:pPr algn="ctr"/>
            <a:r>
              <a:rPr lang="zh-CN" altLang="en-US" sz="1400" b="1" dirty="0">
                <a:latin typeface="微软雅黑" pitchFamily="34" charset="-122"/>
                <a:ea typeface="微软雅黑" pitchFamily="34" charset="-122"/>
              </a:rPr>
              <a:t>客户来源</a:t>
            </a:r>
            <a:endParaRPr lang="zh-CN" altLang="en-US" sz="1400" b="1" dirty="0">
              <a:solidFill>
                <a:srgbClr val="C00000"/>
              </a:solidFill>
              <a:latin typeface="微软雅黑" pitchFamily="34" charset="-122"/>
              <a:ea typeface="微软雅黑" pitchFamily="34" charset="-122"/>
            </a:endParaRPr>
          </a:p>
        </p:txBody>
      </p:sp>
      <p:sp>
        <p:nvSpPr>
          <p:cNvPr id="4" name="TextBox 3"/>
          <p:cNvSpPr txBox="1"/>
          <p:nvPr/>
        </p:nvSpPr>
        <p:spPr>
          <a:xfrm>
            <a:off x="5062125" y="1735534"/>
            <a:ext cx="1700625" cy="1754326"/>
          </a:xfrm>
          <a:prstGeom prst="rect">
            <a:avLst/>
          </a:prstGeom>
          <a:noFill/>
        </p:spPr>
        <p:txBody>
          <a:bodyPr wrap="square" rtlCol="0">
            <a:spAutoFit/>
          </a:bodyPr>
          <a:lstStyle/>
          <a:p>
            <a:pPr>
              <a:lnSpc>
                <a:spcPct val="150000"/>
              </a:lnSpc>
            </a:pPr>
            <a:r>
              <a:rPr lang="en-US" altLang="zh-CN" sz="1200" b="1" dirty="0">
                <a:solidFill>
                  <a:srgbClr val="C00000"/>
                </a:solidFill>
                <a:latin typeface="微软雅黑" pitchFamily="34" charset="-122"/>
                <a:ea typeface="微软雅黑" pitchFamily="34" charset="-122"/>
              </a:rPr>
              <a:t>66-100</a:t>
            </a:r>
            <a:r>
              <a:rPr lang="zh-CN" altLang="en-US" sz="1200" b="1" dirty="0">
                <a:solidFill>
                  <a:srgbClr val="C00000"/>
                </a:solidFill>
                <a:latin typeface="微软雅黑" pitchFamily="34" charset="-122"/>
                <a:ea typeface="微软雅黑" pitchFamily="34" charset="-122"/>
              </a:rPr>
              <a:t>平产品</a:t>
            </a:r>
            <a:endParaRPr lang="en-US" altLang="zh-CN" sz="1200" b="1" dirty="0">
              <a:solidFill>
                <a:srgbClr val="C00000"/>
              </a:solidFill>
              <a:latin typeface="微软雅黑" pitchFamily="34" charset="-122"/>
              <a:ea typeface="微软雅黑" pitchFamily="34" charset="-122"/>
            </a:endParaRPr>
          </a:p>
          <a:p>
            <a:pPr>
              <a:lnSpc>
                <a:spcPct val="150000"/>
              </a:lnSpc>
              <a:buFont typeface="Wingdings" pitchFamily="2" charset="2"/>
              <a:buChar char="Ø"/>
            </a:pPr>
            <a:r>
              <a:rPr lang="en-US" altLang="zh-CN" sz="1200" dirty="0">
                <a:latin typeface="微软雅黑" pitchFamily="34" charset="-122"/>
                <a:ea typeface="微软雅黑" pitchFamily="34" charset="-122"/>
              </a:rPr>
              <a:t>66</a:t>
            </a:r>
            <a:r>
              <a:rPr lang="zh-CN" altLang="en-US" sz="1200" dirty="0">
                <a:latin typeface="微软雅黑" pitchFamily="34" charset="-122"/>
                <a:ea typeface="微软雅黑" pitchFamily="34" charset="-122"/>
              </a:rPr>
              <a:t>平投资型客户多占比</a:t>
            </a:r>
            <a:r>
              <a:rPr lang="en-US" altLang="zh-CN" sz="1200" dirty="0">
                <a:latin typeface="微软雅黑" pitchFamily="34" charset="-122"/>
                <a:ea typeface="微软雅黑" pitchFamily="34" charset="-122"/>
              </a:rPr>
              <a:t>70%</a:t>
            </a:r>
            <a:r>
              <a:rPr lang="zh-CN" altLang="en-US" sz="1200" dirty="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a:p>
            <a:pPr>
              <a:lnSpc>
                <a:spcPct val="150000"/>
              </a:lnSpc>
              <a:buFont typeface="Wingdings" pitchFamily="2" charset="2"/>
              <a:buChar char="Ø"/>
            </a:pPr>
            <a:r>
              <a:rPr lang="en-US" altLang="zh-CN" sz="1200" dirty="0">
                <a:latin typeface="微软雅黑" pitchFamily="34" charset="-122"/>
                <a:ea typeface="微软雅黑" pitchFamily="34" charset="-122"/>
              </a:rPr>
              <a:t>100</a:t>
            </a:r>
            <a:r>
              <a:rPr lang="zh-CN" altLang="en-US" sz="1200" dirty="0">
                <a:latin typeface="微软雅黑" pitchFamily="34" charset="-122"/>
                <a:ea typeface="微软雅黑" pitchFamily="34" charset="-122"/>
              </a:rPr>
              <a:t>平的自住型客户多，占比</a:t>
            </a:r>
            <a:r>
              <a:rPr lang="en-US" altLang="zh-CN" sz="1200" dirty="0">
                <a:latin typeface="微软雅黑" pitchFamily="34" charset="-122"/>
                <a:ea typeface="微软雅黑" pitchFamily="34" charset="-122"/>
              </a:rPr>
              <a:t>70%</a:t>
            </a:r>
          </a:p>
          <a:p>
            <a:pPr>
              <a:lnSpc>
                <a:spcPct val="150000"/>
              </a:lnSpc>
              <a:buFont typeface="Wingdings" pitchFamily="2" charset="2"/>
              <a:buChar char="Ø"/>
            </a:pPr>
            <a:endParaRPr lang="zh-CN" altLang="en-US" sz="1200" dirty="0">
              <a:latin typeface="微软雅黑" pitchFamily="34" charset="-122"/>
              <a:ea typeface="微软雅黑" pitchFamily="34" charset="-122"/>
            </a:endParaRPr>
          </a:p>
        </p:txBody>
      </p:sp>
      <p:sp>
        <p:nvSpPr>
          <p:cNvPr id="5" name="TextBox 4"/>
          <p:cNvSpPr txBox="1"/>
          <p:nvPr/>
        </p:nvSpPr>
        <p:spPr>
          <a:xfrm>
            <a:off x="6986176" y="1741239"/>
            <a:ext cx="1748250" cy="1477328"/>
          </a:xfrm>
          <a:prstGeom prst="rect">
            <a:avLst/>
          </a:prstGeom>
          <a:noFill/>
        </p:spPr>
        <p:txBody>
          <a:bodyPr wrap="square" rtlCol="0">
            <a:spAutoFit/>
          </a:bodyPr>
          <a:lstStyle/>
          <a:p>
            <a:pPr>
              <a:lnSpc>
                <a:spcPct val="150000"/>
              </a:lnSpc>
            </a:pPr>
            <a:r>
              <a:rPr lang="zh-CN" altLang="en-US" sz="1200" b="1" dirty="0">
                <a:solidFill>
                  <a:srgbClr val="C00000"/>
                </a:solidFill>
                <a:latin typeface="微软雅黑" pitchFamily="34" charset="-122"/>
                <a:ea typeface="微软雅黑" pitchFamily="34" charset="-122"/>
              </a:rPr>
              <a:t>购买关注点</a:t>
            </a:r>
            <a:endParaRPr lang="en-US" altLang="zh-CN" sz="1200" b="1" dirty="0">
              <a:solidFill>
                <a:srgbClr val="C00000"/>
              </a:solidFill>
              <a:latin typeface="微软雅黑" pitchFamily="34" charset="-122"/>
              <a:ea typeface="微软雅黑" pitchFamily="34" charset="-122"/>
            </a:endParaRPr>
          </a:p>
          <a:p>
            <a:pPr>
              <a:lnSpc>
                <a:spcPct val="150000"/>
              </a:lnSpc>
              <a:buFont typeface="Wingdings" pitchFamily="2" charset="2"/>
              <a:buChar char="Ø"/>
            </a:pPr>
            <a:r>
              <a:rPr lang="zh-CN" altLang="en-US" sz="1200" dirty="0">
                <a:latin typeface="微软雅黑" pitchFamily="34" charset="-122"/>
                <a:ea typeface="微软雅黑" pitchFamily="34" charset="-122"/>
              </a:rPr>
              <a:t>自住客和投资客都关注本项目周边科技产业后期带动升值和品牌开发商的产品舒适度打造</a:t>
            </a:r>
            <a:endParaRPr lang="en-US" altLang="zh-CN" sz="1200" b="1" dirty="0">
              <a:solidFill>
                <a:srgbClr val="C00000"/>
              </a:solidFill>
              <a:latin typeface="微软雅黑" pitchFamily="34" charset="-122"/>
              <a:ea typeface="微软雅黑" pitchFamily="34" charset="-122"/>
            </a:endParaRPr>
          </a:p>
        </p:txBody>
      </p:sp>
      <p:sp>
        <p:nvSpPr>
          <p:cNvPr id="6" name="矩形 5"/>
          <p:cNvSpPr/>
          <p:nvPr/>
        </p:nvSpPr>
        <p:spPr>
          <a:xfrm>
            <a:off x="361950" y="1247775"/>
            <a:ext cx="4457700" cy="3590925"/>
          </a:xfrm>
          <a:prstGeom prst="rect">
            <a:avLst/>
          </a:prstGeom>
          <a:noFill/>
          <a:ln w="952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48249" y="1238251"/>
            <a:ext cx="1704975" cy="3600450"/>
          </a:xfrm>
          <a:prstGeom prst="rect">
            <a:avLst/>
          </a:prstGeom>
          <a:noFill/>
          <a:ln w="952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981824" y="1228726"/>
            <a:ext cx="1743075" cy="3600450"/>
          </a:xfrm>
          <a:prstGeom prst="rect">
            <a:avLst/>
          </a:prstGeom>
          <a:noFill/>
          <a:ln w="952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81001" y="1772335"/>
            <a:ext cx="2057400" cy="1200329"/>
          </a:xfrm>
          <a:prstGeom prst="rect">
            <a:avLst/>
          </a:prstGeom>
        </p:spPr>
        <p:txBody>
          <a:bodyPr wrap="square">
            <a:spAutoFit/>
          </a:bodyPr>
          <a:lstStyle/>
          <a:p>
            <a:pPr>
              <a:lnSpc>
                <a:spcPct val="150000"/>
              </a:lnSpc>
            </a:pPr>
            <a:r>
              <a:rPr lang="zh-CN" altLang="en-US" sz="1200" b="1" dirty="0">
                <a:solidFill>
                  <a:srgbClr val="C00000"/>
                </a:solidFill>
                <a:latin typeface="微软雅黑" pitchFamily="34" charset="-122"/>
                <a:ea typeface="微软雅黑" pitchFamily="34" charset="-122"/>
              </a:rPr>
              <a:t>自住型客户</a:t>
            </a:r>
            <a:endParaRPr lang="en-US" altLang="zh-CN" sz="1200" b="1" dirty="0">
              <a:solidFill>
                <a:srgbClr val="C00000"/>
              </a:solidFill>
              <a:latin typeface="微软雅黑" pitchFamily="34" charset="-122"/>
              <a:ea typeface="微软雅黑" pitchFamily="34" charset="-122"/>
            </a:endParaRPr>
          </a:p>
          <a:p>
            <a:pPr>
              <a:lnSpc>
                <a:spcPct val="150000"/>
              </a:lnSpc>
            </a:pPr>
            <a:r>
              <a:rPr lang="zh-CN" altLang="en-US" sz="1200" dirty="0">
                <a:latin typeface="微软雅黑" pitchFamily="34" charset="-122"/>
                <a:ea typeface="微软雅黑" pitchFamily="34" charset="-122"/>
              </a:rPr>
              <a:t>自住型客户多是留仙洞总部基地附近从业人员，大部分是选择</a:t>
            </a:r>
            <a:r>
              <a:rPr lang="en-US" altLang="zh-CN" sz="1200" dirty="0">
                <a:latin typeface="微软雅黑" pitchFamily="34" charset="-122"/>
                <a:ea typeface="微软雅黑" pitchFamily="34" charset="-122"/>
              </a:rPr>
              <a:t>100</a:t>
            </a:r>
            <a:r>
              <a:rPr lang="zh-CN" altLang="en-US" sz="1200" dirty="0">
                <a:latin typeface="微软雅黑" pitchFamily="34" charset="-122"/>
                <a:ea typeface="微软雅黑" pitchFamily="34" charset="-122"/>
              </a:rPr>
              <a:t>平作为其居所。</a:t>
            </a:r>
            <a:endParaRPr lang="en-US" altLang="zh-CN" sz="1200" dirty="0">
              <a:latin typeface="微软雅黑" pitchFamily="34" charset="-122"/>
              <a:ea typeface="微软雅黑" pitchFamily="34" charset="-122"/>
            </a:endParaRPr>
          </a:p>
        </p:txBody>
      </p:sp>
      <p:sp>
        <p:nvSpPr>
          <p:cNvPr id="10" name="TextBox 9"/>
          <p:cNvSpPr txBox="1"/>
          <p:nvPr/>
        </p:nvSpPr>
        <p:spPr>
          <a:xfrm>
            <a:off x="5057775" y="1245890"/>
            <a:ext cx="1704975" cy="307777"/>
          </a:xfrm>
          <a:prstGeom prst="rect">
            <a:avLst/>
          </a:prstGeom>
          <a:solidFill>
            <a:schemeClr val="bg1">
              <a:lumMod val="85000"/>
            </a:schemeClr>
          </a:solidFill>
        </p:spPr>
        <p:txBody>
          <a:bodyPr wrap="square" rtlCol="0">
            <a:spAutoFit/>
          </a:bodyPr>
          <a:lstStyle/>
          <a:p>
            <a:pPr algn="ctr"/>
            <a:r>
              <a:rPr lang="zh-CN" altLang="en-US" sz="1400" b="1" dirty="0">
                <a:latin typeface="微软雅黑" pitchFamily="34" charset="-122"/>
                <a:ea typeface="微软雅黑" pitchFamily="34" charset="-122"/>
              </a:rPr>
              <a:t>置业目的</a:t>
            </a:r>
            <a:endParaRPr lang="zh-CN" altLang="en-US" sz="1400" b="1" dirty="0">
              <a:solidFill>
                <a:srgbClr val="C00000"/>
              </a:solidFill>
              <a:latin typeface="微软雅黑" pitchFamily="34" charset="-122"/>
              <a:ea typeface="微软雅黑" pitchFamily="34" charset="-122"/>
            </a:endParaRPr>
          </a:p>
        </p:txBody>
      </p:sp>
      <p:sp>
        <p:nvSpPr>
          <p:cNvPr id="11" name="TextBox 10"/>
          <p:cNvSpPr txBox="1"/>
          <p:nvPr/>
        </p:nvSpPr>
        <p:spPr>
          <a:xfrm>
            <a:off x="6991349" y="1236365"/>
            <a:ext cx="1733551" cy="307777"/>
          </a:xfrm>
          <a:prstGeom prst="rect">
            <a:avLst/>
          </a:prstGeom>
          <a:solidFill>
            <a:schemeClr val="bg1">
              <a:lumMod val="85000"/>
            </a:schemeClr>
          </a:solidFill>
        </p:spPr>
        <p:txBody>
          <a:bodyPr wrap="square" rtlCol="0">
            <a:spAutoFit/>
          </a:bodyPr>
          <a:lstStyle/>
          <a:p>
            <a:pPr algn="ctr"/>
            <a:r>
              <a:rPr lang="zh-CN" altLang="en-US" sz="1400" b="1" dirty="0">
                <a:latin typeface="微软雅黑" pitchFamily="34" charset="-122"/>
                <a:ea typeface="微软雅黑" pitchFamily="34" charset="-122"/>
              </a:rPr>
              <a:t>客户定位</a:t>
            </a:r>
            <a:endParaRPr lang="zh-CN" altLang="en-US" sz="1400" b="1" dirty="0">
              <a:solidFill>
                <a:srgbClr val="C00000"/>
              </a:solidFill>
              <a:latin typeface="微软雅黑" pitchFamily="34" charset="-122"/>
              <a:ea typeface="微软雅黑" pitchFamily="34" charset="-122"/>
            </a:endParaRPr>
          </a:p>
        </p:txBody>
      </p:sp>
      <p:sp>
        <p:nvSpPr>
          <p:cNvPr id="12" name="矩形 11"/>
          <p:cNvSpPr/>
          <p:nvPr/>
        </p:nvSpPr>
        <p:spPr>
          <a:xfrm>
            <a:off x="2703786" y="1771049"/>
            <a:ext cx="2134915" cy="1200329"/>
          </a:xfrm>
          <a:prstGeom prst="rect">
            <a:avLst/>
          </a:prstGeom>
        </p:spPr>
        <p:txBody>
          <a:bodyPr wrap="square">
            <a:spAutoFit/>
          </a:bodyPr>
          <a:lstStyle/>
          <a:p>
            <a:pPr>
              <a:lnSpc>
                <a:spcPct val="150000"/>
              </a:lnSpc>
            </a:pPr>
            <a:r>
              <a:rPr lang="zh-CN" altLang="en-US" sz="1200" b="1" dirty="0">
                <a:solidFill>
                  <a:srgbClr val="C00000"/>
                </a:solidFill>
                <a:latin typeface="微软雅黑" pitchFamily="34" charset="-122"/>
                <a:ea typeface="微软雅黑" pitchFamily="34" charset="-122"/>
              </a:rPr>
              <a:t>投资性客户</a:t>
            </a:r>
            <a:endParaRPr lang="en-US" altLang="zh-CN" sz="1200" b="1" dirty="0">
              <a:solidFill>
                <a:srgbClr val="C00000"/>
              </a:solidFill>
              <a:latin typeface="微软雅黑" pitchFamily="34" charset="-122"/>
              <a:ea typeface="微软雅黑" pitchFamily="34" charset="-122"/>
            </a:endParaRPr>
          </a:p>
          <a:p>
            <a:pPr>
              <a:lnSpc>
                <a:spcPct val="150000"/>
              </a:lnSpc>
            </a:pPr>
            <a:r>
              <a:rPr lang="zh-CN" altLang="en-US" sz="1200" dirty="0">
                <a:latin typeface="微软雅黑" pitchFamily="34" charset="-122"/>
                <a:ea typeface="微软雅黑" pitchFamily="34" charset="-122"/>
              </a:rPr>
              <a:t>客户来源多样，投资选择谨慎，看中了留仙洞未来的发展潜力，以及小面积高实用。</a:t>
            </a:r>
          </a:p>
        </p:txBody>
      </p:sp>
      <p:cxnSp>
        <p:nvCxnSpPr>
          <p:cNvPr id="15" name="直接连接符 14"/>
          <p:cNvCxnSpPr>
            <a:stCxn id="3" idx="2"/>
          </p:cNvCxnSpPr>
          <p:nvPr/>
        </p:nvCxnSpPr>
        <p:spPr>
          <a:xfrm rot="16200000" flipH="1">
            <a:off x="1140959" y="3019971"/>
            <a:ext cx="2913558"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上弧形箭头 18"/>
          <p:cNvSpPr/>
          <p:nvPr/>
        </p:nvSpPr>
        <p:spPr>
          <a:xfrm rot="19380434">
            <a:off x="1063394" y="3714637"/>
            <a:ext cx="624043" cy="393162"/>
          </a:xfrm>
          <a:prstGeom prst="curvedDownArrow">
            <a:avLst>
              <a:gd name="adj1" fmla="val 25000"/>
              <a:gd name="adj2" fmla="val 148241"/>
              <a:gd name="adj3" fmla="val 61568"/>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上弧形箭头 20"/>
          <p:cNvSpPr/>
          <p:nvPr/>
        </p:nvSpPr>
        <p:spPr>
          <a:xfrm rot="2036820">
            <a:off x="3103050" y="3458397"/>
            <a:ext cx="954384" cy="297289"/>
          </a:xfrm>
          <a:prstGeom prst="curved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上弧形箭头 23"/>
          <p:cNvSpPr/>
          <p:nvPr/>
        </p:nvSpPr>
        <p:spPr>
          <a:xfrm rot="16414588">
            <a:off x="3414236" y="4092062"/>
            <a:ext cx="543610" cy="390796"/>
          </a:xfrm>
          <a:prstGeom prst="curved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上弧形箭头 24"/>
          <p:cNvSpPr/>
          <p:nvPr/>
        </p:nvSpPr>
        <p:spPr>
          <a:xfrm rot="8485718">
            <a:off x="3880577" y="3693594"/>
            <a:ext cx="954384" cy="297289"/>
          </a:xfrm>
          <a:prstGeom prst="curved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37163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000" y="461491"/>
            <a:ext cx="6433171" cy="307777"/>
          </a:xfrm>
          <a:prstGeom prst="rect">
            <a:avLst/>
          </a:prstGeom>
          <a:noFill/>
        </p:spPr>
        <p:txBody>
          <a:bodyPr wrap="none" rtlCol="0">
            <a:spAutoFit/>
          </a:bodyPr>
          <a:lstStyle/>
          <a:p>
            <a:r>
              <a:rPr lang="zh-CN" altLang="en-US" sz="1400" b="1" dirty="0">
                <a:latin typeface="微软雅黑" pitchFamily="34" charset="-122"/>
                <a:ea typeface="微软雅黑" pitchFamily="34" charset="-122"/>
              </a:rPr>
              <a:t>客户描摹：</a:t>
            </a:r>
            <a:r>
              <a:rPr lang="zh-CN" altLang="en-US" sz="1400" b="1" dirty="0">
                <a:solidFill>
                  <a:srgbClr val="C00000"/>
                </a:solidFill>
                <a:latin typeface="微软雅黑" pitchFamily="34" charset="-122"/>
                <a:ea typeface="微软雅黑" pitchFamily="34" charset="-122"/>
              </a:rPr>
              <a:t>投资型多为</a:t>
            </a:r>
            <a:r>
              <a:rPr lang="en-US" altLang="zh-CN" sz="1400" b="1" dirty="0">
                <a:solidFill>
                  <a:srgbClr val="C00000"/>
                </a:solidFill>
                <a:latin typeface="微软雅黑" pitchFamily="34" charset="-122"/>
                <a:ea typeface="微软雅黑" pitchFamily="34" charset="-122"/>
              </a:rPr>
              <a:t>35-50</a:t>
            </a:r>
            <a:r>
              <a:rPr lang="zh-CN" altLang="en-US" sz="1400" b="1" dirty="0">
                <a:solidFill>
                  <a:srgbClr val="C00000"/>
                </a:solidFill>
                <a:latin typeface="微软雅黑" pitchFamily="34" charset="-122"/>
                <a:ea typeface="微软雅黑" pitchFamily="34" charset="-122"/>
              </a:rPr>
              <a:t>岁置业客户，自住型多为</a:t>
            </a:r>
            <a:r>
              <a:rPr lang="en-US" altLang="zh-CN" sz="1400" b="1" dirty="0">
                <a:solidFill>
                  <a:srgbClr val="C00000"/>
                </a:solidFill>
                <a:latin typeface="微软雅黑" pitchFamily="34" charset="-122"/>
                <a:ea typeface="微软雅黑" pitchFamily="34" charset="-122"/>
              </a:rPr>
              <a:t>30-45</a:t>
            </a:r>
            <a:r>
              <a:rPr lang="zh-CN" altLang="en-US" sz="1400" b="1" dirty="0">
                <a:solidFill>
                  <a:srgbClr val="C00000"/>
                </a:solidFill>
                <a:latin typeface="微软雅黑" pitchFamily="34" charset="-122"/>
                <a:ea typeface="微软雅黑" pitchFamily="34" charset="-122"/>
              </a:rPr>
              <a:t>岁首次置业的客户</a:t>
            </a:r>
          </a:p>
        </p:txBody>
      </p:sp>
      <p:cxnSp>
        <p:nvCxnSpPr>
          <p:cNvPr id="4" name="直接连接符 3"/>
          <p:cNvCxnSpPr/>
          <p:nvPr/>
        </p:nvCxnSpPr>
        <p:spPr>
          <a:xfrm rot="16200000" flipH="1">
            <a:off x="2934000" y="3095924"/>
            <a:ext cx="3276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10800000" flipV="1">
            <a:off x="4152902" y="2952749"/>
            <a:ext cx="7810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1475" y="1381125"/>
            <a:ext cx="3981450" cy="1569660"/>
          </a:xfrm>
          <a:prstGeom prst="rect">
            <a:avLst/>
          </a:prstGeom>
          <a:noFill/>
        </p:spPr>
        <p:txBody>
          <a:bodyPr wrap="square" rtlCol="0">
            <a:spAutoFit/>
          </a:bodyPr>
          <a:lstStyle/>
          <a:p>
            <a:r>
              <a:rPr lang="zh-CN" altLang="en-US" sz="1200" b="1" dirty="0">
                <a:latin typeface="微软雅黑" pitchFamily="34" charset="-122"/>
                <a:ea typeface="微软雅黑" pitchFamily="34" charset="-122"/>
              </a:rPr>
              <a:t>受访人：熊女士  </a:t>
            </a:r>
            <a:r>
              <a:rPr lang="en-US" altLang="zh-CN" sz="1200" b="1" dirty="0">
                <a:latin typeface="微软雅黑" pitchFamily="34" charset="-122"/>
                <a:ea typeface="微软雅黑" pitchFamily="34" charset="-122"/>
              </a:rPr>
              <a:t>55</a:t>
            </a:r>
            <a:r>
              <a:rPr lang="zh-CN" altLang="en-US" sz="1200" b="1" dirty="0">
                <a:latin typeface="微软雅黑" pitchFamily="34" charset="-122"/>
                <a:ea typeface="微软雅黑" pitchFamily="34" charset="-122"/>
              </a:rPr>
              <a:t>岁  深圳盐田区</a:t>
            </a:r>
            <a:endParaRPr lang="en-US" altLang="zh-CN" sz="1200" b="1" dirty="0">
              <a:latin typeface="微软雅黑" pitchFamily="34" charset="-122"/>
              <a:ea typeface="微软雅黑" pitchFamily="34" charset="-122"/>
            </a:endParaRPr>
          </a:p>
          <a:p>
            <a:r>
              <a:rPr lang="zh-CN" altLang="en-US" sz="1200" b="1" dirty="0">
                <a:latin typeface="微软雅黑" pitchFamily="34" charset="-122"/>
                <a:ea typeface="微软雅黑" pitchFamily="34" charset="-122"/>
              </a:rPr>
              <a:t>客户基本属性：退休</a:t>
            </a:r>
            <a:endParaRPr lang="en-US" altLang="zh-CN" sz="1200" b="1" dirty="0">
              <a:latin typeface="微软雅黑" pitchFamily="34" charset="-122"/>
              <a:ea typeface="微软雅黑" pitchFamily="34" charset="-122"/>
            </a:endParaRPr>
          </a:p>
          <a:p>
            <a:endParaRPr lang="en-US" altLang="zh-CN" sz="1200" b="1" dirty="0">
              <a:latin typeface="微软雅黑" pitchFamily="34" charset="-122"/>
              <a:ea typeface="微软雅黑" pitchFamily="34" charset="-122"/>
            </a:endParaRPr>
          </a:p>
          <a:p>
            <a:r>
              <a:rPr lang="zh-CN" altLang="en-US" sz="1200" dirty="0">
                <a:latin typeface="微软雅黑" pitchFamily="34" charset="-122"/>
                <a:ea typeface="微软雅黑" pitchFamily="34" charset="-122"/>
              </a:rPr>
              <a:t>家有一子，在南山区留仙洞上班快三四年，已为儿子购置了一套婚房，但离上班的地方较远，因此想要在留仙洞周边选择一个不限购不限贷的产品</a:t>
            </a:r>
            <a:endParaRPr lang="en-US" altLang="zh-CN" sz="1200" dirty="0">
              <a:latin typeface="微软雅黑" pitchFamily="34" charset="-122"/>
              <a:ea typeface="微软雅黑" pitchFamily="34" charset="-122"/>
            </a:endParaRPr>
          </a:p>
          <a:p>
            <a:r>
              <a:rPr lang="zh-CN" altLang="en-US" sz="1200" dirty="0">
                <a:latin typeface="微软雅黑" pitchFamily="34" charset="-122"/>
                <a:ea typeface="微软雅黑" pitchFamily="34" charset="-122"/>
              </a:rPr>
              <a:t>儿子可偶尔自住，仍以投资为目的，看中片区的发展规划</a:t>
            </a:r>
          </a:p>
        </p:txBody>
      </p:sp>
      <p:sp>
        <p:nvSpPr>
          <p:cNvPr id="8" name="TextBox 7"/>
          <p:cNvSpPr txBox="1"/>
          <p:nvPr/>
        </p:nvSpPr>
        <p:spPr>
          <a:xfrm>
            <a:off x="4819649" y="1381125"/>
            <a:ext cx="3762375" cy="1569660"/>
          </a:xfrm>
          <a:prstGeom prst="rect">
            <a:avLst/>
          </a:prstGeom>
          <a:noFill/>
        </p:spPr>
        <p:txBody>
          <a:bodyPr wrap="square" rtlCol="0">
            <a:spAutoFit/>
          </a:bodyPr>
          <a:lstStyle/>
          <a:p>
            <a:r>
              <a:rPr lang="zh-CN" altLang="en-US" sz="1200" b="1" dirty="0">
                <a:latin typeface="微软雅黑" pitchFamily="34" charset="-122"/>
                <a:ea typeface="微软雅黑" pitchFamily="34" charset="-122"/>
              </a:rPr>
              <a:t>受访人：谢先生  </a:t>
            </a:r>
            <a:r>
              <a:rPr lang="en-US" altLang="zh-CN" sz="1200" b="1" dirty="0">
                <a:latin typeface="微软雅黑" pitchFamily="34" charset="-122"/>
                <a:ea typeface="微软雅黑" pitchFamily="34" charset="-122"/>
              </a:rPr>
              <a:t>38</a:t>
            </a:r>
            <a:r>
              <a:rPr lang="zh-CN" altLang="en-US" sz="1200" b="1" dirty="0">
                <a:latin typeface="微软雅黑" pitchFamily="34" charset="-122"/>
                <a:ea typeface="微软雅黑" pitchFamily="34" charset="-122"/>
              </a:rPr>
              <a:t>岁   广州市</a:t>
            </a:r>
            <a:endParaRPr lang="en-US" altLang="zh-CN" sz="1200" b="1" dirty="0">
              <a:latin typeface="微软雅黑" pitchFamily="34" charset="-122"/>
              <a:ea typeface="微软雅黑" pitchFamily="34" charset="-122"/>
            </a:endParaRPr>
          </a:p>
          <a:p>
            <a:r>
              <a:rPr lang="zh-CN" altLang="en-US" sz="1200" b="1" dirty="0">
                <a:latin typeface="微软雅黑" pitchFamily="34" charset="-122"/>
                <a:ea typeface="微软雅黑" pitchFamily="34" charset="-122"/>
              </a:rPr>
              <a:t>客户基本属性：已婚家庭型</a:t>
            </a:r>
            <a:endParaRPr lang="en-US" altLang="zh-CN" sz="1200" b="1" dirty="0">
              <a:latin typeface="微软雅黑" pitchFamily="34" charset="-122"/>
              <a:ea typeface="微软雅黑" pitchFamily="34" charset="-122"/>
            </a:endParaRPr>
          </a:p>
          <a:p>
            <a:endParaRPr lang="en-US" altLang="zh-CN" sz="1200" b="1" dirty="0">
              <a:latin typeface="微软雅黑" pitchFamily="34" charset="-122"/>
              <a:ea typeface="微软雅黑" pitchFamily="34" charset="-122"/>
            </a:endParaRPr>
          </a:p>
          <a:p>
            <a:r>
              <a:rPr lang="zh-CN" altLang="en-US" sz="1200" dirty="0">
                <a:latin typeface="微软雅黑" pitchFamily="34" charset="-122"/>
                <a:ea typeface="微软雅黑" pitchFamily="34" charset="-122"/>
              </a:rPr>
              <a:t>看重深圳的房价上升空间，打算购入房产作为投资，主要关注产业园区周边的的项目</a:t>
            </a:r>
            <a:endParaRPr lang="en-US" altLang="zh-CN" sz="1200" dirty="0">
              <a:latin typeface="微软雅黑" pitchFamily="34" charset="-122"/>
              <a:ea typeface="微软雅黑" pitchFamily="34" charset="-122"/>
            </a:endParaRPr>
          </a:p>
          <a:p>
            <a:r>
              <a:rPr lang="zh-CN" altLang="en-US" sz="1200" dirty="0">
                <a:latin typeface="微软雅黑" pitchFamily="34" charset="-122"/>
                <a:ea typeface="微软雅黑" pitchFamily="34" charset="-122"/>
              </a:rPr>
              <a:t>除了升值空间，也关注后期物业的托管服务，因地域关系不能经常往返深圳，所以看中精装修和品牌物业服务</a:t>
            </a:r>
          </a:p>
        </p:txBody>
      </p:sp>
      <p:sp>
        <p:nvSpPr>
          <p:cNvPr id="9" name="TextBox 8"/>
          <p:cNvSpPr txBox="1"/>
          <p:nvPr/>
        </p:nvSpPr>
        <p:spPr>
          <a:xfrm>
            <a:off x="371474" y="3114675"/>
            <a:ext cx="3952875" cy="1384995"/>
          </a:xfrm>
          <a:prstGeom prst="rect">
            <a:avLst/>
          </a:prstGeom>
          <a:noFill/>
        </p:spPr>
        <p:txBody>
          <a:bodyPr wrap="square" rtlCol="0">
            <a:spAutoFit/>
          </a:bodyPr>
          <a:lstStyle/>
          <a:p>
            <a:r>
              <a:rPr lang="zh-CN" altLang="en-US" sz="1200" b="1" dirty="0">
                <a:latin typeface="微软雅黑" pitchFamily="34" charset="-122"/>
                <a:ea typeface="微软雅黑" pitchFamily="34" charset="-122"/>
              </a:rPr>
              <a:t>受访人：梁先生  </a:t>
            </a:r>
            <a:r>
              <a:rPr lang="en-US" altLang="zh-CN" sz="1200" b="1" dirty="0">
                <a:latin typeface="微软雅黑" pitchFamily="34" charset="-122"/>
                <a:ea typeface="微软雅黑" pitchFamily="34" charset="-122"/>
              </a:rPr>
              <a:t>35</a:t>
            </a:r>
            <a:r>
              <a:rPr lang="zh-CN" altLang="en-US" sz="1200" b="1" dirty="0">
                <a:latin typeface="微软雅黑" pitchFamily="34" charset="-122"/>
                <a:ea typeface="微软雅黑" pitchFamily="34" charset="-122"/>
              </a:rPr>
              <a:t>岁   盐田区</a:t>
            </a:r>
            <a:endParaRPr lang="en-US" altLang="zh-CN" sz="1200" b="1" dirty="0">
              <a:latin typeface="微软雅黑" pitchFamily="34" charset="-122"/>
              <a:ea typeface="微软雅黑" pitchFamily="34" charset="-122"/>
            </a:endParaRPr>
          </a:p>
          <a:p>
            <a:r>
              <a:rPr lang="zh-CN" altLang="en-US" sz="1200" b="1" dirty="0">
                <a:latin typeface="微软雅黑" pitchFamily="34" charset="-122"/>
                <a:ea typeface="微软雅黑" pitchFamily="34" charset="-122"/>
              </a:rPr>
              <a:t>客户基本属性：已婚家庭型</a:t>
            </a:r>
            <a:endParaRPr lang="en-US" altLang="zh-CN" sz="1200" b="1" dirty="0">
              <a:latin typeface="微软雅黑" pitchFamily="34" charset="-122"/>
              <a:ea typeface="微软雅黑" pitchFamily="34" charset="-122"/>
            </a:endParaRPr>
          </a:p>
          <a:p>
            <a:endParaRPr lang="en-US" altLang="zh-CN" sz="1200" b="1" dirty="0">
              <a:latin typeface="微软雅黑" pitchFamily="34" charset="-122"/>
              <a:ea typeface="微软雅黑" pitchFamily="34" charset="-122"/>
            </a:endParaRPr>
          </a:p>
          <a:p>
            <a:r>
              <a:rPr lang="zh-CN" altLang="en-US" sz="1200" dirty="0">
                <a:latin typeface="微软雅黑" pitchFamily="34" charset="-122"/>
                <a:ea typeface="微软雅黑" pitchFamily="34" charset="-122"/>
              </a:rPr>
              <a:t>本地人，手上有闲余的钱，和妻子已经拥有了多套住房，属于限购的范围内</a:t>
            </a:r>
            <a:endParaRPr lang="en-US" altLang="zh-CN" sz="1200" dirty="0">
              <a:latin typeface="微软雅黑" pitchFamily="34" charset="-122"/>
              <a:ea typeface="微软雅黑" pitchFamily="34" charset="-122"/>
            </a:endParaRPr>
          </a:p>
          <a:p>
            <a:r>
              <a:rPr lang="zh-CN" altLang="en-US" sz="1200" dirty="0">
                <a:latin typeface="微软雅黑" pitchFamily="34" charset="-122"/>
                <a:ea typeface="微软雅黑" pitchFamily="34" charset="-122"/>
              </a:rPr>
              <a:t>小面积公寓满足了梁先生对总价和不限购的两个条件</a:t>
            </a:r>
            <a:endParaRPr lang="en-US" altLang="zh-CN" sz="1200" dirty="0">
              <a:latin typeface="微软雅黑" pitchFamily="34" charset="-122"/>
              <a:ea typeface="微软雅黑" pitchFamily="34" charset="-122"/>
            </a:endParaRPr>
          </a:p>
          <a:p>
            <a:r>
              <a:rPr lang="zh-CN" altLang="en-US" sz="1200" dirty="0">
                <a:latin typeface="微软雅黑" pitchFamily="34" charset="-122"/>
                <a:ea typeface="微软雅黑" pitchFamily="34" charset="-122"/>
              </a:rPr>
              <a:t>用于投资，期待后期升值</a:t>
            </a:r>
          </a:p>
        </p:txBody>
      </p:sp>
      <p:sp>
        <p:nvSpPr>
          <p:cNvPr id="10" name="TextBox 9"/>
          <p:cNvSpPr txBox="1"/>
          <p:nvPr/>
        </p:nvSpPr>
        <p:spPr>
          <a:xfrm>
            <a:off x="4819650" y="3114675"/>
            <a:ext cx="3752850" cy="1754326"/>
          </a:xfrm>
          <a:prstGeom prst="rect">
            <a:avLst/>
          </a:prstGeom>
          <a:noFill/>
        </p:spPr>
        <p:txBody>
          <a:bodyPr wrap="square" rtlCol="0">
            <a:spAutoFit/>
          </a:bodyPr>
          <a:lstStyle/>
          <a:p>
            <a:r>
              <a:rPr lang="zh-CN" altLang="en-US" sz="1200" b="1" dirty="0">
                <a:latin typeface="微软雅黑" pitchFamily="34" charset="-122"/>
                <a:ea typeface="微软雅黑" pitchFamily="34" charset="-122"/>
              </a:rPr>
              <a:t>受访人：孙女士   </a:t>
            </a:r>
            <a:r>
              <a:rPr lang="en-US" altLang="zh-CN" sz="1200" b="1" dirty="0">
                <a:latin typeface="微软雅黑" pitchFamily="34" charset="-122"/>
                <a:ea typeface="微软雅黑" pitchFamily="34" charset="-122"/>
              </a:rPr>
              <a:t>42</a:t>
            </a:r>
            <a:r>
              <a:rPr lang="zh-CN" altLang="en-US" sz="1200" b="1" dirty="0">
                <a:latin typeface="微软雅黑" pitchFamily="34" charset="-122"/>
                <a:ea typeface="微软雅黑" pitchFamily="34" charset="-122"/>
              </a:rPr>
              <a:t>岁  深圳市龙岗区</a:t>
            </a:r>
            <a:endParaRPr lang="en-US" altLang="zh-CN" sz="1200" b="1" dirty="0">
              <a:latin typeface="微软雅黑" pitchFamily="34" charset="-122"/>
              <a:ea typeface="微软雅黑" pitchFamily="34" charset="-122"/>
            </a:endParaRPr>
          </a:p>
          <a:p>
            <a:r>
              <a:rPr lang="zh-CN" altLang="en-US" sz="1200" b="1" dirty="0">
                <a:latin typeface="微软雅黑" pitchFamily="34" charset="-122"/>
                <a:ea typeface="微软雅黑" pitchFamily="34" charset="-122"/>
              </a:rPr>
              <a:t>客户基本属性：已婚家庭型</a:t>
            </a:r>
            <a:endParaRPr lang="en-US" altLang="zh-CN" sz="1200" b="1" dirty="0">
              <a:latin typeface="微软雅黑" pitchFamily="34" charset="-122"/>
              <a:ea typeface="微软雅黑" pitchFamily="34" charset="-122"/>
            </a:endParaRPr>
          </a:p>
          <a:p>
            <a:endParaRPr lang="en-US" altLang="zh-CN" sz="1200" b="1" dirty="0">
              <a:latin typeface="微软雅黑" pitchFamily="34" charset="-122"/>
              <a:ea typeface="微软雅黑" pitchFamily="34" charset="-122"/>
            </a:endParaRPr>
          </a:p>
          <a:p>
            <a:r>
              <a:rPr lang="zh-CN" altLang="en-US" sz="1200" dirty="0">
                <a:latin typeface="微软雅黑" pitchFamily="34" charset="-122"/>
                <a:ea typeface="微软雅黑" pitchFamily="34" charset="-122"/>
              </a:rPr>
              <a:t>主要生活和工作地均在关外龙岗区，想在关内置业，大部分日常时间留作出租，节假日可当作家人来沪度假的居处</a:t>
            </a:r>
            <a:endParaRPr lang="en-US" altLang="zh-CN" sz="1200" dirty="0">
              <a:latin typeface="微软雅黑" pitchFamily="34" charset="-122"/>
              <a:ea typeface="微软雅黑" pitchFamily="34" charset="-122"/>
            </a:endParaRPr>
          </a:p>
          <a:p>
            <a:r>
              <a:rPr lang="zh-CN" altLang="en-US" sz="1200" dirty="0">
                <a:latin typeface="微软雅黑" pitchFamily="34" charset="-122"/>
                <a:ea typeface="微软雅黑" pitchFamily="34" charset="-122"/>
              </a:rPr>
              <a:t>主要考虑要求房源最好精装交付，并且看中后期的房屋托管服务</a:t>
            </a:r>
            <a:endParaRPr lang="en-US" altLang="zh-CN" sz="1200" dirty="0">
              <a:latin typeface="微软雅黑" pitchFamily="34" charset="-122"/>
              <a:ea typeface="微软雅黑" pitchFamily="34" charset="-122"/>
            </a:endParaRPr>
          </a:p>
          <a:p>
            <a:endParaRPr lang="zh-CN" altLang="en-US" sz="1200" b="1" dirty="0">
              <a:latin typeface="微软雅黑" pitchFamily="34" charset="-122"/>
              <a:ea typeface="微软雅黑" pitchFamily="34" charset="-122"/>
            </a:endParaRPr>
          </a:p>
        </p:txBody>
      </p:sp>
      <p:cxnSp>
        <p:nvCxnSpPr>
          <p:cNvPr id="11" name="直接连接符 10"/>
          <p:cNvCxnSpPr/>
          <p:nvPr/>
        </p:nvCxnSpPr>
        <p:spPr>
          <a:xfrm rot="16200000" flipH="1">
            <a:off x="-1361775" y="3105449"/>
            <a:ext cx="3276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6200000" flipH="1">
            <a:off x="7163100" y="3067349"/>
            <a:ext cx="3276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flipV="1">
            <a:off x="285752" y="2952749"/>
            <a:ext cx="78104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flipV="1">
            <a:off x="8010527" y="2952749"/>
            <a:ext cx="78104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0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Documents and Settings\96302\桌面\调研照片——深圳\2.万科云城\100.jpg"/>
          <p:cNvPicPr>
            <a:picLocks noChangeAspect="1" noChangeArrowheads="1"/>
          </p:cNvPicPr>
          <p:nvPr/>
        </p:nvPicPr>
        <p:blipFill>
          <a:blip r:embed="rId2"/>
          <a:srcRect l="24929" t="27878" r="18091" b="29719"/>
          <a:stretch>
            <a:fillRect/>
          </a:stretch>
        </p:blipFill>
        <p:spPr bwMode="auto">
          <a:xfrm>
            <a:off x="4433886" y="1571616"/>
            <a:ext cx="2803624" cy="2871795"/>
          </a:xfrm>
          <a:prstGeom prst="rect">
            <a:avLst/>
          </a:prstGeom>
          <a:noFill/>
        </p:spPr>
      </p:pic>
      <p:sp>
        <p:nvSpPr>
          <p:cNvPr id="2" name="TextBox 1"/>
          <p:cNvSpPr txBox="1"/>
          <p:nvPr/>
        </p:nvSpPr>
        <p:spPr>
          <a:xfrm>
            <a:off x="252000" y="461491"/>
            <a:ext cx="7186583" cy="307777"/>
          </a:xfrm>
          <a:prstGeom prst="rect">
            <a:avLst/>
          </a:prstGeom>
          <a:noFill/>
        </p:spPr>
        <p:txBody>
          <a:bodyPr wrap="none" rtlCol="0">
            <a:spAutoFit/>
          </a:bodyPr>
          <a:lstStyle/>
          <a:p>
            <a:r>
              <a:rPr lang="zh-CN" altLang="en-US" sz="1400" b="1" dirty="0">
                <a:latin typeface="微软雅黑" pitchFamily="34" charset="-122"/>
                <a:ea typeface="微软雅黑" pitchFamily="34" charset="-122"/>
              </a:rPr>
              <a:t>南向户型分析：</a:t>
            </a:r>
            <a:r>
              <a:rPr lang="zh-CN" altLang="en-US" sz="1400" b="1" dirty="0">
                <a:solidFill>
                  <a:srgbClr val="C00000"/>
                </a:solidFill>
                <a:latin typeface="微软雅黑" pitchFamily="34" charset="-122"/>
                <a:ea typeface="微软雅黑" pitchFamily="34" charset="-122"/>
              </a:rPr>
              <a:t>南向户型单一，设计均长进深、短面宽；边套户型为较大面积，利用资源</a:t>
            </a:r>
          </a:p>
        </p:txBody>
      </p:sp>
      <p:pic>
        <p:nvPicPr>
          <p:cNvPr id="3" name="Picture 2" descr="C:\Documents and Settings\96302\桌面\调研照片——深圳\2.万科云城\66.jpg"/>
          <p:cNvPicPr>
            <a:picLocks noChangeAspect="1" noChangeArrowheads="1"/>
          </p:cNvPicPr>
          <p:nvPr/>
        </p:nvPicPr>
        <p:blipFill>
          <a:blip r:embed="rId3"/>
          <a:srcRect l="21568" t="28804" r="15686" b="32733"/>
          <a:stretch>
            <a:fillRect/>
          </a:stretch>
        </p:blipFill>
        <p:spPr bwMode="auto">
          <a:xfrm>
            <a:off x="71406" y="1785930"/>
            <a:ext cx="3048021" cy="2571768"/>
          </a:xfrm>
          <a:prstGeom prst="rect">
            <a:avLst/>
          </a:prstGeom>
          <a:noFill/>
        </p:spPr>
      </p:pic>
      <p:sp>
        <p:nvSpPr>
          <p:cNvPr id="29" name="线形标注 2(带边框和强调线) 28"/>
          <p:cNvSpPr/>
          <p:nvPr/>
        </p:nvSpPr>
        <p:spPr>
          <a:xfrm>
            <a:off x="2773379" y="4143384"/>
            <a:ext cx="1143008" cy="285752"/>
          </a:xfrm>
          <a:prstGeom prst="accentBorderCallout2">
            <a:avLst>
              <a:gd name="adj1" fmla="val 18750"/>
              <a:gd name="adj2" fmla="val -8333"/>
              <a:gd name="adj3" fmla="val 18750"/>
              <a:gd name="adj4" fmla="val -16667"/>
              <a:gd name="adj5" fmla="val -82071"/>
              <a:gd name="adj6" fmla="val -181627"/>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微软雅黑" pitchFamily="34" charset="-122"/>
                <a:ea typeface="微软雅黑" pitchFamily="34" charset="-122"/>
              </a:rPr>
              <a:t>L</a:t>
            </a:r>
            <a:r>
              <a:rPr lang="zh-CN" altLang="en-US" sz="1050" dirty="0">
                <a:solidFill>
                  <a:schemeClr val="tx1"/>
                </a:solidFill>
                <a:latin typeface="微软雅黑" pitchFamily="34" charset="-122"/>
                <a:ea typeface="微软雅黑" pitchFamily="34" charset="-122"/>
              </a:rPr>
              <a:t>型厨房</a:t>
            </a:r>
          </a:p>
        </p:txBody>
      </p:sp>
      <p:sp>
        <p:nvSpPr>
          <p:cNvPr id="30" name="线形标注 2(带边框和强调线) 29"/>
          <p:cNvSpPr/>
          <p:nvPr/>
        </p:nvSpPr>
        <p:spPr>
          <a:xfrm>
            <a:off x="3119427" y="2714624"/>
            <a:ext cx="1143008" cy="428628"/>
          </a:xfrm>
          <a:prstGeom prst="accentBorderCallout2">
            <a:avLst>
              <a:gd name="adj1" fmla="val 18750"/>
              <a:gd name="adj2" fmla="val -8333"/>
              <a:gd name="adj3" fmla="val 18750"/>
              <a:gd name="adj4" fmla="val -16667"/>
              <a:gd name="adj5" fmla="val 43055"/>
              <a:gd name="adj6" fmla="val -61500"/>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tx1"/>
                </a:solidFill>
                <a:latin typeface="微软雅黑" pitchFamily="34" charset="-122"/>
                <a:ea typeface="微软雅黑" pitchFamily="34" charset="-122"/>
              </a:rPr>
              <a:t>主卧和次卧双侧布局，保证私密</a:t>
            </a:r>
          </a:p>
        </p:txBody>
      </p:sp>
      <p:sp>
        <p:nvSpPr>
          <p:cNvPr id="32" name="线形标注 2(带边框和强调线) 31"/>
          <p:cNvSpPr/>
          <p:nvPr/>
        </p:nvSpPr>
        <p:spPr>
          <a:xfrm>
            <a:off x="3119427" y="3429004"/>
            <a:ext cx="1143008" cy="428628"/>
          </a:xfrm>
          <a:prstGeom prst="accentBorderCallout2">
            <a:avLst>
              <a:gd name="adj1" fmla="val 18750"/>
              <a:gd name="adj2" fmla="val -8333"/>
              <a:gd name="adj3" fmla="val 18750"/>
              <a:gd name="adj4" fmla="val -16667"/>
              <a:gd name="adj5" fmla="val -124977"/>
              <a:gd name="adj6" fmla="val -131372"/>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tx1"/>
                </a:solidFill>
                <a:latin typeface="微软雅黑" pitchFamily="34" charset="-122"/>
                <a:ea typeface="微软雅黑" pitchFamily="34" charset="-122"/>
              </a:rPr>
              <a:t>客、餐厅同宽</a:t>
            </a:r>
          </a:p>
        </p:txBody>
      </p:sp>
      <p:sp>
        <p:nvSpPr>
          <p:cNvPr id="33" name="线形标注 2(带边框和强调线) 32"/>
          <p:cNvSpPr/>
          <p:nvPr/>
        </p:nvSpPr>
        <p:spPr>
          <a:xfrm>
            <a:off x="7577157" y="3214690"/>
            <a:ext cx="1143008" cy="428628"/>
          </a:xfrm>
          <a:prstGeom prst="accentBorderCallout2">
            <a:avLst>
              <a:gd name="adj1" fmla="val 18750"/>
              <a:gd name="adj2" fmla="val -8333"/>
              <a:gd name="adj3" fmla="val 18750"/>
              <a:gd name="adj4" fmla="val -16667"/>
              <a:gd name="adj5" fmla="val 67500"/>
              <a:gd name="adj6" fmla="val -146179"/>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tx1"/>
                </a:solidFill>
                <a:latin typeface="微软雅黑" pitchFamily="34" charset="-122"/>
                <a:ea typeface="微软雅黑" pitchFamily="34" charset="-122"/>
              </a:rPr>
              <a:t>三段式盥洗室</a:t>
            </a:r>
          </a:p>
        </p:txBody>
      </p:sp>
      <p:sp>
        <p:nvSpPr>
          <p:cNvPr id="34" name="线形标注 2(带边框和强调线) 33"/>
          <p:cNvSpPr/>
          <p:nvPr/>
        </p:nvSpPr>
        <p:spPr>
          <a:xfrm>
            <a:off x="7577157" y="3857632"/>
            <a:ext cx="1143008" cy="428628"/>
          </a:xfrm>
          <a:prstGeom prst="accentBorderCallout2">
            <a:avLst>
              <a:gd name="adj1" fmla="val 18750"/>
              <a:gd name="adj2" fmla="val -8333"/>
              <a:gd name="adj3" fmla="val 18750"/>
              <a:gd name="adj4" fmla="val -16667"/>
              <a:gd name="adj5" fmla="val -17797"/>
              <a:gd name="adj6" fmla="val -181051"/>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latin typeface="微软雅黑" pitchFamily="34" charset="-122"/>
                <a:ea typeface="微软雅黑" pitchFamily="34" charset="-122"/>
              </a:rPr>
              <a:t>U</a:t>
            </a:r>
            <a:r>
              <a:rPr lang="zh-CN" altLang="en-US" sz="1050" dirty="0">
                <a:solidFill>
                  <a:schemeClr val="tx1"/>
                </a:solidFill>
                <a:latin typeface="微软雅黑" pitchFamily="34" charset="-122"/>
                <a:ea typeface="微软雅黑" pitchFamily="34" charset="-122"/>
              </a:rPr>
              <a:t>型厨房</a:t>
            </a:r>
          </a:p>
        </p:txBody>
      </p:sp>
      <p:pic>
        <p:nvPicPr>
          <p:cNvPr id="7" name="Picture 4" descr="C:\Documents and Settings\96302\桌面\调研照片——深圳\2.万科云城\平面图.jpg"/>
          <p:cNvPicPr>
            <a:picLocks noChangeAspect="1" noChangeArrowheads="1"/>
          </p:cNvPicPr>
          <p:nvPr/>
        </p:nvPicPr>
        <p:blipFill>
          <a:blip r:embed="rId4">
            <a:grayscl/>
          </a:blip>
          <a:srcRect l="28755" t="18663" r="61070" b="75028"/>
          <a:stretch>
            <a:fillRect/>
          </a:stretch>
        </p:blipFill>
        <p:spPr bwMode="auto">
          <a:xfrm>
            <a:off x="3214678" y="1544512"/>
            <a:ext cx="1219208" cy="1040425"/>
          </a:xfrm>
          <a:prstGeom prst="rect">
            <a:avLst/>
          </a:prstGeom>
          <a:noFill/>
        </p:spPr>
      </p:pic>
      <p:sp>
        <p:nvSpPr>
          <p:cNvPr id="40" name="TextBox 39"/>
          <p:cNvSpPr txBox="1"/>
          <p:nvPr/>
        </p:nvSpPr>
        <p:spPr>
          <a:xfrm>
            <a:off x="4572001" y="985838"/>
            <a:ext cx="2214000" cy="253916"/>
          </a:xfrm>
          <a:prstGeom prst="rect">
            <a:avLst/>
          </a:prstGeom>
          <a:solidFill>
            <a:schemeClr val="bg1">
              <a:lumMod val="85000"/>
            </a:schemeClr>
          </a:solidFill>
        </p:spPr>
        <p:txBody>
          <a:bodyPr wrap="square" rtlCol="0">
            <a:spAutoFit/>
          </a:bodyPr>
          <a:lstStyle/>
          <a:p>
            <a:pPr algn="ctr"/>
            <a:r>
              <a:rPr lang="en-US" altLang="zh-CN" sz="1050" b="1" dirty="0">
                <a:latin typeface="微软雅黑" pitchFamily="34" charset="-122"/>
                <a:ea typeface="微软雅黑" pitchFamily="34" charset="-122"/>
              </a:rPr>
              <a:t>100</a:t>
            </a:r>
            <a:r>
              <a:rPr lang="zh-CN" altLang="en-US" sz="1050" b="1" dirty="0">
                <a:latin typeface="微软雅黑" pitchFamily="34" charset="-122"/>
                <a:ea typeface="微软雅黑" pitchFamily="34" charset="-122"/>
              </a:rPr>
              <a:t>㎡ 三房两厅两卫</a:t>
            </a:r>
          </a:p>
        </p:txBody>
      </p:sp>
      <p:sp>
        <p:nvSpPr>
          <p:cNvPr id="41" name="TextBox 40"/>
          <p:cNvSpPr txBox="1"/>
          <p:nvPr/>
        </p:nvSpPr>
        <p:spPr>
          <a:xfrm>
            <a:off x="460381" y="985839"/>
            <a:ext cx="2214578" cy="253916"/>
          </a:xfrm>
          <a:prstGeom prst="rect">
            <a:avLst/>
          </a:prstGeom>
          <a:solidFill>
            <a:schemeClr val="bg1">
              <a:lumMod val="85000"/>
            </a:schemeClr>
          </a:solidFill>
        </p:spPr>
        <p:txBody>
          <a:bodyPr wrap="square" rtlCol="0">
            <a:spAutoFit/>
          </a:bodyPr>
          <a:lstStyle/>
          <a:p>
            <a:pPr algn="ctr"/>
            <a:r>
              <a:rPr lang="en-US" altLang="zh-CN" sz="1050" b="1" dirty="0">
                <a:latin typeface="微软雅黑" pitchFamily="34" charset="-122"/>
                <a:ea typeface="微软雅黑" pitchFamily="34" charset="-122"/>
              </a:rPr>
              <a:t>66</a:t>
            </a:r>
            <a:r>
              <a:rPr lang="zh-CN" altLang="en-US" sz="1050" b="1" dirty="0">
                <a:latin typeface="微软雅黑" pitchFamily="34" charset="-122"/>
                <a:ea typeface="微软雅黑" pitchFamily="34" charset="-122"/>
              </a:rPr>
              <a:t>㎡ 两房两厅一卫</a:t>
            </a:r>
          </a:p>
        </p:txBody>
      </p:sp>
      <p:pic>
        <p:nvPicPr>
          <p:cNvPr id="35" name="Picture 4" descr="C:\Documents and Settings\96302\桌面\调研照片——深圳\2.万科云城\平面图.jpg"/>
          <p:cNvPicPr>
            <a:picLocks noChangeAspect="1" noChangeArrowheads="1"/>
          </p:cNvPicPr>
          <p:nvPr/>
        </p:nvPicPr>
        <p:blipFill>
          <a:blip r:embed="rId4">
            <a:grayscl/>
          </a:blip>
          <a:srcRect l="23941" t="38795" r="61181" b="51898"/>
          <a:stretch>
            <a:fillRect/>
          </a:stretch>
        </p:blipFill>
        <p:spPr bwMode="auto">
          <a:xfrm>
            <a:off x="7547157" y="1571616"/>
            <a:ext cx="1207903" cy="1039880"/>
          </a:xfrm>
          <a:prstGeom prst="rect">
            <a:avLst/>
          </a:prstGeom>
          <a:noFill/>
        </p:spPr>
      </p:pic>
      <p:sp>
        <p:nvSpPr>
          <p:cNvPr id="43" name="TextBox 42"/>
          <p:cNvSpPr txBox="1"/>
          <p:nvPr/>
        </p:nvSpPr>
        <p:spPr>
          <a:xfrm>
            <a:off x="460381" y="4572011"/>
            <a:ext cx="3965573" cy="861774"/>
          </a:xfrm>
          <a:prstGeom prst="rect">
            <a:avLst/>
          </a:prstGeom>
          <a:noFill/>
        </p:spPr>
        <p:txBody>
          <a:bodyPr wrap="square" rtlCol="0">
            <a:spAutoFit/>
          </a:bodyPr>
          <a:lstStyle/>
          <a:p>
            <a:r>
              <a:rPr lang="zh-CN" altLang="en-US" sz="1400" b="1" dirty="0">
                <a:latin typeface="微软雅黑" pitchFamily="34" charset="-122"/>
                <a:ea typeface="微软雅黑" pitchFamily="34" charset="-122"/>
              </a:rPr>
              <a:t>户型分析：</a:t>
            </a:r>
            <a:endParaRPr lang="en-US" altLang="zh-CN" sz="1400" b="1" dirty="0">
              <a:latin typeface="微软雅黑" pitchFamily="34" charset="-122"/>
              <a:ea typeface="微软雅黑" pitchFamily="34" charset="-122"/>
            </a:endParaRPr>
          </a:p>
          <a:p>
            <a:pPr>
              <a:buFont typeface="Wingdings" pitchFamily="2" charset="2"/>
              <a:buChar char="u"/>
            </a:pPr>
            <a:r>
              <a:rPr lang="zh-CN" altLang="en-US" sz="1200" dirty="0">
                <a:latin typeface="微软雅黑" pitchFamily="34" charset="-122"/>
                <a:ea typeface="微软雅黑" pitchFamily="34" charset="-122"/>
              </a:rPr>
              <a:t>有多功能阳台和设备平台；</a:t>
            </a:r>
            <a:endParaRPr lang="en-US" altLang="zh-CN" sz="1200" dirty="0">
              <a:latin typeface="微软雅黑" pitchFamily="34" charset="-122"/>
              <a:ea typeface="微软雅黑" pitchFamily="34" charset="-122"/>
            </a:endParaRPr>
          </a:p>
          <a:p>
            <a:pPr>
              <a:buFont typeface="Wingdings" pitchFamily="2" charset="2"/>
              <a:buChar char="u"/>
            </a:pPr>
            <a:r>
              <a:rPr lang="zh-CN" altLang="en-US" sz="1200" dirty="0">
                <a:latin typeface="微软雅黑" pitchFamily="34" charset="-122"/>
                <a:ea typeface="微软雅黑" pitchFamily="34" charset="-122"/>
              </a:rPr>
              <a:t>双卧室和客厅在同朝向；</a:t>
            </a:r>
            <a:endParaRPr lang="en-US" altLang="zh-CN" sz="1200" dirty="0">
              <a:latin typeface="微软雅黑" pitchFamily="34" charset="-122"/>
              <a:ea typeface="微软雅黑" pitchFamily="34" charset="-122"/>
            </a:endParaRPr>
          </a:p>
          <a:p>
            <a:pPr>
              <a:buFont typeface="Wingdings" pitchFamily="2" charset="2"/>
              <a:buChar char="u"/>
            </a:pPr>
            <a:r>
              <a:rPr lang="zh-CN" altLang="en-US" sz="1200" dirty="0">
                <a:latin typeface="微软雅黑" pitchFamily="34" charset="-122"/>
                <a:ea typeface="微软雅黑" pitchFamily="34" charset="-122"/>
              </a:rPr>
              <a:t>入户有玄关柜收纳；</a:t>
            </a:r>
            <a:endParaRPr lang="en-US" altLang="zh-CN" sz="1200" dirty="0">
              <a:latin typeface="微软雅黑" pitchFamily="34" charset="-122"/>
              <a:ea typeface="微软雅黑" pitchFamily="34" charset="-122"/>
            </a:endParaRPr>
          </a:p>
        </p:txBody>
      </p:sp>
      <p:sp>
        <p:nvSpPr>
          <p:cNvPr id="44" name="任意多边形 43"/>
          <p:cNvSpPr/>
          <p:nvPr/>
        </p:nvSpPr>
        <p:spPr>
          <a:xfrm>
            <a:off x="7772400" y="2016722"/>
            <a:ext cx="439615" cy="439615"/>
          </a:xfrm>
          <a:custGeom>
            <a:avLst/>
            <a:gdLst>
              <a:gd name="connsiteX0" fmla="*/ 184638 w 439615"/>
              <a:gd name="connsiteY0" fmla="*/ 0 h 439615"/>
              <a:gd name="connsiteX1" fmla="*/ 439615 w 439615"/>
              <a:gd name="connsiteY1" fmla="*/ 254977 h 439615"/>
              <a:gd name="connsiteX2" fmla="*/ 263769 w 439615"/>
              <a:gd name="connsiteY2" fmla="*/ 439615 h 439615"/>
              <a:gd name="connsiteX3" fmla="*/ 0 w 439615"/>
              <a:gd name="connsiteY3" fmla="*/ 149469 h 439615"/>
              <a:gd name="connsiteX4" fmla="*/ 184638 w 439615"/>
              <a:gd name="connsiteY4" fmla="*/ 0 h 439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615" h="439615">
                <a:moveTo>
                  <a:pt x="184638" y="0"/>
                </a:moveTo>
                <a:lnTo>
                  <a:pt x="439615" y="254977"/>
                </a:lnTo>
                <a:lnTo>
                  <a:pt x="263769" y="439615"/>
                </a:lnTo>
                <a:lnTo>
                  <a:pt x="0" y="149469"/>
                </a:lnTo>
                <a:lnTo>
                  <a:pt x="184638" y="0"/>
                </a:lnTo>
                <a:close/>
              </a:path>
            </a:pathLst>
          </a:cu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rot="5400000">
            <a:off x="4250136" y="5107400"/>
            <a:ext cx="643733" cy="1588"/>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754592" y="4572011"/>
            <a:ext cx="3965573" cy="1077218"/>
          </a:xfrm>
          <a:prstGeom prst="rect">
            <a:avLst/>
          </a:prstGeom>
          <a:noFill/>
        </p:spPr>
        <p:txBody>
          <a:bodyPr wrap="square" rtlCol="0">
            <a:spAutoFit/>
          </a:bodyPr>
          <a:lstStyle/>
          <a:p>
            <a:r>
              <a:rPr lang="zh-CN" altLang="en-US" sz="1400" b="1" dirty="0">
                <a:latin typeface="微软雅黑" pitchFamily="34" charset="-122"/>
                <a:ea typeface="微软雅黑" pitchFamily="34" charset="-122"/>
              </a:rPr>
              <a:t>户型分析：</a:t>
            </a:r>
            <a:endParaRPr lang="en-US" altLang="zh-CN" sz="1400" b="1" dirty="0">
              <a:latin typeface="微软雅黑" pitchFamily="34" charset="-122"/>
              <a:ea typeface="微软雅黑" pitchFamily="34" charset="-122"/>
            </a:endParaRPr>
          </a:p>
          <a:p>
            <a:pPr>
              <a:buFont typeface="Wingdings" pitchFamily="2" charset="2"/>
              <a:buChar char="u"/>
            </a:pPr>
            <a:r>
              <a:rPr lang="en-US" altLang="zh-CN" sz="1200" dirty="0">
                <a:latin typeface="微软雅黑" pitchFamily="34" charset="-122"/>
                <a:ea typeface="微软雅黑" pitchFamily="34" charset="-122"/>
              </a:rPr>
              <a:t>3</a:t>
            </a:r>
            <a:r>
              <a:rPr lang="zh-CN" altLang="en-US" sz="1200" dirty="0">
                <a:latin typeface="微软雅黑" pitchFamily="34" charset="-122"/>
                <a:ea typeface="微软雅黑" pitchFamily="34" charset="-122"/>
              </a:rPr>
              <a:t>梯</a:t>
            </a:r>
            <a:r>
              <a:rPr lang="en-US" altLang="zh-CN" sz="1200" dirty="0">
                <a:latin typeface="微软雅黑" pitchFamily="34" charset="-122"/>
                <a:ea typeface="微软雅黑" pitchFamily="34" charset="-122"/>
              </a:rPr>
              <a:t>5</a:t>
            </a:r>
            <a:r>
              <a:rPr lang="zh-CN" altLang="en-US" sz="1200" dirty="0">
                <a:latin typeface="微软雅黑" pitchFamily="34" charset="-122"/>
                <a:ea typeface="微软雅黑" pitchFamily="34" charset="-122"/>
              </a:rPr>
              <a:t>户</a:t>
            </a:r>
            <a:endParaRPr lang="en-US" altLang="zh-CN" sz="1200" dirty="0">
              <a:latin typeface="微软雅黑" pitchFamily="34" charset="-122"/>
              <a:ea typeface="微软雅黑" pitchFamily="34" charset="-122"/>
            </a:endParaRPr>
          </a:p>
          <a:p>
            <a:pPr>
              <a:buFont typeface="Wingdings" pitchFamily="2" charset="2"/>
              <a:buChar char="u"/>
            </a:pPr>
            <a:r>
              <a:rPr lang="zh-CN" altLang="en-US" sz="1200" dirty="0">
                <a:latin typeface="微软雅黑" pitchFamily="34" charset="-122"/>
                <a:ea typeface="微软雅黑" pitchFamily="34" charset="-122"/>
              </a:rPr>
              <a:t>南向双开间，有多功能阳台；</a:t>
            </a:r>
            <a:endParaRPr lang="en-US" altLang="zh-CN" sz="1200" dirty="0">
              <a:latin typeface="微软雅黑" pitchFamily="34" charset="-122"/>
              <a:ea typeface="微软雅黑" pitchFamily="34" charset="-122"/>
            </a:endParaRPr>
          </a:p>
          <a:p>
            <a:pPr>
              <a:buFont typeface="Wingdings" pitchFamily="2" charset="2"/>
              <a:buChar char="u"/>
            </a:pPr>
            <a:r>
              <a:rPr lang="zh-CN" altLang="en-US" sz="1200" dirty="0">
                <a:latin typeface="微软雅黑" pitchFamily="34" charset="-122"/>
                <a:ea typeface="微软雅黑" pitchFamily="34" charset="-122"/>
              </a:rPr>
              <a:t>有入户收纳柜、卧室超长衣柜和独立存储室；</a:t>
            </a:r>
            <a:endParaRPr lang="en-US" altLang="zh-CN" sz="1200" dirty="0">
              <a:latin typeface="微软雅黑" pitchFamily="34" charset="-122"/>
              <a:ea typeface="微软雅黑" pitchFamily="34" charset="-122"/>
            </a:endParaRPr>
          </a:p>
          <a:p>
            <a:endParaRPr lang="en-US" altLang="zh-CN" sz="1200" dirty="0">
              <a:latin typeface="微软雅黑" pitchFamily="34" charset="-122"/>
              <a:ea typeface="微软雅黑" pitchFamily="34" charset="-122"/>
            </a:endParaRPr>
          </a:p>
        </p:txBody>
      </p:sp>
      <p:sp>
        <p:nvSpPr>
          <p:cNvPr id="50" name="线形标注 2(带边框和强调线) 49"/>
          <p:cNvSpPr/>
          <p:nvPr/>
        </p:nvSpPr>
        <p:spPr>
          <a:xfrm>
            <a:off x="7577157" y="2643186"/>
            <a:ext cx="1143008" cy="428628"/>
          </a:xfrm>
          <a:prstGeom prst="accentBorderCallout2">
            <a:avLst>
              <a:gd name="adj1" fmla="val 18750"/>
              <a:gd name="adj2" fmla="val -8333"/>
              <a:gd name="adj3" fmla="val 18750"/>
              <a:gd name="adj4" fmla="val -16667"/>
              <a:gd name="adj5" fmla="val 10065"/>
              <a:gd name="adj6" fmla="val -129256"/>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tx1"/>
                </a:solidFill>
                <a:latin typeface="微软雅黑" pitchFamily="34" charset="-122"/>
                <a:ea typeface="微软雅黑" pitchFamily="34" charset="-122"/>
              </a:rPr>
              <a:t>超长收纳衣柜</a:t>
            </a:r>
          </a:p>
        </p:txBody>
      </p:sp>
    </p:spTree>
    <p:extLst>
      <p:ext uri="{BB962C8B-B14F-4D97-AF65-F5344CB8AC3E}">
        <p14:creationId xmlns:p14="http://schemas.microsoft.com/office/powerpoint/2010/main" val="283615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999" y="461491"/>
            <a:ext cx="8953092" cy="523220"/>
          </a:xfrm>
          <a:prstGeom prst="rect">
            <a:avLst/>
          </a:prstGeom>
          <a:noFill/>
        </p:spPr>
        <p:txBody>
          <a:bodyPr wrap="none" rtlCol="0">
            <a:spAutoFit/>
          </a:bodyPr>
          <a:lstStyle/>
          <a:p>
            <a:r>
              <a:rPr lang="zh-CN" altLang="en-US" sz="1400" b="1" dirty="0">
                <a:latin typeface="微软雅黑" pitchFamily="34" charset="-122"/>
                <a:ea typeface="微软雅黑" pitchFamily="34" charset="-122"/>
              </a:rPr>
              <a:t>装修分析：</a:t>
            </a:r>
            <a:r>
              <a:rPr lang="zh-CN" altLang="en-US" sz="1400" b="1" dirty="0">
                <a:solidFill>
                  <a:srgbClr val="C00000"/>
                </a:solidFill>
                <a:latin typeface="微软雅黑" pitchFamily="34" charset="-122"/>
                <a:ea typeface="微软雅黑" pitchFamily="34" charset="-122"/>
              </a:rPr>
              <a:t>采用万科精装系统，装修价格</a:t>
            </a:r>
            <a:r>
              <a:rPr lang="en-US" altLang="zh-CN" sz="1400" b="1" dirty="0">
                <a:solidFill>
                  <a:srgbClr val="C00000"/>
                </a:solidFill>
                <a:latin typeface="微软雅黑" pitchFamily="34" charset="-122"/>
                <a:ea typeface="微软雅黑" pitchFamily="34" charset="-122"/>
              </a:rPr>
              <a:t>1200-2000</a:t>
            </a:r>
            <a:r>
              <a:rPr lang="zh-CN" altLang="en-US" sz="1400" b="1" dirty="0">
                <a:solidFill>
                  <a:srgbClr val="C00000"/>
                </a:solidFill>
                <a:latin typeface="微软雅黑" pitchFamily="34" charset="-122"/>
                <a:ea typeface="微软雅黑" pitchFamily="34" charset="-122"/>
              </a:rPr>
              <a:t>元</a:t>
            </a:r>
            <a:r>
              <a:rPr lang="en-US" altLang="zh-CN" sz="1400" b="1" dirty="0">
                <a:solidFill>
                  <a:srgbClr val="C00000"/>
                </a:solidFill>
                <a:latin typeface="微软雅黑" pitchFamily="34" charset="-122"/>
                <a:ea typeface="微软雅黑" pitchFamily="34" charset="-122"/>
              </a:rPr>
              <a:t>/㎡</a:t>
            </a:r>
            <a:r>
              <a:rPr lang="zh-CN" altLang="en-US" sz="1400" b="1" dirty="0">
                <a:solidFill>
                  <a:srgbClr val="C00000"/>
                </a:solidFill>
                <a:latin typeface="微软雅黑" pitchFamily="34" charset="-122"/>
                <a:ea typeface="微软雅黑" pitchFamily="34" charset="-122"/>
              </a:rPr>
              <a:t>。沿用万科幸福系，在室内提供完整的强收纳体系。</a:t>
            </a:r>
            <a:endParaRPr lang="en-US" altLang="zh-CN" sz="1400" b="1" dirty="0">
              <a:solidFill>
                <a:srgbClr val="C00000"/>
              </a:solidFill>
              <a:latin typeface="微软雅黑" pitchFamily="34" charset="-122"/>
              <a:ea typeface="微软雅黑" pitchFamily="34" charset="-122"/>
            </a:endParaRPr>
          </a:p>
          <a:p>
            <a:r>
              <a:rPr lang="zh-CN" altLang="en-US" sz="1400" b="1" dirty="0">
                <a:solidFill>
                  <a:srgbClr val="C00000"/>
                </a:solidFill>
                <a:latin typeface="微软雅黑" pitchFamily="34" charset="-122"/>
                <a:ea typeface="微软雅黑" pitchFamily="34" charset="-122"/>
              </a:rPr>
              <a:t>所有家装注重便利性。</a:t>
            </a:r>
          </a:p>
        </p:txBody>
      </p:sp>
      <p:graphicFrame>
        <p:nvGraphicFramePr>
          <p:cNvPr id="3" name="Group 92"/>
          <p:cNvGraphicFramePr>
            <a:graphicFrameLocks noGrp="1"/>
          </p:cNvGraphicFramePr>
          <p:nvPr>
            <p:extLst>
              <p:ext uri="{D42A27DB-BD31-4B8C-83A1-F6EECF244321}">
                <p14:modId xmlns:p14="http://schemas.microsoft.com/office/powerpoint/2010/main" val="2974995191"/>
              </p:ext>
            </p:extLst>
          </p:nvPr>
        </p:nvGraphicFramePr>
        <p:xfrm>
          <a:off x="452350" y="1396984"/>
          <a:ext cx="2905204" cy="3817970"/>
        </p:xfrm>
        <a:graphic>
          <a:graphicData uri="http://schemas.openxmlformats.org/drawingml/2006/table">
            <a:tbl>
              <a:tblPr/>
              <a:tblGrid>
                <a:gridCol w="919775">
                  <a:extLst>
                    <a:ext uri="{9D8B030D-6E8A-4147-A177-3AD203B41FA5}">
                      <a16:colId xmlns:a16="http://schemas.microsoft.com/office/drawing/2014/main" val="20000"/>
                    </a:ext>
                  </a:extLst>
                </a:gridCol>
                <a:gridCol w="1985429">
                  <a:extLst>
                    <a:ext uri="{9D8B030D-6E8A-4147-A177-3AD203B41FA5}">
                      <a16:colId xmlns:a16="http://schemas.microsoft.com/office/drawing/2014/main" val="20001"/>
                    </a:ext>
                  </a:extLst>
                </a:gridCol>
              </a:tblGrid>
              <a:tr h="293690">
                <a:tc gridSpan="2">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chemeClr val="tx1"/>
                          </a:solidFill>
                          <a:effectLst/>
                          <a:latin typeface="微软雅黑" pitchFamily="34" charset="-122"/>
                          <a:ea typeface="微软雅黑" pitchFamily="34" charset="-122"/>
                        </a:rPr>
                        <a:t>卫浴系统</a:t>
                      </a:r>
                    </a:p>
                  </a:txBody>
                  <a:tcPr marL="90000" marR="90000" marT="0" marB="0" anchor="ctr" anchorCtr="1" horzOverflow="overflow">
                    <a:lnL>
                      <a:noFill/>
                    </a:lnL>
                    <a:lnR w="635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29369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chemeClr val="tx1"/>
                          </a:solidFill>
                          <a:effectLst/>
                          <a:latin typeface="微软雅黑" pitchFamily="34" charset="-122"/>
                          <a:ea typeface="微软雅黑" pitchFamily="34" charset="-122"/>
                        </a:rPr>
                        <a:t>淋浴花洒</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3000"/>
                        </a:lnSpc>
                        <a:spcBef>
                          <a:spcPts val="25"/>
                        </a:spcBef>
                        <a:spcAft>
                          <a:spcPct val="0"/>
                        </a:spcAft>
                        <a:buClrTx/>
                        <a:buSzTx/>
                        <a:buFont typeface="Arial" pitchFamily="34" charset="0"/>
                        <a:buNone/>
                        <a:tabLst/>
                        <a:defRPr/>
                      </a:pPr>
                      <a:r>
                        <a:rPr kumimoji="0" lang="zh-CN" altLang="en-US" sz="1100" b="0" i="0" u="none" strike="noStrike" kern="1200" cap="none" normalizeH="0" baseline="0" dirty="0">
                          <a:ln>
                            <a:noFill/>
                          </a:ln>
                          <a:solidFill>
                            <a:schemeClr val="tx1"/>
                          </a:solidFill>
                          <a:effectLst/>
                          <a:latin typeface="微软雅黑" pitchFamily="34" charset="-122"/>
                          <a:ea typeface="微软雅黑" pitchFamily="34" charset="-122"/>
                          <a:cs typeface="+mn-cs"/>
                        </a:rPr>
                        <a:t>科勒</a:t>
                      </a:r>
                      <a:endParaRPr kumimoji="0" lang="en-US" altLang="zh-CN" sz="1100" b="0"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369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chemeClr val="tx1"/>
                          </a:solidFill>
                          <a:effectLst/>
                          <a:latin typeface="微软雅黑" pitchFamily="34" charset="-122"/>
                          <a:ea typeface="微软雅黑" pitchFamily="34" charset="-122"/>
                        </a:rPr>
                        <a:t>暖风机</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3000"/>
                        </a:lnSpc>
                        <a:spcBef>
                          <a:spcPts val="25"/>
                        </a:spcBef>
                        <a:spcAft>
                          <a:spcPct val="0"/>
                        </a:spcAft>
                        <a:buClrTx/>
                        <a:buSzTx/>
                        <a:buFont typeface="Arial" pitchFamily="34" charset="0"/>
                        <a:buNone/>
                        <a:tabLst/>
                        <a:defRPr/>
                      </a:pPr>
                      <a:r>
                        <a:rPr kumimoji="0" lang="zh-CN" altLang="en-US" sz="1100" b="0" i="0" u="none" strike="noStrike" kern="1200" cap="none" normalizeH="0" baseline="0" dirty="0">
                          <a:ln>
                            <a:noFill/>
                          </a:ln>
                          <a:solidFill>
                            <a:schemeClr val="tx1"/>
                          </a:solidFill>
                          <a:effectLst/>
                          <a:latin typeface="微软雅黑" pitchFamily="34" charset="-122"/>
                          <a:ea typeface="微软雅黑" pitchFamily="34" charset="-122"/>
                          <a:cs typeface="+mn-cs"/>
                        </a:rPr>
                        <a:t>松下</a:t>
                      </a: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369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defRPr/>
                      </a:pPr>
                      <a:r>
                        <a:rPr kumimoji="0" lang="zh-CN" altLang="en-US" sz="1100" b="1" i="0" u="none" strike="noStrike" kern="1200" cap="none" normalizeH="0" baseline="0" dirty="0">
                          <a:ln>
                            <a:noFill/>
                          </a:ln>
                          <a:solidFill>
                            <a:schemeClr val="tx1"/>
                          </a:solidFill>
                          <a:effectLst/>
                          <a:latin typeface="微软雅黑" pitchFamily="34" charset="-122"/>
                          <a:ea typeface="微软雅黑" pitchFamily="34" charset="-122"/>
                          <a:cs typeface="+mn-cs"/>
                        </a:rPr>
                        <a:t>坐便器</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3000"/>
                        </a:lnSpc>
                        <a:spcBef>
                          <a:spcPts val="25"/>
                        </a:spcBef>
                        <a:spcAft>
                          <a:spcPct val="0"/>
                        </a:spcAft>
                        <a:buClrTx/>
                        <a:buSzTx/>
                        <a:buFont typeface="Arial" pitchFamily="34" charset="0"/>
                        <a:buNone/>
                        <a:tabLst/>
                        <a:defRPr/>
                      </a:pPr>
                      <a:r>
                        <a:rPr kumimoji="0" lang="en-US" altLang="zh-CN" sz="1100" b="0" i="0" u="none" strike="noStrike" kern="1200" cap="none" normalizeH="0" baseline="0" dirty="0">
                          <a:ln>
                            <a:noFill/>
                          </a:ln>
                          <a:solidFill>
                            <a:schemeClr val="tx1"/>
                          </a:solidFill>
                          <a:effectLst/>
                          <a:latin typeface="微软雅黑" pitchFamily="34" charset="-122"/>
                          <a:ea typeface="微软雅黑" pitchFamily="34" charset="-122"/>
                          <a:cs typeface="+mn-cs"/>
                        </a:rPr>
                        <a:t>TOTO</a:t>
                      </a:r>
                      <a:endParaRPr kumimoji="0" lang="zh-CN" altLang="en-US" sz="1100" b="0"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3690">
                <a:tc gridSpan="2">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chemeClr val="tx1"/>
                          </a:solidFill>
                          <a:effectLst/>
                          <a:latin typeface="微软雅黑" pitchFamily="34" charset="-122"/>
                          <a:ea typeface="微软雅黑" pitchFamily="34" charset="-122"/>
                        </a:rPr>
                        <a:t>厨房系统</a:t>
                      </a:r>
                    </a:p>
                  </a:txBody>
                  <a:tcPr marL="90000" marR="90000" marT="0" marB="0" anchor="ctr" anchorCtr="1" horzOverflow="overflow">
                    <a:lnL>
                      <a:noFill/>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r h="29369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chemeClr val="tx1"/>
                          </a:solidFill>
                          <a:effectLst/>
                          <a:latin typeface="微软雅黑" pitchFamily="34" charset="-122"/>
                          <a:ea typeface="微软雅黑" pitchFamily="34" charset="-122"/>
                        </a:rPr>
                        <a:t>单开门冰箱</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958840" rtl="0" eaLnBrk="1" fontAlgn="auto" latinLnBrk="0" hangingPunct="1">
                        <a:lnSpc>
                          <a:spcPct val="100000"/>
                        </a:lnSpc>
                        <a:spcBef>
                          <a:spcPts val="0"/>
                        </a:spcBef>
                        <a:spcAft>
                          <a:spcPts val="600"/>
                        </a:spcAft>
                        <a:buClrTx/>
                        <a:buSzTx/>
                        <a:buFontTx/>
                        <a:buNone/>
                        <a:tabLst/>
                        <a:defRPr/>
                      </a:pPr>
                      <a:r>
                        <a:rPr lang="zh-CN" altLang="en-US" sz="1100" kern="100" dirty="0">
                          <a:solidFill>
                            <a:schemeClr val="tx1"/>
                          </a:solidFill>
                          <a:latin typeface="微软雅黑" pitchFamily="34" charset="-122"/>
                          <a:ea typeface="微软雅黑" pitchFamily="34" charset="-122"/>
                          <a:cs typeface="Times New Roman"/>
                        </a:rPr>
                        <a:t>西门子</a:t>
                      </a:r>
                      <a:endParaRPr lang="en-US" altLang="zh-CN" sz="1100" kern="100" dirty="0">
                        <a:solidFill>
                          <a:schemeClr val="tx1"/>
                        </a:solidFill>
                        <a:latin typeface="微软雅黑" pitchFamily="34" charset="-122"/>
                        <a:ea typeface="微软雅黑" pitchFamily="34" charset="-122"/>
                        <a:cs typeface="Times New Roman"/>
                      </a:endParaRP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369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chemeClr val="tx1"/>
                          </a:solidFill>
                          <a:effectLst/>
                          <a:latin typeface="微软雅黑" pitchFamily="34" charset="-122"/>
                          <a:ea typeface="微软雅黑" pitchFamily="34" charset="-122"/>
                        </a:rPr>
                        <a:t>油烟机</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3000"/>
                        </a:lnSpc>
                        <a:spcBef>
                          <a:spcPts val="25"/>
                        </a:spcBef>
                        <a:spcAft>
                          <a:spcPct val="0"/>
                        </a:spcAft>
                        <a:buClrTx/>
                        <a:buSzTx/>
                        <a:buFont typeface="Arial" pitchFamily="34" charset="0"/>
                        <a:buNone/>
                        <a:tabLst/>
                      </a:pPr>
                      <a:r>
                        <a:rPr kumimoji="0" lang="zh-CN" altLang="en-US" sz="1100" b="0" i="0" u="none" strike="noStrike" cap="none" normalizeH="0" baseline="0" dirty="0">
                          <a:ln>
                            <a:noFill/>
                          </a:ln>
                          <a:solidFill>
                            <a:schemeClr val="tx1"/>
                          </a:solidFill>
                          <a:effectLst/>
                          <a:latin typeface="微软雅黑" pitchFamily="34" charset="-122"/>
                          <a:ea typeface="微软雅黑" pitchFamily="34" charset="-122"/>
                        </a:rPr>
                        <a:t>西门子</a:t>
                      </a:r>
                      <a:endParaRPr kumimoji="0" lang="en-US" altLang="zh-CN" sz="1100" b="0" i="0" u="none" strike="noStrike" cap="none" normalizeH="0" baseline="0" dirty="0">
                        <a:ln>
                          <a:noFill/>
                        </a:ln>
                        <a:solidFill>
                          <a:schemeClr val="tx1"/>
                        </a:solidFill>
                        <a:effectLst/>
                        <a:latin typeface="微软雅黑" pitchFamily="34" charset="-122"/>
                        <a:ea typeface="微软雅黑" pitchFamily="34" charset="-122"/>
                      </a:endParaRP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369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chemeClr val="tx1"/>
                          </a:solidFill>
                          <a:effectLst/>
                          <a:latin typeface="微软雅黑" pitchFamily="34" charset="-122"/>
                          <a:ea typeface="微软雅黑" pitchFamily="34" charset="-122"/>
                        </a:rPr>
                        <a:t>热水器</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a:spcAft>
                          <a:spcPts val="600"/>
                        </a:spcAft>
                      </a:pPr>
                      <a:r>
                        <a:rPr lang="zh-CN" altLang="en-US" sz="1100" kern="100" dirty="0">
                          <a:solidFill>
                            <a:schemeClr val="tx1"/>
                          </a:solidFill>
                          <a:latin typeface="微软雅黑" pitchFamily="34" charset="-122"/>
                          <a:ea typeface="微软雅黑" pitchFamily="34" charset="-122"/>
                          <a:cs typeface="Times New Roman"/>
                        </a:rPr>
                        <a:t>能率</a:t>
                      </a: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369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chemeClr val="tx1"/>
                          </a:solidFill>
                          <a:effectLst/>
                          <a:latin typeface="微软雅黑" pitchFamily="34" charset="-122"/>
                          <a:ea typeface="微软雅黑" pitchFamily="34" charset="-122"/>
                        </a:rPr>
                        <a:t>燃气灶</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algn="ctr">
                        <a:spcAft>
                          <a:spcPts val="600"/>
                        </a:spcAft>
                      </a:pPr>
                      <a:r>
                        <a:rPr lang="zh-CN" altLang="en-US" sz="1100" kern="100" dirty="0">
                          <a:solidFill>
                            <a:schemeClr val="tx1"/>
                          </a:solidFill>
                          <a:latin typeface="微软雅黑" pitchFamily="34" charset="-122"/>
                          <a:ea typeface="微软雅黑" pitchFamily="34" charset="-122"/>
                          <a:cs typeface="Times New Roman"/>
                        </a:rPr>
                        <a:t>西门子</a:t>
                      </a: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369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chemeClr val="tx1"/>
                          </a:solidFill>
                          <a:effectLst/>
                          <a:latin typeface="微软雅黑" pitchFamily="34" charset="-122"/>
                          <a:ea typeface="微软雅黑" pitchFamily="34" charset="-122"/>
                        </a:rPr>
                        <a:t>厨盆及龙头</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spcAft>
                          <a:spcPts val="600"/>
                        </a:spcAft>
                      </a:pPr>
                      <a:r>
                        <a:rPr lang="zh-CN" altLang="en-US" sz="1100" kern="100" dirty="0">
                          <a:solidFill>
                            <a:schemeClr val="tx1"/>
                          </a:solidFill>
                          <a:latin typeface="微软雅黑" pitchFamily="34" charset="-122"/>
                          <a:ea typeface="微软雅黑" pitchFamily="34" charset="-122"/>
                          <a:cs typeface="Times New Roman"/>
                        </a:rPr>
                        <a:t>科勒</a:t>
                      </a: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3690">
                <a:tc gridSpan="2">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pPr>
                      <a:r>
                        <a:rPr kumimoji="0" lang="zh-CN" altLang="en-US" sz="1100" b="1" i="0" u="none" strike="noStrike" cap="none" normalizeH="0" baseline="0" dirty="0">
                          <a:ln>
                            <a:noFill/>
                          </a:ln>
                          <a:solidFill>
                            <a:schemeClr val="tx1"/>
                          </a:solidFill>
                          <a:effectLst/>
                          <a:latin typeface="微软雅黑" pitchFamily="34" charset="-122"/>
                          <a:ea typeface="微软雅黑" pitchFamily="34" charset="-122"/>
                        </a:rPr>
                        <a:t>其他空间</a:t>
                      </a:r>
                    </a:p>
                  </a:txBody>
                  <a:tcPr marL="90000" marR="90000" marT="0" marB="0" anchor="ctr" anchorCtr="1" horzOverflow="overflow">
                    <a:lnL>
                      <a:noFill/>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10"/>
                  </a:ext>
                </a:extLst>
              </a:tr>
              <a:tr h="29369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defRPr/>
                      </a:pPr>
                      <a:r>
                        <a:rPr kumimoji="0" lang="zh-CN" altLang="en-US" sz="1100" b="1" i="0" u="none" strike="noStrike" cap="none" normalizeH="0" baseline="0" dirty="0">
                          <a:ln>
                            <a:noFill/>
                          </a:ln>
                          <a:solidFill>
                            <a:schemeClr val="tx1"/>
                          </a:solidFill>
                          <a:effectLst/>
                          <a:latin typeface="微软雅黑" pitchFamily="34" charset="-122"/>
                          <a:ea typeface="微软雅黑" pitchFamily="34" charset="-122"/>
                        </a:rPr>
                        <a:t>入户门及锁</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3000"/>
                        </a:lnSpc>
                        <a:spcBef>
                          <a:spcPts val="25"/>
                        </a:spcBef>
                        <a:spcAft>
                          <a:spcPct val="0"/>
                        </a:spcAft>
                        <a:buClrTx/>
                        <a:buSzTx/>
                        <a:buFont typeface="Arial" pitchFamily="34" charset="0"/>
                        <a:buNone/>
                        <a:tabLst/>
                        <a:defRPr/>
                      </a:pPr>
                      <a:r>
                        <a:rPr kumimoji="0" lang="zh-CN" altLang="en-US" sz="1100" b="0" i="0" u="none" strike="noStrike" kern="1200" cap="none" normalizeH="0" baseline="0" dirty="0">
                          <a:ln>
                            <a:noFill/>
                          </a:ln>
                          <a:solidFill>
                            <a:schemeClr val="tx1"/>
                          </a:solidFill>
                          <a:effectLst/>
                          <a:latin typeface="微软雅黑" pitchFamily="34" charset="-122"/>
                          <a:ea typeface="微软雅黑" pitchFamily="34" charset="-122"/>
                          <a:cs typeface="+mn-cs"/>
                        </a:rPr>
                        <a:t>耶鲁</a:t>
                      </a: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3690">
                <a:tc>
                  <a:txBody>
                    <a:bodyPr/>
                    <a:lstStyle/>
                    <a:p>
                      <a:pPr marL="0" marR="0" lvl="0" indent="0" algn="l" defTabSz="914400" rtl="0" eaLnBrk="1" fontAlgn="base" latinLnBrk="0" hangingPunct="1">
                        <a:lnSpc>
                          <a:spcPct val="100000"/>
                        </a:lnSpc>
                        <a:spcBef>
                          <a:spcPct val="20000"/>
                        </a:spcBef>
                        <a:spcAft>
                          <a:spcPct val="0"/>
                        </a:spcAft>
                        <a:buClr>
                          <a:srgbClr val="FF6600"/>
                        </a:buClr>
                        <a:buSzTx/>
                        <a:buFont typeface="Wingdings" pitchFamily="2" charset="2"/>
                        <a:buNone/>
                        <a:tabLst/>
                        <a:defRPr/>
                      </a:pPr>
                      <a:r>
                        <a:rPr lang="zh-CN" altLang="en-US" sz="1100" b="1" i="0" u="none" strike="noStrike" dirty="0">
                          <a:solidFill>
                            <a:schemeClr val="tx1"/>
                          </a:solidFill>
                          <a:effectLst/>
                          <a:latin typeface="微软雅黑" pitchFamily="34" charset="-122"/>
                          <a:ea typeface="微软雅黑" pitchFamily="34" charset="-122"/>
                        </a:rPr>
                        <a:t>插座、开关</a:t>
                      </a:r>
                    </a:p>
                  </a:txBody>
                  <a:tcPr marL="90000" marR="90000" marT="0" marB="0" anchor="ctr" anchorCtr="1" horzOverflow="overflow">
                    <a:lnL>
                      <a:noFill/>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3000"/>
                        </a:lnSpc>
                        <a:spcBef>
                          <a:spcPts val="25"/>
                        </a:spcBef>
                        <a:spcAft>
                          <a:spcPct val="0"/>
                        </a:spcAft>
                        <a:buClrTx/>
                        <a:buSzTx/>
                        <a:buFont typeface="Arial" pitchFamily="34" charset="0"/>
                        <a:buNone/>
                        <a:tabLst/>
                        <a:defRPr/>
                      </a:pPr>
                      <a:r>
                        <a:rPr kumimoji="0" lang="zh-CN" altLang="en-US" sz="1100" b="0" i="0" u="none" strike="noStrike" kern="1200" cap="none" normalizeH="0" baseline="0" dirty="0">
                          <a:ln>
                            <a:noFill/>
                          </a:ln>
                          <a:solidFill>
                            <a:schemeClr val="tx1"/>
                          </a:solidFill>
                          <a:effectLst/>
                          <a:latin typeface="微软雅黑" pitchFamily="34" charset="-122"/>
                          <a:ea typeface="微软雅黑" pitchFamily="34" charset="-122"/>
                          <a:cs typeface="+mn-cs"/>
                        </a:rPr>
                        <a:t>西蒙</a:t>
                      </a:r>
                    </a:p>
                  </a:txBody>
                  <a:tcPr marL="89986" marR="89986" marT="0" marB="0" anchor="ctr" anchorCtr="1" horzOverflow="overflow">
                    <a:lnL w="6350" cap="flat" cmpd="sng" algn="ctr">
                      <a:solidFill>
                        <a:schemeClr val="bg1">
                          <a:lumMod val="75000"/>
                        </a:scheme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10" name="TextBox 9"/>
          <p:cNvSpPr txBox="1"/>
          <p:nvPr/>
        </p:nvSpPr>
        <p:spPr>
          <a:xfrm>
            <a:off x="3786197" y="2857519"/>
            <a:ext cx="1428745" cy="276999"/>
          </a:xfrm>
          <a:prstGeom prst="rect">
            <a:avLst/>
          </a:prstGeom>
          <a:noFill/>
        </p:spPr>
        <p:txBody>
          <a:bodyPr wrap="square" rtlCol="0">
            <a:spAutoFit/>
          </a:bodyPr>
          <a:lstStyle/>
          <a:p>
            <a:pPr algn="ctr"/>
            <a:r>
              <a:rPr lang="zh-CN" altLang="en-US" sz="1200" b="1" dirty="0">
                <a:latin typeface="微软雅黑" pitchFamily="34" charset="-122"/>
                <a:ea typeface="微软雅黑" pitchFamily="34" charset="-122"/>
              </a:rPr>
              <a:t>耶鲁入户门</a:t>
            </a:r>
          </a:p>
        </p:txBody>
      </p:sp>
      <p:sp>
        <p:nvSpPr>
          <p:cNvPr id="11" name="TextBox 10"/>
          <p:cNvSpPr txBox="1"/>
          <p:nvPr/>
        </p:nvSpPr>
        <p:spPr>
          <a:xfrm>
            <a:off x="5479263" y="2857500"/>
            <a:ext cx="1428745" cy="276999"/>
          </a:xfrm>
          <a:prstGeom prst="rect">
            <a:avLst/>
          </a:prstGeom>
          <a:noFill/>
        </p:spPr>
        <p:txBody>
          <a:bodyPr wrap="square" rtlCol="0">
            <a:spAutoFit/>
          </a:bodyPr>
          <a:lstStyle/>
          <a:p>
            <a:pPr algn="ctr"/>
            <a:r>
              <a:rPr lang="en-US" altLang="zh-CN" sz="1200" b="1" dirty="0">
                <a:latin typeface="微软雅黑" pitchFamily="34" charset="-122"/>
                <a:ea typeface="微软雅黑" pitchFamily="34" charset="-122"/>
              </a:rPr>
              <a:t>TOTO</a:t>
            </a:r>
            <a:r>
              <a:rPr lang="zh-CN" altLang="en-US" sz="1200" b="1" dirty="0">
                <a:latin typeface="微软雅黑" pitchFamily="34" charset="-122"/>
                <a:ea typeface="微软雅黑" pitchFamily="34" charset="-122"/>
              </a:rPr>
              <a:t>坐便器</a:t>
            </a:r>
          </a:p>
        </p:txBody>
      </p:sp>
      <p:sp>
        <p:nvSpPr>
          <p:cNvPr id="12" name="TextBox 11"/>
          <p:cNvSpPr txBox="1"/>
          <p:nvPr/>
        </p:nvSpPr>
        <p:spPr>
          <a:xfrm>
            <a:off x="7143768" y="2857519"/>
            <a:ext cx="1428745" cy="276999"/>
          </a:xfrm>
          <a:prstGeom prst="rect">
            <a:avLst/>
          </a:prstGeom>
          <a:noFill/>
        </p:spPr>
        <p:txBody>
          <a:bodyPr wrap="square" rtlCol="0">
            <a:spAutoFit/>
          </a:bodyPr>
          <a:lstStyle/>
          <a:p>
            <a:pPr algn="ctr"/>
            <a:r>
              <a:rPr lang="zh-CN" altLang="en-US" sz="1200" b="1" dirty="0">
                <a:latin typeface="微软雅黑" pitchFamily="34" charset="-122"/>
                <a:ea typeface="微软雅黑" pitchFamily="34" charset="-122"/>
              </a:rPr>
              <a:t>西蒙插座</a:t>
            </a:r>
          </a:p>
        </p:txBody>
      </p:sp>
      <p:sp>
        <p:nvSpPr>
          <p:cNvPr id="13" name="TextBox 12"/>
          <p:cNvSpPr txBox="1"/>
          <p:nvPr/>
        </p:nvSpPr>
        <p:spPr>
          <a:xfrm>
            <a:off x="3786182" y="5214954"/>
            <a:ext cx="1428745" cy="276999"/>
          </a:xfrm>
          <a:prstGeom prst="rect">
            <a:avLst/>
          </a:prstGeom>
          <a:noFill/>
        </p:spPr>
        <p:txBody>
          <a:bodyPr wrap="square" rtlCol="0">
            <a:spAutoFit/>
          </a:bodyPr>
          <a:lstStyle/>
          <a:p>
            <a:pPr algn="ctr"/>
            <a:r>
              <a:rPr lang="zh-CN" altLang="en-US" sz="1200" b="1" dirty="0">
                <a:latin typeface="微软雅黑" pitchFamily="34" charset="-122"/>
                <a:ea typeface="微软雅黑" pitchFamily="34" charset="-122"/>
              </a:rPr>
              <a:t>西门子燃气灶</a:t>
            </a:r>
          </a:p>
        </p:txBody>
      </p:sp>
      <p:sp>
        <p:nvSpPr>
          <p:cNvPr id="14" name="TextBox 13"/>
          <p:cNvSpPr txBox="1"/>
          <p:nvPr/>
        </p:nvSpPr>
        <p:spPr>
          <a:xfrm>
            <a:off x="5500709" y="5214954"/>
            <a:ext cx="1428745" cy="276999"/>
          </a:xfrm>
          <a:prstGeom prst="rect">
            <a:avLst/>
          </a:prstGeom>
          <a:noFill/>
        </p:spPr>
        <p:txBody>
          <a:bodyPr wrap="square" rtlCol="0">
            <a:spAutoFit/>
          </a:bodyPr>
          <a:lstStyle/>
          <a:p>
            <a:pPr algn="ctr"/>
            <a:r>
              <a:rPr lang="zh-CN" altLang="en-US" sz="1200" b="1" dirty="0">
                <a:latin typeface="微软雅黑" pitchFamily="34" charset="-122"/>
                <a:ea typeface="微软雅黑" pitchFamily="34" charset="-122"/>
              </a:rPr>
              <a:t>科勒淋浴花洒</a:t>
            </a:r>
          </a:p>
        </p:txBody>
      </p:sp>
      <p:sp>
        <p:nvSpPr>
          <p:cNvPr id="15" name="TextBox 14"/>
          <p:cNvSpPr txBox="1"/>
          <p:nvPr/>
        </p:nvSpPr>
        <p:spPr>
          <a:xfrm>
            <a:off x="7143768" y="5214954"/>
            <a:ext cx="1428745" cy="276999"/>
          </a:xfrm>
          <a:prstGeom prst="rect">
            <a:avLst/>
          </a:prstGeom>
          <a:noFill/>
        </p:spPr>
        <p:txBody>
          <a:bodyPr wrap="square" rtlCol="0">
            <a:spAutoFit/>
          </a:bodyPr>
          <a:lstStyle/>
          <a:p>
            <a:pPr algn="ctr"/>
            <a:r>
              <a:rPr lang="zh-CN" altLang="en-US" sz="1200" b="1" dirty="0">
                <a:latin typeface="微软雅黑" pitchFamily="34" charset="-122"/>
                <a:ea typeface="微软雅黑" pitchFamily="34" charset="-122"/>
              </a:rPr>
              <a:t>科勒厨盆及龙头</a:t>
            </a:r>
          </a:p>
        </p:txBody>
      </p:sp>
      <p:pic>
        <p:nvPicPr>
          <p:cNvPr id="1027" name="Picture 3"/>
          <p:cNvPicPr>
            <a:picLocks noChangeAspect="1" noChangeArrowheads="1"/>
          </p:cNvPicPr>
          <p:nvPr/>
        </p:nvPicPr>
        <p:blipFill>
          <a:blip r:embed="rId2" cstate="print"/>
          <a:srcRect/>
          <a:stretch>
            <a:fillRect/>
          </a:stretch>
        </p:blipFill>
        <p:spPr bwMode="auto">
          <a:xfrm>
            <a:off x="3846099" y="1110003"/>
            <a:ext cx="1301738" cy="1729913"/>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5522398" y="1110003"/>
            <a:ext cx="1324066" cy="1729913"/>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7215206" y="1110003"/>
            <a:ext cx="1295823" cy="1729913"/>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a:srcRect/>
          <a:stretch>
            <a:fillRect/>
          </a:stretch>
        </p:blipFill>
        <p:spPr bwMode="auto">
          <a:xfrm>
            <a:off x="3846099" y="3339301"/>
            <a:ext cx="1301738" cy="1797638"/>
          </a:xfrm>
          <a:prstGeom prst="rect">
            <a:avLst/>
          </a:prstGeom>
          <a:noFill/>
          <a:ln w="9525">
            <a:noFill/>
            <a:miter lim="800000"/>
            <a:headEnd/>
            <a:tailEnd/>
          </a:ln>
          <a:effectLst/>
        </p:spPr>
      </p:pic>
      <p:pic>
        <p:nvPicPr>
          <p:cNvPr id="4" name="Picture 3"/>
          <p:cNvPicPr>
            <a:picLocks noChangeAspect="1" noChangeArrowheads="1"/>
          </p:cNvPicPr>
          <p:nvPr/>
        </p:nvPicPr>
        <p:blipFill>
          <a:blip r:embed="rId6" cstate="print"/>
          <a:srcRect/>
          <a:stretch>
            <a:fillRect/>
          </a:stretch>
        </p:blipFill>
        <p:spPr bwMode="auto">
          <a:xfrm>
            <a:off x="5516893" y="3331190"/>
            <a:ext cx="1345232" cy="1796957"/>
          </a:xfrm>
          <a:prstGeom prst="rect">
            <a:avLst/>
          </a:prstGeom>
          <a:noFill/>
          <a:ln w="9525">
            <a:noFill/>
            <a:miter lim="800000"/>
            <a:headEnd/>
            <a:tailEnd/>
          </a:ln>
          <a:effectLst/>
        </p:spPr>
      </p:pic>
      <p:pic>
        <p:nvPicPr>
          <p:cNvPr id="5" name="Picture 4"/>
          <p:cNvPicPr>
            <a:picLocks noChangeAspect="1" noChangeArrowheads="1"/>
          </p:cNvPicPr>
          <p:nvPr/>
        </p:nvPicPr>
        <p:blipFill>
          <a:blip r:embed="rId7"/>
          <a:srcRect/>
          <a:stretch>
            <a:fillRect/>
          </a:stretch>
        </p:blipFill>
        <p:spPr bwMode="auto">
          <a:xfrm>
            <a:off x="7215206" y="3339302"/>
            <a:ext cx="1291117" cy="1798956"/>
          </a:xfrm>
          <a:prstGeom prst="rect">
            <a:avLst/>
          </a:prstGeom>
          <a:noFill/>
          <a:ln w="9525">
            <a:noFill/>
            <a:miter lim="800000"/>
            <a:headEnd/>
            <a:tailEnd/>
          </a:ln>
          <a:effectLst/>
        </p:spPr>
      </p:pic>
    </p:spTree>
    <p:extLst>
      <p:ext uri="{BB962C8B-B14F-4D97-AF65-F5344CB8AC3E}">
        <p14:creationId xmlns:p14="http://schemas.microsoft.com/office/powerpoint/2010/main" val="62241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000" y="461491"/>
            <a:ext cx="4134465" cy="307777"/>
          </a:xfrm>
          <a:prstGeom prst="rect">
            <a:avLst/>
          </a:prstGeom>
          <a:noFill/>
        </p:spPr>
        <p:txBody>
          <a:bodyPr wrap="none" rtlCol="0">
            <a:spAutoFit/>
          </a:bodyPr>
          <a:lstStyle/>
          <a:p>
            <a:r>
              <a:rPr lang="zh-CN" altLang="en-US" sz="1400" b="1" dirty="0">
                <a:latin typeface="微软雅黑" pitchFamily="34" charset="-122"/>
                <a:ea typeface="微软雅黑" pitchFamily="34" charset="-122"/>
              </a:rPr>
              <a:t>规划和立面分析：以现代风格为主，采用玻璃幕墙</a:t>
            </a:r>
            <a:endParaRPr lang="zh-CN" altLang="en-US" sz="1400" b="1" dirty="0">
              <a:solidFill>
                <a:srgbClr val="C00000"/>
              </a:solidFill>
              <a:latin typeface="微软雅黑" pitchFamily="34" charset="-122"/>
              <a:ea typeface="微软雅黑" pitchFamily="34" charset="-122"/>
            </a:endParaRPr>
          </a:p>
        </p:txBody>
      </p:sp>
      <p:sp>
        <p:nvSpPr>
          <p:cNvPr id="9" name="TextBox 8"/>
          <p:cNvSpPr txBox="1"/>
          <p:nvPr/>
        </p:nvSpPr>
        <p:spPr>
          <a:xfrm>
            <a:off x="252000" y="3690614"/>
            <a:ext cx="3005542" cy="1823576"/>
          </a:xfrm>
          <a:prstGeom prst="rect">
            <a:avLst/>
          </a:prstGeom>
          <a:noFill/>
          <a:ln>
            <a:solidFill>
              <a:schemeClr val="bg1">
                <a:lumMod val="50000"/>
              </a:schemeClr>
            </a:solidFill>
            <a:prstDash val="sysDot"/>
          </a:ln>
        </p:spPr>
        <p:txBody>
          <a:bodyPr wrap="square" rtlCol="0">
            <a:spAutoFit/>
          </a:bodyPr>
          <a:lstStyle/>
          <a:p>
            <a:pPr>
              <a:lnSpc>
                <a:spcPct val="150000"/>
              </a:lnSpc>
            </a:pPr>
            <a:r>
              <a:rPr lang="zh-CN" altLang="en-US" sz="1200" b="1" dirty="0">
                <a:latin typeface="微软雅黑" pitchFamily="34" charset="-122"/>
                <a:ea typeface="微软雅黑" pitchFamily="34" charset="-122"/>
              </a:rPr>
              <a:t>社区整体规划：</a:t>
            </a:r>
            <a:endParaRPr lang="en-US" altLang="zh-CN" sz="1200" b="1" dirty="0">
              <a:latin typeface="微软雅黑" pitchFamily="34" charset="-122"/>
              <a:ea typeface="微软雅黑" pitchFamily="34" charset="-122"/>
            </a:endParaRPr>
          </a:p>
          <a:p>
            <a:pPr>
              <a:lnSpc>
                <a:spcPct val="150000"/>
              </a:lnSpc>
              <a:buFont typeface="Wingdings" pitchFamily="2" charset="2"/>
              <a:buChar char="Ø"/>
            </a:pPr>
            <a:r>
              <a:rPr lang="zh-CN" altLang="en-US" sz="1050" dirty="0">
                <a:latin typeface="微软雅黑" pitchFamily="34" charset="-122"/>
                <a:ea typeface="微软雅黑" pitchFamily="34" charset="-122"/>
              </a:rPr>
              <a:t>万科云城项目占地面积</a:t>
            </a:r>
            <a:r>
              <a:rPr lang="en-US" altLang="zh-CN" sz="1050" dirty="0">
                <a:latin typeface="微软雅黑" pitchFamily="34" charset="-122"/>
                <a:ea typeface="微软雅黑" pitchFamily="34" charset="-122"/>
              </a:rPr>
              <a:t>394000</a:t>
            </a:r>
            <a:r>
              <a:rPr lang="zh-CN" altLang="en-US" sz="1050" dirty="0">
                <a:latin typeface="微软雅黑" pitchFamily="34" charset="-122"/>
                <a:ea typeface="微软雅黑" pitchFamily="34" charset="-122"/>
              </a:rPr>
              <a:t>平方米，建筑面积</a:t>
            </a:r>
            <a:r>
              <a:rPr lang="en-US" altLang="zh-CN" sz="1050" dirty="0">
                <a:latin typeface="微软雅黑" pitchFamily="34" charset="-122"/>
                <a:ea typeface="微软雅黑" pitchFamily="34" charset="-122"/>
              </a:rPr>
              <a:t>1335500</a:t>
            </a:r>
            <a:r>
              <a:rPr lang="zh-CN" altLang="en-US" sz="1050" dirty="0">
                <a:latin typeface="微软雅黑" pitchFamily="34" charset="-122"/>
                <a:ea typeface="微软雅黑" pitchFamily="34" charset="-122"/>
              </a:rPr>
              <a:t>平方米，包括了办公、精装公寓、酒店、商业等多种业态。</a:t>
            </a:r>
            <a:endParaRPr lang="en-US" altLang="zh-CN" sz="1050" dirty="0">
              <a:latin typeface="微软雅黑" pitchFamily="34" charset="-122"/>
              <a:ea typeface="微软雅黑" pitchFamily="34" charset="-122"/>
            </a:endParaRPr>
          </a:p>
          <a:p>
            <a:pPr>
              <a:lnSpc>
                <a:spcPct val="150000"/>
              </a:lnSpc>
              <a:buFont typeface="Wingdings" pitchFamily="2" charset="2"/>
              <a:buChar char="Ø"/>
            </a:pPr>
            <a:r>
              <a:rPr lang="zh-CN" altLang="en-US" sz="1050" dirty="0">
                <a:latin typeface="微软雅黑" pitchFamily="34" charset="-122"/>
                <a:ea typeface="微软雅黑" pitchFamily="34" charset="-122"/>
              </a:rPr>
              <a:t>其中办公</a:t>
            </a:r>
            <a:r>
              <a:rPr lang="en-US" altLang="zh-CN" sz="1050" dirty="0">
                <a:latin typeface="微软雅黑" pitchFamily="34" charset="-122"/>
                <a:ea typeface="微软雅黑" pitchFamily="34" charset="-122"/>
              </a:rPr>
              <a:t>77.5</a:t>
            </a:r>
            <a:r>
              <a:rPr lang="zh-CN" altLang="en-US" sz="1050" dirty="0">
                <a:latin typeface="微软雅黑" pitchFamily="34" charset="-122"/>
                <a:ea typeface="微软雅黑" pitchFamily="34" charset="-122"/>
              </a:rPr>
              <a:t>万平，公寓</a:t>
            </a:r>
            <a:r>
              <a:rPr lang="en-US" altLang="zh-CN" sz="1050" dirty="0">
                <a:latin typeface="微软雅黑" pitchFamily="34" charset="-122"/>
                <a:ea typeface="微软雅黑" pitchFamily="34" charset="-122"/>
              </a:rPr>
              <a:t>25</a:t>
            </a:r>
            <a:r>
              <a:rPr lang="zh-CN" altLang="en-US" sz="1050" dirty="0">
                <a:latin typeface="微软雅黑" pitchFamily="34" charset="-122"/>
                <a:ea typeface="微软雅黑" pitchFamily="34" charset="-122"/>
              </a:rPr>
              <a:t>万平，商业</a:t>
            </a:r>
            <a:r>
              <a:rPr lang="en-US" altLang="zh-CN" sz="1050" dirty="0">
                <a:latin typeface="微软雅黑" pitchFamily="34" charset="-122"/>
                <a:ea typeface="微软雅黑" pitchFamily="34" charset="-122"/>
              </a:rPr>
              <a:t>7.5</a:t>
            </a:r>
            <a:r>
              <a:rPr lang="zh-CN" altLang="en-US" sz="1050" dirty="0">
                <a:latin typeface="微软雅黑" pitchFamily="34" charset="-122"/>
                <a:ea typeface="微软雅黑" pitchFamily="34" charset="-122"/>
              </a:rPr>
              <a:t>万平，酒店</a:t>
            </a:r>
            <a:r>
              <a:rPr lang="en-US" altLang="zh-CN" sz="1050" dirty="0">
                <a:latin typeface="微软雅黑" pitchFamily="34" charset="-122"/>
                <a:ea typeface="微软雅黑" pitchFamily="34" charset="-122"/>
              </a:rPr>
              <a:t>3</a:t>
            </a:r>
            <a:r>
              <a:rPr lang="zh-CN" altLang="en-US" sz="1050" dirty="0">
                <a:latin typeface="微软雅黑" pitchFamily="34" charset="-122"/>
                <a:ea typeface="微软雅黑" pitchFamily="34" charset="-122"/>
              </a:rPr>
              <a:t>万平，绿廊</a:t>
            </a:r>
            <a:r>
              <a:rPr lang="en-US" altLang="zh-CN" sz="1050" dirty="0">
                <a:latin typeface="微软雅黑" pitchFamily="34" charset="-122"/>
                <a:ea typeface="微软雅黑" pitchFamily="34" charset="-122"/>
              </a:rPr>
              <a:t>6.8</a:t>
            </a:r>
            <a:r>
              <a:rPr lang="zh-CN" altLang="en-US" sz="1050" dirty="0">
                <a:latin typeface="微软雅黑" pitchFamily="34" charset="-122"/>
                <a:ea typeface="微软雅黑" pitchFamily="34" charset="-122"/>
              </a:rPr>
              <a:t>万平以及配套服务</a:t>
            </a:r>
            <a:r>
              <a:rPr lang="en-US" altLang="zh-CN" sz="1050" dirty="0">
                <a:latin typeface="微软雅黑" pitchFamily="34" charset="-122"/>
                <a:ea typeface="微软雅黑" pitchFamily="34" charset="-122"/>
              </a:rPr>
              <a:t>13</a:t>
            </a:r>
            <a:r>
              <a:rPr lang="zh-CN" altLang="en-US" sz="1050" dirty="0">
                <a:latin typeface="微软雅黑" pitchFamily="34" charset="-122"/>
                <a:ea typeface="微软雅黑" pitchFamily="34" charset="-122"/>
              </a:rPr>
              <a:t>万平。</a:t>
            </a:r>
            <a:endParaRPr lang="en-US" altLang="zh-CN" sz="1050" dirty="0">
              <a:latin typeface="微软雅黑" pitchFamily="34" charset="-122"/>
              <a:ea typeface="微软雅黑" pitchFamily="34" charset="-122"/>
            </a:endParaRPr>
          </a:p>
        </p:txBody>
      </p:sp>
      <p:sp>
        <p:nvSpPr>
          <p:cNvPr id="10" name="TextBox 9"/>
          <p:cNvSpPr txBox="1"/>
          <p:nvPr/>
        </p:nvSpPr>
        <p:spPr>
          <a:xfrm>
            <a:off x="3571868" y="3690614"/>
            <a:ext cx="5265585" cy="1338828"/>
          </a:xfrm>
          <a:prstGeom prst="rect">
            <a:avLst/>
          </a:prstGeom>
          <a:noFill/>
          <a:ln>
            <a:solidFill>
              <a:schemeClr val="bg1">
                <a:lumMod val="50000"/>
              </a:schemeClr>
            </a:solidFill>
            <a:prstDash val="sysDot"/>
          </a:ln>
        </p:spPr>
        <p:txBody>
          <a:bodyPr wrap="square" rtlCol="0">
            <a:spAutoFit/>
          </a:bodyPr>
          <a:lstStyle/>
          <a:p>
            <a:pPr>
              <a:lnSpc>
                <a:spcPct val="150000"/>
              </a:lnSpc>
            </a:pPr>
            <a:r>
              <a:rPr lang="zh-CN" altLang="en-US" sz="1200" b="1" dirty="0">
                <a:latin typeface="微软雅黑" pitchFamily="34" charset="-122"/>
                <a:ea typeface="微软雅黑" pitchFamily="34" charset="-122"/>
              </a:rPr>
              <a:t>项目立面特点：</a:t>
            </a:r>
            <a:endParaRPr lang="en-US" altLang="zh-CN" sz="1200" b="1" dirty="0">
              <a:latin typeface="微软雅黑" pitchFamily="34" charset="-122"/>
              <a:ea typeface="微软雅黑" pitchFamily="34" charset="-122"/>
            </a:endParaRPr>
          </a:p>
          <a:p>
            <a:pPr>
              <a:lnSpc>
                <a:spcPct val="150000"/>
              </a:lnSpc>
              <a:buFont typeface="Wingdings" pitchFamily="2" charset="2"/>
              <a:buChar char="Ø"/>
            </a:pPr>
            <a:r>
              <a:rPr lang="zh-CN" altLang="en-US" sz="1050" dirty="0">
                <a:latin typeface="微软雅黑" pitchFamily="34" charset="-122"/>
                <a:ea typeface="微软雅黑" pitchFamily="34" charset="-122"/>
              </a:rPr>
              <a:t>铝合金模板整体现浇技术、</a:t>
            </a:r>
            <a:endParaRPr lang="en-US" altLang="zh-CN" sz="1050" dirty="0">
              <a:latin typeface="微软雅黑" pitchFamily="34" charset="-122"/>
              <a:ea typeface="微软雅黑" pitchFamily="34" charset="-122"/>
            </a:endParaRPr>
          </a:p>
          <a:p>
            <a:pPr>
              <a:lnSpc>
                <a:spcPct val="150000"/>
              </a:lnSpc>
              <a:buFont typeface="Wingdings" pitchFamily="2" charset="2"/>
              <a:buChar char="Ø"/>
            </a:pPr>
            <a:r>
              <a:rPr lang="zh-CN" altLang="en-US" sz="1050" dirty="0">
                <a:latin typeface="微软雅黑" pitchFamily="34" charset="-122"/>
                <a:ea typeface="微软雅黑" pitchFamily="34" charset="-122"/>
              </a:rPr>
              <a:t>装配式内隔墙技术、</a:t>
            </a:r>
            <a:endParaRPr lang="en-US" altLang="zh-CN" sz="1050" dirty="0">
              <a:latin typeface="微软雅黑" pitchFamily="34" charset="-122"/>
              <a:ea typeface="微软雅黑" pitchFamily="34" charset="-122"/>
            </a:endParaRPr>
          </a:p>
          <a:p>
            <a:pPr>
              <a:lnSpc>
                <a:spcPct val="150000"/>
              </a:lnSpc>
              <a:buFont typeface="Wingdings" pitchFamily="2" charset="2"/>
              <a:buChar char="Ø"/>
            </a:pPr>
            <a:r>
              <a:rPr lang="zh-CN" altLang="en-US" sz="1050" dirty="0">
                <a:latin typeface="微软雅黑" pitchFamily="34" charset="-122"/>
                <a:ea typeface="微软雅黑" pitchFamily="34" charset="-122"/>
              </a:rPr>
              <a:t>自升式外爬架技术，</a:t>
            </a:r>
            <a:endParaRPr lang="en-US" altLang="zh-CN" sz="1050" dirty="0">
              <a:latin typeface="微软雅黑" pitchFamily="34" charset="-122"/>
              <a:ea typeface="微软雅黑" pitchFamily="34" charset="-122"/>
            </a:endParaRPr>
          </a:p>
          <a:p>
            <a:pPr>
              <a:lnSpc>
                <a:spcPct val="150000"/>
              </a:lnSpc>
              <a:buFont typeface="Wingdings" pitchFamily="2" charset="2"/>
              <a:buChar char="Ø"/>
            </a:pPr>
            <a:r>
              <a:rPr lang="zh-CN" altLang="en-US" sz="1050" dirty="0">
                <a:latin typeface="微软雅黑" pitchFamily="34" charset="-122"/>
                <a:ea typeface="微软雅黑" pitchFamily="34" charset="-122"/>
              </a:rPr>
              <a:t>采用石膏板</a:t>
            </a:r>
            <a:r>
              <a:rPr lang="en-US" altLang="zh-CN" sz="1050" dirty="0">
                <a:latin typeface="微软雅黑" pitchFamily="34" charset="-122"/>
                <a:ea typeface="微软雅黑" pitchFamily="34" charset="-122"/>
              </a:rPr>
              <a:t>+</a:t>
            </a:r>
            <a:r>
              <a:rPr lang="zh-CN" altLang="en-US" sz="1050" dirty="0">
                <a:latin typeface="微软雅黑" pitchFamily="34" charset="-122"/>
                <a:ea typeface="微软雅黑" pitchFamily="34" charset="-122"/>
              </a:rPr>
              <a:t>挤塑聚苯板的复合保温材料，实现冬暖夏凉的建筑功能。</a:t>
            </a:r>
            <a:endParaRPr lang="en-US" altLang="zh-CN" sz="1050" dirty="0">
              <a:latin typeface="微软雅黑" pitchFamily="34" charset="-122"/>
              <a:ea typeface="微软雅黑" pitchFamily="34" charset="-122"/>
            </a:endParaRPr>
          </a:p>
        </p:txBody>
      </p:sp>
      <p:pic>
        <p:nvPicPr>
          <p:cNvPr id="1026" name="Picture 2" descr="C:\Documents and Settings\96302\桌面\调研照片——深圳\2.万科云城\IMG_4231.JPG"/>
          <p:cNvPicPr>
            <a:picLocks noChangeAspect="1" noChangeArrowheads="1"/>
          </p:cNvPicPr>
          <p:nvPr/>
        </p:nvPicPr>
        <p:blipFill>
          <a:blip r:embed="rId2" cstate="print"/>
          <a:srcRect r="45967"/>
          <a:stretch>
            <a:fillRect/>
          </a:stretch>
        </p:blipFill>
        <p:spPr bwMode="auto">
          <a:xfrm>
            <a:off x="4786313" y="985838"/>
            <a:ext cx="1862202" cy="2584800"/>
          </a:xfrm>
          <a:prstGeom prst="rect">
            <a:avLst/>
          </a:prstGeom>
          <a:noFill/>
        </p:spPr>
      </p:pic>
      <p:pic>
        <p:nvPicPr>
          <p:cNvPr id="1028" name="Picture 4" descr="http://imgs.soufun.com/news/2015_06/04/house/1433414692081_000.jpg"/>
          <p:cNvPicPr>
            <a:picLocks noChangeAspect="1" noChangeArrowheads="1"/>
          </p:cNvPicPr>
          <p:nvPr/>
        </p:nvPicPr>
        <p:blipFill>
          <a:blip r:embed="rId3"/>
          <a:srcRect/>
          <a:stretch>
            <a:fillRect/>
          </a:stretch>
        </p:blipFill>
        <p:spPr bwMode="auto">
          <a:xfrm>
            <a:off x="255399" y="985839"/>
            <a:ext cx="4310602" cy="2584799"/>
          </a:xfrm>
          <a:prstGeom prst="rect">
            <a:avLst/>
          </a:prstGeom>
          <a:noFill/>
        </p:spPr>
      </p:pic>
      <p:pic>
        <p:nvPicPr>
          <p:cNvPr id="4098" name="Picture 2" descr="万科云城公寓效果图"/>
          <p:cNvPicPr>
            <a:picLocks noChangeAspect="1" noChangeArrowheads="1"/>
          </p:cNvPicPr>
          <p:nvPr/>
        </p:nvPicPr>
        <p:blipFill>
          <a:blip r:embed="rId4"/>
          <a:srcRect r="48179"/>
          <a:stretch>
            <a:fillRect/>
          </a:stretch>
        </p:blipFill>
        <p:spPr bwMode="auto">
          <a:xfrm>
            <a:off x="6786578" y="985839"/>
            <a:ext cx="1785950" cy="2584799"/>
          </a:xfrm>
          <a:prstGeom prst="rect">
            <a:avLst/>
          </a:prstGeom>
          <a:noFill/>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400" b="1" dirty="0">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400" b="1" dirty="0">
            <a:latin typeface="微软雅黑" pitchFamily="34" charset="-122"/>
            <a:ea typeface="微软雅黑" pitchFamily="34" charset="-122"/>
          </a:defRPr>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41305</TotalTime>
  <Words>1649</Words>
  <Application>Microsoft Office PowerPoint</Application>
  <PresentationFormat>全屏显示(16:10)</PresentationFormat>
  <Paragraphs>168</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11</vt:i4>
      </vt:variant>
    </vt:vector>
  </HeadingPairs>
  <TitlesOfParts>
    <vt:vector size="18" baseType="lpstr">
      <vt:lpstr>等线</vt:lpstr>
      <vt:lpstr>Arial</vt:lpstr>
      <vt:lpstr>Calibri</vt:lpstr>
      <vt:lpstr>Wingdings</vt:lpstr>
      <vt:lpstr>微软雅黑</vt:lpstr>
      <vt:lpstr>Office 主题</vt:lpstr>
      <vt:lpstr>1_Office 主题</vt:lpstr>
      <vt:lpstr>PowerPoint 演示文稿</vt:lpstr>
      <vt:lpstr>知识星球 行业与管理资源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知识星球 行业与管理资源</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雨林木风</dc:creator>
  <cp:lastModifiedBy>zhang fq</cp:lastModifiedBy>
  <cp:revision>3488</cp:revision>
  <cp:lastPrinted>2016-05-03T10:00:23Z</cp:lastPrinted>
  <dcterms:created xsi:type="dcterms:W3CDTF">2012-09-03T06:35:00Z</dcterms:created>
  <dcterms:modified xsi:type="dcterms:W3CDTF">2021-08-13T07:15:54Z</dcterms:modified>
</cp:coreProperties>
</file>