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3"/>
  </p:notesMasterIdLst>
  <p:sldIdLst>
    <p:sldId id="256" r:id="rId2"/>
    <p:sldId id="345" r:id="rId3"/>
    <p:sldId id="359" r:id="rId4"/>
    <p:sldId id="346" r:id="rId5"/>
    <p:sldId id="347" r:id="rId6"/>
    <p:sldId id="348" r:id="rId7"/>
    <p:sldId id="349" r:id="rId8"/>
    <p:sldId id="350" r:id="rId9"/>
    <p:sldId id="351" r:id="rId10"/>
    <p:sldId id="352" r:id="rId11"/>
    <p:sldId id="353" r:id="rId12"/>
    <p:sldId id="354" r:id="rId13"/>
    <p:sldId id="355" r:id="rId14"/>
    <p:sldId id="361" r:id="rId15"/>
    <p:sldId id="356" r:id="rId16"/>
    <p:sldId id="357" r:id="rId17"/>
    <p:sldId id="358" r:id="rId18"/>
    <p:sldId id="360" r:id="rId19"/>
    <p:sldId id="368" r:id="rId20"/>
    <p:sldId id="362" r:id="rId21"/>
    <p:sldId id="372" r:id="rId22"/>
    <p:sldId id="364" r:id="rId23"/>
    <p:sldId id="363" r:id="rId24"/>
    <p:sldId id="365" r:id="rId25"/>
    <p:sldId id="367" r:id="rId26"/>
    <p:sldId id="371" r:id="rId27"/>
    <p:sldId id="370" r:id="rId28"/>
    <p:sldId id="373" r:id="rId29"/>
    <p:sldId id="374" r:id="rId30"/>
    <p:sldId id="375" r:id="rId31"/>
    <p:sldId id="376" r:id="rId32"/>
  </p:sldIdLst>
  <p:sldSz cx="9144000" cy="5143500" type="screen16x9"/>
  <p:notesSz cx="6858000" cy="9144000"/>
  <p:embeddedFontLst>
    <p:embeddedFont>
      <p:font typeface="Fira Code" panose="020B0809050000020004" pitchFamily="49" charset="0"/>
      <p:regular r:id="rId34"/>
      <p:bold r:id="rId35"/>
    </p:embeddedFont>
    <p:embeddedFont>
      <p:font typeface="Fira Code Light" panose="020B0809050000020004" pitchFamily="49" charset="0"/>
      <p:regular r:id="rId36"/>
      <p:bold r:id="rId37"/>
    </p:embeddedFont>
    <p:embeddedFont>
      <p:font typeface="Oswald" panose="00000500000000000000"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83D"/>
    <a:srgbClr val="1E1E2C"/>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05191-2A25-44DD-8155-93E16FFEA63B}">
  <a:tblStyle styleId="{1FC05191-2A25-44DD-8155-93E16FFEA6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édio 1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Estilo Escuro 2 - Ênfase 5/Ênfas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Escuro 2 - Ênfase 3/Ênfas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8" autoAdjust="0"/>
    <p:restoredTop sz="94660"/>
  </p:normalViewPr>
  <p:slideViewPr>
    <p:cSldViewPr snapToGrid="0">
      <p:cViewPr varScale="1">
        <p:scale>
          <a:sx n="192" d="100"/>
          <a:sy n="192" d="100"/>
        </p:scale>
        <p:origin x="15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6"/>
        <p:cNvGrpSpPr/>
        <p:nvPr/>
      </p:nvGrpSpPr>
      <p:grpSpPr>
        <a:xfrm>
          <a:off x="0" y="0"/>
          <a:ext cx="0" cy="0"/>
          <a:chOff x="0" y="0"/>
          <a:chExt cx="0" cy="0"/>
        </a:xfrm>
      </p:grpSpPr>
      <p:sp>
        <p:nvSpPr>
          <p:cNvPr id="399" name="Google Shape;399;p31"/>
          <p:cNvSpPr txBox="1">
            <a:spLocks noGrp="1"/>
          </p:cNvSpPr>
          <p:nvPr>
            <p:ph type="ctrTitle"/>
          </p:nvPr>
        </p:nvSpPr>
        <p:spPr>
          <a:xfrm>
            <a:off x="926425" y="1317325"/>
            <a:ext cx="431897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Fira Code" panose="020B0809050000020004" pitchFamily="49" charset="0"/>
                <a:ea typeface="Fira Code" panose="020B0809050000020004" pitchFamily="49" charset="0"/>
                <a:cs typeface="Fira Code" panose="020B0809050000020004" pitchFamily="49" charset="0"/>
              </a:rPr>
              <a:t>ESTRUTURA DE DADOS</a:t>
            </a:r>
          </a:p>
        </p:txBody>
      </p:sp>
      <p:sp>
        <p:nvSpPr>
          <p:cNvPr id="397" name="Google Shape;397;p31"/>
          <p:cNvSpPr txBox="1">
            <a:spLocks noGrp="1"/>
          </p:cNvSpPr>
          <p:nvPr>
            <p:ph type="subTitle" idx="1"/>
          </p:nvPr>
        </p:nvSpPr>
        <p:spPr>
          <a:xfrm>
            <a:off x="926425" y="3444270"/>
            <a:ext cx="4158828" cy="42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Professor Roberto Cândido</a:t>
            </a:r>
            <a:endParaRPr dirty="0"/>
          </a:p>
        </p:txBody>
      </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2531;p48">
            <a:extLst>
              <a:ext uri="{FF2B5EF4-FFF2-40B4-BE49-F238E27FC236}">
                <a16:creationId xmlns:a16="http://schemas.microsoft.com/office/drawing/2014/main" id="{A2A6E3A3-52B9-4E4C-AEDE-937B01C79897}"/>
              </a:ext>
            </a:extLst>
          </p:cNvPr>
          <p:cNvGrpSpPr/>
          <p:nvPr/>
        </p:nvGrpSpPr>
        <p:grpSpPr>
          <a:xfrm>
            <a:off x="5489412" y="1649674"/>
            <a:ext cx="2568615" cy="2134557"/>
            <a:chOff x="4994678" y="1173377"/>
            <a:chExt cx="3439196" cy="2775803"/>
          </a:xfrm>
        </p:grpSpPr>
        <p:grpSp>
          <p:nvGrpSpPr>
            <p:cNvPr id="66" name="Google Shape;2532;p48">
              <a:extLst>
                <a:ext uri="{FF2B5EF4-FFF2-40B4-BE49-F238E27FC236}">
                  <a16:creationId xmlns:a16="http://schemas.microsoft.com/office/drawing/2014/main" id="{64466C39-3CD3-4AD7-9C75-F25EFB983E12}"/>
                </a:ext>
              </a:extLst>
            </p:cNvPr>
            <p:cNvGrpSpPr/>
            <p:nvPr/>
          </p:nvGrpSpPr>
          <p:grpSpPr>
            <a:xfrm>
              <a:off x="4994678" y="1173377"/>
              <a:ext cx="3439196" cy="2775803"/>
              <a:chOff x="4572031" y="1415284"/>
              <a:chExt cx="2875341" cy="2319354"/>
            </a:xfrm>
          </p:grpSpPr>
          <p:grpSp>
            <p:nvGrpSpPr>
              <p:cNvPr id="68" name="Google Shape;2533;p48">
                <a:extLst>
                  <a:ext uri="{FF2B5EF4-FFF2-40B4-BE49-F238E27FC236}">
                    <a16:creationId xmlns:a16="http://schemas.microsoft.com/office/drawing/2014/main" id="{A820448E-D9EF-4360-B234-D41B9AAC88B7}"/>
                  </a:ext>
                </a:extLst>
              </p:cNvPr>
              <p:cNvGrpSpPr/>
              <p:nvPr/>
            </p:nvGrpSpPr>
            <p:grpSpPr>
              <a:xfrm>
                <a:off x="4572031" y="1415284"/>
                <a:ext cx="2875341" cy="1993075"/>
                <a:chOff x="3665860" y="822037"/>
                <a:chExt cx="4758136" cy="3243937"/>
              </a:xfrm>
            </p:grpSpPr>
            <p:grpSp>
              <p:nvGrpSpPr>
                <p:cNvPr id="70" name="Google Shape;2534;p48">
                  <a:extLst>
                    <a:ext uri="{FF2B5EF4-FFF2-40B4-BE49-F238E27FC236}">
                      <a16:creationId xmlns:a16="http://schemas.microsoft.com/office/drawing/2014/main" id="{D49F76DB-763E-446B-97D0-3383A37D0B4F}"/>
                    </a:ext>
                  </a:extLst>
                </p:cNvPr>
                <p:cNvGrpSpPr/>
                <p:nvPr/>
              </p:nvGrpSpPr>
              <p:grpSpPr>
                <a:xfrm>
                  <a:off x="3665860" y="822037"/>
                  <a:ext cx="4758136" cy="3243937"/>
                  <a:chOff x="518725" y="252435"/>
                  <a:chExt cx="6524250" cy="4448015"/>
                </a:xfrm>
              </p:grpSpPr>
              <p:sp>
                <p:nvSpPr>
                  <p:cNvPr id="72" name="Google Shape;2535;p48">
                    <a:extLst>
                      <a:ext uri="{FF2B5EF4-FFF2-40B4-BE49-F238E27FC236}">
                        <a16:creationId xmlns:a16="http://schemas.microsoft.com/office/drawing/2014/main" id="{E869B34E-13B9-4DC6-B273-0BCD2E393887}"/>
                      </a:ext>
                    </a:extLst>
                  </p:cNvPr>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 name="Google Shape;2536;p48">
                    <a:extLst>
                      <a:ext uri="{FF2B5EF4-FFF2-40B4-BE49-F238E27FC236}">
                        <a16:creationId xmlns:a16="http://schemas.microsoft.com/office/drawing/2014/main" id="{C84EA73E-FF0B-4C6B-ACF1-694CE5B9D712}"/>
                      </a:ext>
                    </a:extLst>
                  </p:cNvPr>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1" name="Google Shape;2537;p48">
                  <a:extLst>
                    <a:ext uri="{FF2B5EF4-FFF2-40B4-BE49-F238E27FC236}">
                      <a16:creationId xmlns:a16="http://schemas.microsoft.com/office/drawing/2014/main" id="{E67D9F94-E6E0-4414-8D0E-46BFA81AB1DD}"/>
                    </a:ext>
                  </a:extLst>
                </p:cNvPr>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9" name="Google Shape;2538;p48">
                <a:extLst>
                  <a:ext uri="{FF2B5EF4-FFF2-40B4-BE49-F238E27FC236}">
                    <a16:creationId xmlns:a16="http://schemas.microsoft.com/office/drawing/2014/main" id="{E8696CA4-CD3A-48C0-A983-60AEBDBDDDF8}"/>
                  </a:ext>
                </a:extLst>
              </p:cNvPr>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67" name="Google Shape;2539;p48">
              <a:extLst>
                <a:ext uri="{FF2B5EF4-FFF2-40B4-BE49-F238E27FC236}">
                  <a16:creationId xmlns:a16="http://schemas.microsoft.com/office/drawing/2014/main" id="{9FEAF0D3-30FC-4631-822C-4F38EA5C8FEA}"/>
                </a:ext>
              </a:extLst>
            </p:cNvPr>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sp>
        <p:nvSpPr>
          <p:cNvPr id="35" name="Rectangle 1">
            <a:extLst>
              <a:ext uri="{FF2B5EF4-FFF2-40B4-BE49-F238E27FC236}">
                <a16:creationId xmlns:a16="http://schemas.microsoft.com/office/drawing/2014/main" id="{69734C5E-F834-4466-837A-F9DB30450A0A}"/>
              </a:ext>
            </a:extLst>
          </p:cNvPr>
          <p:cNvSpPr>
            <a:spLocks noChangeArrowheads="1"/>
          </p:cNvSpPr>
          <p:nvPr/>
        </p:nvSpPr>
        <p:spPr bwMode="auto">
          <a:xfrm>
            <a:off x="5687886" y="1878191"/>
            <a:ext cx="1774988" cy="1092607"/>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500" b="0" i="1" u="none" strike="noStrike" cap="none" normalizeH="0" baseline="0" dirty="0" err="1">
                <a:ln>
                  <a:noFill/>
                </a:ln>
                <a:solidFill>
                  <a:srgbClr val="C792EA"/>
                </a:solidFill>
                <a:effectLst/>
                <a:latin typeface="Fira Code" panose="020B0809050000020004" pitchFamily="49" charset="0"/>
              </a:rPr>
              <a:t>def</a:t>
            </a:r>
            <a:r>
              <a:rPr kumimoji="0" lang="pt-BR" altLang="pt-BR" sz="500" b="0" i="1" u="none" strike="noStrike" cap="none" normalizeH="0" baseline="0" dirty="0">
                <a:ln>
                  <a:noFill/>
                </a:ln>
                <a:solidFill>
                  <a:srgbClr val="C792EA"/>
                </a:solidFill>
                <a:effectLst/>
                <a:latin typeface="Fira Code" panose="020B0809050000020004" pitchFamily="49" charset="0"/>
              </a:rPr>
              <a:t> </a:t>
            </a:r>
            <a:r>
              <a:rPr kumimoji="0" lang="pt-BR" altLang="pt-BR" sz="500" b="0" i="0" u="none" strike="noStrike" cap="none" normalizeH="0" baseline="0" dirty="0" err="1">
                <a:ln>
                  <a:noFill/>
                </a:ln>
                <a:solidFill>
                  <a:srgbClr val="82AAFF"/>
                </a:solidFill>
                <a:effectLst/>
                <a:latin typeface="Fira Code" panose="020B0809050000020004" pitchFamily="49" charset="0"/>
              </a:rPr>
              <a:t>pesquisa_binaria</a:t>
            </a:r>
            <a:r>
              <a:rPr kumimoji="0" lang="pt-BR" altLang="pt-BR" sz="500" b="0" i="0" u="none" strike="noStrike" cap="none" normalizeH="0" baseline="0" dirty="0">
                <a:ln>
                  <a:noFill/>
                </a:ln>
                <a:solidFill>
                  <a:srgbClr val="89DDFF"/>
                </a:solidFill>
                <a:effectLst/>
                <a:latin typeface="Fira Code" panose="020B0809050000020004" pitchFamily="49" charset="0"/>
              </a:rPr>
              <a:t>(</a:t>
            </a:r>
            <a:r>
              <a:rPr kumimoji="0" lang="pt-BR" altLang="pt-BR" sz="500" b="0" i="0" u="none" strike="noStrike" cap="none" normalizeH="0" baseline="0" dirty="0">
                <a:ln>
                  <a:noFill/>
                </a:ln>
                <a:solidFill>
                  <a:srgbClr val="F78C6C"/>
                </a:solidFill>
                <a:effectLst/>
                <a:latin typeface="Fira Code" panose="020B0809050000020004" pitchFamily="49" charset="0"/>
              </a:rPr>
              <a:t>lista</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F78C6C"/>
                </a:solidFill>
                <a:effectLst/>
                <a:latin typeface="Fira Code" panose="020B0809050000020004" pitchFamily="49" charset="0"/>
              </a:rPr>
              <a:t>item</a:t>
            </a:r>
            <a:r>
              <a:rPr kumimoji="0" lang="pt-BR" altLang="pt-BR" sz="500" b="0" i="0" u="none" strike="noStrike" cap="none" normalizeH="0" baseline="0" dirty="0">
                <a:ln>
                  <a:noFill/>
                </a:ln>
                <a:solidFill>
                  <a:srgbClr val="89DDFF"/>
                </a:solidFill>
                <a:effectLst/>
                <a:latin typeface="Fira Code" panose="020B0809050000020004" pitchFamily="49" charset="0"/>
              </a:rPr>
              <a:t>):</a:t>
            </a:r>
            <a:br>
              <a:rPr kumimoji="0" lang="pt-BR" altLang="pt-BR" sz="500" b="0" i="0" u="none" strike="noStrike" cap="none" normalizeH="0" baseline="0" dirty="0">
                <a:ln>
                  <a:noFill/>
                </a:ln>
                <a:solidFill>
                  <a:srgbClr val="89DDFF"/>
                </a:solidFill>
                <a:effectLst/>
                <a:latin typeface="Fira Code" panose="020B0809050000020004" pitchFamily="49" charset="0"/>
              </a:rPr>
            </a:b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baixo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F78C6C"/>
                </a:solidFill>
                <a:effectLst/>
                <a:latin typeface="Fira Code" panose="020B0809050000020004" pitchFamily="49" charset="0"/>
              </a:rPr>
              <a:t>0</a:t>
            </a:r>
            <a:br>
              <a:rPr kumimoji="0" lang="pt-BR" altLang="pt-BR" sz="500" b="0" i="0" u="none" strike="noStrike" cap="none" normalizeH="0" baseline="0" dirty="0">
                <a:ln>
                  <a:noFill/>
                </a:ln>
                <a:solidFill>
                  <a:srgbClr val="F78C6C"/>
                </a:solidFill>
                <a:effectLst/>
                <a:latin typeface="Fira Code" panose="020B0809050000020004" pitchFamily="49" charset="0"/>
              </a:rPr>
            </a:br>
            <a:r>
              <a:rPr kumimoji="0" lang="pt-BR" altLang="pt-BR" sz="500" b="0" i="0" u="none" strike="noStrike" cap="none" normalizeH="0" baseline="0" dirty="0">
                <a:ln>
                  <a:noFill/>
                </a:ln>
                <a:solidFill>
                  <a:srgbClr val="F78C6C"/>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alto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1" u="none" strike="noStrike" cap="none" normalizeH="0" baseline="0" dirty="0" err="1">
                <a:ln>
                  <a:noFill/>
                </a:ln>
                <a:solidFill>
                  <a:srgbClr val="82AAFF"/>
                </a:solidFill>
                <a:effectLst/>
                <a:latin typeface="Fira Code" panose="020B0809050000020004" pitchFamily="49" charset="0"/>
              </a:rPr>
              <a:t>len</a:t>
            </a:r>
            <a:r>
              <a:rPr kumimoji="0" lang="pt-BR" altLang="pt-BR" sz="500" b="0" i="0" u="none" strike="noStrike" cap="none" normalizeH="0" baseline="0" dirty="0">
                <a:ln>
                  <a:noFill/>
                </a:ln>
                <a:solidFill>
                  <a:srgbClr val="89DDFF"/>
                </a:solidFill>
                <a:effectLst/>
                <a:latin typeface="Fira Code" panose="020B0809050000020004" pitchFamily="49" charset="0"/>
              </a:rPr>
              <a:t>(</a:t>
            </a:r>
            <a:r>
              <a:rPr kumimoji="0" lang="pt-BR" altLang="pt-BR" sz="500" b="0" i="0" u="none" strike="noStrike" cap="none" normalizeH="0" baseline="0" dirty="0">
                <a:ln>
                  <a:noFill/>
                </a:ln>
                <a:solidFill>
                  <a:srgbClr val="F78C6C"/>
                </a:solidFill>
                <a:effectLst/>
                <a:latin typeface="Fira Code" panose="020B0809050000020004" pitchFamily="49" charset="0"/>
              </a:rPr>
              <a:t>lista</a:t>
            </a:r>
            <a:r>
              <a:rPr kumimoji="0" lang="pt-BR" altLang="pt-BR" sz="500" b="0" i="0" u="none" strike="noStrike" cap="none" normalizeH="0" baseline="0" dirty="0">
                <a:ln>
                  <a:noFill/>
                </a:ln>
                <a:solidFill>
                  <a:srgbClr val="89DDFF"/>
                </a:solidFill>
                <a:effectLst/>
                <a:latin typeface="Fira Code" panose="020B0809050000020004" pitchFamily="49" charset="0"/>
              </a:rPr>
              <a:t>) - </a:t>
            </a:r>
            <a:r>
              <a:rPr kumimoji="0" lang="pt-BR" altLang="pt-BR" sz="500" b="0" i="0" u="none" strike="noStrike" cap="none" normalizeH="0" baseline="0" dirty="0">
                <a:ln>
                  <a:noFill/>
                </a:ln>
                <a:solidFill>
                  <a:srgbClr val="F78C6C"/>
                </a:solidFill>
                <a:effectLst/>
                <a:latin typeface="Fira Code" panose="020B0809050000020004" pitchFamily="49" charset="0"/>
              </a:rPr>
              <a:t>1</a:t>
            </a:r>
            <a:br>
              <a:rPr kumimoji="0" lang="pt-BR" altLang="pt-BR" sz="500" b="0" i="0" u="none" strike="noStrike" cap="none" normalizeH="0" baseline="0" dirty="0">
                <a:ln>
                  <a:noFill/>
                </a:ln>
                <a:solidFill>
                  <a:srgbClr val="F78C6C"/>
                </a:solidFill>
                <a:effectLst/>
                <a:latin typeface="Fira Code" panose="020B0809050000020004" pitchFamily="49" charset="0"/>
              </a:rPr>
            </a:br>
            <a:r>
              <a:rPr kumimoji="0" lang="pt-BR" altLang="pt-BR" sz="500" b="0" i="0" u="none" strike="noStrike" cap="none" normalizeH="0" baseline="0" dirty="0">
                <a:ln>
                  <a:noFill/>
                </a:ln>
                <a:solidFill>
                  <a:srgbClr val="F78C6C"/>
                </a:solidFill>
                <a:effectLst/>
                <a:latin typeface="Fira Code" panose="020B0809050000020004" pitchFamily="49" charset="0"/>
              </a:rPr>
              <a:t>    </a:t>
            </a:r>
            <a:r>
              <a:rPr kumimoji="0" lang="pt-BR" altLang="pt-BR" sz="500" b="0" i="1" u="none" strike="noStrike" cap="none" normalizeH="0" baseline="0" dirty="0" err="1">
                <a:ln>
                  <a:noFill/>
                </a:ln>
                <a:solidFill>
                  <a:srgbClr val="C792EA"/>
                </a:solidFill>
                <a:effectLst/>
                <a:latin typeface="Fira Code" panose="020B0809050000020004" pitchFamily="49" charset="0"/>
              </a:rPr>
              <a:t>while</a:t>
            </a:r>
            <a:r>
              <a:rPr kumimoji="0" lang="pt-BR" altLang="pt-BR" sz="500" b="0" i="1" u="none" strike="noStrike" cap="none" normalizeH="0" baseline="0" dirty="0">
                <a:ln>
                  <a:noFill/>
                </a:ln>
                <a:solidFill>
                  <a:srgbClr val="C792EA"/>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baixo </a:t>
            </a:r>
            <a:r>
              <a:rPr kumimoji="0" lang="pt-BR" altLang="pt-BR" sz="500" b="0" i="0" u="none" strike="noStrike" cap="none" normalizeH="0" baseline="0" dirty="0">
                <a:ln>
                  <a:noFill/>
                </a:ln>
                <a:solidFill>
                  <a:srgbClr val="89DDFF"/>
                </a:solidFill>
                <a:effectLst/>
                <a:latin typeface="Fira Code" panose="020B0809050000020004" pitchFamily="49" charset="0"/>
              </a:rPr>
              <a:t>&lt;= </a:t>
            </a:r>
            <a:r>
              <a:rPr kumimoji="0" lang="pt-BR" altLang="pt-BR" sz="500" b="0" i="0" u="none" strike="noStrike" cap="none" normalizeH="0" baseline="0" dirty="0">
                <a:ln>
                  <a:noFill/>
                </a:ln>
                <a:solidFill>
                  <a:srgbClr val="EEFFFF"/>
                </a:solidFill>
                <a:effectLst/>
                <a:latin typeface="Fira Code" panose="020B0809050000020004" pitchFamily="49" charset="0"/>
              </a:rPr>
              <a:t>alto</a:t>
            </a:r>
            <a:r>
              <a:rPr kumimoji="0" lang="pt-BR" altLang="pt-BR" sz="500" b="0" i="0" u="none" strike="noStrike" cap="none" normalizeH="0" baseline="0" dirty="0">
                <a:ln>
                  <a:noFill/>
                </a:ln>
                <a:solidFill>
                  <a:srgbClr val="89DDFF"/>
                </a:solidFill>
                <a:effectLst/>
                <a:latin typeface="Fira Code" panose="020B0809050000020004" pitchFamily="49" charset="0"/>
              </a:rPr>
              <a:t>:</a:t>
            </a:r>
            <a:br>
              <a:rPr kumimoji="0" lang="pt-BR" altLang="pt-BR" sz="500" b="0" i="0" u="none" strike="noStrike" cap="none" normalizeH="0" baseline="0" dirty="0">
                <a:ln>
                  <a:noFill/>
                </a:ln>
                <a:solidFill>
                  <a:srgbClr val="89DDFF"/>
                </a:solidFill>
                <a:effectLst/>
                <a:latin typeface="Fira Code" panose="020B0809050000020004" pitchFamily="49" charset="0"/>
              </a:rPr>
            </a:b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meio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baixo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alto</a:t>
            </a:r>
            <a:r>
              <a:rPr kumimoji="0" lang="pt-BR" altLang="pt-BR" sz="500" b="0" i="0" u="none" strike="noStrike" cap="none" normalizeH="0" baseline="0" dirty="0">
                <a:ln>
                  <a:noFill/>
                </a:ln>
                <a:solidFill>
                  <a:srgbClr val="89DDFF"/>
                </a:solidFill>
                <a:effectLst/>
                <a:latin typeface="Fira Code" panose="020B0809050000020004" pitchFamily="49" charset="0"/>
              </a:rPr>
              <a:t>) // </a:t>
            </a:r>
            <a:r>
              <a:rPr kumimoji="0" lang="pt-BR" altLang="pt-BR" sz="500" b="0" i="0" u="none" strike="noStrike" cap="none" normalizeH="0" baseline="0" dirty="0">
                <a:ln>
                  <a:noFill/>
                </a:ln>
                <a:solidFill>
                  <a:srgbClr val="F78C6C"/>
                </a:solidFill>
                <a:effectLst/>
                <a:latin typeface="Fira Code" panose="020B0809050000020004" pitchFamily="49" charset="0"/>
              </a:rPr>
              <a:t>2</a:t>
            </a:r>
            <a:br>
              <a:rPr kumimoji="0" lang="pt-BR" altLang="pt-BR" sz="500" b="0" i="0" u="none" strike="noStrike" cap="none" normalizeH="0" baseline="0" dirty="0">
                <a:ln>
                  <a:noFill/>
                </a:ln>
                <a:solidFill>
                  <a:srgbClr val="F78C6C"/>
                </a:solidFill>
                <a:effectLst/>
                <a:latin typeface="Fira Code" panose="020B0809050000020004" pitchFamily="49" charset="0"/>
              </a:rPr>
            </a:br>
            <a:r>
              <a:rPr kumimoji="0" lang="pt-BR" altLang="pt-BR" sz="500" b="0" i="0" u="none" strike="noStrike" cap="none" normalizeH="0" baseline="0" dirty="0">
                <a:ln>
                  <a:noFill/>
                </a:ln>
                <a:solidFill>
                  <a:srgbClr val="F78C6C"/>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chute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F78C6C"/>
                </a:solidFill>
                <a:effectLst/>
                <a:latin typeface="Fira Code" panose="020B0809050000020004" pitchFamily="49" charset="0"/>
              </a:rPr>
              <a:t>lista</a:t>
            </a:r>
            <a:r>
              <a:rPr kumimoji="0" lang="pt-BR" altLang="pt-BR" sz="500" b="0" i="0" u="none" strike="noStrike" cap="none" normalizeH="0" baseline="0" dirty="0">
                <a:ln>
                  <a:noFill/>
                </a:ln>
                <a:solidFill>
                  <a:srgbClr val="89DDFF"/>
                </a:solidFill>
                <a:effectLst/>
                <a:latin typeface="Fira Code" panose="020B0809050000020004" pitchFamily="49" charset="0"/>
              </a:rPr>
              <a:t>[</a:t>
            </a:r>
            <a:r>
              <a:rPr kumimoji="0" lang="pt-BR" altLang="pt-BR" sz="500" b="0" i="0" u="none" strike="noStrike" cap="none" normalizeH="0" baseline="0" dirty="0">
                <a:ln>
                  <a:noFill/>
                </a:ln>
                <a:solidFill>
                  <a:srgbClr val="EEFFFF"/>
                </a:solidFill>
                <a:effectLst/>
                <a:latin typeface="Fira Code" panose="020B0809050000020004" pitchFamily="49" charset="0"/>
              </a:rPr>
              <a:t>meio</a:t>
            </a:r>
            <a:r>
              <a:rPr kumimoji="0" lang="pt-BR" altLang="pt-BR" sz="500" b="0" i="0" u="none" strike="noStrike" cap="none" normalizeH="0" baseline="0" dirty="0">
                <a:ln>
                  <a:noFill/>
                </a:ln>
                <a:solidFill>
                  <a:srgbClr val="89DDFF"/>
                </a:solidFill>
                <a:effectLst/>
                <a:latin typeface="Fira Code" panose="020B0809050000020004" pitchFamily="49" charset="0"/>
              </a:rPr>
              <a:t>]</a:t>
            </a:r>
            <a:br>
              <a:rPr kumimoji="0" lang="pt-BR" altLang="pt-BR" sz="500" b="0" i="0" u="none" strike="noStrike" cap="none" normalizeH="0" baseline="0" dirty="0">
                <a:ln>
                  <a:noFill/>
                </a:ln>
                <a:solidFill>
                  <a:srgbClr val="89DDFF"/>
                </a:solidFill>
                <a:effectLst/>
                <a:latin typeface="Fira Code" panose="020B0809050000020004" pitchFamily="49" charset="0"/>
              </a:rPr>
            </a:b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1" u="none" strike="noStrike" cap="none" normalizeH="0" baseline="0" dirty="0" err="1">
                <a:ln>
                  <a:noFill/>
                </a:ln>
                <a:solidFill>
                  <a:srgbClr val="C792EA"/>
                </a:solidFill>
                <a:effectLst/>
                <a:latin typeface="Fira Code" panose="020B0809050000020004" pitchFamily="49" charset="0"/>
              </a:rPr>
              <a:t>if</a:t>
            </a:r>
            <a:r>
              <a:rPr kumimoji="0" lang="pt-BR" altLang="pt-BR" sz="500" b="0" i="1" u="none" strike="noStrike" cap="none" normalizeH="0" baseline="0" dirty="0">
                <a:ln>
                  <a:noFill/>
                </a:ln>
                <a:solidFill>
                  <a:srgbClr val="C792EA"/>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chute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F78C6C"/>
                </a:solidFill>
                <a:effectLst/>
                <a:latin typeface="Fira Code" panose="020B0809050000020004" pitchFamily="49" charset="0"/>
              </a:rPr>
              <a:t>item</a:t>
            </a:r>
            <a:r>
              <a:rPr kumimoji="0" lang="pt-BR" altLang="pt-BR" sz="500" b="0" i="0" u="none" strike="noStrike" cap="none" normalizeH="0" baseline="0" dirty="0">
                <a:ln>
                  <a:noFill/>
                </a:ln>
                <a:solidFill>
                  <a:srgbClr val="89DDFF"/>
                </a:solidFill>
                <a:effectLst/>
                <a:latin typeface="Fira Code" panose="020B0809050000020004" pitchFamily="49" charset="0"/>
              </a:rPr>
              <a:t>:</a:t>
            </a:r>
            <a:br>
              <a:rPr kumimoji="0" lang="pt-BR" altLang="pt-BR" sz="500" b="0" i="0" u="none" strike="noStrike" cap="none" normalizeH="0" baseline="0" dirty="0">
                <a:ln>
                  <a:noFill/>
                </a:ln>
                <a:solidFill>
                  <a:srgbClr val="89DDFF"/>
                </a:solidFill>
                <a:effectLst/>
                <a:latin typeface="Fira Code" panose="020B0809050000020004" pitchFamily="49" charset="0"/>
              </a:rPr>
            </a:b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1" u="none" strike="noStrike" cap="none" normalizeH="0" baseline="0" dirty="0" err="1">
                <a:ln>
                  <a:noFill/>
                </a:ln>
                <a:solidFill>
                  <a:srgbClr val="C792EA"/>
                </a:solidFill>
                <a:effectLst/>
                <a:latin typeface="Fira Code" panose="020B0809050000020004" pitchFamily="49" charset="0"/>
              </a:rPr>
              <a:t>return</a:t>
            </a:r>
            <a:r>
              <a:rPr kumimoji="0" lang="pt-BR" altLang="pt-BR" sz="500" b="0" i="1" u="none" strike="noStrike" cap="none" normalizeH="0" baseline="0" dirty="0">
                <a:ln>
                  <a:noFill/>
                </a:ln>
                <a:solidFill>
                  <a:srgbClr val="C792EA"/>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meio</a:t>
            </a:r>
            <a:br>
              <a:rPr kumimoji="0" lang="pt-BR" altLang="pt-BR" sz="500" b="0" i="0" u="none" strike="noStrike" cap="none" normalizeH="0" baseline="0" dirty="0">
                <a:ln>
                  <a:noFill/>
                </a:ln>
                <a:solidFill>
                  <a:srgbClr val="EEFFFF"/>
                </a:solidFill>
                <a:effectLst/>
                <a:latin typeface="Fira Code" panose="020B0809050000020004" pitchFamily="49" charset="0"/>
              </a:rPr>
            </a:br>
            <a:r>
              <a:rPr kumimoji="0" lang="pt-BR" altLang="pt-BR" sz="500" b="0" i="0" u="none" strike="noStrike" cap="none" normalizeH="0" baseline="0" dirty="0">
                <a:ln>
                  <a:noFill/>
                </a:ln>
                <a:solidFill>
                  <a:srgbClr val="EEFFFF"/>
                </a:solidFill>
                <a:effectLst/>
                <a:latin typeface="Fira Code" panose="020B0809050000020004" pitchFamily="49" charset="0"/>
              </a:rPr>
              <a:t>        </a:t>
            </a:r>
            <a:r>
              <a:rPr kumimoji="0" lang="pt-BR" altLang="pt-BR" sz="500" b="0" i="1" u="none" strike="noStrike" cap="none" normalizeH="0" baseline="0" dirty="0" err="1">
                <a:ln>
                  <a:noFill/>
                </a:ln>
                <a:solidFill>
                  <a:srgbClr val="C792EA"/>
                </a:solidFill>
                <a:effectLst/>
                <a:latin typeface="Fira Code" panose="020B0809050000020004" pitchFamily="49" charset="0"/>
              </a:rPr>
              <a:t>if</a:t>
            </a:r>
            <a:r>
              <a:rPr kumimoji="0" lang="pt-BR" altLang="pt-BR" sz="500" b="0" i="1" u="none" strike="noStrike" cap="none" normalizeH="0" baseline="0" dirty="0">
                <a:ln>
                  <a:noFill/>
                </a:ln>
                <a:solidFill>
                  <a:srgbClr val="C792EA"/>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chute </a:t>
            </a:r>
            <a:r>
              <a:rPr kumimoji="0" lang="pt-BR" altLang="pt-BR" sz="500" b="0" i="0" u="none" strike="noStrike" cap="none" normalizeH="0" baseline="0" dirty="0">
                <a:ln>
                  <a:noFill/>
                </a:ln>
                <a:solidFill>
                  <a:srgbClr val="89DDFF"/>
                </a:solidFill>
                <a:effectLst/>
                <a:latin typeface="Fira Code" panose="020B0809050000020004" pitchFamily="49" charset="0"/>
              </a:rPr>
              <a:t>&gt; </a:t>
            </a:r>
            <a:r>
              <a:rPr kumimoji="0" lang="pt-BR" altLang="pt-BR" sz="500" b="0" i="0" u="none" strike="noStrike" cap="none" normalizeH="0" baseline="0" dirty="0">
                <a:ln>
                  <a:noFill/>
                </a:ln>
                <a:solidFill>
                  <a:srgbClr val="F78C6C"/>
                </a:solidFill>
                <a:effectLst/>
                <a:latin typeface="Fira Code" panose="020B0809050000020004" pitchFamily="49" charset="0"/>
              </a:rPr>
              <a:t>item</a:t>
            </a:r>
            <a:r>
              <a:rPr kumimoji="0" lang="pt-BR" altLang="pt-BR" sz="500" b="0" i="0" u="none" strike="noStrike" cap="none" normalizeH="0" baseline="0" dirty="0">
                <a:ln>
                  <a:noFill/>
                </a:ln>
                <a:solidFill>
                  <a:srgbClr val="89DDFF"/>
                </a:solidFill>
                <a:effectLst/>
                <a:latin typeface="Fira Code" panose="020B0809050000020004" pitchFamily="49" charset="0"/>
              </a:rPr>
              <a:t>:</a:t>
            </a:r>
            <a:br>
              <a:rPr kumimoji="0" lang="pt-BR" altLang="pt-BR" sz="500" b="0" i="0" u="none" strike="noStrike" cap="none" normalizeH="0" baseline="0" dirty="0">
                <a:ln>
                  <a:noFill/>
                </a:ln>
                <a:solidFill>
                  <a:srgbClr val="89DDFF"/>
                </a:solidFill>
                <a:effectLst/>
                <a:latin typeface="Fira Code" panose="020B0809050000020004" pitchFamily="49" charset="0"/>
              </a:rPr>
            </a:b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alto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meio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F78C6C"/>
                </a:solidFill>
                <a:effectLst/>
                <a:latin typeface="Fira Code" panose="020B0809050000020004" pitchFamily="49" charset="0"/>
              </a:rPr>
              <a:t>1</a:t>
            </a:r>
            <a:br>
              <a:rPr kumimoji="0" lang="pt-BR" altLang="pt-BR" sz="500" b="0" i="0" u="none" strike="noStrike" cap="none" normalizeH="0" baseline="0" dirty="0">
                <a:ln>
                  <a:noFill/>
                </a:ln>
                <a:solidFill>
                  <a:srgbClr val="F78C6C"/>
                </a:solidFill>
                <a:effectLst/>
                <a:latin typeface="Fira Code" panose="020B0809050000020004" pitchFamily="49" charset="0"/>
              </a:rPr>
            </a:br>
            <a:r>
              <a:rPr kumimoji="0" lang="pt-BR" altLang="pt-BR" sz="500" b="0" i="0" u="none" strike="noStrike" cap="none" normalizeH="0" baseline="0" dirty="0">
                <a:ln>
                  <a:noFill/>
                </a:ln>
                <a:solidFill>
                  <a:srgbClr val="F78C6C"/>
                </a:solidFill>
                <a:effectLst/>
                <a:latin typeface="Fira Code" panose="020B0809050000020004" pitchFamily="49" charset="0"/>
              </a:rPr>
              <a:t>        </a:t>
            </a:r>
            <a:r>
              <a:rPr kumimoji="0" lang="pt-BR" altLang="pt-BR" sz="500" b="0" i="1" u="none" strike="noStrike" cap="none" normalizeH="0" baseline="0" dirty="0" err="1">
                <a:ln>
                  <a:noFill/>
                </a:ln>
                <a:solidFill>
                  <a:srgbClr val="C792EA"/>
                </a:solidFill>
                <a:effectLst/>
                <a:latin typeface="Fira Code" panose="020B0809050000020004" pitchFamily="49" charset="0"/>
              </a:rPr>
              <a:t>else</a:t>
            </a:r>
            <a:r>
              <a:rPr kumimoji="0" lang="pt-BR" altLang="pt-BR" sz="500" b="0" i="0" u="none" strike="noStrike" cap="none" normalizeH="0" baseline="0" dirty="0">
                <a:ln>
                  <a:noFill/>
                </a:ln>
                <a:solidFill>
                  <a:srgbClr val="89DDFF"/>
                </a:solidFill>
                <a:effectLst/>
                <a:latin typeface="Fira Code" panose="020B0809050000020004" pitchFamily="49" charset="0"/>
              </a:rPr>
              <a:t>:</a:t>
            </a:r>
            <a:br>
              <a:rPr kumimoji="0" lang="pt-BR" altLang="pt-BR" sz="500" b="0" i="0" u="none" strike="noStrike" cap="none" normalizeH="0" baseline="0" dirty="0">
                <a:ln>
                  <a:noFill/>
                </a:ln>
                <a:solidFill>
                  <a:srgbClr val="89DDFF"/>
                </a:solidFill>
                <a:effectLst/>
                <a:latin typeface="Fira Code" panose="020B0809050000020004" pitchFamily="49" charset="0"/>
              </a:rPr>
            </a:b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baixo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EEFFFF"/>
                </a:solidFill>
                <a:effectLst/>
                <a:latin typeface="Fira Code" panose="020B0809050000020004" pitchFamily="49" charset="0"/>
              </a:rPr>
              <a:t>meio </a:t>
            </a:r>
            <a:r>
              <a:rPr kumimoji="0" lang="pt-BR" altLang="pt-BR" sz="500" b="0" i="0" u="none" strike="noStrike" cap="none" normalizeH="0" baseline="0" dirty="0">
                <a:ln>
                  <a:noFill/>
                </a:ln>
                <a:solidFill>
                  <a:srgbClr val="89DDFF"/>
                </a:solidFill>
                <a:effectLst/>
                <a:latin typeface="Fira Code" panose="020B0809050000020004" pitchFamily="49" charset="0"/>
              </a:rPr>
              <a:t>+ </a:t>
            </a:r>
            <a:r>
              <a:rPr kumimoji="0" lang="pt-BR" altLang="pt-BR" sz="500" b="0" i="0" u="none" strike="noStrike" cap="none" normalizeH="0" baseline="0" dirty="0">
                <a:ln>
                  <a:noFill/>
                </a:ln>
                <a:solidFill>
                  <a:srgbClr val="F78C6C"/>
                </a:solidFill>
                <a:effectLst/>
                <a:latin typeface="Fira Code" panose="020B0809050000020004" pitchFamily="49" charset="0"/>
              </a:rPr>
              <a:t>1</a:t>
            </a:r>
            <a:br>
              <a:rPr kumimoji="0" lang="pt-BR" altLang="pt-BR" sz="500" b="0" i="0" u="none" strike="noStrike" cap="none" normalizeH="0" baseline="0" dirty="0">
                <a:ln>
                  <a:noFill/>
                </a:ln>
                <a:solidFill>
                  <a:srgbClr val="F78C6C"/>
                </a:solidFill>
                <a:effectLst/>
                <a:latin typeface="Fira Code" panose="020B0809050000020004" pitchFamily="49" charset="0"/>
              </a:rPr>
            </a:br>
            <a:r>
              <a:rPr kumimoji="0" lang="pt-BR" altLang="pt-BR" sz="500" b="0" i="0" u="none" strike="noStrike" cap="none" normalizeH="0" baseline="0" dirty="0">
                <a:ln>
                  <a:noFill/>
                </a:ln>
                <a:solidFill>
                  <a:srgbClr val="F78C6C"/>
                </a:solidFill>
                <a:effectLst/>
                <a:latin typeface="Fira Code" panose="020B0809050000020004" pitchFamily="49" charset="0"/>
              </a:rPr>
              <a:t>    </a:t>
            </a:r>
            <a:r>
              <a:rPr kumimoji="0" lang="pt-BR" altLang="pt-BR" sz="500" b="0" i="1" u="none" strike="noStrike" cap="none" normalizeH="0" baseline="0" dirty="0" err="1">
                <a:ln>
                  <a:noFill/>
                </a:ln>
                <a:solidFill>
                  <a:srgbClr val="C792EA"/>
                </a:solidFill>
                <a:effectLst/>
                <a:latin typeface="Fira Code" panose="020B0809050000020004" pitchFamily="49" charset="0"/>
              </a:rPr>
              <a:t>return</a:t>
            </a:r>
            <a:r>
              <a:rPr kumimoji="0" lang="pt-BR" altLang="pt-BR" sz="500" b="0" i="1" u="none" strike="noStrike" cap="none" normalizeH="0" baseline="0" dirty="0">
                <a:ln>
                  <a:noFill/>
                </a:ln>
                <a:solidFill>
                  <a:srgbClr val="C792EA"/>
                </a:solidFill>
                <a:effectLst/>
                <a:latin typeface="Fira Code" panose="020B0809050000020004" pitchFamily="49" charset="0"/>
              </a:rPr>
              <a:t> </a:t>
            </a:r>
            <a:r>
              <a:rPr kumimoji="0" lang="pt-BR" altLang="pt-BR" sz="500" b="0" i="1" u="none" strike="noStrike" cap="none" normalizeH="0" baseline="0" dirty="0" err="1">
                <a:ln>
                  <a:noFill/>
                </a:ln>
                <a:solidFill>
                  <a:srgbClr val="C792EA"/>
                </a:solidFill>
                <a:effectLst/>
                <a:latin typeface="Fira Code" panose="020B0809050000020004" pitchFamily="49" charset="0"/>
              </a:rPr>
              <a:t>None</a:t>
            </a:r>
            <a:endParaRPr kumimoji="0" lang="pt-BR" altLang="pt-BR" sz="1050" b="0" i="0" u="none" strike="noStrike" cap="none" normalizeH="0" baseline="0" dirty="0">
              <a:ln>
                <a:noFill/>
              </a:ln>
              <a:solidFill>
                <a:schemeClr val="tx1"/>
              </a:solidFill>
              <a:effectLst/>
              <a:latin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1119963" y="2069335"/>
            <a:ext cx="6904074" cy="1323439"/>
          </a:xfrm>
          <a:prstGeom prst="rect">
            <a:avLst/>
          </a:prstGeom>
          <a:noFill/>
        </p:spPr>
        <p:txBody>
          <a:bodyPr wrap="square">
            <a:spAutoFit/>
          </a:bodyPr>
          <a:lstStyle/>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A figura acima nos chama a atenção para um ponto fundamental. O fato de os filhos de um nodo estarem nas posições 2i e 2i+1 nos força a tomar uma decisão importante sobre onde colocar o primeiro elemento do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(raiz da árvore). </a:t>
            </a:r>
          </a:p>
        </p:txBody>
      </p:sp>
      <p:pic>
        <p:nvPicPr>
          <p:cNvPr id="2" name="image1.png">
            <a:extLst>
              <a:ext uri="{FF2B5EF4-FFF2-40B4-BE49-F238E27FC236}">
                <a16:creationId xmlns:a16="http://schemas.microsoft.com/office/drawing/2014/main" id="{EA5F8887-4880-0D91-D3AA-82CEF34775F1}"/>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67364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1119963" y="1417588"/>
            <a:ext cx="6904074" cy="2308324"/>
          </a:xfrm>
          <a:prstGeom prst="rect">
            <a:avLst/>
          </a:prstGeom>
          <a:noFill/>
        </p:spPr>
        <p:txBody>
          <a:bodyPr wrap="square">
            <a:spAutoFit/>
          </a:bodyPr>
          <a:lstStyle/>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Normalmente, o primeiro elemento de um arranjo A fica em A[0]. Entretanto, se colocássemos o primeiro elemento do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na posição 0 do arranjo, seus filhos ficariam nas posições 2×0=0 e 2×0+1=1. Mas neste caso teríamos um elemento e seu filho na mesma posição do arranjo (posição 0). Isso não pode acontecer. Por causa disso, a convenção adotada é que o primeiro elemento do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fique na posição 1 do arranjo. A posição 0 do arranjo fica vazia (inutilizada).</a:t>
            </a:r>
          </a:p>
        </p:txBody>
      </p:sp>
      <p:pic>
        <p:nvPicPr>
          <p:cNvPr id="2" name="image1.png">
            <a:extLst>
              <a:ext uri="{FF2B5EF4-FFF2-40B4-BE49-F238E27FC236}">
                <a16:creationId xmlns:a16="http://schemas.microsoft.com/office/drawing/2014/main" id="{8FD5C4E3-D31E-EA5F-B833-49B77A9D3A5A}"/>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311822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64394" y="909756"/>
            <a:ext cx="7543800" cy="3323987"/>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Resumindo o que vimos até agora sobre a organização dos elementos em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temos:</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O primeiro elemento do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(raiz da árvore) é o maior elemento do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e está na posição 1 do arranjo (e não na posição 0).</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Para um elemento na posição i do arranjo A que representa 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O filho da esquerda está em A[2i].</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O filho da direita está em A[2i+1].</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O pai está em A[i/2].</a:t>
            </a:r>
          </a:p>
        </p:txBody>
      </p:sp>
      <p:pic>
        <p:nvPicPr>
          <p:cNvPr id="2" name="image1.png">
            <a:extLst>
              <a:ext uri="{FF2B5EF4-FFF2-40B4-BE49-F238E27FC236}">
                <a16:creationId xmlns:a16="http://schemas.microsoft.com/office/drawing/2014/main" id="{87413DEE-6E64-264B-F884-1730A74AEFC2}"/>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364484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64394" y="909756"/>
            <a:ext cx="7543800" cy="784830"/>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Podemos traduzir essas coisas para código da seguinte forma:</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Rectangle 1">
            <a:extLst>
              <a:ext uri="{FF2B5EF4-FFF2-40B4-BE49-F238E27FC236}">
                <a16:creationId xmlns:a16="http://schemas.microsoft.com/office/drawing/2014/main" id="{7CEDEF33-65E9-C58E-5816-B950B291E44A}"/>
              </a:ext>
            </a:extLst>
          </p:cNvPr>
          <p:cNvSpPr>
            <a:spLocks noChangeArrowheads="1"/>
          </p:cNvSpPr>
          <p:nvPr/>
        </p:nvSpPr>
        <p:spPr bwMode="auto">
          <a:xfrm>
            <a:off x="916667" y="1554956"/>
            <a:ext cx="5164932" cy="2462213"/>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def</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lang="pt-BR" altLang="pt-BR" dirty="0" err="1">
                <a:solidFill>
                  <a:srgbClr val="82AAFF"/>
                </a:solidFill>
                <a:latin typeface="Fira Code" panose="020B0809050000020004" pitchFamily="49" charset="0"/>
                <a:cs typeface="Fira Code" panose="020B0809050000020004" pitchFamily="49" charset="0"/>
              </a:rPr>
              <a:t>maior</a:t>
            </a:r>
            <a:r>
              <a:rPr kumimoji="0" lang="pt-BR" altLang="pt-BR" b="0" i="0" u="none" strike="noStrike" cap="none" normalizeH="0" baseline="0" dirty="0" err="1">
                <a:ln>
                  <a:noFill/>
                </a:ln>
                <a:solidFill>
                  <a:srgbClr val="82AAFF"/>
                </a:solidFill>
                <a:effectLst/>
                <a:latin typeface="Fira Code" panose="020B0809050000020004" pitchFamily="49" charset="0"/>
                <a:cs typeface="Fira Code" panose="020B0809050000020004" pitchFamily="49" charset="0"/>
              </a:rPr>
              <a:t>_elemento</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89DDFF"/>
                </a:solidFill>
                <a:effectLst/>
                <a:latin typeface="Fira Code" panose="020B0809050000020004" pitchFamily="49" charset="0"/>
                <a:cs typeface="Fira Code" panose="020B0809050000020004" pitchFamily="49" charset="0"/>
              </a:rPr>
              <a:t>return</a:t>
            </a:r>
            <a:r>
              <a:rPr kumimoji="0" lang="pt-BR" altLang="pt-BR" b="0" i="1"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1</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def</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err="1">
                <a:ln>
                  <a:noFill/>
                </a:ln>
                <a:solidFill>
                  <a:srgbClr val="82AAFF"/>
                </a:solidFill>
                <a:effectLst/>
                <a:latin typeface="Fira Code" panose="020B0809050000020004" pitchFamily="49" charset="0"/>
                <a:cs typeface="Fira Code" panose="020B0809050000020004" pitchFamily="49" charset="0"/>
              </a:rPr>
              <a:t>filho_esquerda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i</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89DDFF"/>
                </a:solidFill>
                <a:effectLst/>
                <a:latin typeface="Fira Code" panose="020B0809050000020004" pitchFamily="49" charset="0"/>
                <a:cs typeface="Fira Code" panose="020B0809050000020004" pitchFamily="49" charset="0"/>
              </a:rPr>
              <a:t>return</a:t>
            </a:r>
            <a:r>
              <a:rPr kumimoji="0" lang="pt-BR" altLang="pt-BR" b="0" i="1"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2 </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i</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def</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err="1">
                <a:ln>
                  <a:noFill/>
                </a:ln>
                <a:solidFill>
                  <a:srgbClr val="82AAFF"/>
                </a:solidFill>
                <a:effectLst/>
                <a:latin typeface="Fira Code" panose="020B0809050000020004" pitchFamily="49" charset="0"/>
                <a:cs typeface="Fira Code" panose="020B0809050000020004" pitchFamily="49" charset="0"/>
              </a:rPr>
              <a:t>filho_direita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i</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89DDFF"/>
                </a:solidFill>
                <a:effectLst/>
                <a:latin typeface="Fira Code" panose="020B0809050000020004" pitchFamily="49" charset="0"/>
                <a:cs typeface="Fira Code" panose="020B0809050000020004" pitchFamily="49" charset="0"/>
              </a:rPr>
              <a:t>return</a:t>
            </a:r>
            <a:r>
              <a:rPr kumimoji="0" lang="pt-BR" altLang="pt-BR" b="0" i="1"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2 </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i </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1</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def</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82AAFF"/>
                </a:solidFill>
                <a:effectLst/>
                <a:latin typeface="Fira Code" panose="020B0809050000020004" pitchFamily="49" charset="0"/>
                <a:cs typeface="Fira Code" panose="020B0809050000020004" pitchFamily="49" charset="0"/>
              </a:rPr>
              <a:t>pai</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i</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89DDFF"/>
                </a:solidFill>
                <a:effectLst/>
                <a:latin typeface="Fira Code" panose="020B0809050000020004" pitchFamily="49" charset="0"/>
                <a:cs typeface="Fira Code" panose="020B0809050000020004" pitchFamily="49" charset="0"/>
              </a:rPr>
              <a:t>return</a:t>
            </a:r>
            <a:r>
              <a:rPr kumimoji="0" lang="pt-BR" altLang="pt-BR" b="0" i="1"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i </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2</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endParaRPr kumimoji="0" lang="pt-BR" altLang="pt-BR" b="0" i="0" u="none" strike="noStrike" cap="none" normalizeH="0" baseline="0" dirty="0">
              <a:ln>
                <a:noFill/>
              </a:ln>
              <a:solidFill>
                <a:schemeClr val="tx1"/>
              </a:solidFill>
              <a:effectLst/>
              <a:latin typeface="Arial" panose="020B0604020202020204" pitchFamily="34" charset="0"/>
            </a:endParaRPr>
          </a:p>
        </p:txBody>
      </p:sp>
      <p:pic>
        <p:nvPicPr>
          <p:cNvPr id="3" name="image1.png">
            <a:extLst>
              <a:ext uri="{FF2B5EF4-FFF2-40B4-BE49-F238E27FC236}">
                <a16:creationId xmlns:a16="http://schemas.microsoft.com/office/drawing/2014/main" id="{D36CDF10-7AF8-C749-AEE4-E52D34EC3354}"/>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15361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64394" y="909756"/>
            <a:ext cx="7543800" cy="784830"/>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Podemos escrever uma função que verifica se um dado arranjo é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 name="Rectangle 1">
            <a:extLst>
              <a:ext uri="{FF2B5EF4-FFF2-40B4-BE49-F238E27FC236}">
                <a16:creationId xmlns:a16="http://schemas.microsoft.com/office/drawing/2014/main" id="{4F72B55A-BE90-E8FE-D4AB-759EBAC96D80}"/>
              </a:ext>
            </a:extLst>
          </p:cNvPr>
          <p:cNvSpPr>
            <a:spLocks noChangeArrowheads="1"/>
          </p:cNvSpPr>
          <p:nvPr/>
        </p:nvSpPr>
        <p:spPr bwMode="auto">
          <a:xfrm>
            <a:off x="968188" y="1986975"/>
            <a:ext cx="7342094" cy="1169551"/>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def</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err="1">
                <a:ln>
                  <a:noFill/>
                </a:ln>
                <a:solidFill>
                  <a:srgbClr val="82AAFF"/>
                </a:solidFill>
                <a:effectLst/>
                <a:latin typeface="Fira Code" panose="020B0809050000020004" pitchFamily="49" charset="0"/>
                <a:cs typeface="Fira Code" panose="020B0809050000020004" pitchFamily="49" charset="0"/>
              </a:rPr>
              <a:t>eh_heap</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for </a:t>
            </a:r>
            <a:r>
              <a:rPr kumimoji="0" lang="pt-BR" altLang="pt-BR" b="0" i="0" u="none" strike="noStrike" cap="none" normalizeH="0" baseline="0" dirty="0">
                <a:ln>
                  <a:noFill/>
                </a:ln>
                <a:solidFill>
                  <a:srgbClr val="EEFFFF"/>
                </a:solidFill>
                <a:effectLst/>
                <a:latin typeface="Fira Code" panose="020B0809050000020004" pitchFamily="49" charset="0"/>
                <a:cs typeface="Fira Code" panose="020B0809050000020004" pitchFamily="49" charset="0"/>
              </a:rPr>
              <a:t>i </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in </a:t>
            </a:r>
            <a:r>
              <a:rPr kumimoji="0" lang="pt-BR" altLang="pt-BR" b="0" i="1" u="none" strike="noStrike" cap="none" normalizeH="0" baseline="0" dirty="0">
                <a:ln>
                  <a:noFill/>
                </a:ln>
                <a:solidFill>
                  <a:srgbClr val="82AAFF"/>
                </a:solidFill>
                <a:effectLst/>
                <a:latin typeface="Fira Code" panose="020B0809050000020004" pitchFamily="49" charset="0"/>
                <a:cs typeface="Fira Code" panose="020B0809050000020004" pitchFamily="49" charset="0"/>
              </a:rPr>
              <a:t>range</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2</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82AAFF"/>
                </a:solidFill>
                <a:effectLst/>
                <a:latin typeface="Fira Code" panose="020B0809050000020004" pitchFamily="49" charset="0"/>
                <a:cs typeface="Fira Code" panose="020B0809050000020004" pitchFamily="49" charset="0"/>
              </a:rPr>
              <a:t>len</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if</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EEFFFF"/>
                </a:solidFill>
                <a:effectLst/>
                <a:latin typeface="Fira Code" panose="020B0809050000020004" pitchFamily="49" charset="0"/>
                <a:cs typeface="Fira Code" panose="020B0809050000020004" pitchFamily="49" charset="0"/>
              </a:rPr>
              <a:t>i</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&gt;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A</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r>
              <a:rPr kumimoji="0" lang="pt-BR" altLang="pt-BR" b="0" i="0" u="none" strike="noStrike" cap="none" normalizeH="0" baseline="0" dirty="0">
                <a:ln>
                  <a:noFill/>
                </a:ln>
                <a:solidFill>
                  <a:srgbClr val="EEFFFF"/>
                </a:solidFill>
                <a:effectLst/>
                <a:latin typeface="Fira Code" panose="020B0809050000020004" pitchFamily="49" charset="0"/>
                <a:cs typeface="Fira Code" panose="020B0809050000020004" pitchFamily="49" charset="0"/>
              </a:rPr>
              <a:t>i </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0" u="none" strike="noStrike" cap="none" normalizeH="0" baseline="0" dirty="0">
                <a:ln>
                  <a:noFill/>
                </a:ln>
                <a:solidFill>
                  <a:srgbClr val="F78C6C"/>
                </a:solidFill>
                <a:effectLst/>
                <a:latin typeface="Fira Code" panose="020B0809050000020004" pitchFamily="49" charset="0"/>
                <a:cs typeface="Fira Code" panose="020B0809050000020004" pitchFamily="49" charset="0"/>
              </a:rPr>
              <a:t>2</a:t>
            </a: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a:t>
            </a:r>
            <a:b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br>
            <a:r>
              <a:rPr kumimoji="0" lang="pt-BR" altLang="pt-BR" b="0" i="0" u="none" strike="noStrike" cap="none" normalizeH="0" baseline="0" dirty="0">
                <a:ln>
                  <a:noFill/>
                </a:ln>
                <a:solidFill>
                  <a:srgbClr val="89DDFF"/>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return</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False</a:t>
            </a:r>
            <a:b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b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return</a:t>
            </a:r>
            <a:r>
              <a:rPr kumimoji="0" lang="pt-BR" altLang="pt-BR" b="0" i="1" u="none" strike="noStrike" cap="none" normalizeH="0" baseline="0" dirty="0">
                <a:ln>
                  <a:noFill/>
                </a:ln>
                <a:solidFill>
                  <a:srgbClr val="C792EA"/>
                </a:solidFill>
                <a:effectLst/>
                <a:latin typeface="Fira Code" panose="020B0809050000020004" pitchFamily="49" charset="0"/>
                <a:cs typeface="Fira Code" panose="020B0809050000020004" pitchFamily="49" charset="0"/>
              </a:rPr>
              <a:t> </a:t>
            </a:r>
            <a:r>
              <a:rPr kumimoji="0" lang="pt-BR" altLang="pt-BR" b="0" i="1" u="none" strike="noStrike" cap="none" normalizeH="0" baseline="0" dirty="0" err="1">
                <a:ln>
                  <a:noFill/>
                </a:ln>
                <a:solidFill>
                  <a:srgbClr val="C792EA"/>
                </a:solidFill>
                <a:effectLst/>
                <a:latin typeface="Fira Code" panose="020B0809050000020004" pitchFamily="49" charset="0"/>
                <a:cs typeface="Fira Code" panose="020B0809050000020004" pitchFamily="49" charset="0"/>
              </a:rPr>
              <a:t>True</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pic>
        <p:nvPicPr>
          <p:cNvPr id="2" name="image1.png">
            <a:extLst>
              <a:ext uri="{FF2B5EF4-FFF2-40B4-BE49-F238E27FC236}">
                <a16:creationId xmlns:a16="http://schemas.microsoft.com/office/drawing/2014/main" id="{17A04AA5-DBF6-4F73-80AC-352081D186DD}"/>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164901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64394" y="909756"/>
            <a:ext cx="7543800" cy="3093154"/>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Construindo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Heaps</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nos permitem realizar duas operações de modo eficiente: remoção do maior elemento e inserção de um novo elemento. Cada uma dessas operações acontece em uma das pontas do arranjo.</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Remoções ocorrem à esquerda (no início do arranjo) e inserções ocorrem à direita (no final do arranjo). Sempre que removemos ou inserimos um elemento em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a propriedade de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é violada, ou seja, os elementos restantes não formam mais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Precisamos de meios de "consertar" 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sempre que isso acontecer.</a:t>
            </a:r>
          </a:p>
        </p:txBody>
      </p:sp>
      <p:pic>
        <p:nvPicPr>
          <p:cNvPr id="2" name="image1.png">
            <a:extLst>
              <a:ext uri="{FF2B5EF4-FFF2-40B4-BE49-F238E27FC236}">
                <a16:creationId xmlns:a16="http://schemas.microsoft.com/office/drawing/2014/main" id="{71F5AA06-0797-A085-5E14-0C027A639D95}"/>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20304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00100" y="1256005"/>
            <a:ext cx="7543800" cy="2862322"/>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Inserção</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Inserir um elemento em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significa colocar o novo elemento no final do arranjo e reconstruir 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(fazer com que ele volte a obedecer a propriedade de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De forma mais precisa, temos um arranjo A em que os elementos A[1] até A[n−1] constituem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Então adicionamos um novo elemento ao final do arranjo, na posição A[n]. Este novo arranjo pode não ser um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Para reconstruir 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precisamos "promover" o novo elemento, ou seja, fazer com que ele "suba" até o lugar em que ele deve ficar no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p>
        </p:txBody>
      </p:sp>
      <p:pic>
        <p:nvPicPr>
          <p:cNvPr id="2" name="image1.png">
            <a:extLst>
              <a:ext uri="{FF2B5EF4-FFF2-40B4-BE49-F238E27FC236}">
                <a16:creationId xmlns:a16="http://schemas.microsoft.com/office/drawing/2014/main" id="{EF1C383A-2C47-B75C-4878-C0642F27C25E}"/>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27963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75393" y="1602254"/>
            <a:ext cx="7393214" cy="1938992"/>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Para fazer com que o elemento recentemente inserido fique na posição correta, usaremos a função promove. Essa função faz com que o elemento suba até a posição correta na árvore, o que fazemos trocando ele de posição com o pai (na prática, o elemento está sendo movido para posições mais à esquerda no arranjo). Este processo continua até que o novo elemento seja maior ou igual ao pai dele, ou até que ele chegue na raiz da árvore (seja o primeiro elemento do arranjo).</a:t>
            </a:r>
          </a:p>
        </p:txBody>
      </p:sp>
      <p:pic>
        <p:nvPicPr>
          <p:cNvPr id="2" name="image1.png">
            <a:extLst>
              <a:ext uri="{FF2B5EF4-FFF2-40B4-BE49-F238E27FC236}">
                <a16:creationId xmlns:a16="http://schemas.microsoft.com/office/drawing/2014/main" id="{BB64FB05-D169-0BA8-7C70-8EA67787B47B}"/>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191669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75393" y="1602254"/>
            <a:ext cx="7393214" cy="1246495"/>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Em alto nível, podemos definir o funcionamento da função promove como:</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Enquanto o novo elemento for maior que seu pai ou ainda não for a raiz da árvore, troque o elemento de posição com seu pai.</a:t>
            </a:r>
          </a:p>
        </p:txBody>
      </p:sp>
      <p:pic>
        <p:nvPicPr>
          <p:cNvPr id="2" name="image1.png">
            <a:extLst>
              <a:ext uri="{FF2B5EF4-FFF2-40B4-BE49-F238E27FC236}">
                <a16:creationId xmlns:a16="http://schemas.microsoft.com/office/drawing/2014/main" id="{D98BC1CF-98DF-A1DE-2330-F78287E43471}"/>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319827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Padrão do plano de fundo&#10;&#10;Descrição gerada automaticamente com confiança baixa">
            <a:extLst>
              <a:ext uri="{FF2B5EF4-FFF2-40B4-BE49-F238E27FC236}">
                <a16:creationId xmlns:a16="http://schemas.microsoft.com/office/drawing/2014/main" id="{1C492734-2299-91D7-BCC2-77337988881C}"/>
              </a:ext>
            </a:extLst>
          </p:cNvPr>
          <p:cNvPicPr>
            <a:picLocks noChangeAspect="1"/>
          </p:cNvPicPr>
          <p:nvPr/>
        </p:nvPicPr>
        <p:blipFill>
          <a:blip r:embed="rId2"/>
          <a:stretch>
            <a:fillRect/>
          </a:stretch>
        </p:blipFill>
        <p:spPr>
          <a:xfrm>
            <a:off x="2234812" y="1111007"/>
            <a:ext cx="4674376" cy="2921485"/>
          </a:xfrm>
          <a:prstGeom prst="rect">
            <a:avLst/>
          </a:prstGeom>
        </p:spPr>
      </p:pic>
      <p:pic>
        <p:nvPicPr>
          <p:cNvPr id="2" name="image1.png">
            <a:extLst>
              <a:ext uri="{FF2B5EF4-FFF2-40B4-BE49-F238E27FC236}">
                <a16:creationId xmlns:a16="http://schemas.microsoft.com/office/drawing/2014/main" id="{2D2C38CC-6D5D-D09A-B26C-6E023ACADCB6}"/>
              </a:ext>
            </a:extLst>
          </p:cNvPr>
          <p:cNvPicPr/>
          <p:nvPr/>
        </p:nvPicPr>
        <p:blipFill>
          <a:blip r:embed="rId3"/>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343466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908595" y="725090"/>
            <a:ext cx="6904074" cy="2862322"/>
          </a:xfrm>
          <a:prstGeom prst="rect">
            <a:avLst/>
          </a:prstGeom>
          <a:noFill/>
        </p:spPr>
        <p:txBody>
          <a:bodyPr wrap="square">
            <a:spAutoFit/>
          </a:bodyPr>
          <a:lstStyle/>
          <a:p>
            <a:pPr algn="just"/>
            <a:r>
              <a:rPr lang="pt-BR" sz="18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Heaps</a:t>
            </a:r>
            <a:endParaRPr lang="pt-BR" sz="18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endParaRPr lang="pt-BR" sz="18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endPar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Um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é uma estrutura de dados usada para representar uma coleção de elementos organizados de uma maneira específica. Podemos visualizar um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como sendo uma árvore binária balanceada. </a:t>
            </a:r>
          </a:p>
          <a:p>
            <a:pPr algn="just"/>
            <a:endPar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Árvore binária Balanceada: é uma árvore em que os elementos folha estão a no máximo um nível de distância uns dos outros.</a:t>
            </a:r>
          </a:p>
        </p:txBody>
      </p:sp>
      <p:pic>
        <p:nvPicPr>
          <p:cNvPr id="2" name="image1.png">
            <a:extLst>
              <a:ext uri="{FF2B5EF4-FFF2-40B4-BE49-F238E27FC236}">
                <a16:creationId xmlns:a16="http://schemas.microsoft.com/office/drawing/2014/main" id="{BB37B5A3-C8D3-479C-F6B4-4D66C9BF6EF2}"/>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8677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
        <p:cNvGrpSpPr/>
        <p:nvPr/>
      </p:nvGrpSpPr>
      <p:grpSpPr>
        <a:xfrm>
          <a:off x="0" y="0"/>
          <a:ext cx="0" cy="0"/>
          <a:chOff x="0" y="0"/>
          <a:chExt cx="0" cy="0"/>
        </a:xfrm>
      </p:grpSpPr>
      <p:pic>
        <p:nvPicPr>
          <p:cNvPr id="2" name="image1.png">
            <a:extLst>
              <a:ext uri="{FF2B5EF4-FFF2-40B4-BE49-F238E27FC236}">
                <a16:creationId xmlns:a16="http://schemas.microsoft.com/office/drawing/2014/main" id="{8DB9DA49-0CF4-490A-51AE-A64A71014D44}"/>
              </a:ext>
            </a:extLst>
          </p:cNvPr>
          <p:cNvPicPr/>
          <p:nvPr/>
        </p:nvPicPr>
        <p:blipFill>
          <a:blip r:embed="rId2"/>
          <a:srcRect/>
          <a:stretch>
            <a:fillRect/>
          </a:stretch>
        </p:blipFill>
        <p:spPr>
          <a:xfrm>
            <a:off x="7385327" y="327900"/>
            <a:ext cx="976559" cy="273101"/>
          </a:xfrm>
          <a:prstGeom prst="rect">
            <a:avLst/>
          </a:prstGeom>
          <a:ln/>
        </p:spPr>
      </p:pic>
      <p:sp>
        <p:nvSpPr>
          <p:cNvPr id="4" name="Rectangle 1">
            <a:extLst>
              <a:ext uri="{FF2B5EF4-FFF2-40B4-BE49-F238E27FC236}">
                <a16:creationId xmlns:a16="http://schemas.microsoft.com/office/drawing/2014/main" id="{596798DF-C373-E028-ABB0-555369653486}"/>
              </a:ext>
            </a:extLst>
          </p:cNvPr>
          <p:cNvSpPr>
            <a:spLocks noChangeArrowheads="1"/>
          </p:cNvSpPr>
          <p:nvPr/>
        </p:nvSpPr>
        <p:spPr bwMode="auto">
          <a:xfrm>
            <a:off x="1116390" y="2156252"/>
            <a:ext cx="6911219" cy="830997"/>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class</a:t>
            </a:r>
            <a:r>
              <a:rPr kumimoji="0" lang="pt-BR" altLang="pt-BR" sz="16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6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a:t>
            </a:r>
            <a: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6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def</a:t>
            </a:r>
            <a:r>
              <a:rPr kumimoji="0" lang="pt-BR" altLang="pt-BR" sz="16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6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1600" b="0" i="0" u="none" strike="noStrike" cap="none" normalizeH="0" baseline="0" dirty="0" err="1">
                <a:ln>
                  <a:noFill/>
                </a:ln>
                <a:solidFill>
                  <a:srgbClr val="B200B2"/>
                </a:solidFill>
                <a:effectLst/>
                <a:latin typeface="Fira Code" panose="020B0809050000020004" pitchFamily="49" charset="0"/>
                <a:cs typeface="Fira Code" panose="020B0809050000020004" pitchFamily="49" charset="0"/>
              </a:rPr>
              <a:t>init</a:t>
            </a:r>
            <a:r>
              <a:rPr kumimoji="0" lang="pt-BR" altLang="pt-BR" sz="16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600" b="0" i="0" u="none" strike="noStrike" cap="none" normalizeH="0" baseline="0" dirty="0">
                <a:ln>
                  <a:noFill/>
                </a:ln>
                <a:solidFill>
                  <a:srgbClr val="94558D"/>
                </a:solidFill>
                <a:effectLst/>
                <a:latin typeface="Fira Code" panose="020B0809050000020004" pitchFamily="49" charset="0"/>
                <a:cs typeface="Fira Code" panose="020B0809050000020004" pitchFamily="49" charset="0"/>
              </a:rPr>
              <a:t>self</a:t>
            </a:r>
            <a: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6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6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 [</a:t>
            </a:r>
            <a:r>
              <a:rPr kumimoji="0" lang="pt-BR" altLang="pt-BR" sz="16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None</a:t>
            </a:r>
            <a:r>
              <a:rPr kumimoji="0" lang="pt-BR" altLang="pt-BR" sz="16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369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6F374-E3C9-7A82-9025-173E90795880}"/>
            </a:ext>
          </a:extLst>
        </p:cNvPr>
        <p:cNvGrpSpPr/>
        <p:nvPr/>
      </p:nvGrpSpPr>
      <p:grpSpPr>
        <a:xfrm>
          <a:off x="0" y="0"/>
          <a:ext cx="0" cy="0"/>
          <a:chOff x="0" y="0"/>
          <a:chExt cx="0" cy="0"/>
        </a:xfrm>
      </p:grpSpPr>
      <p:pic>
        <p:nvPicPr>
          <p:cNvPr id="2" name="image1.png">
            <a:extLst>
              <a:ext uri="{FF2B5EF4-FFF2-40B4-BE49-F238E27FC236}">
                <a16:creationId xmlns:a16="http://schemas.microsoft.com/office/drawing/2014/main" id="{0AB8DB3F-B2FB-A3F5-5D8A-C55BECFE8E3F}"/>
              </a:ext>
            </a:extLst>
          </p:cNvPr>
          <p:cNvPicPr/>
          <p:nvPr/>
        </p:nvPicPr>
        <p:blipFill>
          <a:blip r:embed="rId2"/>
          <a:srcRect/>
          <a:stretch>
            <a:fillRect/>
          </a:stretch>
        </p:blipFill>
        <p:spPr>
          <a:xfrm>
            <a:off x="7385327" y="327900"/>
            <a:ext cx="976559" cy="273101"/>
          </a:xfrm>
          <a:prstGeom prst="rect">
            <a:avLst/>
          </a:prstGeom>
          <a:ln/>
        </p:spPr>
      </p:pic>
      <p:sp>
        <p:nvSpPr>
          <p:cNvPr id="4" name="Rectangle 1">
            <a:extLst>
              <a:ext uri="{FF2B5EF4-FFF2-40B4-BE49-F238E27FC236}">
                <a16:creationId xmlns:a16="http://schemas.microsoft.com/office/drawing/2014/main" id="{4F92DB1A-4089-EE21-94B1-3AE27BDFA2E0}"/>
              </a:ext>
            </a:extLst>
          </p:cNvPr>
          <p:cNvSpPr>
            <a:spLocks noChangeArrowheads="1"/>
          </p:cNvSpPr>
          <p:nvPr/>
        </p:nvSpPr>
        <p:spPr bwMode="auto">
          <a:xfrm>
            <a:off x="1190211" y="1340644"/>
            <a:ext cx="6763578" cy="2462213"/>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def</a:t>
            </a:r>
            <a:r>
              <a:rPr kumimoji="0" lang="pt-BR" altLang="pt-BR" sz="11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err="1">
                <a:ln>
                  <a:noFill/>
                </a:ln>
                <a:solidFill>
                  <a:srgbClr val="56A8F5"/>
                </a:solidFill>
                <a:effectLst/>
                <a:latin typeface="Fira Code" panose="020B0809050000020004" pitchFamily="49" charset="0"/>
                <a:cs typeface="Fira Code" panose="020B0809050000020004" pitchFamily="49" charset="0"/>
              </a:rPr>
              <a:t>insert</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100" b="0" i="0" u="none" strike="noStrike" cap="none" normalizeH="0" baseline="0" dirty="0">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item):</a:t>
            </a: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.items.append</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(item)</a:t>
            </a: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i = </a:t>
            </a:r>
            <a:r>
              <a:rPr kumimoji="0" lang="pt-BR" altLang="pt-BR" sz="1100" b="0" i="0" u="none" strike="noStrike" cap="none" normalizeH="0" baseline="0" dirty="0" err="1">
                <a:ln>
                  <a:noFill/>
                </a:ln>
                <a:solidFill>
                  <a:srgbClr val="8888C6"/>
                </a:solidFill>
                <a:effectLst/>
                <a:latin typeface="Fira Code" panose="020B0809050000020004" pitchFamily="49" charset="0"/>
                <a:cs typeface="Fira Code" panose="020B0809050000020004" pitchFamily="49" charset="0"/>
              </a:rPr>
              <a:t>len</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 </a:t>
            </a:r>
            <a: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b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br>
            <a:b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while</a:t>
            </a:r>
            <a:r>
              <a:rPr kumimoji="0" lang="pt-BR" altLang="pt-BR" sz="11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 &gt; </a:t>
            </a:r>
            <a: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pai = i // </a:t>
            </a:r>
            <a: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2</a:t>
            </a:r>
            <a:b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br>
            <a:b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if</a:t>
            </a:r>
            <a:r>
              <a:rPr kumimoji="0" lang="pt-BR" altLang="pt-BR" sz="11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 &gt; </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[pai]:</a:t>
            </a: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 </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[pai] = </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[pai], </a:t>
            </a:r>
            <a:r>
              <a:rPr kumimoji="0" lang="pt-BR" altLang="pt-BR" sz="11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1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a:t>
            </a: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i = pai</a:t>
            </a: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else</a:t>
            </a: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1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1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break</a:t>
            </a:r>
            <a:endParaRPr kumimoji="0" lang="pt-BR" altLang="pt-B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317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75393" y="1325255"/>
            <a:ext cx="7393214" cy="2400657"/>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Remoção</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Enquanto a inserção adiciona um elemento no último nível da árvore (final do arranjo) e vai subindo o elemento até sua posição correta (posições mais à esquerda no arranjo), a remoção retira a raiz da árvore (primeiro elemento do arranjo).</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Quando removemos o primeiro elemento do arranjo precisamos colocar outro em seu lugar, pois, da forma como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heaps</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são organizados, não podem existir "buracos" no arranjo.</a:t>
            </a:r>
          </a:p>
        </p:txBody>
      </p:sp>
      <p:pic>
        <p:nvPicPr>
          <p:cNvPr id="2" name="image1.png">
            <a:extLst>
              <a:ext uri="{FF2B5EF4-FFF2-40B4-BE49-F238E27FC236}">
                <a16:creationId xmlns:a16="http://schemas.microsoft.com/office/drawing/2014/main" id="{FEA19A39-B715-7B0D-DA38-B661EE3EC08F}"/>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3784821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75393" y="1717670"/>
            <a:ext cx="7393214" cy="1708160"/>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Para tapar o buraco deixado pela remoção do primeiro elemento do arranjo, podemos, por exemplo, colocar o último elemento do arranjo nesse buraco. Ao fazer isso, a propriedade de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pode não ser mantida para o arranjo como um todo. Logo, precisamos reconstruir 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Para reconstruir 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precisamos "demover" o novo elemento, ou seja, fazer com que ele "desça" até o lugar em que ele deve ficar no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p>
        </p:txBody>
      </p:sp>
      <p:pic>
        <p:nvPicPr>
          <p:cNvPr id="2" name="image1.png">
            <a:extLst>
              <a:ext uri="{FF2B5EF4-FFF2-40B4-BE49-F238E27FC236}">
                <a16:creationId xmlns:a16="http://schemas.microsoft.com/office/drawing/2014/main" id="{57C71B2D-2C5F-951F-DFC9-882C1BEFF1D1}"/>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1493200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75393" y="1325255"/>
            <a:ext cx="7393214" cy="2862322"/>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 demoção de um elemento no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é feita por meio de sucessivas trocas de posição do elemento com seus filhos. Essas trocas acontecem até que o elemento não tenha filhos com quem ser trocado, ou até que ele seja menor ou igual a seus filhos.</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O processo de demoção é um pouco mais caótico que o processo de promoção. Na promoção de um elemento, ele sempre sobe em linha reta em direção à raiz da árvore. Durante a demoção, na descida do elemento em direção aos níveis mais baixos da árvore, podem ocorrer uns zigue-zagues, pois o elemento sempre troca de lugar com o maior de seus filhos. A figura abaixo ilustra o processo de demoção de um elemento.</a:t>
            </a:r>
          </a:p>
        </p:txBody>
      </p:sp>
      <p:pic>
        <p:nvPicPr>
          <p:cNvPr id="2" name="image1.png">
            <a:extLst>
              <a:ext uri="{FF2B5EF4-FFF2-40B4-BE49-F238E27FC236}">
                <a16:creationId xmlns:a16="http://schemas.microsoft.com/office/drawing/2014/main" id="{3818DE7E-2748-AEAD-73DB-E93E57388E05}"/>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152359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875393" y="1136791"/>
            <a:ext cx="7393214" cy="2169825"/>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Em alto nível, podemos definir o procedimento de demoção como:</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Enquanto o novo elemento sendo demovido for menor que seus filhos, troque o elemento de posição com o maior de seus filhos.</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Se o elemento não possuir filhos, podemos terminar o procedimento. </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2" name="image1.png">
            <a:extLst>
              <a:ext uri="{FF2B5EF4-FFF2-40B4-BE49-F238E27FC236}">
                <a16:creationId xmlns:a16="http://schemas.microsoft.com/office/drawing/2014/main" id="{015657D6-ED7C-ED06-E1FB-EEF17A199561}"/>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76847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rvore">
            <a:extLst>
              <a:ext uri="{FF2B5EF4-FFF2-40B4-BE49-F238E27FC236}">
                <a16:creationId xmlns:a16="http://schemas.microsoft.com/office/drawing/2014/main" id="{92B0F989-7990-6226-7A84-838073EF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925" y="920943"/>
            <a:ext cx="4402150" cy="330161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1.png">
            <a:extLst>
              <a:ext uri="{FF2B5EF4-FFF2-40B4-BE49-F238E27FC236}">
                <a16:creationId xmlns:a16="http://schemas.microsoft.com/office/drawing/2014/main" id="{6364EA81-F0EE-7C33-FAD0-926F99969FD1}"/>
              </a:ext>
            </a:extLst>
          </p:cNvPr>
          <p:cNvPicPr/>
          <p:nvPr/>
        </p:nvPicPr>
        <p:blipFill>
          <a:blip r:embed="rId3"/>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134072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9283D"/>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CF32E7A-3B47-9A6A-306B-DA7BBDCC918D}"/>
              </a:ext>
            </a:extLst>
          </p:cNvPr>
          <p:cNvSpPr>
            <a:spLocks noChangeArrowheads="1"/>
          </p:cNvSpPr>
          <p:nvPr/>
        </p:nvSpPr>
        <p:spPr bwMode="auto">
          <a:xfrm>
            <a:off x="581439" y="448091"/>
            <a:ext cx="8562561" cy="4247317"/>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def</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56A8F5"/>
                </a:solidFill>
                <a:effectLst/>
                <a:latin typeface="Fira Code" panose="020B0809050000020004" pitchFamily="49" charset="0"/>
                <a:cs typeface="Fira Code" panose="020B0809050000020004" pitchFamily="49" charset="0"/>
              </a:rPr>
              <a:t>remove</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if</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8888C6"/>
                </a:solidFill>
                <a:effectLst/>
                <a:latin typeface="Fira Code" panose="020B0809050000020004" pitchFamily="49" charset="0"/>
                <a:cs typeface="Fira Code" panose="020B0809050000020004" pitchFamily="49" charset="0"/>
              </a:rPr>
              <a:t>len</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&lt;= </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return</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None</a:t>
            </a:r>
            <a:b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br>
            <a:b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Troca a raiz pelo último elemento e remove a raiz</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raiz</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.items.pop</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Reorganiza a </a:t>
            </a:r>
            <a:r>
              <a:rPr kumimoji="0" lang="pt-BR" altLang="pt-BR" sz="900" b="0" i="0" u="none" strike="noStrike" cap="none" normalizeH="0" baseline="0" dirty="0" err="1">
                <a:ln>
                  <a:noFill/>
                </a:ln>
                <a:solidFill>
                  <a:srgbClr val="7A7E85"/>
                </a:solidFill>
                <a:effectLst/>
                <a:latin typeface="Fira Code" panose="020B0809050000020004" pitchFamily="49" charset="0"/>
                <a:cs typeface="Fira Code" panose="020B0809050000020004" pitchFamily="49" charset="0"/>
              </a:rPr>
              <a:t>heap</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descendo o novo elemento na raiz</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 = </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b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while</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2 </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i &lt; </a:t>
            </a:r>
            <a:r>
              <a:rPr kumimoji="0" lang="pt-BR" altLang="pt-BR" sz="900" b="0" i="0" u="none" strike="noStrike" cap="none" normalizeH="0" baseline="0" dirty="0" err="1">
                <a:ln>
                  <a:noFill/>
                </a:ln>
                <a:solidFill>
                  <a:srgbClr val="8888C6"/>
                </a:solidFill>
                <a:effectLst/>
                <a:latin typeface="Fira Code" panose="020B0809050000020004" pitchFamily="49" charset="0"/>
                <a:cs typeface="Fira Code" panose="020B0809050000020004" pitchFamily="49" charset="0"/>
              </a:rPr>
              <a:t>len</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Enquanto houver pelo menos um filho</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c = </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2 </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i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Filho esquerdo</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 Se o filho direito existir e for maior que o esquerdo, escolhe o direito</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if</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c + </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 </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&lt; </a:t>
            </a:r>
            <a:r>
              <a:rPr kumimoji="0" lang="pt-BR" altLang="pt-BR" sz="900" b="0" i="0" u="none" strike="noStrike" cap="none" normalizeH="0" baseline="0" dirty="0" err="1">
                <a:ln>
                  <a:noFill/>
                </a:ln>
                <a:solidFill>
                  <a:srgbClr val="8888C6"/>
                </a:solidFill>
                <a:effectLst/>
                <a:latin typeface="Fira Code" panose="020B0809050000020004" pitchFamily="49" charset="0"/>
                <a:cs typeface="Fira Code" panose="020B0809050000020004" pitchFamily="49" charset="0"/>
              </a:rPr>
              <a:t>len</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and</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[c + </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&gt;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[c]:</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c += </a:t>
            </a: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a:t>
            </a:r>
            <a:b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br>
            <a:b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Se o pai for maior ou igual ao maior filho, a </a:t>
            </a:r>
            <a:r>
              <a:rPr kumimoji="0" lang="pt-BR" altLang="pt-BR" sz="900" b="0" i="0" u="none" strike="noStrike" cap="none" normalizeH="0" baseline="0" dirty="0" err="1">
                <a:ln>
                  <a:noFill/>
                </a:ln>
                <a:solidFill>
                  <a:srgbClr val="7A7E85"/>
                </a:solidFill>
                <a:effectLst/>
                <a:latin typeface="Fira Code" panose="020B0809050000020004" pitchFamily="49" charset="0"/>
                <a:cs typeface="Fira Code" panose="020B0809050000020004" pitchFamily="49" charset="0"/>
              </a:rPr>
              <a:t>heap</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está ajustada</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if</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 &gt;=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[c]:</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break</a:t>
            </a:r>
            <a:b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br>
            <a:b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Troca o pai com o maior filho</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[c] =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[c], </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[i]</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i = c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Atualiza o índice para continuar descendo</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return</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raiz  </a:t>
            </a:r>
            <a: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Retorna o maior elemento removido</a:t>
            </a: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br>
              <a:rPr kumimoji="0" lang="pt-BR" altLang="pt-BR" sz="9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def</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900" b="0" i="0" u="none" strike="noStrike" cap="none" normalizeH="0" baseline="0" dirty="0" err="1">
                <a:ln>
                  <a:noFill/>
                </a:ln>
                <a:solidFill>
                  <a:srgbClr val="B200B2"/>
                </a:solidFill>
                <a:effectLst/>
                <a:latin typeface="Fira Code" panose="020B0809050000020004" pitchFamily="49" charset="0"/>
                <a:cs typeface="Fira Code" panose="020B0809050000020004" pitchFamily="49" charset="0"/>
              </a:rPr>
              <a:t>repr</a:t>
            </a:r>
            <a:r>
              <a:rPr kumimoji="0" lang="pt-BR" altLang="pt-BR" sz="9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return</a:t>
            </a:r>
            <a:r>
              <a:rPr kumimoji="0" lang="pt-BR" altLang="pt-BR" sz="9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900" b="0" i="0" u="none" strike="noStrike" cap="none" normalizeH="0" baseline="0" dirty="0" err="1">
                <a:ln>
                  <a:noFill/>
                </a:ln>
                <a:solidFill>
                  <a:srgbClr val="8888C6"/>
                </a:solidFill>
                <a:effectLst/>
                <a:latin typeface="Fira Code" panose="020B0809050000020004" pitchFamily="49" charset="0"/>
                <a:cs typeface="Fira Code" panose="020B0809050000020004" pitchFamily="49" charset="0"/>
              </a:rPr>
              <a:t>str</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9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9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.items</a:t>
            </a:r>
            <a:r>
              <a:rPr kumimoji="0" lang="pt-BR" altLang="pt-BR" sz="9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endParaRPr kumimoji="0" lang="pt-BR" altLang="pt-BR"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834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48C60-9A68-436A-E3F9-2988C2D690EC}"/>
            </a:ext>
          </a:extLst>
        </p:cNvPr>
        <p:cNvGrpSpPr/>
        <p:nvPr/>
      </p:nvGrpSpPr>
      <p:grpSpPr>
        <a:xfrm>
          <a:off x="0" y="0"/>
          <a:ext cx="0" cy="0"/>
          <a:chOff x="0" y="0"/>
          <a:chExt cx="0" cy="0"/>
        </a:xfrm>
      </p:grpSpPr>
      <p:pic>
        <p:nvPicPr>
          <p:cNvPr id="2" name="image1.png">
            <a:extLst>
              <a:ext uri="{FF2B5EF4-FFF2-40B4-BE49-F238E27FC236}">
                <a16:creationId xmlns:a16="http://schemas.microsoft.com/office/drawing/2014/main" id="{4188CC7D-A54D-4E34-860D-D6A7255760B6}"/>
              </a:ext>
            </a:extLst>
          </p:cNvPr>
          <p:cNvPicPr/>
          <p:nvPr/>
        </p:nvPicPr>
        <p:blipFill>
          <a:blip r:embed="rId2"/>
          <a:srcRect/>
          <a:stretch>
            <a:fillRect/>
          </a:stretch>
        </p:blipFill>
        <p:spPr>
          <a:xfrm>
            <a:off x="7385327" y="327900"/>
            <a:ext cx="976559" cy="273101"/>
          </a:xfrm>
          <a:prstGeom prst="rect">
            <a:avLst/>
          </a:prstGeom>
          <a:ln/>
        </p:spPr>
      </p:pic>
      <p:sp>
        <p:nvSpPr>
          <p:cNvPr id="6" name="Rectangle 1">
            <a:extLst>
              <a:ext uri="{FF2B5EF4-FFF2-40B4-BE49-F238E27FC236}">
                <a16:creationId xmlns:a16="http://schemas.microsoft.com/office/drawing/2014/main" id="{2A145F3D-DA79-E259-A5DC-48D50CCBC809}"/>
              </a:ext>
            </a:extLst>
          </p:cNvPr>
          <p:cNvSpPr>
            <a:spLocks noChangeArrowheads="1"/>
          </p:cNvSpPr>
          <p:nvPr/>
        </p:nvSpPr>
        <p:spPr bwMode="auto">
          <a:xfrm>
            <a:off x="752889" y="1253197"/>
            <a:ext cx="7638222" cy="2492990"/>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 </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heap.insert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50</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heap.insert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40</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heap.insert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30</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heap.insert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15</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heap.insert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10</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heap.insert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8</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heap.insert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2AACB8"/>
                </a:solidFill>
                <a:effectLst/>
                <a:latin typeface="Fira Code" panose="020B0809050000020004" pitchFamily="49" charset="0"/>
                <a:cs typeface="Fira Code" panose="020B0809050000020004" pitchFamily="49" charset="0"/>
              </a:rPr>
              <a:t>16</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8888C6"/>
                </a:solidFill>
                <a:effectLst/>
                <a:latin typeface="Fira Code" panose="020B0809050000020004" pitchFamily="49" charset="0"/>
                <a:cs typeface="Fira Code" panose="020B0809050000020004" pitchFamily="49" charset="0"/>
              </a:rPr>
              <a:t>print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heap.items</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Exibe a </a:t>
            </a:r>
            <a:r>
              <a:rPr kumimoji="0" lang="pt-BR" altLang="pt-BR" sz="1300" b="0" i="0" u="none" strike="noStrike" cap="none" normalizeH="0" baseline="0" dirty="0" err="1">
                <a:ln>
                  <a:noFill/>
                </a:ln>
                <a:solidFill>
                  <a:srgbClr val="7A7E85"/>
                </a:solidFill>
                <a:effectLst/>
                <a:latin typeface="Fira Code" panose="020B0809050000020004" pitchFamily="49" charset="0"/>
                <a:cs typeface="Fira Code" panose="020B0809050000020004" pitchFamily="49" charset="0"/>
              </a:rPr>
              <a:t>heap</a:t>
            </a:r>
            <a: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antes da remoção</a:t>
            </a:r>
            <a:b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8888C6"/>
                </a:solidFill>
                <a:effectLst/>
                <a:latin typeface="Fira Code" panose="020B0809050000020004" pitchFamily="49" charset="0"/>
                <a:cs typeface="Fira Code" panose="020B0809050000020004" pitchFamily="49" charset="0"/>
              </a:rPr>
              <a:t>print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heap.remove</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Remove e imprime o maior elemento</a:t>
            </a:r>
            <a:b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8888C6"/>
                </a:solidFill>
                <a:effectLst/>
                <a:latin typeface="Fira Code" panose="020B0809050000020004" pitchFamily="49" charset="0"/>
                <a:cs typeface="Fira Code" panose="020B0809050000020004" pitchFamily="49" charset="0"/>
              </a:rPr>
              <a:t>print</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heap.items</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Exibe a </a:t>
            </a:r>
            <a:r>
              <a:rPr kumimoji="0" lang="pt-BR" altLang="pt-BR" sz="1300" b="0" i="0" u="none" strike="noStrike" cap="none" normalizeH="0" baseline="0" dirty="0" err="1">
                <a:ln>
                  <a:noFill/>
                </a:ln>
                <a:solidFill>
                  <a:srgbClr val="7A7E85"/>
                </a:solidFill>
                <a:effectLst/>
                <a:latin typeface="Fira Code" panose="020B0809050000020004" pitchFamily="49" charset="0"/>
                <a:cs typeface="Fira Code" panose="020B0809050000020004" pitchFamily="49" charset="0"/>
              </a:rPr>
              <a:t>heap</a:t>
            </a:r>
            <a: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após a remoção</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083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2273-07EC-7C59-8099-1A6DE1AE1F33}"/>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692B5506-12A5-AC82-CD3C-7D4645E6BE00}"/>
              </a:ext>
            </a:extLst>
          </p:cNvPr>
          <p:cNvSpPr txBox="1"/>
          <p:nvPr/>
        </p:nvSpPr>
        <p:spPr>
          <a:xfrm>
            <a:off x="875393" y="1136791"/>
            <a:ext cx="7393214" cy="1708160"/>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Exercício 1: Ordenação com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Sort</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Implemente uma função que ordena uma lista de números usando a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Máxima.</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 função deve receber uma lista de números não ordenados e retornar a lista ordenada.</a:t>
            </a:r>
          </a:p>
        </p:txBody>
      </p:sp>
      <p:pic>
        <p:nvPicPr>
          <p:cNvPr id="2" name="image1.png">
            <a:extLst>
              <a:ext uri="{FF2B5EF4-FFF2-40B4-BE49-F238E27FC236}">
                <a16:creationId xmlns:a16="http://schemas.microsoft.com/office/drawing/2014/main" id="{A59299D0-FF19-29C9-C11B-FF4DF77878CE}"/>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327191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1119963" y="1971585"/>
            <a:ext cx="6904074" cy="1200329"/>
          </a:xfrm>
          <a:prstGeom prst="rect">
            <a:avLst/>
          </a:prstGeom>
          <a:noFill/>
        </p:spPr>
        <p:txBody>
          <a:bodyPr wrap="square">
            <a:spAutoFit/>
          </a:bodyPr>
          <a:lstStyle/>
          <a:p>
            <a:pPr algn="just"/>
            <a:r>
              <a:rPr lang="pt-BR" sz="1800" dirty="0">
                <a:solidFill>
                  <a:schemeClr val="bg1"/>
                </a:solidFill>
                <a:latin typeface="Fira Code" panose="020B0809050000020004" pitchFamily="49" charset="0"/>
                <a:ea typeface="Fira Code" panose="020B0809050000020004" pitchFamily="49" charset="0"/>
                <a:cs typeface="Fira Code" panose="020B0809050000020004" pitchFamily="49" charset="0"/>
              </a:rPr>
              <a:t>Propriedade de </a:t>
            </a:r>
            <a:r>
              <a:rPr lang="pt-BR" sz="18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800" dirty="0">
                <a:solidFill>
                  <a:schemeClr val="bg1"/>
                </a:solidFill>
                <a:latin typeface="Fira Code" panose="020B0809050000020004" pitchFamily="49" charset="0"/>
                <a:ea typeface="Fira Code" panose="020B0809050000020004" pitchFamily="49" charset="0"/>
                <a:cs typeface="Fira Code" panose="020B0809050000020004" pitchFamily="49" charset="0"/>
              </a:rPr>
              <a:t>: Essa propriedade nos diz que o valor de qualquer nodo em um </a:t>
            </a:r>
            <a:r>
              <a:rPr lang="pt-BR" sz="18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800" dirty="0">
                <a:solidFill>
                  <a:schemeClr val="bg1"/>
                </a:solidFill>
                <a:latin typeface="Fira Code" panose="020B0809050000020004" pitchFamily="49" charset="0"/>
                <a:ea typeface="Fira Code" panose="020B0809050000020004" pitchFamily="49" charset="0"/>
                <a:cs typeface="Fira Code" panose="020B0809050000020004" pitchFamily="49" charset="0"/>
              </a:rPr>
              <a:t> é maior (Ou menor) que o valor de seus filhos. A figura abaixo mostra um exemplo de </a:t>
            </a:r>
            <a:r>
              <a:rPr lang="pt-BR" sz="18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800"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endPar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2" name="image1.png">
            <a:extLst>
              <a:ext uri="{FF2B5EF4-FFF2-40B4-BE49-F238E27FC236}">
                <a16:creationId xmlns:a16="http://schemas.microsoft.com/office/drawing/2014/main" id="{E3E713EA-F077-D435-7476-73AB3740BCB4}"/>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1839117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53FCF-6C96-48C3-A72C-125935A9EBE1}"/>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CD716395-5625-AB0D-6791-9B9F573E4292}"/>
              </a:ext>
            </a:extLst>
          </p:cNvPr>
          <p:cNvSpPr txBox="1"/>
          <p:nvPr/>
        </p:nvSpPr>
        <p:spPr>
          <a:xfrm>
            <a:off x="875393" y="1136791"/>
            <a:ext cx="7393214" cy="1708160"/>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Exercício 2: Encontrar os k maiores elementos</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Dado um conjunto de números, encontre os k maiores utilizando uma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A função recebe uma lista de números e retorna os k maiores elementos na lista. </a:t>
            </a:r>
          </a:p>
        </p:txBody>
      </p:sp>
      <p:pic>
        <p:nvPicPr>
          <p:cNvPr id="2" name="image1.png">
            <a:extLst>
              <a:ext uri="{FF2B5EF4-FFF2-40B4-BE49-F238E27FC236}">
                <a16:creationId xmlns:a16="http://schemas.microsoft.com/office/drawing/2014/main" id="{66B10881-FCF3-1D2F-C4E0-887AFEBF62A7}"/>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867666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17EB9-12B4-FDAE-06BA-7EC5FAF76D93}"/>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1F20D0FA-A78B-5045-CC6C-9F26A35E37B4}"/>
              </a:ext>
            </a:extLst>
          </p:cNvPr>
          <p:cNvSpPr txBox="1"/>
          <p:nvPr/>
        </p:nvSpPr>
        <p:spPr>
          <a:xfrm>
            <a:off x="875393" y="828678"/>
            <a:ext cx="7393214" cy="1477328"/>
          </a:xfrm>
          <a:prstGeom prst="rect">
            <a:avLst/>
          </a:prstGeom>
          <a:noFill/>
        </p:spPr>
        <p:txBody>
          <a:bodyPr wrap="square">
            <a:spAutoFit/>
          </a:bodyPr>
          <a:lstStyle/>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Exercício 3: Gerenciar uma fila de prioridades</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Imagine que temos tarefas com prioridades e queremos sempre executar a tarefa com maior prioridade primeiro.</a:t>
            </a:r>
          </a:p>
          <a:p>
            <a:pPr algn="just"/>
            <a:endPar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Use a </a:t>
            </a:r>
            <a:r>
              <a:rPr lang="pt-BR" sz="15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500" dirty="0">
                <a:solidFill>
                  <a:schemeClr val="bg1"/>
                </a:solidFill>
                <a:latin typeface="Fira Code" panose="020B0809050000020004" pitchFamily="49" charset="0"/>
                <a:ea typeface="Fira Code" panose="020B0809050000020004" pitchFamily="49" charset="0"/>
                <a:cs typeface="Fira Code" panose="020B0809050000020004" pitchFamily="49" charset="0"/>
              </a:rPr>
              <a:t> para gerenciar uma fila de prioridade</a:t>
            </a:r>
          </a:p>
        </p:txBody>
      </p:sp>
      <p:pic>
        <p:nvPicPr>
          <p:cNvPr id="2" name="image1.png">
            <a:extLst>
              <a:ext uri="{FF2B5EF4-FFF2-40B4-BE49-F238E27FC236}">
                <a16:creationId xmlns:a16="http://schemas.microsoft.com/office/drawing/2014/main" id="{F393B6FE-0B78-C740-F2C2-1C94B797BE6B}"/>
              </a:ext>
            </a:extLst>
          </p:cNvPr>
          <p:cNvPicPr/>
          <p:nvPr/>
        </p:nvPicPr>
        <p:blipFill>
          <a:blip r:embed="rId2"/>
          <a:srcRect/>
          <a:stretch>
            <a:fillRect/>
          </a:stretch>
        </p:blipFill>
        <p:spPr>
          <a:xfrm>
            <a:off x="7385327" y="327900"/>
            <a:ext cx="976559" cy="273101"/>
          </a:xfrm>
          <a:prstGeom prst="rect">
            <a:avLst/>
          </a:prstGeom>
          <a:ln/>
        </p:spPr>
      </p:pic>
      <p:sp>
        <p:nvSpPr>
          <p:cNvPr id="3" name="Rectangle 1">
            <a:extLst>
              <a:ext uri="{FF2B5EF4-FFF2-40B4-BE49-F238E27FC236}">
                <a16:creationId xmlns:a16="http://schemas.microsoft.com/office/drawing/2014/main" id="{74D9E126-77DC-3CB3-DAC3-B09242B66BF0}"/>
              </a:ext>
            </a:extLst>
          </p:cNvPr>
          <p:cNvSpPr>
            <a:spLocks noChangeArrowheads="1"/>
          </p:cNvSpPr>
          <p:nvPr/>
        </p:nvSpPr>
        <p:spPr bwMode="auto">
          <a:xfrm>
            <a:off x="954156" y="2672831"/>
            <a:ext cx="6466154" cy="1492716"/>
          </a:xfrm>
          <a:prstGeom prst="rect">
            <a:avLst/>
          </a:prstGeom>
          <a:solidFill>
            <a:srgbClr val="29283D"/>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3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class</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Tarefa:</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def</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1300" b="0" i="0" u="none" strike="noStrike" cap="none" normalizeH="0" baseline="0" dirty="0" err="1">
                <a:ln>
                  <a:noFill/>
                </a:ln>
                <a:solidFill>
                  <a:srgbClr val="B200B2"/>
                </a:solidFill>
                <a:effectLst/>
                <a:latin typeface="Fira Code" panose="020B0809050000020004" pitchFamily="49" charset="0"/>
                <a:cs typeface="Fira Code" panose="020B0809050000020004" pitchFamily="49" charset="0"/>
              </a:rPr>
              <a:t>init</a:t>
            </a:r>
            <a:r>
              <a:rPr kumimoji="0" lang="pt-BR" altLang="pt-BR" sz="13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94558D"/>
                </a:solidFill>
                <a:effectLst/>
                <a:latin typeface="Fira Code" panose="020B0809050000020004" pitchFamily="49" charset="0"/>
                <a:cs typeface="Fira Code" panose="020B0809050000020004" pitchFamily="49" charset="0"/>
              </a:rPr>
              <a:t>self</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descricao</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prioridade):</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.descricao</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 </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descricao</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.prioridade</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 prioridade</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b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7A7E85"/>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def</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1300" b="0" i="0" u="none" strike="noStrike" cap="none" normalizeH="0" baseline="0" dirty="0" err="1">
                <a:ln>
                  <a:noFill/>
                </a:ln>
                <a:solidFill>
                  <a:srgbClr val="B200B2"/>
                </a:solidFill>
                <a:effectLst/>
                <a:latin typeface="Fira Code" panose="020B0809050000020004" pitchFamily="49" charset="0"/>
                <a:cs typeface="Fira Code" panose="020B0809050000020004" pitchFamily="49" charset="0"/>
              </a:rPr>
              <a:t>repr</a:t>
            </a:r>
            <a:r>
              <a:rPr kumimoji="0" lang="pt-BR" altLang="pt-BR" sz="1300" b="0" i="0" u="none" strike="noStrike" cap="none" normalizeH="0" baseline="0" dirty="0">
                <a:ln>
                  <a:noFill/>
                </a:ln>
                <a:solidFill>
                  <a:srgbClr val="B200B2"/>
                </a:solidFill>
                <a:effectLst/>
                <a:latin typeface="Fira Code" panose="020B0809050000020004" pitchFamily="49" charset="0"/>
                <a:cs typeface="Fira Code" panose="020B0809050000020004" pitchFamily="49" charset="0"/>
              </a:rPr>
              <a:t>__</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94558D"/>
                </a:solidFill>
                <a:effectLst/>
                <a:latin typeface="Fira Code" panose="020B0809050000020004" pitchFamily="49" charset="0"/>
                <a:cs typeface="Fira Code" panose="020B0809050000020004" pitchFamily="49" charset="0"/>
              </a:rPr>
              <a:t>self</a:t>
            </a: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a:t>
            </a:r>
            <a:b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br>
            <a:r>
              <a:rPr kumimoji="0" lang="pt-BR" altLang="pt-BR" sz="1300" b="0" i="0" u="none" strike="noStrike" cap="none" normalizeH="0" baseline="0" dirty="0">
                <a:ln>
                  <a:noFill/>
                </a:ln>
                <a:solidFill>
                  <a:srgbClr val="BCBEC4"/>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err="1">
                <a:ln>
                  <a:noFill/>
                </a:ln>
                <a:solidFill>
                  <a:srgbClr val="CF8E6D"/>
                </a:solidFill>
                <a:effectLst/>
                <a:latin typeface="Fira Code" panose="020B0809050000020004" pitchFamily="49" charset="0"/>
                <a:cs typeface="Fira Code" panose="020B0809050000020004" pitchFamily="49" charset="0"/>
              </a:rPr>
              <a:t>return</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6AAB73"/>
                </a:solidFill>
                <a:effectLst/>
                <a:latin typeface="Fira Code" panose="020B0809050000020004" pitchFamily="49" charset="0"/>
                <a:cs typeface="Fira Code" panose="020B0809050000020004" pitchFamily="49" charset="0"/>
              </a:rPr>
              <a:t>f"(</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.prioridade</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6AAB73"/>
                </a:solidFill>
                <a:effectLst/>
                <a:latin typeface="Fira Code" panose="020B0809050000020004" pitchFamily="49" charset="0"/>
                <a:cs typeface="Fira Code" panose="020B0809050000020004" pitchFamily="49" charset="0"/>
              </a:rPr>
              <a:t>) </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err="1">
                <a:ln>
                  <a:noFill/>
                </a:ln>
                <a:solidFill>
                  <a:srgbClr val="94558D"/>
                </a:solidFill>
                <a:effectLst/>
                <a:latin typeface="Fira Code" panose="020B0809050000020004" pitchFamily="49" charset="0"/>
                <a:cs typeface="Fira Code" panose="020B0809050000020004" pitchFamily="49" charset="0"/>
              </a:rPr>
              <a:t>self</a:t>
            </a:r>
            <a:r>
              <a:rPr kumimoji="0" lang="pt-BR" altLang="pt-BR" sz="1300" b="0" i="0" u="none" strike="noStrike" cap="none" normalizeH="0" baseline="0" dirty="0" err="1">
                <a:ln>
                  <a:noFill/>
                </a:ln>
                <a:solidFill>
                  <a:srgbClr val="BCBEC4"/>
                </a:solidFill>
                <a:effectLst/>
                <a:latin typeface="Fira Code" panose="020B0809050000020004" pitchFamily="49" charset="0"/>
                <a:cs typeface="Fira Code" panose="020B0809050000020004" pitchFamily="49" charset="0"/>
              </a:rPr>
              <a:t>.descricao</a:t>
            </a:r>
            <a:r>
              <a:rPr kumimoji="0" lang="pt-BR" altLang="pt-BR" sz="1300" b="0" i="0" u="none" strike="noStrike" cap="none" normalizeH="0" baseline="0" dirty="0">
                <a:ln>
                  <a:noFill/>
                </a:ln>
                <a:solidFill>
                  <a:srgbClr val="CF8E6D"/>
                </a:solidFill>
                <a:effectLst/>
                <a:latin typeface="Fira Code" panose="020B0809050000020004" pitchFamily="49" charset="0"/>
                <a:cs typeface="Fira Code" panose="020B0809050000020004" pitchFamily="49" charset="0"/>
              </a:rPr>
              <a:t>}</a:t>
            </a:r>
            <a:r>
              <a:rPr kumimoji="0" lang="pt-BR" altLang="pt-BR" sz="1300" b="0" i="0" u="none" strike="noStrike" cap="none" normalizeH="0" baseline="0" dirty="0">
                <a:ln>
                  <a:noFill/>
                </a:ln>
                <a:solidFill>
                  <a:srgbClr val="6AAB73"/>
                </a:solidFill>
                <a:effectLst/>
                <a:latin typeface="Fira Code" panose="020B0809050000020004" pitchFamily="49" charset="0"/>
                <a:cs typeface="Fira Code" panose="020B0809050000020004" pitchFamily="49"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869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eap">
            <a:extLst>
              <a:ext uri="{FF2B5EF4-FFF2-40B4-BE49-F238E27FC236}">
                <a16:creationId xmlns:a16="http://schemas.microsoft.com/office/drawing/2014/main" id="{643872A7-530D-BE73-C19C-138DEB22F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196" y="987028"/>
            <a:ext cx="4979608" cy="316944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1.png">
            <a:extLst>
              <a:ext uri="{FF2B5EF4-FFF2-40B4-BE49-F238E27FC236}">
                <a16:creationId xmlns:a16="http://schemas.microsoft.com/office/drawing/2014/main" id="{DA605BCA-983A-A856-E112-E841BE1B333A}"/>
              </a:ext>
            </a:extLst>
          </p:cNvPr>
          <p:cNvPicPr/>
          <p:nvPr/>
        </p:nvPicPr>
        <p:blipFill>
          <a:blip r:embed="rId3"/>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419182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915738" y="853677"/>
            <a:ext cx="6904074" cy="3293209"/>
          </a:xfrm>
          <a:prstGeom prst="rect">
            <a:avLst/>
          </a:prstGeom>
          <a:noFill/>
        </p:spPr>
        <p:txBody>
          <a:bodyPr wrap="square">
            <a:spAutoFit/>
          </a:bodyPr>
          <a:lstStyle/>
          <a:p>
            <a:pPr algn="just"/>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é uma árvore binária.</a:t>
            </a:r>
          </a:p>
          <a:p>
            <a:pPr algn="just"/>
            <a:endPar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Todos os nós presentes no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são maiores que os seus nós à esquerda e à direita. Isso quer dizer que o maior valor sempre está na raiz.</a:t>
            </a:r>
          </a:p>
          <a:p>
            <a:pPr algn="just"/>
            <a:endPar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é uma árvore completa ou quase-completa da esquerda para a direita. Esta propriedade garante que a altura da árvore é sempre a mínima possível, ou seja, O(log n).</a:t>
            </a:r>
          </a:p>
          <a:p>
            <a:pPr algn="just"/>
            <a:endPar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Esta última propriedade garante inserção e remoção em O(log n).</a:t>
            </a:r>
          </a:p>
        </p:txBody>
      </p:sp>
      <p:pic>
        <p:nvPicPr>
          <p:cNvPr id="2" name="image1.png">
            <a:extLst>
              <a:ext uri="{FF2B5EF4-FFF2-40B4-BE49-F238E27FC236}">
                <a16:creationId xmlns:a16="http://schemas.microsoft.com/office/drawing/2014/main" id="{9248532E-8D16-CA11-FDAC-DBA3650AC371}"/>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281496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1119963" y="1786920"/>
            <a:ext cx="6904074" cy="1569660"/>
          </a:xfrm>
          <a:prstGeom prst="rect">
            <a:avLst/>
          </a:prstGeom>
          <a:noFill/>
        </p:spPr>
        <p:txBody>
          <a:bodyPr wrap="square">
            <a:spAutoFit/>
          </a:bodyPr>
          <a:lstStyle/>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Apesar de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heaps</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serem visualizados como árvore binárias, eles são implementados de modo diferente. Em geral, árvores binárias são implementadas usando uma estrutura encadeada, na qual um nodo possui apontadores (referências) para seus dois filhos (filho da direita e filho da esquerda).</a:t>
            </a:r>
          </a:p>
        </p:txBody>
      </p:sp>
      <p:pic>
        <p:nvPicPr>
          <p:cNvPr id="2" name="image1.png">
            <a:extLst>
              <a:ext uri="{FF2B5EF4-FFF2-40B4-BE49-F238E27FC236}">
                <a16:creationId xmlns:a16="http://schemas.microsoft.com/office/drawing/2014/main" id="{1D5C0987-32E0-0162-4FED-67B627DC31F6}"/>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402879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1365840" y="1663809"/>
            <a:ext cx="6412319" cy="1815882"/>
          </a:xfrm>
          <a:prstGeom prst="rect">
            <a:avLst/>
          </a:prstGeom>
          <a:noFill/>
        </p:spPr>
        <p:txBody>
          <a:bodyPr wrap="square">
            <a:spAutoFit/>
          </a:bodyPr>
          <a:lstStyle/>
          <a:p>
            <a:pPr algn="just"/>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Heaps</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por outro lado, são implementados usando uma estrutura contígua (mais especificamente, um arranjo), no qual os filhos de um nodo estão em posições específicas do arranjo. Se um nodo estiver na posição i do arranjo, seus filhos da esquerda e direita estarão nas posições 2i e 2i+1, respectivamente.</a:t>
            </a:r>
          </a:p>
        </p:txBody>
      </p:sp>
      <p:pic>
        <p:nvPicPr>
          <p:cNvPr id="2" name="image1.png">
            <a:extLst>
              <a:ext uri="{FF2B5EF4-FFF2-40B4-BE49-F238E27FC236}">
                <a16:creationId xmlns:a16="http://schemas.microsoft.com/office/drawing/2014/main" id="{B7A826D1-A56F-DF74-27C1-9180284ACF5B}"/>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7298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1E3055-65E1-7524-7EC0-0EB3AFC40BB3}"/>
              </a:ext>
            </a:extLst>
          </p:cNvPr>
          <p:cNvSpPr txBox="1"/>
          <p:nvPr/>
        </p:nvSpPr>
        <p:spPr>
          <a:xfrm>
            <a:off x="1119963" y="1540698"/>
            <a:ext cx="6904074" cy="2062103"/>
          </a:xfrm>
          <a:prstGeom prst="rect">
            <a:avLst/>
          </a:prstGeom>
          <a:noFill/>
        </p:spPr>
        <p:txBody>
          <a:bodyPr wrap="square">
            <a:spAutoFit/>
          </a:bodyPr>
          <a:lstStyle/>
          <a:p>
            <a:pPr algn="just"/>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O pai do nodo na posição i do arranjo estará na posição i/2, em que o símbolo / representa a divisão inteira de um valor pelo outro, ou seja, 6/2 e 7/2 dão 3 como resultado. Em Python 3.x, o operador // é responsável por realizar a divisão inteira de dois números. A figura abaixo mostra o </a:t>
            </a:r>
            <a:r>
              <a:rPr lang="pt-BR" sz="16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heap</a:t>
            </a:r>
            <a:r>
              <a:rPr lang="pt-BR"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 mostrado anteriormente bem como sua representação usando um arranjo.</a:t>
            </a:r>
          </a:p>
        </p:txBody>
      </p:sp>
      <p:pic>
        <p:nvPicPr>
          <p:cNvPr id="2" name="image1.png">
            <a:extLst>
              <a:ext uri="{FF2B5EF4-FFF2-40B4-BE49-F238E27FC236}">
                <a16:creationId xmlns:a16="http://schemas.microsoft.com/office/drawing/2014/main" id="{5C0550A7-B4E6-EF4F-AE26-BA525B6C5500}"/>
              </a:ext>
            </a:extLst>
          </p:cNvPr>
          <p:cNvPicPr/>
          <p:nvPr/>
        </p:nvPicPr>
        <p:blipFill>
          <a:blip r:embed="rId2"/>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408859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vore">
            <a:extLst>
              <a:ext uri="{FF2B5EF4-FFF2-40B4-BE49-F238E27FC236}">
                <a16:creationId xmlns:a16="http://schemas.microsoft.com/office/drawing/2014/main" id="{D2FE00F7-DC52-AB71-7E18-4C4CE6CBC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011" y="1100101"/>
            <a:ext cx="3253978" cy="294329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1.png">
            <a:extLst>
              <a:ext uri="{FF2B5EF4-FFF2-40B4-BE49-F238E27FC236}">
                <a16:creationId xmlns:a16="http://schemas.microsoft.com/office/drawing/2014/main" id="{B0BBD9BA-A4B5-FC65-7413-8E3DE095C6E0}"/>
              </a:ext>
            </a:extLst>
          </p:cNvPr>
          <p:cNvPicPr/>
          <p:nvPr/>
        </p:nvPicPr>
        <p:blipFill>
          <a:blip r:embed="rId3"/>
          <a:srcRect/>
          <a:stretch>
            <a:fillRect/>
          </a:stretch>
        </p:blipFill>
        <p:spPr>
          <a:xfrm>
            <a:off x="7385327" y="327900"/>
            <a:ext cx="976559" cy="273101"/>
          </a:xfrm>
          <a:prstGeom prst="rect">
            <a:avLst/>
          </a:prstGeom>
          <a:ln/>
        </p:spPr>
      </p:pic>
    </p:spTree>
    <p:extLst>
      <p:ext uri="{BB962C8B-B14F-4D97-AF65-F5344CB8AC3E}">
        <p14:creationId xmlns:p14="http://schemas.microsoft.com/office/powerpoint/2010/main" val="2946471667"/>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4085</TotalTime>
  <Words>2203</Words>
  <Application>Microsoft Office PowerPoint</Application>
  <PresentationFormat>Apresentação na tela (16:9)</PresentationFormat>
  <Paragraphs>86</Paragraphs>
  <Slides>31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31</vt:i4>
      </vt:variant>
    </vt:vector>
  </HeadingPairs>
  <TitlesOfParts>
    <vt:vector size="36" baseType="lpstr">
      <vt:lpstr>Oswald</vt:lpstr>
      <vt:lpstr>Arial</vt:lpstr>
      <vt:lpstr>Fira Code Light</vt:lpstr>
      <vt:lpstr>Fira Code</vt:lpstr>
      <vt:lpstr>How to Code Workshop by Slidesgo</vt:lpstr>
      <vt:lpstr>ESTRUTURA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BUSCA E ORDENAÇÃO</dc:title>
  <dc:creator>Roberto</dc:creator>
  <cp:lastModifiedBy>José Roberto Cândido da Silva</cp:lastModifiedBy>
  <cp:revision>268</cp:revision>
  <dcterms:modified xsi:type="dcterms:W3CDTF">2025-03-14T17:12:32Z</dcterms:modified>
</cp:coreProperties>
</file>