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21470" cy="417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1042" cy="23633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2425" cy="114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469" cy="761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L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gg-BuT1fhhU" TargetMode="External"/><Relationship Id="rId4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subTitle"/>
          </p:nvPr>
        </p:nvSpPr>
        <p:spPr>
          <a:xfrm>
            <a:off x="1304967" y="3551553"/>
            <a:ext cx="88257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155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155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ALFONSO DUARTE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155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LUCAS JARA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155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CLAUDIO LIZAMA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155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JUAN PABLO QUEZADA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155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DIEGO ZAPATA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aptura de pantalla 2017-10-03 a la(s) 08.06.38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75" y="258625"/>
            <a:ext cx="7749226" cy="3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CL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emplazamiento</a:t>
            </a:r>
          </a:p>
        </p:txBody>
      </p:sp>
      <p:pic>
        <p:nvPicPr>
          <p:cNvPr id="219" name="Shape 2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1275"/>
          <a:stretch/>
        </p:blipFill>
        <p:spPr>
          <a:xfrm>
            <a:off x="6478073" y="1152983"/>
            <a:ext cx="4555847" cy="53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646111" y="2150772"/>
            <a:ext cx="5280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 la forma en que se podrá acceder al juego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CL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clases 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15303"/>
          <a:stretch/>
        </p:blipFill>
        <p:spPr>
          <a:xfrm>
            <a:off x="4337161" y="1420756"/>
            <a:ext cx="6865932" cy="51625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46111" y="1982037"/>
            <a:ext cx="30007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 la estructura del sistema, mostrando los atributos y métodos de cada clase.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CL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casos de uso</a:t>
            </a:r>
          </a:p>
        </p:txBody>
      </p:sp>
      <p:pic>
        <p:nvPicPr>
          <p:cNvPr id="233" name="Shape 2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7117"/>
          <a:stretch/>
        </p:blipFill>
        <p:spPr>
          <a:xfrm>
            <a:off x="3148011" y="1724459"/>
            <a:ext cx="8764800" cy="46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59854" y="1853248"/>
            <a:ext cx="18931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 la forma en que  el usuario podrá utilizar el juego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Interfaz</a:t>
            </a:r>
            <a:r>
              <a:rPr lang="es-CL"/>
              <a:t> </a:t>
            </a:r>
            <a:r>
              <a:rPr lang="es-CL"/>
              <a:t>gráfica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46100" y="1554420"/>
            <a:ext cx="8946600" cy="91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Aquí</a:t>
            </a:r>
            <a:r>
              <a:rPr lang="es-CL"/>
              <a:t> podemos ver como se estaria armando en sus inicios la </a:t>
            </a:r>
            <a:r>
              <a:rPr lang="es-CL"/>
              <a:t>interfaz</a:t>
            </a:r>
            <a:r>
              <a:rPr lang="es-CL"/>
              <a:t> </a:t>
            </a:r>
            <a:r>
              <a:rPr lang="es-CL"/>
              <a:t>gráfica</a:t>
            </a:r>
            <a:r>
              <a:rPr lang="es-CL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10-03 a la(s) 08.06.38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475" y="2577025"/>
            <a:ext cx="7018950" cy="36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66986" y="377193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Proceso de animaciones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91825" y="1388275"/>
            <a:ext cx="9404700" cy="111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Aquí</a:t>
            </a:r>
            <a:r>
              <a:rPr lang="es-CL"/>
              <a:t> podemos observar  en </a:t>
            </a:r>
            <a:r>
              <a:rPr lang="es-CL"/>
              <a:t>imágenes</a:t>
            </a:r>
            <a:r>
              <a:rPr lang="es-CL"/>
              <a:t> </a:t>
            </a:r>
            <a:r>
              <a:rPr lang="es-CL"/>
              <a:t>cómo</a:t>
            </a:r>
            <a:r>
              <a:rPr lang="es-CL"/>
              <a:t> fue el proceso de </a:t>
            </a:r>
            <a:r>
              <a:rPr lang="es-CL"/>
              <a:t>animación</a:t>
            </a:r>
            <a:r>
              <a:rPr lang="es-CL"/>
              <a:t> de nuestro primer personaje:</a:t>
            </a:r>
          </a:p>
        </p:txBody>
      </p:sp>
      <p:pic>
        <p:nvPicPr>
          <p:cNvPr descr="Captura de pantalla 2017-10-03 a la(s) 08.28.16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14" y="2275500"/>
            <a:ext cx="6628975" cy="41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565100" y="693325"/>
            <a:ext cx="622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3000">
                <a:solidFill>
                  <a:srgbClr val="F3F3F3"/>
                </a:solidFill>
              </a:rPr>
              <a:t>1 Sprite</a:t>
            </a:r>
            <a:r>
              <a:rPr lang="es-CL" sz="3000">
                <a:solidFill>
                  <a:srgbClr val="F3F3F3"/>
                </a:solidFill>
              </a:rPr>
              <a:t> de Diseño de personajes 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43150" y="2320925"/>
            <a:ext cx="62280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34290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-CL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Nuestro primer sprite es Ucetin , un personaje con los colores de nuestra Universidad, lo que le da una característica especial.</a:t>
            </a:r>
          </a:p>
          <a:p>
            <a:pPr indent="-69850" lvl="0" marL="10160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-CL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</a:p>
        </p:txBody>
      </p:sp>
      <p:pic>
        <p:nvPicPr>
          <p:cNvPr descr="Player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600" y="1066475"/>
            <a:ext cx="4368700" cy="45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_viewer.jp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650" y="1786450"/>
            <a:ext cx="2114325" cy="37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959250" y="572700"/>
            <a:ext cx="622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3000">
                <a:solidFill>
                  <a:srgbClr val="F3F3F3"/>
                </a:solidFill>
              </a:rPr>
              <a:t>2° Sprite de Diseño de personajes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9250" y="2807300"/>
            <a:ext cx="62280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1800">
                <a:solidFill>
                  <a:srgbClr val="FFFFFF"/>
                </a:solidFill>
              </a:rPr>
              <a:t>Sprites del segundo  personaje creado para nuestro juego, con dos opciones de personalización.</a:t>
            </a:r>
          </a:p>
          <a:p>
            <a:pPr lvl="0">
              <a:spcBef>
                <a:spcPts val="0"/>
              </a:spcBef>
              <a:buNone/>
            </a:pPr>
            <a:r>
              <a:rPr lang="es-CL" sz="1800">
                <a:solidFill>
                  <a:srgbClr val="FFFFFF"/>
                </a:solidFill>
              </a:rPr>
              <a:t>El primero con una apariencia básica con una vestimenta semejante a un terno, usando una bufanda roja y con su pelo blanco.</a:t>
            </a:r>
          </a:p>
          <a:p>
            <a:pPr lvl="0">
              <a:spcBef>
                <a:spcPts val="0"/>
              </a:spcBef>
              <a:buNone/>
            </a:pPr>
            <a:r>
              <a:rPr lang="es-CL" sz="1800">
                <a:solidFill>
                  <a:srgbClr val="FFFFFF"/>
                </a:solidFill>
              </a:rPr>
              <a:t>El segundo con el mismo traje, pero tiene un peinado diferente y además porta un pequeño sable de combate.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9713" y="1786439"/>
            <a:ext cx="2114325" cy="375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	Enemigos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5851331" y="2052925"/>
            <a:ext cx="4198500" cy="41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En el </a:t>
            </a:r>
            <a:r>
              <a:rPr lang="es-CL"/>
              <a:t>proceso</a:t>
            </a:r>
            <a:r>
              <a:rPr lang="es-CL"/>
              <a:t> del primer sprint</a:t>
            </a:r>
            <a:r>
              <a:rPr lang="es-CL"/>
              <a:t> </a:t>
            </a:r>
            <a:r>
              <a:rPr lang="es-CL"/>
              <a:t>se crearon los enemigos de nuestro personaje uctin con los enemigos ya creados.  Se crearon sus animaciones </a:t>
            </a:r>
            <a:r>
              <a:rPr lang="es-CL"/>
              <a:t>principales</a:t>
            </a:r>
            <a:r>
              <a:rPr lang="es-CL"/>
              <a:t> </a:t>
            </a:r>
            <a:r>
              <a:rPr lang="es-CL"/>
              <a:t>mediante</a:t>
            </a:r>
            <a:r>
              <a:rPr lang="es-CL"/>
              <a:t> unity </a:t>
            </a:r>
          </a:p>
        </p:txBody>
      </p:sp>
      <p:pic>
        <p:nvPicPr>
          <p:cNvPr descr="Captura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75" y="1439500"/>
            <a:ext cx="4490767" cy="275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emy 2.pn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64" y="4907575"/>
            <a:ext cx="3804650" cy="66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emy 3.png"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974" y="5819850"/>
            <a:ext cx="3024950" cy="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Juego en marcha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04200" y="1223419"/>
            <a:ext cx="8946600" cy="6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01600">
              <a:spcBef>
                <a:spcPts val="0"/>
              </a:spcBef>
              <a:buNone/>
            </a:pPr>
            <a:r>
              <a:rPr lang="es-CL"/>
              <a:t>Para finalizar </a:t>
            </a:r>
            <a:r>
              <a:rPr lang="es-CL"/>
              <a:t>aquí</a:t>
            </a:r>
            <a:r>
              <a:rPr lang="es-CL"/>
              <a:t> podemos ver como </a:t>
            </a:r>
            <a:r>
              <a:rPr lang="es-CL"/>
              <a:t>estaría</a:t>
            </a:r>
            <a:r>
              <a:rPr lang="es-CL"/>
              <a:t> tomando </a:t>
            </a:r>
            <a:r>
              <a:rPr lang="es-CL"/>
              <a:t>forma</a:t>
            </a:r>
            <a:r>
              <a:rPr lang="es-CL"/>
              <a:t> nuestro juego:</a:t>
            </a:r>
          </a:p>
        </p:txBody>
      </p:sp>
      <p:sp>
        <p:nvSpPr>
          <p:cNvPr id="279" name="Shape 279" title="Demo Juego Taller Integración">
            <a:hlinkClick r:id="rId3"/>
          </p:cNvPr>
          <p:cNvSpPr/>
          <p:nvPr/>
        </p:nvSpPr>
        <p:spPr>
          <a:xfrm>
            <a:off x="2508875" y="2109925"/>
            <a:ext cx="6630076" cy="4258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Nuestras metas para el </a:t>
            </a:r>
            <a:r>
              <a:rPr lang="es-CL"/>
              <a:t>próximo</a:t>
            </a:r>
            <a:r>
              <a:rPr lang="es-CL"/>
              <a:t> Sprint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103300" y="2052922"/>
            <a:ext cx="8946600" cy="26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2400"/>
              <a:t>--</a:t>
            </a:r>
            <a:r>
              <a:rPr lang="es-CL" sz="3000"/>
              <a:t>Insertar los Enemigos en el motor de juego UNITY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sz="3000"/>
              <a:t>--Generar enemigos en forma aleatoria.</a:t>
            </a:r>
          </a:p>
          <a:p>
            <a:pPr lvl="0">
              <a:spcBef>
                <a:spcPts val="0"/>
              </a:spcBef>
              <a:buNone/>
            </a:pPr>
            <a:r>
              <a:rPr lang="es-CL" sz="3000"/>
              <a:t>--Completar el  proceso de </a:t>
            </a:r>
            <a:r>
              <a:rPr lang="es-CL" sz="3000"/>
              <a:t>animación</a:t>
            </a:r>
            <a:r>
              <a:rPr lang="es-CL" sz="3000"/>
              <a:t> de personajes y enemigos</a:t>
            </a:r>
          </a:p>
          <a:p>
            <a:pPr lvl="0">
              <a:spcBef>
                <a:spcPts val="0"/>
              </a:spcBef>
              <a:buNone/>
            </a:pPr>
            <a:r>
              <a:rPr lang="es-CL" sz="3000"/>
              <a:t>--Colocar sonidos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997675" y="298850"/>
            <a:ext cx="8825700" cy="1427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3600"/>
              <a:t>Objetivos del primer Sprint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494325" y="2166307"/>
            <a:ext cx="11098200" cy="421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2400">
                <a:solidFill>
                  <a:srgbClr val="FFFFFF"/>
                </a:solidFill>
              </a:rPr>
              <a:t>1.- Estudio del Lenguaje de </a:t>
            </a:r>
            <a:r>
              <a:rPr lang="es-CL" sz="2400">
                <a:solidFill>
                  <a:srgbClr val="FFFFFF"/>
                </a:solidFill>
              </a:rPr>
              <a:t>programación</a:t>
            </a:r>
            <a:r>
              <a:rPr lang="es-CL" sz="2400">
                <a:solidFill>
                  <a:srgbClr val="FFFFFF"/>
                </a:solidFill>
              </a:rPr>
              <a:t> C#</a:t>
            </a:r>
          </a:p>
          <a:p>
            <a:pPr lvl="0">
              <a:spcBef>
                <a:spcPts val="0"/>
              </a:spcBef>
              <a:buNone/>
            </a:pPr>
            <a:r>
              <a:rPr lang="es-CL" sz="2400">
                <a:solidFill>
                  <a:srgbClr val="FFFFFF"/>
                </a:solidFill>
              </a:rPr>
              <a:t>2.- </a:t>
            </a:r>
            <a:r>
              <a:rPr lang="es-CL" sz="2400">
                <a:solidFill>
                  <a:srgbClr val="FFFFFF"/>
                </a:solidFill>
              </a:rPr>
              <a:t>Creación</a:t>
            </a:r>
            <a:r>
              <a:rPr lang="es-CL" sz="2400">
                <a:solidFill>
                  <a:srgbClr val="FFFFFF"/>
                </a:solidFill>
              </a:rPr>
              <a:t> de los escenarios</a:t>
            </a:r>
          </a:p>
          <a:p>
            <a:pPr lvl="0">
              <a:spcBef>
                <a:spcPts val="0"/>
              </a:spcBef>
              <a:buNone/>
            </a:pPr>
            <a:r>
              <a:rPr lang="es-CL" sz="2400">
                <a:solidFill>
                  <a:srgbClr val="FFFFFF"/>
                </a:solidFill>
              </a:rPr>
              <a:t>3.- </a:t>
            </a:r>
            <a:r>
              <a:rPr lang="es-CL" sz="2400">
                <a:solidFill>
                  <a:srgbClr val="FFFFFF"/>
                </a:solidFill>
              </a:rPr>
              <a:t>Creación</a:t>
            </a:r>
            <a:r>
              <a:rPr lang="es-CL" sz="2400">
                <a:solidFill>
                  <a:srgbClr val="FFFFFF"/>
                </a:solidFill>
              </a:rPr>
              <a:t> de los personajes y enemigos </a:t>
            </a:r>
          </a:p>
          <a:p>
            <a:pPr lvl="0">
              <a:spcBef>
                <a:spcPts val="0"/>
              </a:spcBef>
              <a:buNone/>
            </a:pPr>
            <a:r>
              <a:rPr lang="es-CL" sz="2400">
                <a:solidFill>
                  <a:srgbClr val="FFFFFF"/>
                </a:solidFill>
              </a:rPr>
              <a:t>4.- Montaje de sprites y escenarios en el motor de juego Unity</a:t>
            </a:r>
          </a:p>
          <a:p>
            <a:pPr lvl="0">
              <a:spcBef>
                <a:spcPts val="0"/>
              </a:spcBef>
              <a:buNone/>
            </a:pPr>
            <a:r>
              <a:rPr lang="es-CL" sz="2400">
                <a:solidFill>
                  <a:srgbClr val="FFFFFF"/>
                </a:solidFill>
              </a:rPr>
              <a:t>5.- </a:t>
            </a:r>
            <a:r>
              <a:rPr lang="es-CL" sz="2400">
                <a:solidFill>
                  <a:srgbClr val="FFFFFF"/>
                </a:solidFill>
              </a:rPr>
              <a:t>Creación</a:t>
            </a:r>
            <a:r>
              <a:rPr lang="es-CL" sz="2400">
                <a:solidFill>
                  <a:srgbClr val="FFFFFF"/>
                </a:solidFill>
              </a:rPr>
              <a:t> de una interfaz </a:t>
            </a:r>
            <a:r>
              <a:rPr lang="es-CL" sz="2400">
                <a:solidFill>
                  <a:srgbClr val="FFFFFF"/>
                </a:solidFill>
              </a:rPr>
              <a:t>gráfica</a:t>
            </a:r>
          </a:p>
          <a:p>
            <a:pPr lvl="0">
              <a:spcBef>
                <a:spcPts val="0"/>
              </a:spcBef>
              <a:buNone/>
            </a:pPr>
            <a:r>
              <a:rPr lang="es-CL" sz="2400">
                <a:solidFill>
                  <a:srgbClr val="FFFFFF"/>
                </a:solidFill>
              </a:rPr>
              <a:t>6.- Primera ejecución (prueba) del juego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Gracias por su atención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613275" y="507550"/>
            <a:ext cx="63141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		 	 	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842899" y="649150"/>
            <a:ext cx="747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6000"/>
              <a:t> SPRINTBACKLOG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0" y="0"/>
            <a:ext cx="506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sz="1100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print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1961675"/>
            <a:ext cx="11368201" cy="32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s-CL"/>
              <a:t>  </a:t>
            </a:r>
            <a:r>
              <a:rPr lang="es-CL"/>
              <a:t>Gráfico</a:t>
            </a:r>
            <a:r>
              <a:rPr lang="es-CL"/>
              <a:t> Burndown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afico Burndown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50" y="2254838"/>
            <a:ext cx="88011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747186" y="153843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Programas y Lenguaje </a:t>
            </a:r>
            <a:r>
              <a:rPr lang="es-CL"/>
              <a:t>Utilizados</a:t>
            </a:r>
          </a:p>
        </p:txBody>
      </p:sp>
      <p:pic>
        <p:nvPicPr>
          <p:cNvPr descr="esditores.jp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329168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800" y="1195643"/>
            <a:ext cx="21526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825" y="4262354"/>
            <a:ext cx="5398875" cy="19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8700" y="118611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800600" y="1331250"/>
            <a:ext cx="10226700" cy="124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Nuestro grupo tuvo que aprender el </a:t>
            </a:r>
            <a:r>
              <a:rPr lang="es-CL"/>
              <a:t>lenguaje</a:t>
            </a:r>
            <a:r>
              <a:rPr lang="es-CL"/>
              <a:t> de </a:t>
            </a:r>
            <a:r>
              <a:rPr lang="es-CL"/>
              <a:t>programación</a:t>
            </a:r>
            <a:r>
              <a:rPr lang="es-CL"/>
              <a:t> C#, para crear los scripts necesarios que vamos a utilizar para cargar las </a:t>
            </a:r>
            <a:r>
              <a:rPr lang="es-CL"/>
              <a:t>imágenes</a:t>
            </a:r>
            <a:r>
              <a:rPr lang="es-CL"/>
              <a:t> de los fondo y poder crear el efecto de un mundo real.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10-01 a la(s) 23.12.12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9550"/>
            <a:ext cx="5530275" cy="3976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7-10-01 a la(s) 23.14.02.pn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075" y="2729550"/>
            <a:ext cx="5523774" cy="39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480350" y="507550"/>
            <a:ext cx="87009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022400" y="424700"/>
            <a:ext cx="723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sz="3600"/>
              <a:t>Evidencia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46111" y="452719"/>
            <a:ext cx="9404723" cy="664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CL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Escenarios: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46111" y="1273985"/>
            <a:ext cx="10366199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CL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 este periodo hemos creado  mediante Photoshop, 3 escenarios en 2D (dos de dia y uno de noche), con efecto parallax, el cual nos permite provocar la </a:t>
            </a:r>
            <a:r>
              <a:rPr lang="es-CL"/>
              <a:t>ilusión</a:t>
            </a:r>
            <a:r>
              <a:rPr b="0" i="0" lang="es-CL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mundo infinito. Para lograrlo hemos tenido que aprender el </a:t>
            </a:r>
            <a:r>
              <a:rPr lang="es-CL"/>
              <a:t>lenguaje</a:t>
            </a:r>
            <a:r>
              <a:rPr b="0" i="0" lang="es-CL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</a:t>
            </a:r>
            <a:r>
              <a:rPr lang="es-CL"/>
              <a:t>#</a:t>
            </a:r>
            <a:r>
              <a:rPr b="0" i="0" lang="es-CL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 con el cual se hacen los Scripts necesarios para que las imágenes cobren vida.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0" y="3844424"/>
            <a:ext cx="3329371" cy="20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007" y="3844424"/>
            <a:ext cx="3210915" cy="2024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c# logo" id="196" name="Shape 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8826" y="2641341"/>
            <a:ext cx="1460768" cy="97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1461" y="3876762"/>
            <a:ext cx="3499340" cy="19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26711" y="353643"/>
            <a:ext cx="94047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/>
              <a:t>Scripts en: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35000" y="1853125"/>
            <a:ext cx="3854700" cy="390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CL"/>
              <a:t>Ejemplo en detalle del Script de la  tercera</a:t>
            </a:r>
            <a:r>
              <a:rPr lang="es-CL"/>
              <a:t> </a:t>
            </a:r>
            <a:r>
              <a:rPr lang="es-CL"/>
              <a:t>escena, comentado, el cual controla y produce la </a:t>
            </a:r>
            <a:r>
              <a:rPr lang="es-CL"/>
              <a:t>animación</a:t>
            </a:r>
            <a:r>
              <a:rPr lang="es-CL"/>
              <a:t> de </a:t>
            </a:r>
            <a:r>
              <a:rPr lang="es-CL"/>
              <a:t> </a:t>
            </a:r>
            <a:r>
              <a:rPr lang="es-CL"/>
              <a:t>lo que </a:t>
            </a:r>
            <a:r>
              <a:rPr lang="es-CL"/>
              <a:t>sería</a:t>
            </a:r>
            <a:r>
              <a:rPr lang="es-CL"/>
              <a:t> el efecto parallax.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875" y="1191650"/>
            <a:ext cx="7728450" cy="55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c# logo"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6448" y="456147"/>
            <a:ext cx="933425" cy="6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37018" y="156504"/>
            <a:ext cx="9404723" cy="105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CL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secuencia(actualizado)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37024" y="1810600"/>
            <a:ext cx="200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 las múltiples opciones que tiene el juego en sí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086101" y="1588770"/>
            <a:ext cx="8572500" cy="46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iagrama de secuencia.jp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225" y="1485900"/>
            <a:ext cx="9758299" cy="50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