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Ex2.xml" ContentType="application/vnd.ms-office.chartex+xml"/>
  <Override PartName="/ppt/charts/style4.xml" ContentType="application/vnd.ms-office.chartstyle+xml"/>
  <Override PartName="/ppt/charts/colors4.xml" ContentType="application/vnd.ms-office.chartcolorstyle+xml"/>
  <Override PartName="/ppt/charts/chart3.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8.xml" ContentType="application/vnd.openxmlformats-officedocument.presentationml.notesSlide+xml"/>
  <Override PartName="/ppt/charts/chart5.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6.xml" ContentType="application/vnd.openxmlformats-officedocument.drawingml.chart+xml"/>
  <Override PartName="/ppt/charts/style8.xml" ContentType="application/vnd.ms-office.chartstyle+xml"/>
  <Override PartName="/ppt/charts/colors8.xml" ContentType="application/vnd.ms-office.chartcolorstyle+xml"/>
  <Override PartName="/ppt/charts/chart7.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1.xml" ContentType="application/vnd.openxmlformats-officedocument.presentationml.notesSlide+xml"/>
  <Override PartName="/ppt/charts/chartEx3.xml" ContentType="application/vnd.ms-office.chartex+xml"/>
  <Override PartName="/ppt/charts/style10.xml" ContentType="application/vnd.ms-office.chartstyle+xml"/>
  <Override PartName="/ppt/charts/colors10.xml" ContentType="application/vnd.ms-office.chartcolorstyle+xml"/>
  <Override PartName="/ppt/notesSlides/notesSlide12.xml" ContentType="application/vnd.openxmlformats-officedocument.presentationml.notesSlide+xml"/>
  <Override PartName="/ppt/charts/chart8.xml" ContentType="application/vnd.openxmlformats-officedocument.drawingml.chart+xml"/>
  <Override PartName="/ppt/charts/style11.xml" ContentType="application/vnd.ms-office.chartstyle+xml"/>
  <Override PartName="/ppt/charts/colors11.xml" ContentType="application/vnd.ms-office.chartcolorstyle+xml"/>
  <Override PartName="/ppt/drawings/drawing1.xml" ContentType="application/vnd.openxmlformats-officedocument.drawingml.chartshap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9.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handoutMasterIdLst>
    <p:handoutMasterId r:id="rId21"/>
  </p:handoutMasterIdLst>
  <p:sldIdLst>
    <p:sldId id="531" r:id="rId5"/>
    <p:sldId id="541" r:id="rId6"/>
    <p:sldId id="624" r:id="rId7"/>
    <p:sldId id="2439" r:id="rId8"/>
    <p:sldId id="2440" r:id="rId9"/>
    <p:sldId id="2441" r:id="rId10"/>
    <p:sldId id="2442" r:id="rId11"/>
    <p:sldId id="2443" r:id="rId12"/>
    <p:sldId id="2444" r:id="rId13"/>
    <p:sldId id="2445" r:id="rId14"/>
    <p:sldId id="2446" r:id="rId15"/>
    <p:sldId id="2447" r:id="rId16"/>
    <p:sldId id="2448" r:id="rId17"/>
    <p:sldId id="2449" r:id="rId18"/>
    <p:sldId id="2450" r:id="rId19"/>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6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242" autoAdjust="0"/>
  </p:normalViewPr>
  <p:slideViewPr>
    <p:cSldViewPr snapToGrid="0" showGuides="1">
      <p:cViewPr varScale="1">
        <p:scale>
          <a:sx n="114" d="100"/>
          <a:sy n="114" d="100"/>
        </p:scale>
        <p:origin x="414" y="102"/>
      </p:cViewPr>
      <p:guideLst>
        <p:guide orient="horz" pos="2136"/>
        <p:guide pos="386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4" d="100"/>
          <a:sy n="94" d="100"/>
        </p:scale>
        <p:origin x="2683" y="10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esta\OneDrive\Desktop\file_name.xlsx"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esta\OneDrive\Desktop\file_name.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esta\OneDrive\Desktop\file_name.xlsx" TargetMode="External"/><Relationship Id="rId2" Type="http://schemas.microsoft.com/office/2011/relationships/chartColorStyle" Target="colors5.xml"/><Relationship Id="rId1" Type="http://schemas.microsoft.com/office/2011/relationships/chartStyle" Target="style5.xml"/></Relationships>
</file>

<file path=ppt/charts/_rels/chart4.xml.rels><?xml version="1.0" encoding="UTF-8" standalone="yes"?>
<Relationships xmlns="http://schemas.openxmlformats.org/package/2006/relationships"><Relationship Id="rId3" Type="http://schemas.openxmlformats.org/officeDocument/2006/relationships/oleObject" Target="file:///C:\Users\testa\OneDrive\Desktop\file_name.xlsx" TargetMode="External"/><Relationship Id="rId2" Type="http://schemas.microsoft.com/office/2011/relationships/chartColorStyle" Target="colors6.xml"/><Relationship Id="rId1" Type="http://schemas.microsoft.com/office/2011/relationships/chartStyle" Target="style6.xml"/></Relationships>
</file>

<file path=ppt/charts/_rels/chart5.xml.rels><?xml version="1.0" encoding="UTF-8" standalone="yes"?>
<Relationships xmlns="http://schemas.openxmlformats.org/package/2006/relationships"><Relationship Id="rId3" Type="http://schemas.openxmlformats.org/officeDocument/2006/relationships/oleObject" Target="file:///C:\Users\testa\OneDrive\Desktop\work_df.xlsx" TargetMode="External"/><Relationship Id="rId2" Type="http://schemas.microsoft.com/office/2011/relationships/chartColorStyle" Target="colors7.xml"/><Relationship Id="rId1" Type="http://schemas.microsoft.com/office/2011/relationships/chartStyle" Target="style7.xml"/></Relationships>
</file>

<file path=ppt/charts/_rels/chart6.xml.rels><?xml version="1.0" encoding="UTF-8" standalone="yes"?>
<Relationships xmlns="http://schemas.openxmlformats.org/package/2006/relationships"><Relationship Id="rId3" Type="http://schemas.openxmlformats.org/officeDocument/2006/relationships/oleObject" Target="file:///C:\Users\testa\OneDrive\Desktop\fileF.xlsx" TargetMode="External"/><Relationship Id="rId2" Type="http://schemas.microsoft.com/office/2011/relationships/chartColorStyle" Target="colors8.xml"/><Relationship Id="rId1" Type="http://schemas.microsoft.com/office/2011/relationships/chartStyle" Target="style8.xml"/></Relationships>
</file>

<file path=ppt/charts/_rels/chart7.xml.rels><?xml version="1.0" encoding="UTF-8" standalone="yes"?>
<Relationships xmlns="http://schemas.openxmlformats.org/package/2006/relationships"><Relationship Id="rId3" Type="http://schemas.openxmlformats.org/officeDocument/2006/relationships/oleObject" Target="file:///C:\Users\testa\OneDrive\Desktop\fileF.xlsx" TargetMode="External"/><Relationship Id="rId2" Type="http://schemas.microsoft.com/office/2011/relationships/chartColorStyle" Target="colors9.xml"/><Relationship Id="rId1" Type="http://schemas.microsoft.com/office/2011/relationships/chartStyle" Target="style9.xml"/></Relationships>
</file>

<file path=ppt/charts/_rels/chart8.xml.rels><?xml version="1.0" encoding="UTF-8" standalone="yes"?>
<Relationships xmlns="http://schemas.openxmlformats.org/package/2006/relationships"><Relationship Id="rId3" Type="http://schemas.openxmlformats.org/officeDocument/2006/relationships/oleObject" Target="file:///C:\Users\testa\OneDrive\Desktop\file3.xlsx" TargetMode="Externa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chartUserShapes" Target="../drawings/drawing1.xml"/></Relationships>
</file>

<file path=ppt/charts/_rels/chart9.xml.rels><?xml version="1.0" encoding="UTF-8" standalone="yes"?>
<Relationships xmlns="http://schemas.openxmlformats.org/package/2006/relationships"><Relationship Id="rId3" Type="http://schemas.openxmlformats.org/officeDocument/2006/relationships/oleObject" Target="Cartel1" TargetMode="External"/><Relationship Id="rId2" Type="http://schemas.microsoft.com/office/2011/relationships/chartColorStyle" Target="colors12.xml"/><Relationship Id="rId1" Type="http://schemas.microsoft.com/office/2011/relationships/chartStyle" Target="style12.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testa\OneDrive\Desktop\file_name.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testa\OneDrive\Desktop\file_name.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oleObject" Target="file:///C:\Users\testa\OneDrive\Desktop\file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it-IT" dirty="0"/>
              <a:t>PERCENTAGE OF CLIENTS PER REGION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it-IT"/>
        </a:p>
      </c:txPr>
    </c:title>
    <c:autoTitleDeleted val="0"/>
    <c:plotArea>
      <c:layout/>
      <c:barChart>
        <c:barDir val="col"/>
        <c:grouping val="clustered"/>
        <c:varyColors val="0"/>
        <c:ser>
          <c:idx val="0"/>
          <c:order val="0"/>
          <c:tx>
            <c:strRef>
              <c:f>Sheet1!$C$1</c:f>
              <c:strCache>
                <c:ptCount val="1"/>
                <c:pt idx="0">
                  <c:v>PERCENT</c:v>
                </c:pt>
              </c:strCache>
            </c:strRef>
          </c:tx>
          <c:spPr>
            <a:solidFill>
              <a:schemeClr val="accent1"/>
            </a:solidFill>
            <a:ln>
              <a:noFill/>
            </a:ln>
            <a:effectLst/>
          </c:spPr>
          <c:invertIfNegative val="0"/>
          <c:cat>
            <c:strRef>
              <c:f>Sheet1!$A$2:$A$21</c:f>
              <c:strCache>
                <c:ptCount val="20"/>
                <c:pt idx="0">
                  <c:v>LOMBARDIA</c:v>
                </c:pt>
                <c:pt idx="1">
                  <c:v>LAZIO</c:v>
                </c:pt>
                <c:pt idx="2">
                  <c:v>CAMPANIA</c:v>
                </c:pt>
                <c:pt idx="3">
                  <c:v>VENETO</c:v>
                </c:pt>
                <c:pt idx="4">
                  <c:v>SICILIA</c:v>
                </c:pt>
                <c:pt idx="5">
                  <c:v>PIEMONTE</c:v>
                </c:pt>
                <c:pt idx="6">
                  <c:v>EMILIA ROMAGNA</c:v>
                </c:pt>
                <c:pt idx="7">
                  <c:v>PUGLIA</c:v>
                </c:pt>
                <c:pt idx="8">
                  <c:v>TOSCANA</c:v>
                </c:pt>
                <c:pt idx="9">
                  <c:v>LIGURIA</c:v>
                </c:pt>
                <c:pt idx="10">
                  <c:v>ABRUZZO</c:v>
                </c:pt>
                <c:pt idx="11">
                  <c:v>FRIULI VENEZIA GIULIA</c:v>
                </c:pt>
                <c:pt idx="12">
                  <c:v>UMBRIA</c:v>
                </c:pt>
                <c:pt idx="13">
                  <c:v>MARCHE</c:v>
                </c:pt>
                <c:pt idx="14">
                  <c:v>CALABRIA</c:v>
                </c:pt>
                <c:pt idx="15">
                  <c:v>BASILICATA</c:v>
                </c:pt>
                <c:pt idx="16">
                  <c:v>SARDEGNA</c:v>
                </c:pt>
                <c:pt idx="17">
                  <c:v>TRENTINO ALTO ADIGE</c:v>
                </c:pt>
                <c:pt idx="18">
                  <c:v>MOLISE</c:v>
                </c:pt>
                <c:pt idx="19">
                  <c:v>VALLE D'AOSTA</c:v>
                </c:pt>
              </c:strCache>
            </c:strRef>
          </c:cat>
          <c:val>
            <c:numRef>
              <c:f>Sheet1!$C$2:$C$21</c:f>
              <c:numCache>
                <c:formatCode>0.0%</c:formatCode>
                <c:ptCount val="20"/>
                <c:pt idx="0">
                  <c:v>0.28797100762146338</c:v>
                </c:pt>
                <c:pt idx="1">
                  <c:v>9.499567366387332E-2</c:v>
                </c:pt>
                <c:pt idx="2">
                  <c:v>9.0586366707361879E-2</c:v>
                </c:pt>
                <c:pt idx="3">
                  <c:v>8.7996491519195891E-2</c:v>
                </c:pt>
                <c:pt idx="4">
                  <c:v>8.3945737077293248E-2</c:v>
                </c:pt>
                <c:pt idx="5">
                  <c:v>7.223499709602095E-2</c:v>
                </c:pt>
                <c:pt idx="6">
                  <c:v>6.6717436912536898E-2</c:v>
                </c:pt>
                <c:pt idx="7">
                  <c:v>6.3952730332950083E-2</c:v>
                </c:pt>
                <c:pt idx="8">
                  <c:v>4.5542095843161427E-2</c:v>
                </c:pt>
                <c:pt idx="9">
                  <c:v>2.9614659760332829E-2</c:v>
                </c:pt>
                <c:pt idx="10">
                  <c:v>2.031600033188332E-2</c:v>
                </c:pt>
                <c:pt idx="11">
                  <c:v>1.7687602972726299E-2</c:v>
                </c:pt>
                <c:pt idx="12">
                  <c:v>1.4137636753707021E-2</c:v>
                </c:pt>
                <c:pt idx="13">
                  <c:v>5.7220240141287468E-3</c:v>
                </c:pt>
                <c:pt idx="14">
                  <c:v>5.4434790854243961E-3</c:v>
                </c:pt>
                <c:pt idx="15">
                  <c:v>4.0952031007384414E-3</c:v>
                </c:pt>
                <c:pt idx="16">
                  <c:v>3.3306861687626681E-3</c:v>
                </c:pt>
                <c:pt idx="17">
                  <c:v>2.9099055317837541E-3</c:v>
                </c:pt>
                <c:pt idx="18">
                  <c:v>1.9794469401543261E-3</c:v>
                </c:pt>
                <c:pt idx="19">
                  <c:v>8.2081856650112006E-4</c:v>
                </c:pt>
              </c:numCache>
            </c:numRef>
          </c:val>
          <c:extLst>
            <c:ext xmlns:c16="http://schemas.microsoft.com/office/drawing/2014/chart" uri="{C3380CC4-5D6E-409C-BE32-E72D297353CC}">
              <c16:uniqueId val="{00000000-D829-4B5C-A337-6A24A56D0659}"/>
            </c:ext>
          </c:extLst>
        </c:ser>
        <c:dLbls>
          <c:showLegendKey val="0"/>
          <c:showVal val="0"/>
          <c:showCatName val="0"/>
          <c:showSerName val="0"/>
          <c:showPercent val="0"/>
          <c:showBubbleSize val="0"/>
        </c:dLbls>
        <c:gapWidth val="219"/>
        <c:overlap val="-27"/>
        <c:axId val="1129413264"/>
        <c:axId val="1130875200"/>
      </c:barChart>
      <c:catAx>
        <c:axId val="1129413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it-IT"/>
          </a:p>
        </c:txPr>
        <c:crossAx val="1130875200"/>
        <c:crosses val="autoZero"/>
        <c:auto val="1"/>
        <c:lblAlgn val="ctr"/>
        <c:lblOffset val="100"/>
        <c:noMultiLvlLbl val="0"/>
      </c:catAx>
      <c:valAx>
        <c:axId val="1130875200"/>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it-IT"/>
          </a:p>
        </c:txPr>
        <c:crossAx val="1129413264"/>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PERCENT_COVERED</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22225" cap="flat">
                <a:solidFill>
                  <a:schemeClr val="accent1"/>
                </a:solidFill>
                <a:prstDash val="sysDot"/>
                <a:headEnd type="triangle" w="med" len="med"/>
                <a:tailEnd type="triangle"/>
              </a:ln>
              <a:effectLst/>
            </c:spPr>
            <c:trendlineType val="linear"/>
            <c:dispRSqr val="0"/>
            <c:dispEq val="0"/>
          </c:trendline>
          <c:xVal>
            <c:numRef>
              <c:f>Sheet1!$A$2:$A$22</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xVal>
          <c:yVal>
            <c:numRef>
              <c:f>Sheet1!$C$2:$C$22</c:f>
              <c:numCache>
                <c:formatCode>General</c:formatCode>
                <c:ptCount val="21"/>
                <c:pt idx="0">
                  <c:v>0.63988252217693598</c:v>
                </c:pt>
                <c:pt idx="1">
                  <c:v>0.78638216255094706</c:v>
                </c:pt>
                <c:pt idx="2">
                  <c:v>0.84450970990170227</c:v>
                </c:pt>
                <c:pt idx="3">
                  <c:v>0.88090385998561493</c:v>
                </c:pt>
                <c:pt idx="4">
                  <c:v>0.90644929273555497</c:v>
                </c:pt>
                <c:pt idx="5">
                  <c:v>0.9240350035962599</c:v>
                </c:pt>
                <c:pt idx="6">
                  <c:v>0.93791656677055857</c:v>
                </c:pt>
                <c:pt idx="7">
                  <c:v>0.94733876768161107</c:v>
                </c:pt>
                <c:pt idx="8">
                  <c:v>0.95420762407096615</c:v>
                </c:pt>
                <c:pt idx="9">
                  <c:v>0.95982977703188688</c:v>
                </c:pt>
                <c:pt idx="10">
                  <c:v>0.96456485255334456</c:v>
                </c:pt>
                <c:pt idx="11">
                  <c:v>0.96897626468472786</c:v>
                </c:pt>
                <c:pt idx="12">
                  <c:v>0.97288420043155122</c:v>
                </c:pt>
                <c:pt idx="13">
                  <c:v>0.97633660992567728</c:v>
                </c:pt>
                <c:pt idx="14">
                  <c:v>0.97918964277151765</c:v>
                </c:pt>
                <c:pt idx="15">
                  <c:v>0.98125149844162074</c:v>
                </c:pt>
                <c:pt idx="16">
                  <c:v>0.9832294413809638</c:v>
                </c:pt>
                <c:pt idx="17">
                  <c:v>0.98502757132582119</c:v>
                </c:pt>
                <c:pt idx="18">
                  <c:v>0.98666986334212414</c:v>
                </c:pt>
                <c:pt idx="19">
                  <c:v>0.98813234236394154</c:v>
                </c:pt>
                <c:pt idx="20">
                  <c:v>0.98967873411651885</c:v>
                </c:pt>
              </c:numCache>
            </c:numRef>
          </c:yVal>
          <c:smooth val="0"/>
          <c:extLst>
            <c:ext xmlns:c16="http://schemas.microsoft.com/office/drawing/2014/chart" uri="{C3380CC4-5D6E-409C-BE32-E72D297353CC}">
              <c16:uniqueId val="{00000002-6AAD-4A52-9A35-320446EBE246}"/>
            </c:ext>
          </c:extLst>
        </c:ser>
        <c:dLbls>
          <c:showLegendKey val="0"/>
          <c:showVal val="0"/>
          <c:showCatName val="0"/>
          <c:showSerName val="0"/>
          <c:showPercent val="0"/>
          <c:showBubbleSize val="0"/>
        </c:dLbls>
        <c:axId val="1481703328"/>
        <c:axId val="1485774816"/>
      </c:scatterChart>
      <c:valAx>
        <c:axId val="14817033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it-IT" dirty="0">
                    <a:solidFill>
                      <a:schemeClr val="tx1"/>
                    </a:solidFill>
                  </a:rPr>
                  <a:t>AVERAGE</a:t>
                </a:r>
                <a:r>
                  <a:rPr lang="it-IT" baseline="0" dirty="0">
                    <a:solidFill>
                      <a:schemeClr val="tx1"/>
                    </a:solidFill>
                  </a:rPr>
                  <a:t> DAYS OPEN</a:t>
                </a:r>
                <a:endParaRPr lang="it-IT" dirty="0">
                  <a:solidFill>
                    <a:schemeClr val="tx1"/>
                  </a:solidFill>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it-IT"/>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it-IT"/>
          </a:p>
        </c:txPr>
        <c:crossAx val="1485774816"/>
        <c:crosses val="autoZero"/>
        <c:crossBetween val="midCat"/>
      </c:valAx>
      <c:valAx>
        <c:axId val="14857748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it-IT" dirty="0">
                    <a:solidFill>
                      <a:schemeClr val="tx1"/>
                    </a:solidFill>
                  </a:rPr>
                  <a:t>PERCENTAGE COVERED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it-IT"/>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it-IT"/>
          </a:p>
        </c:txPr>
        <c:crossAx val="1481703328"/>
        <c:crosses val="autoZero"/>
        <c:crossBetween val="midCat"/>
      </c:valAx>
      <c:spPr>
        <a:noFill/>
        <a:ln>
          <a:noFill/>
        </a:ln>
        <a:effectLst/>
      </c:spPr>
    </c:plotArea>
    <c:plotVisOnly val="1"/>
    <c:dispBlanksAs val="gap"/>
    <c:showDLblsOverMax val="0"/>
  </c:chart>
  <c:spPr>
    <a:noFill/>
    <a:ln>
      <a:noFill/>
    </a:ln>
    <a:effectLst/>
  </c:spPr>
  <c:txPr>
    <a:bodyPr/>
    <a:lstStyle/>
    <a:p>
      <a:pPr>
        <a:defRPr>
          <a:solidFill>
            <a:schemeClr val="bg1"/>
          </a:solidFill>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it-IT" dirty="0"/>
              <a:t>0 DAY ACTIVE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it-IT"/>
        </a:p>
      </c:txPr>
    </c:title>
    <c:autoTitleDeleted val="0"/>
    <c:plotArea>
      <c:layout/>
      <c:barChart>
        <c:barDir val="bar"/>
        <c:grouping val="clustered"/>
        <c:varyColors val="0"/>
        <c:ser>
          <c:idx val="0"/>
          <c:order val="0"/>
          <c:tx>
            <c:strRef>
              <c:f>Sheet1!$B$1</c:f>
              <c:strCache>
                <c:ptCount val="1"/>
                <c:pt idx="0">
                  <c:v>n</c:v>
                </c:pt>
              </c:strCache>
            </c:strRef>
          </c:tx>
          <c:spPr>
            <a:solidFill>
              <a:schemeClr val="accent1"/>
            </a:solidFill>
            <a:ln>
              <a:noFill/>
            </a:ln>
            <a:effectLst/>
          </c:spPr>
          <c:invertIfNegative val="0"/>
          <c:cat>
            <c:strRef>
              <c:f>Sheet1!$A$2:$A$5</c:f>
              <c:strCache>
                <c:ptCount val="4"/>
                <c:pt idx="0">
                  <c:v>PREMIUM</c:v>
                </c:pt>
                <c:pt idx="1">
                  <c:v>PREMIUM BIZ</c:v>
                </c:pt>
                <c:pt idx="2">
                  <c:v>STANDARD</c:v>
                </c:pt>
                <c:pt idx="3">
                  <c:v>STANDARD BIZ</c:v>
                </c:pt>
              </c:strCache>
            </c:strRef>
          </c:cat>
          <c:val>
            <c:numRef>
              <c:f>Sheet1!$B$2:$B$5</c:f>
              <c:numCache>
                <c:formatCode>General</c:formatCode>
                <c:ptCount val="4"/>
                <c:pt idx="0">
                  <c:v>43756</c:v>
                </c:pt>
                <c:pt idx="1">
                  <c:v>6677</c:v>
                </c:pt>
                <c:pt idx="2">
                  <c:v>289549</c:v>
                </c:pt>
                <c:pt idx="3">
                  <c:v>29114</c:v>
                </c:pt>
              </c:numCache>
            </c:numRef>
          </c:val>
          <c:extLst>
            <c:ext xmlns:c16="http://schemas.microsoft.com/office/drawing/2014/chart" uri="{C3380CC4-5D6E-409C-BE32-E72D297353CC}">
              <c16:uniqueId val="{00000000-AD08-4FBB-B287-E3124468BC66}"/>
            </c:ext>
          </c:extLst>
        </c:ser>
        <c:dLbls>
          <c:showLegendKey val="0"/>
          <c:showVal val="0"/>
          <c:showCatName val="0"/>
          <c:showSerName val="0"/>
          <c:showPercent val="0"/>
          <c:showBubbleSize val="0"/>
        </c:dLbls>
        <c:gapWidth val="182"/>
        <c:axId val="418380351"/>
        <c:axId val="413201919"/>
      </c:barChart>
      <c:catAx>
        <c:axId val="41838035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it-IT"/>
          </a:p>
        </c:txPr>
        <c:crossAx val="413201919"/>
        <c:crosses val="autoZero"/>
        <c:auto val="1"/>
        <c:lblAlgn val="ctr"/>
        <c:lblOffset val="100"/>
        <c:noMultiLvlLbl val="0"/>
      </c:catAx>
      <c:valAx>
        <c:axId val="41320191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0" cap="rnd">
            <a:solidFill>
              <a:schemeClr val="tx1">
                <a:lumMod val="15000"/>
                <a:lumOff val="85000"/>
                <a:alpha val="50000"/>
              </a:schemeClr>
            </a:solid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it-IT"/>
          </a:p>
        </c:txPr>
        <c:crossAx val="418380351"/>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defRPr>
      </a:pPr>
      <a:endParaRPr lang="it-I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it-IT" dirty="0"/>
              <a:t>PER DEPARTMENT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it-IT"/>
        </a:p>
      </c:txPr>
    </c:title>
    <c:autoTitleDeleted val="0"/>
    <c:plotArea>
      <c:layout/>
      <c:scatterChart>
        <c:scatterStyle val="lineMarker"/>
        <c:varyColors val="0"/>
        <c:ser>
          <c:idx val="0"/>
          <c:order val="0"/>
          <c:tx>
            <c:strRef>
              <c:f>Sheet1!$C$1</c:f>
              <c:strCache>
                <c:ptCount val="1"/>
                <c:pt idx="0">
                  <c:v>SCONTO_MEDIO</c:v>
                </c:pt>
              </c:strCache>
            </c:strRef>
          </c:tx>
          <c:spPr>
            <a:ln w="28575" cap="rnd">
              <a:noFill/>
              <a:round/>
            </a:ln>
            <a:effectLst/>
          </c:spPr>
          <c:marker>
            <c:symbol val="circle"/>
            <c:size val="5"/>
            <c:spPr>
              <a:solidFill>
                <a:schemeClr val="accent1"/>
              </a:solidFill>
              <a:ln w="9525">
                <a:solidFill>
                  <a:schemeClr val="accent1"/>
                </a:solidFill>
              </a:ln>
              <a:effectLst/>
            </c:spPr>
          </c:marker>
          <c:xVal>
            <c:numRef>
              <c:f>Sheet1!$B$2:$B$15</c:f>
              <c:numCache>
                <c:formatCode>_-* #,##0.00\ [$€-410]_-;\-* #,##0.00\ [$€-410]_-;_-* "-"??\ [$€-410]_-;_-@_-</c:formatCode>
                <c:ptCount val="14"/>
                <c:pt idx="0">
                  <c:v>22.73614980465058</c:v>
                </c:pt>
                <c:pt idx="1">
                  <c:v>138.37608525293251</c:v>
                </c:pt>
                <c:pt idx="2">
                  <c:v>8.6001521348040963</c:v>
                </c:pt>
                <c:pt idx="3">
                  <c:v>13.723151482907911</c:v>
                </c:pt>
                <c:pt idx="4">
                  <c:v>43.88491854300861</c:v>
                </c:pt>
                <c:pt idx="5">
                  <c:v>106.7245026012683</c:v>
                </c:pt>
                <c:pt idx="6">
                  <c:v>62.513128675902919</c:v>
                </c:pt>
                <c:pt idx="7">
                  <c:v>89.08015171333912</c:v>
                </c:pt>
                <c:pt idx="8">
                  <c:v>29.309732047189691</c:v>
                </c:pt>
                <c:pt idx="9">
                  <c:v>6.73049645646587</c:v>
                </c:pt>
                <c:pt idx="10">
                  <c:v>11.351460633878389</c:v>
                </c:pt>
                <c:pt idx="11">
                  <c:v>22.75165802416149</c:v>
                </c:pt>
                <c:pt idx="12">
                  <c:v>29.910093889393551</c:v>
                </c:pt>
                <c:pt idx="13">
                  <c:v>22.673122241893001</c:v>
                </c:pt>
              </c:numCache>
            </c:numRef>
          </c:xVal>
          <c:yVal>
            <c:numRef>
              <c:f>Sheet1!$C$2:$C$15</c:f>
              <c:numCache>
                <c:formatCode>0.00%</c:formatCode>
                <c:ptCount val="14"/>
                <c:pt idx="0">
                  <c:v>1.0565653160249499E-2</c:v>
                </c:pt>
                <c:pt idx="1">
                  <c:v>0.12569356921921482</c:v>
                </c:pt>
                <c:pt idx="2">
                  <c:v>3.481996902851078E-3</c:v>
                </c:pt>
                <c:pt idx="3">
                  <c:v>5.6964967674033983E-3</c:v>
                </c:pt>
                <c:pt idx="4">
                  <c:v>3.96926204184005E-2</c:v>
                </c:pt>
                <c:pt idx="5">
                  <c:v>9.7739003494240972E-2</c:v>
                </c:pt>
                <c:pt idx="6">
                  <c:v>4.0251912990178884E-2</c:v>
                </c:pt>
                <c:pt idx="7">
                  <c:v>6.3987830470607326E-2</c:v>
                </c:pt>
                <c:pt idx="8">
                  <c:v>2.2580521526027342E-2</c:v>
                </c:pt>
                <c:pt idx="9">
                  <c:v>3.047933658450329E-3</c:v>
                </c:pt>
                <c:pt idx="10">
                  <c:v>4.8189246892207998E-3</c:v>
                </c:pt>
                <c:pt idx="11">
                  <c:v>1.3335889380624371E-2</c:v>
                </c:pt>
                <c:pt idx="12">
                  <c:v>1.741737563892241E-2</c:v>
                </c:pt>
                <c:pt idx="13">
                  <c:v>9.2495332268232658E-3</c:v>
                </c:pt>
              </c:numCache>
            </c:numRef>
          </c:yVal>
          <c:smooth val="0"/>
          <c:extLst>
            <c:ext xmlns:c16="http://schemas.microsoft.com/office/drawing/2014/chart" uri="{C3380CC4-5D6E-409C-BE32-E72D297353CC}">
              <c16:uniqueId val="{00000000-98E9-42FC-A3A3-4C6B51106B56}"/>
            </c:ext>
          </c:extLst>
        </c:ser>
        <c:dLbls>
          <c:showLegendKey val="0"/>
          <c:showVal val="0"/>
          <c:showCatName val="0"/>
          <c:showSerName val="0"/>
          <c:showPercent val="0"/>
          <c:showBubbleSize val="0"/>
        </c:dLbls>
        <c:axId val="1511036848"/>
        <c:axId val="1653113088"/>
      </c:scatterChart>
      <c:valAx>
        <c:axId val="15110368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it-IT" dirty="0"/>
                  <a:t>AVERAGE AMOUNT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it-IT"/>
            </a:p>
          </c:txPr>
        </c:title>
        <c:numFmt formatCode="_-* #,##0.00\ [$€-410]_-;\-* #,##0.00\ [$€-410]_-;_-* &quot;-&quot;??\ [$€-410]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it-IT"/>
          </a:p>
        </c:txPr>
        <c:crossAx val="1653113088"/>
        <c:crosses val="autoZero"/>
        <c:crossBetween val="midCat"/>
      </c:valAx>
      <c:valAx>
        <c:axId val="165311308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it-IT" dirty="0"/>
                  <a:t>AVERAGE DISCOUNT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it-IT"/>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it-IT"/>
          </a:p>
        </c:txPr>
        <c:crossAx val="1511036848"/>
        <c:crosses val="autoZero"/>
        <c:crossBetween val="midCat"/>
      </c:valAx>
      <c:spPr>
        <a:noFill/>
        <a:ln>
          <a:noFill/>
        </a:ln>
        <a:effectLst/>
      </c:spPr>
    </c:plotArea>
    <c:plotVisOnly val="1"/>
    <c:dispBlanksAs val="gap"/>
    <c:showDLblsOverMax val="0"/>
  </c:chart>
  <c:spPr>
    <a:noFill/>
    <a:ln>
      <a:noFill/>
    </a:ln>
    <a:effectLst/>
  </c:spPr>
  <c:txPr>
    <a:bodyPr/>
    <a:lstStyle/>
    <a:p>
      <a:pPr>
        <a:defRPr>
          <a:solidFill>
            <a:schemeClr val="tx1"/>
          </a:solidFill>
        </a:defRPr>
      </a:pPr>
      <a:endParaRPr lang="it-IT"/>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dirty="0"/>
              <a:t>NEXT</a:t>
            </a:r>
            <a:r>
              <a:rPr lang="it-IT" baseline="0" dirty="0"/>
              <a:t> DAY PURCHASE</a:t>
            </a:r>
            <a:endParaRPr lang="it-IT"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scatterChart>
        <c:scatterStyle val="lineMarker"/>
        <c:varyColors val="0"/>
        <c:ser>
          <c:idx val="0"/>
          <c:order val="0"/>
          <c:tx>
            <c:strRef>
              <c:f>Sheet1!$B$1</c:f>
              <c:strCache>
                <c:ptCount val="1"/>
                <c:pt idx="0">
                  <c:v>cumperc</c:v>
                </c:pt>
              </c:strCache>
            </c:strRef>
          </c:tx>
          <c:spPr>
            <a:ln w="28575" cap="rnd">
              <a:noFill/>
              <a:round/>
            </a:ln>
            <a:effectLst/>
          </c:spPr>
          <c:marker>
            <c:symbol val="circle"/>
            <c:size val="5"/>
            <c:spPr>
              <a:solidFill>
                <a:schemeClr val="accent1"/>
              </a:solidFill>
              <a:ln w="9525">
                <a:solidFill>
                  <a:schemeClr val="accent1"/>
                </a:solidFill>
              </a:ln>
              <a:effectLst/>
            </c:spPr>
          </c:marker>
          <c:xVal>
            <c:numRef>
              <c:f>Sheet1!$A$2:$A$182</c:f>
              <c:numCache>
                <c:formatCode>General</c:formatCode>
                <c:ptCount val="18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178</c:v>
                </c:pt>
                <c:pt idx="178">
                  <c:v>179</c:v>
                </c:pt>
                <c:pt idx="179">
                  <c:v>180</c:v>
                </c:pt>
                <c:pt idx="180">
                  <c:v>182</c:v>
                </c:pt>
              </c:numCache>
            </c:numRef>
          </c:xVal>
          <c:yVal>
            <c:numRef>
              <c:f>Sheet1!$B$2:$B$182</c:f>
              <c:numCache>
                <c:formatCode>0.00%</c:formatCode>
                <c:ptCount val="181"/>
                <c:pt idx="0">
                  <c:v>9.9282812223988687E-2</c:v>
                </c:pt>
                <c:pt idx="1">
                  <c:v>0.1675181063416358</c:v>
                </c:pt>
                <c:pt idx="2">
                  <c:v>0.26140964493905672</c:v>
                </c:pt>
                <c:pt idx="3">
                  <c:v>0.32231054583995755</c:v>
                </c:pt>
                <c:pt idx="4">
                  <c:v>0.39515986574810108</c:v>
                </c:pt>
                <c:pt idx="5">
                  <c:v>0.44584349054937289</c:v>
                </c:pt>
                <c:pt idx="6">
                  <c:v>0.50281575693340397</c:v>
                </c:pt>
                <c:pt idx="7">
                  <c:v>0.54332450097155982</c:v>
                </c:pt>
                <c:pt idx="8">
                  <c:v>0.58750750750750746</c:v>
                </c:pt>
                <c:pt idx="9">
                  <c:v>0.61864688217629393</c:v>
                </c:pt>
                <c:pt idx="10">
                  <c:v>0.65583465818759934</c:v>
                </c:pt>
                <c:pt idx="11">
                  <c:v>0.68009185656244486</c:v>
                </c:pt>
                <c:pt idx="12">
                  <c:v>0.70834834834834837</c:v>
                </c:pt>
                <c:pt idx="13">
                  <c:v>0.72727786610139544</c:v>
                </c:pt>
                <c:pt idx="14">
                  <c:v>0.75063769652004952</c:v>
                </c:pt>
                <c:pt idx="15">
                  <c:v>0.76651475004416181</c:v>
                </c:pt>
                <c:pt idx="16">
                  <c:v>0.78578343048931287</c:v>
                </c:pt>
                <c:pt idx="17">
                  <c:v>0.79851616322204566</c:v>
                </c:pt>
                <c:pt idx="18">
                  <c:v>0.81394806571277156</c:v>
                </c:pt>
                <c:pt idx="19">
                  <c:v>0.82529588411941357</c:v>
                </c:pt>
                <c:pt idx="20">
                  <c:v>0.83799328740505219</c:v>
                </c:pt>
                <c:pt idx="21">
                  <c:v>0.84746157922628518</c:v>
                </c:pt>
                <c:pt idx="22">
                  <c:v>0.85777777777777786</c:v>
                </c:pt>
                <c:pt idx="23">
                  <c:v>0.86519696166755</c:v>
                </c:pt>
                <c:pt idx="24">
                  <c:v>0.87412824589295179</c:v>
                </c:pt>
                <c:pt idx="25">
                  <c:v>0.8804380851439676</c:v>
                </c:pt>
                <c:pt idx="26">
                  <c:v>0.88840134251898961</c:v>
                </c:pt>
                <c:pt idx="27">
                  <c:v>0.89368662780427488</c:v>
                </c:pt>
                <c:pt idx="28">
                  <c:v>0.90076664900194314</c:v>
                </c:pt>
                <c:pt idx="29">
                  <c:v>0.90503444621091689</c:v>
                </c:pt>
                <c:pt idx="30">
                  <c:v>0.91101925454866628</c:v>
                </c:pt>
                <c:pt idx="31">
                  <c:v>0.91487016428192902</c:v>
                </c:pt>
                <c:pt idx="32">
                  <c:v>0.92019784490372725</c:v>
                </c:pt>
                <c:pt idx="33">
                  <c:v>0.92379438261791202</c:v>
                </c:pt>
                <c:pt idx="34">
                  <c:v>0.92838014485073317</c:v>
                </c:pt>
                <c:pt idx="35">
                  <c:v>0.93153153153153156</c:v>
                </c:pt>
                <c:pt idx="36">
                  <c:v>0.93546016604840132</c:v>
                </c:pt>
                <c:pt idx="37">
                  <c:v>0.93800388623918041</c:v>
                </c:pt>
                <c:pt idx="38">
                  <c:v>0.94145910616498851</c:v>
                </c:pt>
                <c:pt idx="39">
                  <c:v>0.94360007065889417</c:v>
                </c:pt>
                <c:pt idx="40">
                  <c:v>0.94665960077724787</c:v>
                </c:pt>
                <c:pt idx="41">
                  <c:v>0.94856032503091325</c:v>
                </c:pt>
                <c:pt idx="42">
                  <c:v>0.95151386680798455</c:v>
                </c:pt>
                <c:pt idx="43">
                  <c:v>0.95316728493199077</c:v>
                </c:pt>
                <c:pt idx="44">
                  <c:v>0.95543543543543552</c:v>
                </c:pt>
                <c:pt idx="45">
                  <c:v>0.95701112877583472</c:v>
                </c:pt>
                <c:pt idx="46">
                  <c:v>0.95932167461579221</c:v>
                </c:pt>
                <c:pt idx="47">
                  <c:v>0.96084790673025966</c:v>
                </c:pt>
                <c:pt idx="48">
                  <c:v>0.96281928987811338</c:v>
                </c:pt>
                <c:pt idx="49">
                  <c:v>0.96428899487723019</c:v>
                </c:pt>
                <c:pt idx="50">
                  <c:v>0.96598480833774958</c:v>
                </c:pt>
                <c:pt idx="51">
                  <c:v>0.96715774598127535</c:v>
                </c:pt>
                <c:pt idx="52">
                  <c:v>0.96871930754283697</c:v>
                </c:pt>
                <c:pt idx="53">
                  <c:v>0.96965907083554148</c:v>
                </c:pt>
                <c:pt idx="54">
                  <c:v>0.97113584172407696</c:v>
                </c:pt>
                <c:pt idx="55">
                  <c:v>0.97202614379084962</c:v>
                </c:pt>
                <c:pt idx="56">
                  <c:v>0.97340399222752172</c:v>
                </c:pt>
                <c:pt idx="57">
                  <c:v>0.97406111994347289</c:v>
                </c:pt>
                <c:pt idx="58">
                  <c:v>0.97525525525525525</c:v>
                </c:pt>
                <c:pt idx="59">
                  <c:v>0.97591238297120653</c:v>
                </c:pt>
                <c:pt idx="60">
                  <c:v>0.97696520049461233</c:v>
                </c:pt>
                <c:pt idx="61">
                  <c:v>0.97770005299417062</c:v>
                </c:pt>
                <c:pt idx="62">
                  <c:v>0.97887299063769662</c:v>
                </c:pt>
                <c:pt idx="63">
                  <c:v>0.97960784313725502</c:v>
                </c:pt>
                <c:pt idx="64">
                  <c:v>0.98047694753577108</c:v>
                </c:pt>
                <c:pt idx="65">
                  <c:v>0.98116233880939763</c:v>
                </c:pt>
                <c:pt idx="66">
                  <c:v>0.9820314432079138</c:v>
                </c:pt>
                <c:pt idx="67">
                  <c:v>0.98255431902490731</c:v>
                </c:pt>
                <c:pt idx="68">
                  <c:v>0.98331036919272219</c:v>
                </c:pt>
                <c:pt idx="69">
                  <c:v>0.98376965200494615</c:v>
                </c:pt>
                <c:pt idx="70">
                  <c:v>0.9845680975092741</c:v>
                </c:pt>
                <c:pt idx="71">
                  <c:v>0.98490726020137787</c:v>
                </c:pt>
                <c:pt idx="72">
                  <c:v>0.98555732202791035</c:v>
                </c:pt>
                <c:pt idx="73">
                  <c:v>0.98595301183536477</c:v>
                </c:pt>
                <c:pt idx="74">
                  <c:v>0.98656774421480309</c:v>
                </c:pt>
                <c:pt idx="75">
                  <c:v>0.98685037979155621</c:v>
                </c:pt>
                <c:pt idx="76">
                  <c:v>0.98754990284402056</c:v>
                </c:pt>
                <c:pt idx="77">
                  <c:v>0.9879173290937997</c:v>
                </c:pt>
                <c:pt idx="78">
                  <c:v>0.98850379791556264</c:v>
                </c:pt>
                <c:pt idx="79">
                  <c:v>0.98881469704999114</c:v>
                </c:pt>
                <c:pt idx="80">
                  <c:v>0.98935170464582223</c:v>
                </c:pt>
                <c:pt idx="81">
                  <c:v>0.98963434022257557</c:v>
                </c:pt>
                <c:pt idx="82">
                  <c:v>0.99009362303479942</c:v>
                </c:pt>
                <c:pt idx="83">
                  <c:v>0.99033386327503981</c:v>
                </c:pt>
                <c:pt idx="84">
                  <c:v>0.99071542130365653</c:v>
                </c:pt>
                <c:pt idx="85">
                  <c:v>0.99101218865924745</c:v>
                </c:pt>
                <c:pt idx="86">
                  <c:v>0.99135135135135144</c:v>
                </c:pt>
                <c:pt idx="87">
                  <c:v>0.99154919625507854</c:v>
                </c:pt>
                <c:pt idx="88">
                  <c:v>0.99198728139904613</c:v>
                </c:pt>
                <c:pt idx="89">
                  <c:v>0.9922204557498675</c:v>
                </c:pt>
                <c:pt idx="90">
                  <c:v>0.99251722310545842</c:v>
                </c:pt>
                <c:pt idx="91">
                  <c:v>0.99265147500441619</c:v>
                </c:pt>
                <c:pt idx="92">
                  <c:v>0.99296944002826359</c:v>
                </c:pt>
                <c:pt idx="93">
                  <c:v>0.99313902137431553</c:v>
                </c:pt>
                <c:pt idx="94">
                  <c:v>0.99341459106164987</c:v>
                </c:pt>
                <c:pt idx="95">
                  <c:v>0.99352764529235116</c:v>
                </c:pt>
                <c:pt idx="96">
                  <c:v>0.99380321497968549</c:v>
                </c:pt>
                <c:pt idx="97">
                  <c:v>0.99395159865748095</c:v>
                </c:pt>
                <c:pt idx="98">
                  <c:v>0.99424130012365308</c:v>
                </c:pt>
                <c:pt idx="99">
                  <c:v>0.99437555202261085</c:v>
                </c:pt>
                <c:pt idx="100">
                  <c:v>0.99465818759936409</c:v>
                </c:pt>
                <c:pt idx="101">
                  <c:v>0.99477124183006538</c:v>
                </c:pt>
                <c:pt idx="102">
                  <c:v>0.9949690867337927</c:v>
                </c:pt>
                <c:pt idx="103">
                  <c:v>0.99504681151739971</c:v>
                </c:pt>
                <c:pt idx="104">
                  <c:v>0.99527291997880241</c:v>
                </c:pt>
                <c:pt idx="105">
                  <c:v>0.99540717187776007</c:v>
                </c:pt>
                <c:pt idx="106">
                  <c:v>0.99568980745451341</c:v>
                </c:pt>
                <c:pt idx="107">
                  <c:v>0.99579579579579591</c:v>
                </c:pt>
                <c:pt idx="108">
                  <c:v>0.9960148383677796</c:v>
                </c:pt>
                <c:pt idx="109">
                  <c:v>0.99607136548313024</c:v>
                </c:pt>
                <c:pt idx="110">
                  <c:v>0.9962197491609257</c:v>
                </c:pt>
                <c:pt idx="111">
                  <c:v>0.99631160572337052</c:v>
                </c:pt>
                <c:pt idx="112">
                  <c:v>0.99645998940116587</c:v>
                </c:pt>
                <c:pt idx="113">
                  <c:v>0.99649531884826004</c:v>
                </c:pt>
                <c:pt idx="114">
                  <c:v>0.99663663663663671</c:v>
                </c:pt>
                <c:pt idx="115">
                  <c:v>0.99669316375198735</c:v>
                </c:pt>
                <c:pt idx="116">
                  <c:v>0.99685567920862039</c:v>
                </c:pt>
                <c:pt idx="117">
                  <c:v>0.99692633810280862</c:v>
                </c:pt>
                <c:pt idx="118">
                  <c:v>0.99706765589118529</c:v>
                </c:pt>
                <c:pt idx="119">
                  <c:v>0.99713831478537363</c:v>
                </c:pt>
                <c:pt idx="120">
                  <c:v>0.99726550079491261</c:v>
                </c:pt>
                <c:pt idx="121">
                  <c:v>0.99727963257375019</c:v>
                </c:pt>
                <c:pt idx="122">
                  <c:v>0.99742095036212686</c:v>
                </c:pt>
                <c:pt idx="123">
                  <c:v>0.99744921391980212</c:v>
                </c:pt>
                <c:pt idx="124">
                  <c:v>0.99754107048224694</c:v>
                </c:pt>
                <c:pt idx="125">
                  <c:v>0.99757639992934122</c:v>
                </c:pt>
                <c:pt idx="126">
                  <c:v>0.99771065182829888</c:v>
                </c:pt>
                <c:pt idx="127">
                  <c:v>0.99773891538597426</c:v>
                </c:pt>
                <c:pt idx="128">
                  <c:v>0.99785196961667555</c:v>
                </c:pt>
                <c:pt idx="129">
                  <c:v>0.99788729906376972</c:v>
                </c:pt>
                <c:pt idx="130">
                  <c:v>0.99798622151563332</c:v>
                </c:pt>
                <c:pt idx="131">
                  <c:v>0.99802155096272738</c:v>
                </c:pt>
                <c:pt idx="132">
                  <c:v>0.99809220985691582</c:v>
                </c:pt>
                <c:pt idx="133">
                  <c:v>0.99812753930400988</c:v>
                </c:pt>
                <c:pt idx="134">
                  <c:v>0.99820526408761712</c:v>
                </c:pt>
                <c:pt idx="135">
                  <c:v>0.99826179120296776</c:v>
                </c:pt>
                <c:pt idx="136">
                  <c:v>0.99834658187599357</c:v>
                </c:pt>
                <c:pt idx="137">
                  <c:v>0.99838191132308785</c:v>
                </c:pt>
                <c:pt idx="138">
                  <c:v>0.99845257021727618</c:v>
                </c:pt>
                <c:pt idx="139">
                  <c:v>0.99848789966437024</c:v>
                </c:pt>
                <c:pt idx="140">
                  <c:v>0.99857975622681505</c:v>
                </c:pt>
                <c:pt idx="141">
                  <c:v>0.99860801978449032</c:v>
                </c:pt>
                <c:pt idx="142">
                  <c:v>0.99872813990461051</c:v>
                </c:pt>
                <c:pt idx="143">
                  <c:v>0.99875640346228578</c:v>
                </c:pt>
                <c:pt idx="144">
                  <c:v>0.99884119413531181</c:v>
                </c:pt>
                <c:pt idx="145">
                  <c:v>0.99886945769298707</c:v>
                </c:pt>
                <c:pt idx="146">
                  <c:v>0.99892598480833783</c:v>
                </c:pt>
                <c:pt idx="147">
                  <c:v>0.9989542483660131</c:v>
                </c:pt>
                <c:pt idx="148">
                  <c:v>0.99903197314962033</c:v>
                </c:pt>
                <c:pt idx="149">
                  <c:v>0.99907436848613318</c:v>
                </c:pt>
                <c:pt idx="150">
                  <c:v>0.99913796149090273</c:v>
                </c:pt>
                <c:pt idx="151">
                  <c:v>0.99917329093799678</c:v>
                </c:pt>
                <c:pt idx="152">
                  <c:v>0.99922981805334743</c:v>
                </c:pt>
                <c:pt idx="153">
                  <c:v>0.99925808161102281</c:v>
                </c:pt>
                <c:pt idx="154">
                  <c:v>0.99934287228404883</c:v>
                </c:pt>
                <c:pt idx="155">
                  <c:v>0.9993711358417241</c:v>
                </c:pt>
                <c:pt idx="156">
                  <c:v>0.99943472884649354</c:v>
                </c:pt>
                <c:pt idx="157">
                  <c:v>0.99944179473591233</c:v>
                </c:pt>
                <c:pt idx="158">
                  <c:v>0.99950538774068187</c:v>
                </c:pt>
                <c:pt idx="159">
                  <c:v>0.99951245363010077</c:v>
                </c:pt>
                <c:pt idx="160">
                  <c:v>0.99957604663487021</c:v>
                </c:pt>
                <c:pt idx="161">
                  <c:v>0.99959017841370779</c:v>
                </c:pt>
                <c:pt idx="162">
                  <c:v>0.99962550786080195</c:v>
                </c:pt>
                <c:pt idx="163">
                  <c:v>0.99964670552905843</c:v>
                </c:pt>
                <c:pt idx="164">
                  <c:v>0.99971736442324688</c:v>
                </c:pt>
                <c:pt idx="165">
                  <c:v>0.99972443031266567</c:v>
                </c:pt>
                <c:pt idx="166">
                  <c:v>0.99976682564917863</c:v>
                </c:pt>
                <c:pt idx="167">
                  <c:v>0.9997880233174351</c:v>
                </c:pt>
                <c:pt idx="168">
                  <c:v>0.99981628687511048</c:v>
                </c:pt>
                <c:pt idx="169">
                  <c:v>0.99984455043278575</c:v>
                </c:pt>
                <c:pt idx="170">
                  <c:v>0.99985161632220454</c:v>
                </c:pt>
                <c:pt idx="171">
                  <c:v>0.99986574810104234</c:v>
                </c:pt>
                <c:pt idx="172">
                  <c:v>0.99987987987987992</c:v>
                </c:pt>
                <c:pt idx="173">
                  <c:v>0.99988694576929871</c:v>
                </c:pt>
                <c:pt idx="174">
                  <c:v>0.99992227521639299</c:v>
                </c:pt>
                <c:pt idx="175">
                  <c:v>0.99995053877406814</c:v>
                </c:pt>
                <c:pt idx="176">
                  <c:v>0.99996467055290583</c:v>
                </c:pt>
                <c:pt idx="177">
                  <c:v>0.99997880233174352</c:v>
                </c:pt>
                <c:pt idx="178">
                  <c:v>0.99998586822116242</c:v>
                </c:pt>
                <c:pt idx="179">
                  <c:v>0.99999293411058121</c:v>
                </c:pt>
                <c:pt idx="180">
                  <c:v>1</c:v>
                </c:pt>
              </c:numCache>
            </c:numRef>
          </c:yVal>
          <c:smooth val="0"/>
          <c:extLst>
            <c:ext xmlns:c16="http://schemas.microsoft.com/office/drawing/2014/chart" uri="{C3380CC4-5D6E-409C-BE32-E72D297353CC}">
              <c16:uniqueId val="{00000000-FA64-48FB-B115-C80613D4593E}"/>
            </c:ext>
          </c:extLst>
        </c:ser>
        <c:dLbls>
          <c:showLegendKey val="0"/>
          <c:showVal val="0"/>
          <c:showCatName val="0"/>
          <c:showSerName val="0"/>
          <c:showPercent val="0"/>
          <c:showBubbleSize val="0"/>
        </c:dLbls>
        <c:axId val="966706543"/>
        <c:axId val="947468303"/>
      </c:scatterChart>
      <c:valAx>
        <c:axId val="96670654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it-IT" dirty="0"/>
                  <a:t>MEAN DAY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it-IT"/>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947468303"/>
        <c:crosses val="autoZero"/>
        <c:crossBetween val="midCat"/>
      </c:valAx>
      <c:valAx>
        <c:axId val="947468303"/>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it-IT" dirty="0"/>
                  <a:t>PERCENTAGE OF CUSTOMER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it-IT"/>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966706543"/>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it-IT"/>
              <a:t>FREQUENCY VS MONETARY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it-IT"/>
        </a:p>
      </c:txPr>
    </c:title>
    <c:autoTitleDeleted val="0"/>
    <c:plotArea>
      <c:layout/>
      <c:lineChart>
        <c:grouping val="standard"/>
        <c:varyColors val="0"/>
        <c:ser>
          <c:idx val="0"/>
          <c:order val="0"/>
          <c:tx>
            <c:strRef>
              <c:f>Sheet1!$A$1</c:f>
              <c:strCache>
                <c:ptCount val="1"/>
                <c:pt idx="0">
                  <c:v>frequency_score</c:v>
                </c:pt>
              </c:strCache>
            </c:strRef>
          </c:tx>
          <c:spPr>
            <a:ln w="28575" cap="rnd">
              <a:solidFill>
                <a:schemeClr val="accent1"/>
              </a:solidFill>
              <a:round/>
            </a:ln>
            <a:effectLst/>
          </c:spPr>
          <c:marker>
            <c:symbol val="none"/>
          </c:marker>
          <c:val>
            <c:numRef>
              <c:f>Sheet1!$A$2:$A$6</c:f>
              <c:numCache>
                <c:formatCode>General</c:formatCode>
                <c:ptCount val="5"/>
                <c:pt idx="0">
                  <c:v>1</c:v>
                </c:pt>
                <c:pt idx="1">
                  <c:v>3</c:v>
                </c:pt>
                <c:pt idx="2">
                  <c:v>5</c:v>
                </c:pt>
                <c:pt idx="3">
                  <c:v>4</c:v>
                </c:pt>
                <c:pt idx="4">
                  <c:v>2</c:v>
                </c:pt>
              </c:numCache>
            </c:numRef>
          </c:val>
          <c:smooth val="0"/>
          <c:extLst>
            <c:ext xmlns:c16="http://schemas.microsoft.com/office/drawing/2014/chart" uri="{C3380CC4-5D6E-409C-BE32-E72D297353CC}">
              <c16:uniqueId val="{00000000-3F8E-4044-8DAD-A4ECD6E2B9FE}"/>
            </c:ext>
          </c:extLst>
        </c:ser>
        <c:ser>
          <c:idx val="1"/>
          <c:order val="1"/>
          <c:tx>
            <c:strRef>
              <c:f>Sheet1!$B$1</c:f>
              <c:strCache>
                <c:ptCount val="1"/>
                <c:pt idx="0">
                  <c:v>n</c:v>
                </c:pt>
              </c:strCache>
            </c:strRef>
          </c:tx>
          <c:spPr>
            <a:ln w="28575" cap="rnd">
              <a:solidFill>
                <a:schemeClr val="accent2"/>
              </a:solidFill>
              <a:round/>
            </a:ln>
            <a:effectLst/>
          </c:spPr>
          <c:marker>
            <c:symbol val="none"/>
          </c:marker>
          <c:val>
            <c:numRef>
              <c:f>Sheet1!$B$2:$B$6</c:f>
              <c:numCache>
                <c:formatCode>General</c:formatCode>
                <c:ptCount val="5"/>
                <c:pt idx="0">
                  <c:v>15208</c:v>
                </c:pt>
                <c:pt idx="1">
                  <c:v>10678</c:v>
                </c:pt>
                <c:pt idx="2">
                  <c:v>8591</c:v>
                </c:pt>
                <c:pt idx="3">
                  <c:v>8336</c:v>
                </c:pt>
                <c:pt idx="4">
                  <c:v>5389</c:v>
                </c:pt>
              </c:numCache>
            </c:numRef>
          </c:val>
          <c:smooth val="0"/>
          <c:extLst>
            <c:ext xmlns:c16="http://schemas.microsoft.com/office/drawing/2014/chart" uri="{C3380CC4-5D6E-409C-BE32-E72D297353CC}">
              <c16:uniqueId val="{00000001-3F8E-4044-8DAD-A4ECD6E2B9FE}"/>
            </c:ext>
          </c:extLst>
        </c:ser>
        <c:ser>
          <c:idx val="2"/>
          <c:order val="2"/>
          <c:tx>
            <c:strRef>
              <c:f>Sheet1!$C$1</c:f>
              <c:strCache>
                <c:ptCount val="1"/>
                <c:pt idx="0">
                  <c:v>monetary_score</c:v>
                </c:pt>
              </c:strCache>
            </c:strRef>
          </c:tx>
          <c:spPr>
            <a:ln w="28575" cap="rnd">
              <a:solidFill>
                <a:schemeClr val="accent3"/>
              </a:solidFill>
              <a:round/>
            </a:ln>
            <a:effectLst/>
          </c:spPr>
          <c:marker>
            <c:symbol val="none"/>
          </c:marker>
          <c:val>
            <c:numRef>
              <c:f>Sheet1!$C$2:$C$6</c:f>
              <c:numCache>
                <c:formatCode>General</c:formatCode>
                <c:ptCount val="5"/>
                <c:pt idx="0">
                  <c:v>1</c:v>
                </c:pt>
                <c:pt idx="1">
                  <c:v>5</c:v>
                </c:pt>
                <c:pt idx="2">
                  <c:v>4</c:v>
                </c:pt>
                <c:pt idx="3">
                  <c:v>3</c:v>
                </c:pt>
                <c:pt idx="4">
                  <c:v>2</c:v>
                </c:pt>
              </c:numCache>
            </c:numRef>
          </c:val>
          <c:smooth val="0"/>
          <c:extLst>
            <c:ext xmlns:c16="http://schemas.microsoft.com/office/drawing/2014/chart" uri="{C3380CC4-5D6E-409C-BE32-E72D297353CC}">
              <c16:uniqueId val="{00000002-3F8E-4044-8DAD-A4ECD6E2B9FE}"/>
            </c:ext>
          </c:extLst>
        </c:ser>
        <c:ser>
          <c:idx val="3"/>
          <c:order val="3"/>
          <c:tx>
            <c:strRef>
              <c:f>Sheet1!$D$1</c:f>
              <c:strCache>
                <c:ptCount val="1"/>
                <c:pt idx="0">
                  <c:v>n</c:v>
                </c:pt>
              </c:strCache>
            </c:strRef>
          </c:tx>
          <c:spPr>
            <a:ln w="28575" cap="rnd">
              <a:solidFill>
                <a:schemeClr val="accent4"/>
              </a:solidFill>
              <a:round/>
            </a:ln>
            <a:effectLst/>
          </c:spPr>
          <c:marker>
            <c:symbol val="none"/>
          </c:marker>
          <c:val>
            <c:numRef>
              <c:f>Sheet1!$D$2:$D$6</c:f>
              <c:numCache>
                <c:formatCode>General</c:formatCode>
                <c:ptCount val="5"/>
                <c:pt idx="0">
                  <c:v>10066</c:v>
                </c:pt>
                <c:pt idx="1">
                  <c:v>9610</c:v>
                </c:pt>
                <c:pt idx="2">
                  <c:v>9566</c:v>
                </c:pt>
                <c:pt idx="3">
                  <c:v>9519</c:v>
                </c:pt>
                <c:pt idx="4">
                  <c:v>9441</c:v>
                </c:pt>
              </c:numCache>
            </c:numRef>
          </c:val>
          <c:smooth val="0"/>
          <c:extLst>
            <c:ext xmlns:c16="http://schemas.microsoft.com/office/drawing/2014/chart" uri="{C3380CC4-5D6E-409C-BE32-E72D297353CC}">
              <c16:uniqueId val="{00000003-3F8E-4044-8DAD-A4ECD6E2B9FE}"/>
            </c:ext>
          </c:extLst>
        </c:ser>
        <c:dLbls>
          <c:showLegendKey val="0"/>
          <c:showVal val="0"/>
          <c:showCatName val="0"/>
          <c:showSerName val="0"/>
          <c:showPercent val="0"/>
          <c:showBubbleSize val="0"/>
        </c:dLbls>
        <c:smooth val="0"/>
        <c:axId val="1894961199"/>
        <c:axId val="1984825439"/>
      </c:lineChart>
      <c:catAx>
        <c:axId val="189496119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it-IT"/>
                  <a:t>SCORE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it-IT"/>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it-IT"/>
          </a:p>
        </c:txPr>
        <c:crossAx val="1984825439"/>
        <c:crosses val="autoZero"/>
        <c:auto val="1"/>
        <c:lblAlgn val="ctr"/>
        <c:lblOffset val="100"/>
        <c:noMultiLvlLbl val="0"/>
      </c:catAx>
      <c:valAx>
        <c:axId val="1984825439"/>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it-IT"/>
                  <a:t>NUMBER OF CLI</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it-I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it-IT"/>
          </a:p>
        </c:txPr>
        <c:crossAx val="18949611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it-IT"/>
        </a:p>
      </c:txPr>
    </c:legend>
    <c:plotVisOnly val="1"/>
    <c:dispBlanksAs val="gap"/>
    <c:showDLblsOverMax val="0"/>
  </c:chart>
  <c:spPr>
    <a:noFill/>
    <a:ln>
      <a:noFill/>
    </a:ln>
    <a:effectLst/>
  </c:spPr>
  <c:txPr>
    <a:bodyPr/>
    <a:lstStyle/>
    <a:p>
      <a:pPr>
        <a:defRPr>
          <a:solidFill>
            <a:schemeClr val="tx1"/>
          </a:solidFill>
        </a:defRPr>
      </a:pPr>
      <a:endParaRPr lang="it-IT"/>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it-IT"/>
              <a:t>RECENCY VS MONETARY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it-IT"/>
        </a:p>
      </c:txPr>
    </c:title>
    <c:autoTitleDeleted val="0"/>
    <c:plotArea>
      <c:layout/>
      <c:lineChart>
        <c:grouping val="standard"/>
        <c:varyColors val="0"/>
        <c:ser>
          <c:idx val="0"/>
          <c:order val="0"/>
          <c:tx>
            <c:strRef>
              <c:f>Sheet1!$C$1</c:f>
              <c:strCache>
                <c:ptCount val="1"/>
                <c:pt idx="0">
                  <c:v>monetary_score</c:v>
                </c:pt>
              </c:strCache>
            </c:strRef>
          </c:tx>
          <c:spPr>
            <a:ln w="28575" cap="rnd">
              <a:solidFill>
                <a:schemeClr val="accent1"/>
              </a:solidFill>
              <a:round/>
            </a:ln>
            <a:effectLst/>
          </c:spPr>
          <c:marker>
            <c:symbol val="none"/>
          </c:marker>
          <c:val>
            <c:numRef>
              <c:f>Sheet1!$C$2:$C$6</c:f>
              <c:numCache>
                <c:formatCode>General</c:formatCode>
                <c:ptCount val="5"/>
                <c:pt idx="0">
                  <c:v>1</c:v>
                </c:pt>
                <c:pt idx="1">
                  <c:v>5</c:v>
                </c:pt>
                <c:pt idx="2">
                  <c:v>4</c:v>
                </c:pt>
                <c:pt idx="3">
                  <c:v>3</c:v>
                </c:pt>
                <c:pt idx="4">
                  <c:v>2</c:v>
                </c:pt>
              </c:numCache>
            </c:numRef>
          </c:val>
          <c:smooth val="0"/>
          <c:extLst>
            <c:ext xmlns:c16="http://schemas.microsoft.com/office/drawing/2014/chart" uri="{C3380CC4-5D6E-409C-BE32-E72D297353CC}">
              <c16:uniqueId val="{00000000-4852-4C5A-9970-1E1FC4C09BF4}"/>
            </c:ext>
          </c:extLst>
        </c:ser>
        <c:ser>
          <c:idx val="1"/>
          <c:order val="1"/>
          <c:tx>
            <c:strRef>
              <c:f>Sheet1!$D$1</c:f>
              <c:strCache>
                <c:ptCount val="1"/>
                <c:pt idx="0">
                  <c:v>n</c:v>
                </c:pt>
              </c:strCache>
            </c:strRef>
          </c:tx>
          <c:spPr>
            <a:ln w="28575" cap="rnd">
              <a:solidFill>
                <a:schemeClr val="accent2"/>
              </a:solidFill>
              <a:round/>
            </a:ln>
            <a:effectLst/>
          </c:spPr>
          <c:marker>
            <c:symbol val="none"/>
          </c:marker>
          <c:val>
            <c:numRef>
              <c:f>Sheet1!$D$2:$D$6</c:f>
              <c:numCache>
                <c:formatCode>General</c:formatCode>
                <c:ptCount val="5"/>
                <c:pt idx="0">
                  <c:v>10066</c:v>
                </c:pt>
                <c:pt idx="1">
                  <c:v>9610</c:v>
                </c:pt>
                <c:pt idx="2">
                  <c:v>9566</c:v>
                </c:pt>
                <c:pt idx="3">
                  <c:v>9519</c:v>
                </c:pt>
                <c:pt idx="4">
                  <c:v>9441</c:v>
                </c:pt>
              </c:numCache>
            </c:numRef>
          </c:val>
          <c:smooth val="0"/>
          <c:extLst>
            <c:ext xmlns:c16="http://schemas.microsoft.com/office/drawing/2014/chart" uri="{C3380CC4-5D6E-409C-BE32-E72D297353CC}">
              <c16:uniqueId val="{00000001-4852-4C5A-9970-1E1FC4C09BF4}"/>
            </c:ext>
          </c:extLst>
        </c:ser>
        <c:ser>
          <c:idx val="2"/>
          <c:order val="2"/>
          <c:tx>
            <c:strRef>
              <c:f>Sheet1!$E$1</c:f>
              <c:strCache>
                <c:ptCount val="1"/>
                <c:pt idx="0">
                  <c:v>recency_score</c:v>
                </c:pt>
              </c:strCache>
            </c:strRef>
          </c:tx>
          <c:spPr>
            <a:ln w="28575" cap="rnd">
              <a:solidFill>
                <a:schemeClr val="accent3"/>
              </a:solidFill>
              <a:round/>
            </a:ln>
            <a:effectLst/>
          </c:spPr>
          <c:marker>
            <c:symbol val="none"/>
          </c:marker>
          <c:val>
            <c:numRef>
              <c:f>Sheet1!$E$2:$E$6</c:f>
              <c:numCache>
                <c:formatCode>General</c:formatCode>
                <c:ptCount val="5"/>
                <c:pt idx="0">
                  <c:v>5</c:v>
                </c:pt>
                <c:pt idx="1">
                  <c:v>2</c:v>
                </c:pt>
                <c:pt idx="2">
                  <c:v>4</c:v>
                </c:pt>
                <c:pt idx="3">
                  <c:v>1</c:v>
                </c:pt>
                <c:pt idx="4">
                  <c:v>3</c:v>
                </c:pt>
              </c:numCache>
            </c:numRef>
          </c:val>
          <c:smooth val="0"/>
          <c:extLst>
            <c:ext xmlns:c16="http://schemas.microsoft.com/office/drawing/2014/chart" uri="{C3380CC4-5D6E-409C-BE32-E72D297353CC}">
              <c16:uniqueId val="{00000002-4852-4C5A-9970-1E1FC4C09BF4}"/>
            </c:ext>
          </c:extLst>
        </c:ser>
        <c:ser>
          <c:idx val="3"/>
          <c:order val="3"/>
          <c:tx>
            <c:strRef>
              <c:f>Sheet1!$F$1</c:f>
              <c:strCache>
                <c:ptCount val="1"/>
                <c:pt idx="0">
                  <c:v>n</c:v>
                </c:pt>
              </c:strCache>
            </c:strRef>
          </c:tx>
          <c:spPr>
            <a:ln w="28575" cap="rnd">
              <a:solidFill>
                <a:schemeClr val="accent4"/>
              </a:solidFill>
              <a:round/>
            </a:ln>
            <a:effectLst/>
          </c:spPr>
          <c:marker>
            <c:symbol val="none"/>
          </c:marker>
          <c:val>
            <c:numRef>
              <c:f>Sheet1!$F$2:$F$6</c:f>
              <c:numCache>
                <c:formatCode>General</c:formatCode>
                <c:ptCount val="5"/>
                <c:pt idx="0">
                  <c:v>11511</c:v>
                </c:pt>
                <c:pt idx="1">
                  <c:v>10456</c:v>
                </c:pt>
                <c:pt idx="2">
                  <c:v>9919</c:v>
                </c:pt>
                <c:pt idx="3">
                  <c:v>8333</c:v>
                </c:pt>
                <c:pt idx="4">
                  <c:v>7983</c:v>
                </c:pt>
              </c:numCache>
            </c:numRef>
          </c:val>
          <c:smooth val="0"/>
          <c:extLst>
            <c:ext xmlns:c16="http://schemas.microsoft.com/office/drawing/2014/chart" uri="{C3380CC4-5D6E-409C-BE32-E72D297353CC}">
              <c16:uniqueId val="{00000003-4852-4C5A-9970-1E1FC4C09BF4}"/>
            </c:ext>
          </c:extLst>
        </c:ser>
        <c:dLbls>
          <c:showLegendKey val="0"/>
          <c:showVal val="0"/>
          <c:showCatName val="0"/>
          <c:showSerName val="0"/>
          <c:showPercent val="0"/>
          <c:showBubbleSize val="0"/>
        </c:dLbls>
        <c:smooth val="0"/>
        <c:axId val="1985271359"/>
        <c:axId val="1981568367"/>
      </c:lineChart>
      <c:catAx>
        <c:axId val="198527135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it-IT"/>
                  <a:t>SCORE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it-IT"/>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it-IT"/>
          </a:p>
        </c:txPr>
        <c:crossAx val="1981568367"/>
        <c:crosses val="autoZero"/>
        <c:auto val="1"/>
        <c:lblAlgn val="ctr"/>
        <c:lblOffset val="100"/>
        <c:noMultiLvlLbl val="0"/>
      </c:catAx>
      <c:valAx>
        <c:axId val="1981568367"/>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it-IT"/>
                  <a:t>NUMBER OF CLI</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it-I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it-IT"/>
          </a:p>
        </c:txPr>
        <c:crossAx val="19852713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it-IT"/>
        </a:p>
      </c:txPr>
    </c:legend>
    <c:plotVisOnly val="1"/>
    <c:dispBlanksAs val="gap"/>
    <c:showDLblsOverMax val="0"/>
  </c:chart>
  <c:spPr>
    <a:noFill/>
    <a:ln>
      <a:noFill/>
    </a:ln>
    <a:effectLst/>
  </c:spPr>
  <c:txPr>
    <a:bodyPr/>
    <a:lstStyle/>
    <a:p>
      <a:pPr>
        <a:defRPr>
          <a:solidFill>
            <a:schemeClr val="tx1"/>
          </a:solidFill>
        </a:defRPr>
      </a:pPr>
      <a:endParaRPr lang="it-IT"/>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a:t>NEXT DAY PURCHASE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it-IT"/>
        </a:p>
      </c:txPr>
    </c:title>
    <c:autoTitleDeleted val="0"/>
    <c:plotArea>
      <c:layout/>
      <c:scatterChart>
        <c:scatterStyle val="lineMarker"/>
        <c:varyColors val="0"/>
        <c:ser>
          <c:idx val="0"/>
          <c:order val="0"/>
          <c:tx>
            <c:strRef>
              <c:f>Sheet1!$B$1</c:f>
              <c:strCache>
                <c:ptCount val="1"/>
                <c:pt idx="0">
                  <c:v>perc</c:v>
                </c:pt>
              </c:strCache>
            </c:strRef>
          </c:tx>
          <c:spPr>
            <a:ln w="28575" cap="rnd">
              <a:noFill/>
              <a:round/>
            </a:ln>
            <a:effectLst/>
          </c:spPr>
          <c:marker>
            <c:symbol val="circle"/>
            <c:size val="5"/>
            <c:spPr>
              <a:solidFill>
                <a:schemeClr val="accent1"/>
              </a:solidFill>
              <a:ln w="9525">
                <a:solidFill>
                  <a:schemeClr val="accent1"/>
                </a:solidFill>
              </a:ln>
              <a:effectLst/>
            </c:spPr>
          </c:marker>
          <c:xVal>
            <c:numRef>
              <c:f>Sheet1!$A$2:$A$182</c:f>
              <c:numCache>
                <c:formatCode>General</c:formatCode>
                <c:ptCount val="181"/>
                <c:pt idx="0">
                  <c:v>0</c:v>
                </c:pt>
                <c:pt idx="1">
                  <c:v>2</c:v>
                </c:pt>
                <c:pt idx="2">
                  <c:v>4</c:v>
                </c:pt>
                <c:pt idx="3">
                  <c:v>1</c:v>
                </c:pt>
                <c:pt idx="4">
                  <c:v>3</c:v>
                </c:pt>
                <c:pt idx="5">
                  <c:v>6</c:v>
                </c:pt>
                <c:pt idx="6">
                  <c:v>5</c:v>
                </c:pt>
                <c:pt idx="7">
                  <c:v>8</c:v>
                </c:pt>
                <c:pt idx="8">
                  <c:v>7</c:v>
                </c:pt>
                <c:pt idx="9">
                  <c:v>10</c:v>
                </c:pt>
                <c:pt idx="10">
                  <c:v>9</c:v>
                </c:pt>
                <c:pt idx="11">
                  <c:v>12</c:v>
                </c:pt>
                <c:pt idx="12">
                  <c:v>11</c:v>
                </c:pt>
                <c:pt idx="13">
                  <c:v>14</c:v>
                </c:pt>
                <c:pt idx="14">
                  <c:v>16</c:v>
                </c:pt>
                <c:pt idx="15">
                  <c:v>13</c:v>
                </c:pt>
                <c:pt idx="16">
                  <c:v>15</c:v>
                </c:pt>
                <c:pt idx="17">
                  <c:v>18</c:v>
                </c:pt>
                <c:pt idx="18">
                  <c:v>17</c:v>
                </c:pt>
                <c:pt idx="19">
                  <c:v>20</c:v>
                </c:pt>
                <c:pt idx="20">
                  <c:v>19</c:v>
                </c:pt>
                <c:pt idx="21">
                  <c:v>22</c:v>
                </c:pt>
                <c:pt idx="22">
                  <c:v>21</c:v>
                </c:pt>
                <c:pt idx="23">
                  <c:v>24</c:v>
                </c:pt>
                <c:pt idx="24">
                  <c:v>26</c:v>
                </c:pt>
                <c:pt idx="25">
                  <c:v>23</c:v>
                </c:pt>
                <c:pt idx="26">
                  <c:v>28</c:v>
                </c:pt>
                <c:pt idx="27">
                  <c:v>25</c:v>
                </c:pt>
                <c:pt idx="28">
                  <c:v>30</c:v>
                </c:pt>
                <c:pt idx="29">
                  <c:v>32</c:v>
                </c:pt>
                <c:pt idx="30">
                  <c:v>27</c:v>
                </c:pt>
                <c:pt idx="31">
                  <c:v>34</c:v>
                </c:pt>
                <c:pt idx="32">
                  <c:v>29</c:v>
                </c:pt>
                <c:pt idx="33">
                  <c:v>36</c:v>
                </c:pt>
                <c:pt idx="34">
                  <c:v>31</c:v>
                </c:pt>
                <c:pt idx="35">
                  <c:v>33</c:v>
                </c:pt>
                <c:pt idx="36">
                  <c:v>38</c:v>
                </c:pt>
                <c:pt idx="37">
                  <c:v>35</c:v>
                </c:pt>
                <c:pt idx="38">
                  <c:v>40</c:v>
                </c:pt>
                <c:pt idx="39">
                  <c:v>42</c:v>
                </c:pt>
                <c:pt idx="40">
                  <c:v>37</c:v>
                </c:pt>
                <c:pt idx="41">
                  <c:v>46</c:v>
                </c:pt>
                <c:pt idx="42">
                  <c:v>44</c:v>
                </c:pt>
                <c:pt idx="43">
                  <c:v>39</c:v>
                </c:pt>
                <c:pt idx="44">
                  <c:v>48</c:v>
                </c:pt>
                <c:pt idx="45">
                  <c:v>41</c:v>
                </c:pt>
                <c:pt idx="46">
                  <c:v>50</c:v>
                </c:pt>
                <c:pt idx="47">
                  <c:v>43</c:v>
                </c:pt>
                <c:pt idx="48">
                  <c:v>45</c:v>
                </c:pt>
                <c:pt idx="49">
                  <c:v>52</c:v>
                </c:pt>
                <c:pt idx="50">
                  <c:v>47</c:v>
                </c:pt>
                <c:pt idx="51">
                  <c:v>54</c:v>
                </c:pt>
                <c:pt idx="52">
                  <c:v>49</c:v>
                </c:pt>
                <c:pt idx="53">
                  <c:v>56</c:v>
                </c:pt>
                <c:pt idx="54">
                  <c:v>58</c:v>
                </c:pt>
                <c:pt idx="55">
                  <c:v>51</c:v>
                </c:pt>
                <c:pt idx="56">
                  <c:v>62</c:v>
                </c:pt>
                <c:pt idx="57">
                  <c:v>60</c:v>
                </c:pt>
                <c:pt idx="58">
                  <c:v>53</c:v>
                </c:pt>
                <c:pt idx="59">
                  <c:v>55</c:v>
                </c:pt>
                <c:pt idx="60">
                  <c:v>64</c:v>
                </c:pt>
                <c:pt idx="61">
                  <c:v>66</c:v>
                </c:pt>
                <c:pt idx="62">
                  <c:v>70</c:v>
                </c:pt>
                <c:pt idx="63">
                  <c:v>68</c:v>
                </c:pt>
                <c:pt idx="64">
                  <c:v>61</c:v>
                </c:pt>
                <c:pt idx="65">
                  <c:v>63</c:v>
                </c:pt>
                <c:pt idx="66">
                  <c:v>76</c:v>
                </c:pt>
                <c:pt idx="67">
                  <c:v>65</c:v>
                </c:pt>
                <c:pt idx="68">
                  <c:v>57</c:v>
                </c:pt>
                <c:pt idx="69">
                  <c:v>59</c:v>
                </c:pt>
                <c:pt idx="70">
                  <c:v>72</c:v>
                </c:pt>
                <c:pt idx="71">
                  <c:v>74</c:v>
                </c:pt>
                <c:pt idx="72">
                  <c:v>78</c:v>
                </c:pt>
                <c:pt idx="73">
                  <c:v>80</c:v>
                </c:pt>
                <c:pt idx="74">
                  <c:v>67</c:v>
                </c:pt>
                <c:pt idx="75">
                  <c:v>69</c:v>
                </c:pt>
                <c:pt idx="76">
                  <c:v>82</c:v>
                </c:pt>
                <c:pt idx="77">
                  <c:v>88</c:v>
                </c:pt>
                <c:pt idx="78">
                  <c:v>73</c:v>
                </c:pt>
                <c:pt idx="79">
                  <c:v>84</c:v>
                </c:pt>
                <c:pt idx="80">
                  <c:v>77</c:v>
                </c:pt>
                <c:pt idx="81">
                  <c:v>71</c:v>
                </c:pt>
                <c:pt idx="82">
                  <c:v>86</c:v>
                </c:pt>
                <c:pt idx="83">
                  <c:v>92</c:v>
                </c:pt>
                <c:pt idx="84">
                  <c:v>79</c:v>
                </c:pt>
                <c:pt idx="85">
                  <c:v>85</c:v>
                </c:pt>
                <c:pt idx="86">
                  <c:v>90</c:v>
                </c:pt>
                <c:pt idx="87">
                  <c:v>98</c:v>
                </c:pt>
                <c:pt idx="88">
                  <c:v>75</c:v>
                </c:pt>
                <c:pt idx="89">
                  <c:v>81</c:v>
                </c:pt>
                <c:pt idx="90">
                  <c:v>100</c:v>
                </c:pt>
                <c:pt idx="91">
                  <c:v>106</c:v>
                </c:pt>
                <c:pt idx="92">
                  <c:v>94</c:v>
                </c:pt>
                <c:pt idx="93">
                  <c:v>96</c:v>
                </c:pt>
                <c:pt idx="94">
                  <c:v>83</c:v>
                </c:pt>
                <c:pt idx="95">
                  <c:v>89</c:v>
                </c:pt>
                <c:pt idx="96">
                  <c:v>104</c:v>
                </c:pt>
                <c:pt idx="97">
                  <c:v>108</c:v>
                </c:pt>
                <c:pt idx="98">
                  <c:v>87</c:v>
                </c:pt>
                <c:pt idx="99">
                  <c:v>102</c:v>
                </c:pt>
                <c:pt idx="100">
                  <c:v>93</c:v>
                </c:pt>
                <c:pt idx="101">
                  <c:v>116</c:v>
                </c:pt>
                <c:pt idx="102">
                  <c:v>97</c:v>
                </c:pt>
                <c:pt idx="103">
                  <c:v>110</c:v>
                </c:pt>
                <c:pt idx="104">
                  <c:v>112</c:v>
                </c:pt>
                <c:pt idx="105">
                  <c:v>114</c:v>
                </c:pt>
                <c:pt idx="106">
                  <c:v>118</c:v>
                </c:pt>
                <c:pt idx="107">
                  <c:v>122</c:v>
                </c:pt>
                <c:pt idx="108">
                  <c:v>91</c:v>
                </c:pt>
                <c:pt idx="109">
                  <c:v>99</c:v>
                </c:pt>
                <c:pt idx="110">
                  <c:v>105</c:v>
                </c:pt>
                <c:pt idx="111">
                  <c:v>126</c:v>
                </c:pt>
                <c:pt idx="112">
                  <c:v>120</c:v>
                </c:pt>
                <c:pt idx="113">
                  <c:v>142</c:v>
                </c:pt>
                <c:pt idx="114">
                  <c:v>95</c:v>
                </c:pt>
                <c:pt idx="115">
                  <c:v>101</c:v>
                </c:pt>
                <c:pt idx="116">
                  <c:v>128</c:v>
                </c:pt>
                <c:pt idx="117">
                  <c:v>107</c:v>
                </c:pt>
                <c:pt idx="118">
                  <c:v>130</c:v>
                </c:pt>
                <c:pt idx="119">
                  <c:v>111</c:v>
                </c:pt>
                <c:pt idx="120">
                  <c:v>124</c:v>
                </c:pt>
                <c:pt idx="121">
                  <c:v>140</c:v>
                </c:pt>
                <c:pt idx="122">
                  <c:v>136</c:v>
                </c:pt>
                <c:pt idx="123">
                  <c:v>144</c:v>
                </c:pt>
                <c:pt idx="124">
                  <c:v>154</c:v>
                </c:pt>
                <c:pt idx="125">
                  <c:v>103</c:v>
                </c:pt>
                <c:pt idx="126">
                  <c:v>134</c:v>
                </c:pt>
                <c:pt idx="127">
                  <c:v>148</c:v>
                </c:pt>
                <c:pt idx="128">
                  <c:v>117</c:v>
                </c:pt>
                <c:pt idx="129">
                  <c:v>119</c:v>
                </c:pt>
                <c:pt idx="130">
                  <c:v>132</c:v>
                </c:pt>
                <c:pt idx="131">
                  <c:v>138</c:v>
                </c:pt>
                <c:pt idx="132">
                  <c:v>164</c:v>
                </c:pt>
                <c:pt idx="133">
                  <c:v>150</c:v>
                </c:pt>
                <c:pt idx="134">
                  <c:v>156</c:v>
                </c:pt>
                <c:pt idx="135">
                  <c:v>158</c:v>
                </c:pt>
                <c:pt idx="136">
                  <c:v>160</c:v>
                </c:pt>
                <c:pt idx="137">
                  <c:v>109</c:v>
                </c:pt>
                <c:pt idx="138">
                  <c:v>115</c:v>
                </c:pt>
                <c:pt idx="139">
                  <c:v>135</c:v>
                </c:pt>
                <c:pt idx="140">
                  <c:v>146</c:v>
                </c:pt>
                <c:pt idx="141">
                  <c:v>152</c:v>
                </c:pt>
                <c:pt idx="142">
                  <c:v>149</c:v>
                </c:pt>
                <c:pt idx="143">
                  <c:v>166</c:v>
                </c:pt>
                <c:pt idx="144">
                  <c:v>113</c:v>
                </c:pt>
                <c:pt idx="145">
                  <c:v>125</c:v>
                </c:pt>
                <c:pt idx="146">
                  <c:v>129</c:v>
                </c:pt>
                <c:pt idx="147">
                  <c:v>131</c:v>
                </c:pt>
                <c:pt idx="148">
                  <c:v>133</c:v>
                </c:pt>
                <c:pt idx="149">
                  <c:v>137</c:v>
                </c:pt>
                <c:pt idx="150">
                  <c:v>139</c:v>
                </c:pt>
                <c:pt idx="151">
                  <c:v>151</c:v>
                </c:pt>
                <c:pt idx="152">
                  <c:v>162</c:v>
                </c:pt>
                <c:pt idx="153">
                  <c:v>174</c:v>
                </c:pt>
                <c:pt idx="154">
                  <c:v>123</c:v>
                </c:pt>
                <c:pt idx="155">
                  <c:v>127</c:v>
                </c:pt>
                <c:pt idx="156">
                  <c:v>141</c:v>
                </c:pt>
                <c:pt idx="157">
                  <c:v>143</c:v>
                </c:pt>
                <c:pt idx="158">
                  <c:v>145</c:v>
                </c:pt>
                <c:pt idx="159">
                  <c:v>147</c:v>
                </c:pt>
                <c:pt idx="160">
                  <c:v>153</c:v>
                </c:pt>
                <c:pt idx="161">
                  <c:v>155</c:v>
                </c:pt>
                <c:pt idx="162">
                  <c:v>168</c:v>
                </c:pt>
                <c:pt idx="163">
                  <c:v>169</c:v>
                </c:pt>
                <c:pt idx="164">
                  <c:v>175</c:v>
                </c:pt>
                <c:pt idx="165">
                  <c:v>163</c:v>
                </c:pt>
                <c:pt idx="166">
                  <c:v>167</c:v>
                </c:pt>
                <c:pt idx="167">
                  <c:v>121</c:v>
                </c:pt>
                <c:pt idx="168">
                  <c:v>161</c:v>
                </c:pt>
                <c:pt idx="169">
                  <c:v>171</c:v>
                </c:pt>
                <c:pt idx="170">
                  <c:v>172</c:v>
                </c:pt>
                <c:pt idx="171">
                  <c:v>176</c:v>
                </c:pt>
                <c:pt idx="172">
                  <c:v>178</c:v>
                </c:pt>
                <c:pt idx="173">
                  <c:v>157</c:v>
                </c:pt>
                <c:pt idx="174">
                  <c:v>159</c:v>
                </c:pt>
                <c:pt idx="175">
                  <c:v>165</c:v>
                </c:pt>
                <c:pt idx="176">
                  <c:v>170</c:v>
                </c:pt>
                <c:pt idx="177">
                  <c:v>173</c:v>
                </c:pt>
                <c:pt idx="178">
                  <c:v>179</c:v>
                </c:pt>
                <c:pt idx="179">
                  <c:v>180</c:v>
                </c:pt>
                <c:pt idx="180">
                  <c:v>182</c:v>
                </c:pt>
              </c:numCache>
            </c:numRef>
          </c:xVal>
          <c:yVal>
            <c:numRef>
              <c:f>Sheet1!$B$2:$B$182</c:f>
              <c:numCache>
                <c:formatCode>0.00%</c:formatCode>
                <c:ptCount val="181"/>
                <c:pt idx="0">
                  <c:v>9.9282812223988687E-2</c:v>
                </c:pt>
                <c:pt idx="1">
                  <c:v>0.19317435082140971</c:v>
                </c:pt>
                <c:pt idx="2">
                  <c:v>0.26602367072955313</c:v>
                </c:pt>
                <c:pt idx="3">
                  <c:v>0.33425896484720014</c:v>
                </c:pt>
                <c:pt idx="4">
                  <c:v>0.39515986574810108</c:v>
                </c:pt>
                <c:pt idx="5">
                  <c:v>0.45213213213213221</c:v>
                </c:pt>
                <c:pt idx="6">
                  <c:v>0.50281575693340397</c:v>
                </c:pt>
                <c:pt idx="7">
                  <c:v>0.54699876346935172</c:v>
                </c:pt>
                <c:pt idx="8">
                  <c:v>0.58750750750750746</c:v>
                </c:pt>
                <c:pt idx="9">
                  <c:v>0.62469528351881287</c:v>
                </c:pt>
                <c:pt idx="10">
                  <c:v>0.65583465818759934</c:v>
                </c:pt>
                <c:pt idx="11">
                  <c:v>0.68409114997350284</c:v>
                </c:pt>
                <c:pt idx="12">
                  <c:v>0.70834834834834837</c:v>
                </c:pt>
                <c:pt idx="13">
                  <c:v>0.73170817876700223</c:v>
                </c:pt>
                <c:pt idx="14">
                  <c:v>0.75097685921215329</c:v>
                </c:pt>
                <c:pt idx="15">
                  <c:v>0.76990637696520059</c:v>
                </c:pt>
                <c:pt idx="16">
                  <c:v>0.78578343048931287</c:v>
                </c:pt>
                <c:pt idx="17">
                  <c:v>0.80121533298003877</c:v>
                </c:pt>
                <c:pt idx="18">
                  <c:v>0.81394806571277156</c:v>
                </c:pt>
                <c:pt idx="19">
                  <c:v>0.82664546899841018</c:v>
                </c:pt>
                <c:pt idx="20">
                  <c:v>0.83799328740505219</c:v>
                </c:pt>
                <c:pt idx="21">
                  <c:v>0.84830948595654476</c:v>
                </c:pt>
                <c:pt idx="22">
                  <c:v>0.85777777777777786</c:v>
                </c:pt>
                <c:pt idx="23">
                  <c:v>0.86670906200317976</c:v>
                </c:pt>
                <c:pt idx="24">
                  <c:v>0.87467231937820178</c:v>
                </c:pt>
                <c:pt idx="25">
                  <c:v>0.88209150326797381</c:v>
                </c:pt>
                <c:pt idx="26">
                  <c:v>0.88917152446564218</c:v>
                </c:pt>
                <c:pt idx="27">
                  <c:v>0.89548136371665787</c:v>
                </c:pt>
                <c:pt idx="28">
                  <c:v>0.90146617205440738</c:v>
                </c:pt>
                <c:pt idx="29">
                  <c:v>0.9067938526762056</c:v>
                </c:pt>
                <c:pt idx="30">
                  <c:v>0.91207913796149087</c:v>
                </c:pt>
                <c:pt idx="31">
                  <c:v>0.9166649001943119</c:v>
                </c:pt>
                <c:pt idx="32">
                  <c:v>0.92093269740328565</c:v>
                </c:pt>
                <c:pt idx="33">
                  <c:v>0.92486133192015541</c:v>
                </c:pt>
                <c:pt idx="34">
                  <c:v>0.92871224165341815</c:v>
                </c:pt>
                <c:pt idx="35">
                  <c:v>0.93230877936760292</c:v>
                </c:pt>
                <c:pt idx="36">
                  <c:v>0.93576399929341103</c:v>
                </c:pt>
                <c:pt idx="37">
                  <c:v>0.93891538597420943</c:v>
                </c:pt>
                <c:pt idx="38">
                  <c:v>0.94197491609256323</c:v>
                </c:pt>
                <c:pt idx="39">
                  <c:v>0.94492845786963442</c:v>
                </c:pt>
                <c:pt idx="40">
                  <c:v>0.94747217806041339</c:v>
                </c:pt>
                <c:pt idx="41">
                  <c:v>0.94978272390037088</c:v>
                </c:pt>
                <c:pt idx="42">
                  <c:v>0.95205087440381564</c:v>
                </c:pt>
                <c:pt idx="43">
                  <c:v>0.9541918388977213</c:v>
                </c:pt>
                <c:pt idx="44">
                  <c:v>0.95616322204557502</c:v>
                </c:pt>
                <c:pt idx="45">
                  <c:v>0.95806394629924041</c:v>
                </c:pt>
                <c:pt idx="46">
                  <c:v>0.9597597597597598</c:v>
                </c:pt>
                <c:pt idx="47">
                  <c:v>0.96141317788376612</c:v>
                </c:pt>
                <c:pt idx="48">
                  <c:v>0.96298887122416532</c:v>
                </c:pt>
                <c:pt idx="49">
                  <c:v>0.96455043278572683</c:v>
                </c:pt>
                <c:pt idx="50">
                  <c:v>0.96607666490019439</c:v>
                </c:pt>
                <c:pt idx="51">
                  <c:v>0.96755343578872999</c:v>
                </c:pt>
                <c:pt idx="52">
                  <c:v>0.96902314078784668</c:v>
                </c:pt>
                <c:pt idx="53">
                  <c:v>0.97040098922451856</c:v>
                </c:pt>
                <c:pt idx="54">
                  <c:v>0.97159512453630104</c:v>
                </c:pt>
                <c:pt idx="55">
                  <c:v>0.97276806217982692</c:v>
                </c:pt>
                <c:pt idx="56">
                  <c:v>0.9739409998233528</c:v>
                </c:pt>
                <c:pt idx="57">
                  <c:v>0.9749938173467585</c:v>
                </c:pt>
                <c:pt idx="58">
                  <c:v>0.97593358063946301</c:v>
                </c:pt>
                <c:pt idx="59">
                  <c:v>0.97682388270623566</c:v>
                </c:pt>
                <c:pt idx="60">
                  <c:v>0.97769298710475183</c:v>
                </c:pt>
                <c:pt idx="61">
                  <c:v>0.97856209150326801</c:v>
                </c:pt>
                <c:pt idx="62">
                  <c:v>0.97936053700759584</c:v>
                </c:pt>
                <c:pt idx="63">
                  <c:v>0.98011658717541073</c:v>
                </c:pt>
                <c:pt idx="64">
                  <c:v>0.98085143967496902</c:v>
                </c:pt>
                <c:pt idx="65">
                  <c:v>0.98158629217452753</c:v>
                </c:pt>
                <c:pt idx="66">
                  <c:v>0.98228581522699177</c:v>
                </c:pt>
                <c:pt idx="67">
                  <c:v>0.98297120650061831</c:v>
                </c:pt>
                <c:pt idx="68">
                  <c:v>0.98362833421656959</c:v>
                </c:pt>
                <c:pt idx="69">
                  <c:v>0.98428546193252076</c:v>
                </c:pt>
                <c:pt idx="70">
                  <c:v>0.98493552375905324</c:v>
                </c:pt>
                <c:pt idx="71">
                  <c:v>0.98555025613849134</c:v>
                </c:pt>
                <c:pt idx="72">
                  <c:v>0.9861367249602544</c:v>
                </c:pt>
                <c:pt idx="73">
                  <c:v>0.98667373255608548</c:v>
                </c:pt>
                <c:pt idx="74">
                  <c:v>0.98719660837307899</c:v>
                </c:pt>
                <c:pt idx="75">
                  <c:v>0.98765589118530306</c:v>
                </c:pt>
                <c:pt idx="76">
                  <c:v>0.98811517399752702</c:v>
                </c:pt>
                <c:pt idx="77">
                  <c:v>0.9885532591414945</c:v>
                </c:pt>
                <c:pt idx="78">
                  <c:v>0.98894894894894902</c:v>
                </c:pt>
                <c:pt idx="79">
                  <c:v>0.98933050697756586</c:v>
                </c:pt>
                <c:pt idx="80">
                  <c:v>0.98969793322734501</c:v>
                </c:pt>
                <c:pt idx="81">
                  <c:v>0.99003709591944888</c:v>
                </c:pt>
                <c:pt idx="82">
                  <c:v>0.99037625861155276</c:v>
                </c:pt>
                <c:pt idx="83">
                  <c:v>0.99069422363540016</c:v>
                </c:pt>
                <c:pt idx="84">
                  <c:v>0.99100512276982866</c:v>
                </c:pt>
                <c:pt idx="85">
                  <c:v>0.99130189012541958</c:v>
                </c:pt>
                <c:pt idx="86">
                  <c:v>0.99159865748101039</c:v>
                </c:pt>
                <c:pt idx="87">
                  <c:v>0.99188835894718252</c:v>
                </c:pt>
                <c:pt idx="88">
                  <c:v>0.99217099452393565</c:v>
                </c:pt>
                <c:pt idx="89">
                  <c:v>0.99245363010068899</c:v>
                </c:pt>
                <c:pt idx="90">
                  <c:v>0.99273626567744211</c:v>
                </c:pt>
                <c:pt idx="91">
                  <c:v>0.99301890125419534</c:v>
                </c:pt>
                <c:pt idx="92">
                  <c:v>0.99329447094152978</c:v>
                </c:pt>
                <c:pt idx="93">
                  <c:v>0.99357004062886423</c:v>
                </c:pt>
                <c:pt idx="94">
                  <c:v>0.9938102808691045</c:v>
                </c:pt>
                <c:pt idx="95">
                  <c:v>0.99404345521992576</c:v>
                </c:pt>
                <c:pt idx="96">
                  <c:v>0.99426956368132835</c:v>
                </c:pt>
                <c:pt idx="97">
                  <c:v>0.99448860625331226</c:v>
                </c:pt>
                <c:pt idx="98">
                  <c:v>0.99468645115703935</c:v>
                </c:pt>
                <c:pt idx="99">
                  <c:v>0.99488429606076667</c:v>
                </c:pt>
                <c:pt idx="100">
                  <c:v>0.9950538774068185</c:v>
                </c:pt>
                <c:pt idx="101">
                  <c:v>0.99521639286345176</c:v>
                </c:pt>
                <c:pt idx="102">
                  <c:v>0.99536477654124711</c:v>
                </c:pt>
                <c:pt idx="103">
                  <c:v>0.99551316021904257</c:v>
                </c:pt>
                <c:pt idx="104">
                  <c:v>0.99566154389683803</c:v>
                </c:pt>
                <c:pt idx="105">
                  <c:v>0.9958028616852147</c:v>
                </c:pt>
                <c:pt idx="106">
                  <c:v>0.99594417947359115</c:v>
                </c:pt>
                <c:pt idx="107">
                  <c:v>0.99608549726196782</c:v>
                </c:pt>
                <c:pt idx="108">
                  <c:v>0.9962197491609257</c:v>
                </c:pt>
                <c:pt idx="109">
                  <c:v>0.99635400105988337</c:v>
                </c:pt>
                <c:pt idx="110">
                  <c:v>0.99648825295884125</c:v>
                </c:pt>
                <c:pt idx="111">
                  <c:v>0.99662250485779891</c:v>
                </c:pt>
                <c:pt idx="112">
                  <c:v>0.996749690867338</c:v>
                </c:pt>
                <c:pt idx="113">
                  <c:v>0.99686981098745808</c:v>
                </c:pt>
                <c:pt idx="114">
                  <c:v>0.99698286521815926</c:v>
                </c:pt>
                <c:pt idx="115">
                  <c:v>0.99709591944886067</c:v>
                </c:pt>
                <c:pt idx="116">
                  <c:v>0.99720897367956196</c:v>
                </c:pt>
                <c:pt idx="117">
                  <c:v>0.99731496202084446</c:v>
                </c:pt>
                <c:pt idx="118">
                  <c:v>0.99741388447270807</c:v>
                </c:pt>
                <c:pt idx="119">
                  <c:v>0.99750574103515277</c:v>
                </c:pt>
                <c:pt idx="120">
                  <c:v>0.99759759759759759</c:v>
                </c:pt>
                <c:pt idx="121">
                  <c:v>0.9976894541600424</c:v>
                </c:pt>
                <c:pt idx="122">
                  <c:v>0.99777424483306842</c:v>
                </c:pt>
                <c:pt idx="123">
                  <c:v>0.99785903550609434</c:v>
                </c:pt>
                <c:pt idx="124">
                  <c:v>0.99794382617912036</c:v>
                </c:pt>
                <c:pt idx="125">
                  <c:v>0.99802155096272738</c:v>
                </c:pt>
                <c:pt idx="126">
                  <c:v>0.99809927574633461</c:v>
                </c:pt>
                <c:pt idx="127">
                  <c:v>0.99817700052994174</c:v>
                </c:pt>
                <c:pt idx="128">
                  <c:v>0.99824765942413007</c:v>
                </c:pt>
                <c:pt idx="129">
                  <c:v>0.9983183183183183</c:v>
                </c:pt>
                <c:pt idx="130">
                  <c:v>0.99838897721250663</c:v>
                </c:pt>
                <c:pt idx="131">
                  <c:v>0.99845963610669497</c:v>
                </c:pt>
                <c:pt idx="132">
                  <c:v>0.99853029500088331</c:v>
                </c:pt>
                <c:pt idx="133">
                  <c:v>0.99859388800565274</c:v>
                </c:pt>
                <c:pt idx="134">
                  <c:v>0.99865748101042218</c:v>
                </c:pt>
                <c:pt idx="135">
                  <c:v>0.99872107401519172</c:v>
                </c:pt>
                <c:pt idx="136">
                  <c:v>0.99878466701996116</c:v>
                </c:pt>
                <c:pt idx="137">
                  <c:v>0.99884119413531181</c:v>
                </c:pt>
                <c:pt idx="138">
                  <c:v>0.99889772125066245</c:v>
                </c:pt>
                <c:pt idx="139">
                  <c:v>0.9989542483660131</c:v>
                </c:pt>
                <c:pt idx="140">
                  <c:v>0.99901077548136374</c:v>
                </c:pt>
                <c:pt idx="141">
                  <c:v>0.99906730259671439</c:v>
                </c:pt>
                <c:pt idx="142">
                  <c:v>0.99910969793322735</c:v>
                </c:pt>
                <c:pt idx="143">
                  <c:v>0.99915209326974042</c:v>
                </c:pt>
                <c:pt idx="144">
                  <c:v>0.99918742271683458</c:v>
                </c:pt>
                <c:pt idx="145">
                  <c:v>0.99922275216392864</c:v>
                </c:pt>
                <c:pt idx="146">
                  <c:v>0.99925808161102281</c:v>
                </c:pt>
                <c:pt idx="147">
                  <c:v>0.99929341105811698</c:v>
                </c:pt>
                <c:pt idx="148">
                  <c:v>0.99932874050521103</c:v>
                </c:pt>
                <c:pt idx="149">
                  <c:v>0.99936406995230531</c:v>
                </c:pt>
                <c:pt idx="150">
                  <c:v>0.99939939939939948</c:v>
                </c:pt>
                <c:pt idx="151">
                  <c:v>0.99943472884649354</c:v>
                </c:pt>
                <c:pt idx="152">
                  <c:v>0.9994700582935877</c:v>
                </c:pt>
                <c:pt idx="153">
                  <c:v>0.99950538774068187</c:v>
                </c:pt>
                <c:pt idx="154">
                  <c:v>0.99953365129835714</c:v>
                </c:pt>
                <c:pt idx="155">
                  <c:v>0.99956191485603252</c:v>
                </c:pt>
                <c:pt idx="156">
                  <c:v>0.99959017841370779</c:v>
                </c:pt>
                <c:pt idx="157">
                  <c:v>0.99961844197138316</c:v>
                </c:pt>
                <c:pt idx="158">
                  <c:v>0.99964670552905843</c:v>
                </c:pt>
                <c:pt idx="159">
                  <c:v>0.99967496908673381</c:v>
                </c:pt>
                <c:pt idx="160">
                  <c:v>0.99970323264440908</c:v>
                </c:pt>
                <c:pt idx="161">
                  <c:v>0.99973149620208446</c:v>
                </c:pt>
                <c:pt idx="162">
                  <c:v>0.99975975975975984</c:v>
                </c:pt>
                <c:pt idx="163">
                  <c:v>0.9997880233174351</c:v>
                </c:pt>
                <c:pt idx="164">
                  <c:v>0.99981628687511048</c:v>
                </c:pt>
                <c:pt idx="165">
                  <c:v>0.99983748454336696</c:v>
                </c:pt>
                <c:pt idx="166">
                  <c:v>0.99985868221162333</c:v>
                </c:pt>
                <c:pt idx="167">
                  <c:v>0.99987281399046113</c:v>
                </c:pt>
                <c:pt idx="168">
                  <c:v>0.99988694576929871</c:v>
                </c:pt>
                <c:pt idx="169">
                  <c:v>0.9999010775481364</c:v>
                </c:pt>
                <c:pt idx="170">
                  <c:v>0.99991520932697409</c:v>
                </c:pt>
                <c:pt idx="171">
                  <c:v>0.99992934110581178</c:v>
                </c:pt>
                <c:pt idx="172">
                  <c:v>0.99994347288464935</c:v>
                </c:pt>
                <c:pt idx="173">
                  <c:v>0.99995053877406814</c:v>
                </c:pt>
                <c:pt idx="174">
                  <c:v>0.99995760466348704</c:v>
                </c:pt>
                <c:pt idx="175">
                  <c:v>0.99996467055290583</c:v>
                </c:pt>
                <c:pt idx="176">
                  <c:v>0.99997173644232473</c:v>
                </c:pt>
                <c:pt idx="177">
                  <c:v>0.99997880233174352</c:v>
                </c:pt>
                <c:pt idx="178">
                  <c:v>0.99998586822116242</c:v>
                </c:pt>
                <c:pt idx="179">
                  <c:v>0.99999293411058121</c:v>
                </c:pt>
                <c:pt idx="180">
                  <c:v>1</c:v>
                </c:pt>
              </c:numCache>
            </c:numRef>
          </c:yVal>
          <c:smooth val="0"/>
          <c:extLst>
            <c:ext xmlns:c16="http://schemas.microsoft.com/office/drawing/2014/chart" uri="{C3380CC4-5D6E-409C-BE32-E72D297353CC}">
              <c16:uniqueId val="{00000000-227F-44A9-B61A-823B3A238752}"/>
            </c:ext>
          </c:extLst>
        </c:ser>
        <c:dLbls>
          <c:showLegendKey val="0"/>
          <c:showVal val="0"/>
          <c:showCatName val="0"/>
          <c:showSerName val="0"/>
          <c:showPercent val="0"/>
          <c:showBubbleSize val="0"/>
        </c:dLbls>
        <c:axId val="975529728"/>
        <c:axId val="950606528"/>
      </c:scatterChart>
      <c:valAx>
        <c:axId val="9755297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it-IT"/>
                  <a:t>MEAN DAY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it-IT"/>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it-IT"/>
          </a:p>
        </c:txPr>
        <c:crossAx val="950606528"/>
        <c:crosses val="autoZero"/>
        <c:crossBetween val="midCat"/>
      </c:valAx>
      <c:valAx>
        <c:axId val="95060652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it-IT"/>
                  <a:t>PERC BY CLI</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it-IT"/>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it-IT"/>
          </a:p>
        </c:txPr>
        <c:crossAx val="975529728"/>
        <c:crosses val="autoZero"/>
        <c:crossBetween val="midCat"/>
      </c:valAx>
      <c:spPr>
        <a:noFill/>
        <a:ln>
          <a:noFill/>
        </a:ln>
        <a:effectLst/>
      </c:spPr>
    </c:plotArea>
    <c:plotVisOnly val="1"/>
    <c:dispBlanksAs val="gap"/>
    <c:showDLblsOverMax val="0"/>
  </c:chart>
  <c:spPr>
    <a:noFill/>
    <a:ln>
      <a:noFill/>
    </a:ln>
    <a:effectLst/>
  </c:spPr>
  <c:txPr>
    <a:bodyPr/>
    <a:lstStyle/>
    <a:p>
      <a:pPr>
        <a:defRPr>
          <a:solidFill>
            <a:schemeClr val="tx1"/>
          </a:solidFill>
        </a:defRPr>
      </a:pPr>
      <a:endParaRPr lang="it-IT"/>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dirty="0" err="1"/>
              <a:t>Prediction</a:t>
            </a:r>
            <a:r>
              <a:rPr lang="it-IT" baseline="0" dirty="0"/>
              <a:t> With </a:t>
            </a:r>
            <a:r>
              <a:rPr lang="it-IT" baseline="0" dirty="0" err="1"/>
              <a:t>Boosted</a:t>
            </a:r>
            <a:r>
              <a:rPr lang="it-IT" baseline="0" dirty="0"/>
              <a:t> </a:t>
            </a:r>
            <a:r>
              <a:rPr lang="it-IT" baseline="0" dirty="0" err="1"/>
              <a:t>Classification</a:t>
            </a:r>
            <a:r>
              <a:rPr lang="it-IT" baseline="0" dirty="0"/>
              <a:t> </a:t>
            </a:r>
            <a:r>
              <a:rPr lang="it-IT" baseline="0" dirty="0" err="1"/>
              <a:t>Tree</a:t>
            </a:r>
            <a:endParaRPr lang="it-IT"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bar"/>
        <c:grouping val="clustered"/>
        <c:varyColors val="0"/>
        <c:ser>
          <c:idx val="0"/>
          <c:order val="0"/>
          <c:tx>
            <c:strRef>
              <c:f>Foglio1!$F$9</c:f>
              <c:strCache>
                <c:ptCount val="1"/>
                <c:pt idx="0">
                  <c:v>Number</c:v>
                </c:pt>
              </c:strCache>
            </c:strRef>
          </c:tx>
          <c:spPr>
            <a:solidFill>
              <a:schemeClr val="accent1"/>
            </a:solidFill>
            <a:ln>
              <a:noFill/>
            </a:ln>
            <a:effectLst/>
          </c:spPr>
          <c:invertIfNegative val="0"/>
          <c:cat>
            <c:strRef>
              <c:f>Foglio1!$E$10:$E$11</c:f>
              <c:strCache>
                <c:ptCount val="2"/>
                <c:pt idx="0">
                  <c:v>TRUE</c:v>
                </c:pt>
                <c:pt idx="1">
                  <c:v>FALSE</c:v>
                </c:pt>
              </c:strCache>
            </c:strRef>
          </c:cat>
          <c:val>
            <c:numRef>
              <c:f>Foglio1!$F$10:$F$11</c:f>
              <c:numCache>
                <c:formatCode>General</c:formatCode>
                <c:ptCount val="2"/>
                <c:pt idx="0">
                  <c:v>4269</c:v>
                </c:pt>
                <c:pt idx="1">
                  <c:v>1704</c:v>
                </c:pt>
              </c:numCache>
            </c:numRef>
          </c:val>
          <c:extLst>
            <c:ext xmlns:c16="http://schemas.microsoft.com/office/drawing/2014/chart" uri="{C3380CC4-5D6E-409C-BE32-E72D297353CC}">
              <c16:uniqueId val="{00000000-4061-40BC-B008-866F7D5414B5}"/>
            </c:ext>
          </c:extLst>
        </c:ser>
        <c:dLbls>
          <c:showLegendKey val="0"/>
          <c:showVal val="0"/>
          <c:showCatName val="0"/>
          <c:showSerName val="0"/>
          <c:showPercent val="0"/>
          <c:showBubbleSize val="0"/>
        </c:dLbls>
        <c:gapWidth val="182"/>
        <c:axId val="899163343"/>
        <c:axId val="805473951"/>
      </c:barChart>
      <c:catAx>
        <c:axId val="899163343"/>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it-IT" dirty="0"/>
                  <a:t>CHURN?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it-IT"/>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805473951"/>
        <c:crosses val="autoZero"/>
        <c:auto val="1"/>
        <c:lblAlgn val="ctr"/>
        <c:lblOffset val="100"/>
        <c:noMultiLvlLbl val="0"/>
      </c:catAx>
      <c:valAx>
        <c:axId val="80547395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89916334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(Sheet1!$A$2:$A$10,Sheet1!$A$12)</cx:f>
        <cx:lvl ptCount="10">
          <cx:pt idx="0">gmail.com</cx:pt>
          <cx:pt idx="1">libero.it</cx:pt>
          <cx:pt idx="2">hotmail.it</cx:pt>
          <cx:pt idx="3">alice.it</cx:pt>
          <cx:pt idx="4">yahoo.it</cx:pt>
          <cx:pt idx="5">hotmail.com</cx:pt>
          <cx:pt idx="6">virgilio.it</cx:pt>
          <cx:pt idx="7">tiscali.it</cx:pt>
          <cx:pt idx="8">live.it</cx:pt>
          <cx:pt idx="9">icloud.com</cx:pt>
        </cx:lvl>
      </cx:strDim>
      <cx:numDim type="size">
        <cx:f>(Sheet1!$B$2:$B$10,Sheet1!$B$12)</cx:f>
        <cx:lvl ptCount="10" formatCode="Standard">
          <cx:pt idx="0">151508</cx:pt>
          <cx:pt idx="1">57782</cx:pt>
          <cx:pt idx="2">28698</cx:pt>
          <cx:pt idx="3">18127</cx:pt>
          <cx:pt idx="4">16538</cx:pt>
          <cx:pt idx="5">10076</cx:pt>
          <cx:pt idx="6">9161</cx:pt>
          <cx:pt idx="7">8733</cx:pt>
          <cx:pt idx="8">7936</cx:pt>
          <cx:pt idx="9">3735</cx:pt>
        </cx:lvl>
      </cx:numDim>
    </cx:data>
  </cx:chartData>
  <cx:chart>
    <cx:title pos="t" align="ctr" overlay="0">
      <cx:tx>
        <cx:txData>
          <cx:v>TOP TEN PROVIDER</cx:v>
        </cx:txData>
      </cx:tx>
      <cx:txPr>
        <a:bodyPr spcFirstLastPara="1" vertOverflow="ellipsis" horzOverflow="overflow" wrap="square" lIns="0" tIns="0" rIns="0" bIns="0" anchor="ctr" anchorCtr="1"/>
        <a:lstStyle/>
        <a:p>
          <a:pPr algn="ctr" rtl="0">
            <a:defRPr>
              <a:solidFill>
                <a:schemeClr val="bg1"/>
              </a:solidFill>
            </a:defRPr>
          </a:pPr>
          <a:r>
            <a:rPr lang="it-IT" sz="1400" b="0" i="0" u="none" strike="noStrike" baseline="0" dirty="0">
              <a:solidFill>
                <a:schemeClr val="tx1"/>
              </a:solidFill>
              <a:latin typeface="+mj-lt"/>
            </a:rPr>
            <a:t>TOP TEN PROVIDER</a:t>
          </a:r>
        </a:p>
      </cx:txPr>
    </cx:title>
    <cx:plotArea>
      <cx:plotAreaRegion>
        <cx:series layoutId="treemap" uniqueId="{C8531440-192A-4832-87C2-DCED5AE66FD1}">
          <cx:dataLabels pos="inEnd">
            <cx:txPr>
              <a:bodyPr vertOverflow="overflow" horzOverflow="overflow" wrap="square" lIns="0" tIns="0" rIns="0" bIns="0"/>
              <a:lstStyle/>
              <a:p>
                <a:pPr algn="ctr" rtl="0">
                  <a:defRPr sz="900" b="0" i="0">
                    <a:ln>
                      <a:noFill/>
                    </a:ln>
                    <a:solidFill>
                      <a:schemeClr val="bg1"/>
                    </a:solidFill>
                    <a:latin typeface="Arial "/>
                    <a:ea typeface="Arial "/>
                    <a:cs typeface="Arial "/>
                  </a:defRPr>
                </a:pPr>
                <a:endParaRPr lang="it-IT">
                  <a:ln>
                    <a:noFill/>
                  </a:ln>
                  <a:solidFill>
                    <a:schemeClr val="bg1"/>
                  </a:solidFill>
                </a:endParaRPr>
              </a:p>
            </cx:txPr>
            <cx:visibility seriesName="0" categoryName="1" value="1"/>
            <cx:separator>
</cx:separator>
            <cx:dataLabel idx="0">
              <cx:txPr>
                <a:bodyPr vertOverflow="overflow" horzOverflow="overflow" wrap="square" lIns="0" tIns="0" rIns="0" bIns="0"/>
                <a:lstStyle/>
                <a:p>
                  <a:pPr algn="ctr" rtl="0">
                    <a:defRPr>
                      <a:latin typeface="+mj-lt"/>
                    </a:defRPr>
                  </a:pPr>
                  <a:r>
                    <a:rPr lang="it-IT">
                      <a:ln>
                        <a:noFill/>
                      </a:ln>
                      <a:solidFill>
                        <a:schemeClr val="bg1"/>
                      </a:solidFill>
                      <a:latin typeface="+mj-lt"/>
                    </a:rPr>
                    <a:t>gmail.com
151508</a:t>
                  </a:r>
                </a:p>
              </cx:txPr>
            </cx:dataLabel>
          </cx:dataLabels>
          <cx:dataId val="0"/>
          <cx:layoutPr>
            <cx:parentLabelLayout val="overlapping"/>
          </cx:layoutPr>
        </cx:series>
      </cx:plotAreaRegion>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Sheet1!$A$2:$A$5</cx:f>
        <cx:lvl ptCount="4">
          <cx:pt idx="0">STANDARD BIZ</cx:pt>
          <cx:pt idx="1">STANDARD</cx:pt>
          <cx:pt idx="2">PREMIUM BIZ</cx:pt>
          <cx:pt idx="3">PREMIUM</cx:pt>
        </cx:lvl>
      </cx:strDim>
      <cx:numDim type="val">
        <cx:f>Sheet1!$B$2:$B$5</cx:f>
        <cx:lvl ptCount="4" formatCode="Standard">
          <cx:pt idx="0">115.8235294117647</cx:pt>
          <cx:pt idx="1">115.536231884058</cx:pt>
          <cx:pt idx="2">99.384615384615387</cx:pt>
          <cx:pt idx="3">64.721311475409834</cx:pt>
        </cx:lvl>
      </cx:numDim>
    </cx:data>
  </cx:chartData>
  <cx:chart>
    <cx:title pos="t" align="ctr" overlay="0">
      <cx:tx>
        <cx:txData>
          <cx:v>MEAN DAY ACTIVE</cx:v>
        </cx:txData>
      </cx:tx>
      <cx:txPr>
        <a:bodyPr spcFirstLastPara="1" vertOverflow="ellipsis" horzOverflow="overflow" wrap="square" lIns="0" tIns="0" rIns="0" bIns="0" anchor="ctr" anchorCtr="1"/>
        <a:lstStyle/>
        <a:p>
          <a:pPr algn="ctr" rtl="0">
            <a:defRPr>
              <a:solidFill>
                <a:schemeClr val="tx1"/>
              </a:solidFill>
            </a:defRPr>
          </a:pPr>
          <a:r>
            <a:rPr lang="it-IT" sz="1400" b="0" i="0" u="none" strike="noStrike" baseline="0" dirty="0">
              <a:solidFill>
                <a:schemeClr val="tx1"/>
              </a:solidFill>
              <a:latin typeface="+mj-lt"/>
            </a:rPr>
            <a:t>MEAN DAY ACTIVE</a:t>
          </a:r>
        </a:p>
      </cx:txPr>
    </cx:title>
    <cx:plotArea>
      <cx:plotAreaRegion>
        <cx:series layoutId="funnel" uniqueId="{293D81DC-8944-493D-9D60-CE37A77E89E0}">
          <cx:tx>
            <cx:txData>
              <cx:f>Sheet1!$B$1</cx:f>
              <cx:v>DAY</cx:v>
            </cx:txData>
          </cx:tx>
          <cx:dataLabels>
            <cx:numFmt formatCode="0" sourceLinked="0"/>
            <cx:txPr>
              <a:bodyPr vertOverflow="overflow" horzOverflow="overflow" wrap="square" lIns="0" tIns="0" rIns="0" bIns="0"/>
              <a:lstStyle/>
              <a:p>
                <a:pPr algn="ctr" rtl="0">
                  <a:defRPr sz="900" b="0" i="0">
                    <a:solidFill>
                      <a:schemeClr val="tx1"/>
                    </a:solidFill>
                    <a:latin typeface="Arial "/>
                    <a:ea typeface="Arial "/>
                    <a:cs typeface="Arial "/>
                  </a:defRPr>
                </a:pPr>
                <a:endParaRPr lang="it-IT">
                  <a:solidFill>
                    <a:schemeClr val="tx1"/>
                  </a:solidFill>
                </a:endParaRPr>
              </a:p>
            </cx:txPr>
            <cx:visibility seriesName="0" categoryName="0" value="1"/>
            <cx:separator>, </cx:separator>
            <cx:dataLabel idx="0">
              <cx:numFmt formatCode="#.##0,00" sourceLinked="0"/>
              <cx:visibility seriesName="0" categoryName="0" value="1"/>
              <cx:separator>, </cx:separator>
            </cx:dataLabel>
          </cx:dataLabels>
          <cx:dataId val="0"/>
        </cx:series>
      </cx:plotAreaRegion>
      <cx:axis id="0">
        <cx:catScaling gapWidth="0.0599999987"/>
        <cx:tickLabels/>
        <cx:txPr>
          <a:bodyPr vertOverflow="overflow" horzOverflow="overflow" wrap="square" lIns="0" tIns="0" rIns="0" bIns="0"/>
          <a:lstStyle/>
          <a:p>
            <a:pPr algn="ctr" rtl="0">
              <a:defRPr sz="900" b="0" i="0">
                <a:solidFill>
                  <a:schemeClr val="tx1"/>
                </a:solidFill>
                <a:latin typeface="Arial "/>
                <a:ea typeface="Arial "/>
                <a:cs typeface="Arial "/>
              </a:defRPr>
            </a:pPr>
            <a:endParaRPr lang="it-IT">
              <a:solidFill>
                <a:schemeClr val="tx1"/>
              </a:solidFill>
            </a:endParaRPr>
          </a:p>
        </cx:txPr>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Sheet1!$A$2:$A$9</cx:f>
        <cx:lvl ptCount="8">
          <cx:pt idx="0">Potential Loyalist</cx:pt>
          <cx:pt idx="1">Others</cx:pt>
          <cx:pt idx="2">At Risk</cx:pt>
          <cx:pt idx="3">Champion</cx:pt>
          <cx:pt idx="4">Loyal Costumer</cx:pt>
          <cx:pt idx="5">About To Sleep</cx:pt>
          <cx:pt idx="6">Lost</cx:pt>
          <cx:pt idx="7">Need Attention</cx:pt>
        </cx:lvl>
      </cx:strDim>
      <cx:numDim type="val">
        <cx:f>Sheet1!$B$2:$B$9</cx:f>
        <cx:lvl ptCount="8" formatCode="Standard">
          <cx:pt idx="0">12668</cx:pt>
          <cx:pt idx="1">11382</cx:pt>
          <cx:pt idx="2">7991</cx:pt>
          <cx:pt idx="3">6778</cx:pt>
          <cx:pt idx="4">3594</cx:pt>
          <cx:pt idx="5">3167</cx:pt>
          <cx:pt idx="6">1623</cx:pt>
          <cx:pt idx="7">999</cx:pt>
        </cx:lvl>
      </cx:numDim>
    </cx:data>
  </cx:chartData>
  <cx:chart>
    <cx:title pos="t" align="ctr" overlay="0">
      <cx:tx>
        <cx:txData>
          <cx:v>CUSTOMER SEGMENTATION</cx:v>
        </cx:txData>
      </cx:tx>
      <cx:txPr>
        <a:bodyPr spcFirstLastPara="1" vertOverflow="ellipsis" horzOverflow="overflow" wrap="square" lIns="0" tIns="0" rIns="0" bIns="0" anchor="ctr" anchorCtr="1"/>
        <a:lstStyle/>
        <a:p>
          <a:pPr algn="ctr" rtl="0">
            <a:defRPr/>
          </a:pPr>
          <a:r>
            <a:rPr lang="it-IT" sz="1400" b="0" i="0" u="none" strike="noStrike" baseline="0" dirty="0">
              <a:solidFill>
                <a:prstClr val="black">
                  <a:lumMod val="65000"/>
                  <a:lumOff val="35000"/>
                </a:prstClr>
              </a:solidFill>
              <a:latin typeface="Century Gothic"/>
            </a:rPr>
            <a:t>CUSTOMER SEGMENTATION</a:t>
          </a:r>
        </a:p>
      </cx:txPr>
    </cx:title>
    <cx:plotArea>
      <cx:plotAreaRegion>
        <cx:series layoutId="funnel" uniqueId="{951FF15E-B078-40AB-AB6B-0A56B0F3644A}">
          <cx:tx>
            <cx:txData>
              <cx:f>Sheet1!$B$1</cx:f>
              <cx:v>n</cx:v>
            </cx:txData>
          </cx:tx>
          <cx:dataLabels>
            <cx:visibility seriesName="0" categoryName="0" value="1"/>
          </cx:dataLabels>
          <cx:dataId val="0"/>
        </cx:series>
      </cx:plotAreaRegion>
      <cx:axis id="0">
        <cx:catScaling gapWidth="0.0599999987"/>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0.30699</cdr:x>
      <cdr:y>0.32484</cdr:y>
    </cdr:from>
    <cdr:to>
      <cdr:x>0.45442</cdr:x>
      <cdr:y>0.54059</cdr:y>
    </cdr:to>
    <cdr:cxnSp macro="">
      <cdr:nvCxnSpPr>
        <cdr:cNvPr id="2" name="Connettore 2 1">
          <a:extLst xmlns:a="http://schemas.openxmlformats.org/drawingml/2006/main">
            <a:ext uri="{FF2B5EF4-FFF2-40B4-BE49-F238E27FC236}">
              <a16:creationId xmlns:a16="http://schemas.microsoft.com/office/drawing/2014/main" id="{2BEED812-7DF5-4790-BC1A-924065A5310C}"/>
            </a:ext>
          </a:extLst>
        </cdr:cNvPr>
        <cdr:cNvCxnSpPr/>
      </cdr:nvCxnSpPr>
      <cdr:spPr>
        <a:xfrm xmlns:a="http://schemas.openxmlformats.org/drawingml/2006/main" flipH="1" flipV="1">
          <a:off x="1535860" y="1220716"/>
          <a:ext cx="737616" cy="810768"/>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BBB53ED6-A346-41EA-88EE-98A1D5659FE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3" name="Segnaposto data 2">
            <a:extLst>
              <a:ext uri="{FF2B5EF4-FFF2-40B4-BE49-F238E27FC236}">
                <a16:creationId xmlns:a16="http://schemas.microsoft.com/office/drawing/2014/main" id="{D291D7B9-1F1D-4F9B-BCD4-0B6893C41A5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666A350-278A-4F67-B2ED-7C220A8A2890}" type="datetime1">
              <a:rPr lang="it-IT" smtClean="0"/>
              <a:t>04/10/2020</a:t>
            </a:fld>
            <a:endParaRPr lang="it-IT"/>
          </a:p>
        </p:txBody>
      </p:sp>
      <p:sp>
        <p:nvSpPr>
          <p:cNvPr id="4" name="Segnaposto piè di pagina 3">
            <a:extLst>
              <a:ext uri="{FF2B5EF4-FFF2-40B4-BE49-F238E27FC236}">
                <a16:creationId xmlns:a16="http://schemas.microsoft.com/office/drawing/2014/main" id="{BA075128-B596-47B1-BE57-1C5A71A36E8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5" name="Segnaposto numero diapositiva 4">
            <a:extLst>
              <a:ext uri="{FF2B5EF4-FFF2-40B4-BE49-F238E27FC236}">
                <a16:creationId xmlns:a16="http://schemas.microsoft.com/office/drawing/2014/main" id="{CE17B0F1-FE0D-44CC-BCF0-1CC4C91125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BDEF39B-AF2A-4EFA-AE7E-EC1FF3735F5A}" type="slidenum">
              <a:rPr lang="it-IT" smtClean="0"/>
              <a:t>‹N›</a:t>
            </a:fld>
            <a:endParaRPr lang="it-IT"/>
          </a:p>
        </p:txBody>
      </p:sp>
    </p:spTree>
    <p:extLst>
      <p:ext uri="{BB962C8B-B14F-4D97-AF65-F5344CB8AC3E}">
        <p14:creationId xmlns:p14="http://schemas.microsoft.com/office/powerpoint/2010/main" val="35057443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0935CD4-BA92-4C14-B3E7-9F6DBC9E743F}" type="datetime1">
              <a:rPr lang="it-IT" noProof="0" smtClean="0"/>
              <a:t>04/10/2020</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22109BC-39F4-43B1-850C-D5EB0E6480C8}" type="slidenum">
              <a:rPr lang="it-IT" noProof="0" smtClean="0"/>
              <a:t>‹N›</a:t>
            </a:fld>
            <a:endParaRPr lang="it-IT" noProof="0"/>
          </a:p>
        </p:txBody>
      </p:sp>
    </p:spTree>
    <p:extLst>
      <p:ext uri="{BB962C8B-B14F-4D97-AF65-F5344CB8AC3E}">
        <p14:creationId xmlns:p14="http://schemas.microsoft.com/office/powerpoint/2010/main" val="8821591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baseline="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C22109BC-39F4-43B1-850C-D5EB0E6480C8}" type="slidenum">
              <a:rPr lang="it-IT" smtClean="0"/>
              <a:t>1</a:t>
            </a:fld>
            <a:endParaRPr lang="it-IT"/>
          </a:p>
        </p:txBody>
      </p:sp>
    </p:spTree>
    <p:extLst>
      <p:ext uri="{BB962C8B-B14F-4D97-AF65-F5344CB8AC3E}">
        <p14:creationId xmlns:p14="http://schemas.microsoft.com/office/powerpoint/2010/main" val="664993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C22109BC-39F4-43B1-850C-D5EB0E6480C8}" type="slidenum">
              <a:rPr lang="it-IT" smtClean="0"/>
              <a:t>10</a:t>
            </a:fld>
            <a:endParaRPr lang="it-IT"/>
          </a:p>
        </p:txBody>
      </p:sp>
    </p:spTree>
    <p:extLst>
      <p:ext uri="{BB962C8B-B14F-4D97-AF65-F5344CB8AC3E}">
        <p14:creationId xmlns:p14="http://schemas.microsoft.com/office/powerpoint/2010/main" val="160678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C22109BC-39F4-43B1-850C-D5EB0E6480C8}" type="slidenum">
              <a:rPr lang="it-IT" smtClean="0"/>
              <a:t>11</a:t>
            </a:fld>
            <a:endParaRPr lang="it-IT"/>
          </a:p>
        </p:txBody>
      </p:sp>
    </p:spTree>
    <p:extLst>
      <p:ext uri="{BB962C8B-B14F-4D97-AF65-F5344CB8AC3E}">
        <p14:creationId xmlns:p14="http://schemas.microsoft.com/office/powerpoint/2010/main" val="579189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C22109BC-39F4-43B1-850C-D5EB0E6480C8}" type="slidenum">
              <a:rPr lang="it-IT" smtClean="0"/>
              <a:t>12</a:t>
            </a:fld>
            <a:endParaRPr lang="it-IT"/>
          </a:p>
        </p:txBody>
      </p:sp>
    </p:spTree>
    <p:extLst>
      <p:ext uri="{BB962C8B-B14F-4D97-AF65-F5344CB8AC3E}">
        <p14:creationId xmlns:p14="http://schemas.microsoft.com/office/powerpoint/2010/main" val="174916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C22109BC-39F4-43B1-850C-D5EB0E6480C8}" type="slidenum">
              <a:rPr lang="it-IT" smtClean="0"/>
              <a:t>13</a:t>
            </a:fld>
            <a:endParaRPr lang="it-IT"/>
          </a:p>
        </p:txBody>
      </p:sp>
    </p:spTree>
    <p:extLst>
      <p:ext uri="{BB962C8B-B14F-4D97-AF65-F5344CB8AC3E}">
        <p14:creationId xmlns:p14="http://schemas.microsoft.com/office/powerpoint/2010/main" val="268999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C22109BC-39F4-43B1-850C-D5EB0E6480C8}" type="slidenum">
              <a:rPr lang="it-IT" smtClean="0"/>
              <a:t>14</a:t>
            </a:fld>
            <a:endParaRPr lang="it-IT"/>
          </a:p>
        </p:txBody>
      </p:sp>
    </p:spTree>
    <p:extLst>
      <p:ext uri="{BB962C8B-B14F-4D97-AF65-F5344CB8AC3E}">
        <p14:creationId xmlns:p14="http://schemas.microsoft.com/office/powerpoint/2010/main" val="1827277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C22109BC-39F4-43B1-850C-D5EB0E6480C8}" type="slidenum">
              <a:rPr lang="it-IT" smtClean="0"/>
              <a:t>15</a:t>
            </a:fld>
            <a:endParaRPr lang="it-IT"/>
          </a:p>
        </p:txBody>
      </p:sp>
    </p:spTree>
    <p:extLst>
      <p:ext uri="{BB962C8B-B14F-4D97-AF65-F5344CB8AC3E}">
        <p14:creationId xmlns:p14="http://schemas.microsoft.com/office/powerpoint/2010/main" val="983734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C22109BC-39F4-43B1-850C-D5EB0E6480C8}" type="slidenum">
              <a:rPr lang="it-IT" smtClean="0"/>
              <a:t>2</a:t>
            </a:fld>
            <a:endParaRPr lang="it-IT"/>
          </a:p>
        </p:txBody>
      </p:sp>
    </p:spTree>
    <p:extLst>
      <p:ext uri="{BB962C8B-B14F-4D97-AF65-F5344CB8AC3E}">
        <p14:creationId xmlns:p14="http://schemas.microsoft.com/office/powerpoint/2010/main" val="1264200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C22109BC-39F4-43B1-850C-D5EB0E6480C8}" type="slidenum">
              <a:rPr lang="it-IT" smtClean="0"/>
              <a:t>3</a:t>
            </a:fld>
            <a:endParaRPr lang="it-IT"/>
          </a:p>
        </p:txBody>
      </p:sp>
    </p:spTree>
    <p:extLst>
      <p:ext uri="{BB962C8B-B14F-4D97-AF65-F5344CB8AC3E}">
        <p14:creationId xmlns:p14="http://schemas.microsoft.com/office/powerpoint/2010/main" val="1448059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C22109BC-39F4-43B1-850C-D5EB0E6480C8}" type="slidenum">
              <a:rPr lang="it-IT" smtClean="0"/>
              <a:t>4</a:t>
            </a:fld>
            <a:endParaRPr lang="it-IT"/>
          </a:p>
        </p:txBody>
      </p:sp>
    </p:spTree>
    <p:extLst>
      <p:ext uri="{BB962C8B-B14F-4D97-AF65-F5344CB8AC3E}">
        <p14:creationId xmlns:p14="http://schemas.microsoft.com/office/powerpoint/2010/main" val="3477530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C22109BC-39F4-43B1-850C-D5EB0E6480C8}" type="slidenum">
              <a:rPr lang="it-IT" smtClean="0"/>
              <a:t>5</a:t>
            </a:fld>
            <a:endParaRPr lang="it-IT"/>
          </a:p>
        </p:txBody>
      </p:sp>
    </p:spTree>
    <p:extLst>
      <p:ext uri="{BB962C8B-B14F-4D97-AF65-F5344CB8AC3E}">
        <p14:creationId xmlns:p14="http://schemas.microsoft.com/office/powerpoint/2010/main" val="2091090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C22109BC-39F4-43B1-850C-D5EB0E6480C8}" type="slidenum">
              <a:rPr lang="it-IT" smtClean="0"/>
              <a:t>6</a:t>
            </a:fld>
            <a:endParaRPr lang="it-IT"/>
          </a:p>
        </p:txBody>
      </p:sp>
    </p:spTree>
    <p:extLst>
      <p:ext uri="{BB962C8B-B14F-4D97-AF65-F5344CB8AC3E}">
        <p14:creationId xmlns:p14="http://schemas.microsoft.com/office/powerpoint/2010/main" val="2606861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C22109BC-39F4-43B1-850C-D5EB0E6480C8}" type="slidenum">
              <a:rPr lang="it-IT" smtClean="0"/>
              <a:t>7</a:t>
            </a:fld>
            <a:endParaRPr lang="it-IT"/>
          </a:p>
        </p:txBody>
      </p:sp>
    </p:spTree>
    <p:extLst>
      <p:ext uri="{BB962C8B-B14F-4D97-AF65-F5344CB8AC3E}">
        <p14:creationId xmlns:p14="http://schemas.microsoft.com/office/powerpoint/2010/main" val="417296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C22109BC-39F4-43B1-850C-D5EB0E6480C8}" type="slidenum">
              <a:rPr lang="it-IT" smtClean="0"/>
              <a:t>8</a:t>
            </a:fld>
            <a:endParaRPr lang="it-IT"/>
          </a:p>
        </p:txBody>
      </p:sp>
    </p:spTree>
    <p:extLst>
      <p:ext uri="{BB962C8B-B14F-4D97-AF65-F5344CB8AC3E}">
        <p14:creationId xmlns:p14="http://schemas.microsoft.com/office/powerpoint/2010/main" val="3907832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C22109BC-39F4-43B1-850C-D5EB0E6480C8}" type="slidenum">
              <a:rPr lang="it-IT" smtClean="0"/>
              <a:t>9</a:t>
            </a:fld>
            <a:endParaRPr lang="it-IT"/>
          </a:p>
        </p:txBody>
      </p:sp>
    </p:spTree>
    <p:extLst>
      <p:ext uri="{BB962C8B-B14F-4D97-AF65-F5344CB8AC3E}">
        <p14:creationId xmlns:p14="http://schemas.microsoft.com/office/powerpoint/2010/main" val="1779618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Diapositiva titolo">
    <p:spTree>
      <p:nvGrpSpPr>
        <p:cNvPr id="1" name=""/>
        <p:cNvGrpSpPr/>
        <p:nvPr/>
      </p:nvGrpSpPr>
      <p:grpSpPr>
        <a:xfrm>
          <a:off x="0" y="0"/>
          <a:ext cx="0" cy="0"/>
          <a:chOff x="0" y="0"/>
          <a:chExt cx="0" cy="0"/>
        </a:xfrm>
      </p:grpSpPr>
      <p:sp>
        <p:nvSpPr>
          <p:cNvPr id="2" name="Ovale 1"/>
          <p:cNvSpPr/>
          <p:nvPr/>
        </p:nvSpPr>
        <p:spPr>
          <a:xfrm>
            <a:off x="3139127" y="2540523"/>
            <a:ext cx="1998483" cy="1987966"/>
          </a:xfrm>
          <a:prstGeom prst="ellips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it-IT" sz="2700" noProof="0"/>
          </a:p>
        </p:txBody>
      </p:sp>
      <p:sp>
        <p:nvSpPr>
          <p:cNvPr id="8" name="Ovale 7"/>
          <p:cNvSpPr/>
          <p:nvPr/>
        </p:nvSpPr>
        <p:spPr>
          <a:xfrm>
            <a:off x="9339902" y="3267948"/>
            <a:ext cx="535937" cy="533117"/>
          </a:xfrm>
          <a:prstGeom prst="ellipse">
            <a:avLst/>
          </a:prstGeom>
          <a:solidFill>
            <a:schemeClr val="accent1">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it-IT" sz="2700" noProof="0"/>
          </a:p>
        </p:txBody>
      </p:sp>
      <p:sp>
        <p:nvSpPr>
          <p:cNvPr id="9" name="Ovale 8"/>
          <p:cNvSpPr/>
          <p:nvPr/>
        </p:nvSpPr>
        <p:spPr>
          <a:xfrm>
            <a:off x="1526768" y="3429000"/>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0"/>
            <a:endParaRPr lang="it-IT" sz="2700" noProof="0"/>
          </a:p>
        </p:txBody>
      </p:sp>
      <p:sp>
        <p:nvSpPr>
          <p:cNvPr id="7" name="Titolo 2"/>
          <p:cNvSpPr>
            <a:spLocks noGrp="1"/>
          </p:cNvSpPr>
          <p:nvPr>
            <p:ph type="title" hasCustomPrompt="1"/>
          </p:nvPr>
        </p:nvSpPr>
        <p:spPr>
          <a:xfrm>
            <a:off x="1104900" y="1979630"/>
            <a:ext cx="10668000" cy="2969443"/>
          </a:xfrm>
          <a:prstGeom prst="rect">
            <a:avLst/>
          </a:prstGeom>
          <a:effectLst/>
        </p:spPr>
        <p:txBody>
          <a:bodyPr tIns="0" bIns="91440" rtlCol="0" anchor="ctr" anchorCtr="0"/>
          <a:lstStyle>
            <a:lvl1pPr algn="ctr">
              <a:lnSpc>
                <a:spcPct val="150000"/>
              </a:lnSpc>
              <a:defRPr sz="11499" kern="3000" spc="2000" baseline="0"/>
            </a:lvl1pPr>
          </a:lstStyle>
          <a:p>
            <a:pPr rtl="0"/>
            <a:r>
              <a:rPr lang="it-IT" noProof="0"/>
              <a:t>INSERIRE QUI IL TITOLO</a:t>
            </a:r>
          </a:p>
        </p:txBody>
      </p:sp>
      <p:sp>
        <p:nvSpPr>
          <p:cNvPr id="10" name="Ovale 9"/>
          <p:cNvSpPr/>
          <p:nvPr/>
        </p:nvSpPr>
        <p:spPr>
          <a:xfrm>
            <a:off x="3120076" y="1119481"/>
            <a:ext cx="4749538" cy="4724544"/>
          </a:xfrm>
          <a:prstGeom prst="ellipse">
            <a:avLst/>
          </a:prstGeom>
          <a:noFill/>
          <a:ln w="3175">
            <a:solidFill>
              <a:schemeClr val="tx1">
                <a:alpha val="1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it-IT" sz="2700" noProof="0"/>
          </a:p>
        </p:txBody>
      </p:sp>
      <p:sp>
        <p:nvSpPr>
          <p:cNvPr id="12" name="Ovale 11"/>
          <p:cNvSpPr/>
          <p:nvPr/>
        </p:nvSpPr>
        <p:spPr>
          <a:xfrm>
            <a:off x="1526769" y="1668430"/>
            <a:ext cx="3610841" cy="3591839"/>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it-IT" sz="2700" noProof="0"/>
          </a:p>
        </p:txBody>
      </p:sp>
      <p:sp>
        <p:nvSpPr>
          <p:cNvPr id="17" name="Ovale 16"/>
          <p:cNvSpPr/>
          <p:nvPr userDrawn="1"/>
        </p:nvSpPr>
        <p:spPr>
          <a:xfrm>
            <a:off x="1526768" y="3429000"/>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0"/>
            <a:endParaRPr lang="it-IT" sz="2700" noProof="0"/>
          </a:p>
        </p:txBody>
      </p:sp>
      <p:sp>
        <p:nvSpPr>
          <p:cNvPr id="18" name="Figura a mano libera: Forma 17">
            <a:extLst>
              <a:ext uri="{FF2B5EF4-FFF2-40B4-BE49-F238E27FC236}">
                <a16:creationId xmlns:a16="http://schemas.microsoft.com/office/drawing/2014/main" id="{4703ED78-9792-4917-9463-BAE14924155A}"/>
              </a:ext>
            </a:extLst>
          </p:cNvPr>
          <p:cNvSpPr/>
          <p:nvPr userDrawn="1"/>
        </p:nvSpPr>
        <p:spPr>
          <a:xfrm rot="10800000">
            <a:off x="8439878" y="5850862"/>
            <a:ext cx="3682959" cy="100713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9" name="Figura a mano libera: Forma 18">
            <a:extLst>
              <a:ext uri="{FF2B5EF4-FFF2-40B4-BE49-F238E27FC236}">
                <a16:creationId xmlns:a16="http://schemas.microsoft.com/office/drawing/2014/main" id="{6CB0B64F-356D-4C37-BDB5-3CB1B066C4C9}"/>
              </a:ext>
            </a:extLst>
          </p:cNvPr>
          <p:cNvSpPr/>
          <p:nvPr userDrawn="1"/>
        </p:nvSpPr>
        <p:spPr>
          <a:xfrm>
            <a:off x="1104900" y="-9056"/>
            <a:ext cx="3682959" cy="100713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3" name="Sottotitolo 2">
            <a:extLst>
              <a:ext uri="{FF2B5EF4-FFF2-40B4-BE49-F238E27FC236}">
                <a16:creationId xmlns:a16="http://schemas.microsoft.com/office/drawing/2014/main" id="{742D2790-EA30-4E0B-B8F3-16FBA340C5A6}"/>
              </a:ext>
            </a:extLst>
          </p:cNvPr>
          <p:cNvSpPr>
            <a:spLocks noGrp="1"/>
          </p:cNvSpPr>
          <p:nvPr>
            <p:ph type="subTitle" idx="1" hasCustomPrompt="1"/>
          </p:nvPr>
        </p:nvSpPr>
        <p:spPr>
          <a:xfrm>
            <a:off x="1104900" y="4528489"/>
            <a:ext cx="10668000" cy="853179"/>
          </a:xfrm>
        </p:spPr>
        <p:txBody>
          <a:bodyPr vert="horz" lIns="0" tIns="45720" rIns="0" bIns="45720" rtlCol="0">
            <a:noAutofit/>
          </a:bodyPr>
          <a:lstStyle>
            <a:lvl1pPr marL="0" indent="0" algn="ctr">
              <a:buNone/>
              <a:defRPr lang="en-US" sz="3600" spc="600">
                <a:solidFill>
                  <a:srgbClr val="2F3342"/>
                </a:solidFill>
              </a:defRPr>
            </a:lvl1pPr>
          </a:lstStyle>
          <a:p>
            <a:pPr marL="228600" lvl="0" indent="-228600" algn="ctr" rtl="0"/>
            <a:r>
              <a:rPr lang="it-IT" noProof="0"/>
              <a:t>FARE CLIC PER MODIFICARE LO STILE DEL SOTTOTITOLO DELLO SCHEMA</a:t>
            </a:r>
          </a:p>
        </p:txBody>
      </p:sp>
    </p:spTree>
    <p:extLst>
      <p:ext uri="{BB962C8B-B14F-4D97-AF65-F5344CB8AC3E}">
        <p14:creationId xmlns:p14="http://schemas.microsoft.com/office/powerpoint/2010/main" val="2296669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uoto">
    <p:spTree>
      <p:nvGrpSpPr>
        <p:cNvPr id="1" name=""/>
        <p:cNvGrpSpPr/>
        <p:nvPr/>
      </p:nvGrpSpPr>
      <p:grpSpPr>
        <a:xfrm>
          <a:off x="0" y="0"/>
          <a:ext cx="0" cy="0"/>
          <a:chOff x="0" y="0"/>
          <a:chExt cx="0" cy="0"/>
        </a:xfrm>
      </p:grpSpPr>
      <p:sp>
        <p:nvSpPr>
          <p:cNvPr id="7" name="Ovale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it-IT" sz="2700" noProof="0"/>
          </a:p>
        </p:txBody>
      </p:sp>
      <p:sp>
        <p:nvSpPr>
          <p:cNvPr id="8" name="Ovale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it-IT" sz="2700" noProof="0"/>
          </a:p>
        </p:txBody>
      </p:sp>
      <p:sp>
        <p:nvSpPr>
          <p:cNvPr id="9" name="Ovale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0"/>
            <a:endParaRPr lang="it-IT" sz="2700" noProof="0"/>
          </a:p>
        </p:txBody>
      </p:sp>
      <p:sp>
        <p:nvSpPr>
          <p:cNvPr id="10" name="Ovale 9">
            <a:extLst>
              <a:ext uri="{FF2B5EF4-FFF2-40B4-BE49-F238E27FC236}">
                <a16:creationId xmlns:a16="http://schemas.microsoft.com/office/drawing/2014/main" id="{12BAE379-8BA3-4C38-80B9-F6ECE8575046}"/>
              </a:ext>
            </a:extLst>
          </p:cNvPr>
          <p:cNvSpPr/>
          <p:nvPr userDrawn="1"/>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it-IT" sz="2700" noProof="0"/>
          </a:p>
        </p:txBody>
      </p:sp>
      <p:sp>
        <p:nvSpPr>
          <p:cNvPr id="11" name="Figura a mano libera: Forma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2" name="Figura a mano libera: Forma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Tree>
    <p:extLst>
      <p:ext uri="{BB962C8B-B14F-4D97-AF65-F5344CB8AC3E}">
        <p14:creationId xmlns:p14="http://schemas.microsoft.com/office/powerpoint/2010/main" val="2568348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50126770-6622-450D-A1F3-BC241C88D6CB}"/>
              </a:ext>
            </a:extLst>
          </p:cNvPr>
          <p:cNvSpPr>
            <a:spLocks noGrp="1"/>
          </p:cNvSpPr>
          <p:nvPr>
            <p:ph idx="1"/>
          </p:nvPr>
        </p:nvSpPr>
        <p:spPr>
          <a:xfrm>
            <a:off x="1104900" y="1352550"/>
            <a:ext cx="10248899" cy="4824413"/>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Ovale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it-IT" sz="2700" noProof="0"/>
          </a:p>
        </p:txBody>
      </p:sp>
      <p:sp>
        <p:nvSpPr>
          <p:cNvPr id="8" name="Ovale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it-IT" sz="2700" noProof="0"/>
          </a:p>
        </p:txBody>
      </p:sp>
      <p:sp>
        <p:nvSpPr>
          <p:cNvPr id="9" name="Ovale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0"/>
            <a:endParaRPr lang="it-IT" sz="2700" noProof="0"/>
          </a:p>
        </p:txBody>
      </p:sp>
      <p:sp>
        <p:nvSpPr>
          <p:cNvPr id="10" name="Ovale 9">
            <a:extLst>
              <a:ext uri="{FF2B5EF4-FFF2-40B4-BE49-F238E27FC236}">
                <a16:creationId xmlns:a16="http://schemas.microsoft.com/office/drawing/2014/main" id="{12BAE379-8BA3-4C38-80B9-F6ECE8575046}"/>
              </a:ext>
            </a:extLst>
          </p:cNvPr>
          <p:cNvSpPr/>
          <p:nvPr userDrawn="1"/>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it-IT" sz="2700" noProof="0"/>
          </a:p>
        </p:txBody>
      </p:sp>
      <p:sp>
        <p:nvSpPr>
          <p:cNvPr id="11" name="Figura a mano libera: Forma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2" name="Figura a mano libera: Forma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 name="Titolo 13">
            <a:extLst>
              <a:ext uri="{FF2B5EF4-FFF2-40B4-BE49-F238E27FC236}">
                <a16:creationId xmlns:a16="http://schemas.microsoft.com/office/drawing/2014/main" id="{EAF2EDC5-8FCA-8543-8C1F-688DA6DC9B9D}"/>
              </a:ext>
            </a:extLst>
          </p:cNvPr>
          <p:cNvSpPr>
            <a:spLocks noGrp="1"/>
          </p:cNvSpPr>
          <p:nvPr>
            <p:ph type="title"/>
          </p:nvPr>
        </p:nvSpPr>
        <p:spPr/>
        <p:txBody>
          <a:bodyPr rtlCol="0"/>
          <a:lstStyle/>
          <a:p>
            <a:pPr rtl="0"/>
            <a:r>
              <a:rPr lang="it-IT" noProof="0"/>
              <a:t>Fare clic per modificare lo stile del titolo dello schema</a:t>
            </a:r>
          </a:p>
        </p:txBody>
      </p:sp>
    </p:spTree>
    <p:extLst>
      <p:ext uri="{BB962C8B-B14F-4D97-AF65-F5344CB8AC3E}">
        <p14:creationId xmlns:p14="http://schemas.microsoft.com/office/powerpoint/2010/main" val="2966877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Immagine con didascalia">
    <p:spTree>
      <p:nvGrpSpPr>
        <p:cNvPr id="1" name=""/>
        <p:cNvGrpSpPr/>
        <p:nvPr/>
      </p:nvGrpSpPr>
      <p:grpSpPr>
        <a:xfrm>
          <a:off x="0" y="0"/>
          <a:ext cx="0" cy="0"/>
          <a:chOff x="0" y="0"/>
          <a:chExt cx="0" cy="0"/>
        </a:xfrm>
      </p:grpSpPr>
      <p:sp>
        <p:nvSpPr>
          <p:cNvPr id="23" name="Ovale 22"/>
          <p:cNvSpPr/>
          <p:nvPr/>
        </p:nvSpPr>
        <p:spPr>
          <a:xfrm>
            <a:off x="1755742"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it-IT" sz="2700" noProof="0"/>
          </a:p>
        </p:txBody>
      </p:sp>
      <p:sp>
        <p:nvSpPr>
          <p:cNvPr id="66" name="Ovale 65"/>
          <p:cNvSpPr/>
          <p:nvPr/>
        </p:nvSpPr>
        <p:spPr>
          <a:xfrm>
            <a:off x="392841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0"/>
            <a:endParaRPr lang="it-IT" sz="2700" noProof="0"/>
          </a:p>
        </p:txBody>
      </p:sp>
      <p:sp>
        <p:nvSpPr>
          <p:cNvPr id="35" name="Ovale 34"/>
          <p:cNvSpPr/>
          <p:nvPr/>
        </p:nvSpPr>
        <p:spPr>
          <a:xfrm>
            <a:off x="1524000" y="1812813"/>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it-IT" sz="2700" noProof="0"/>
          </a:p>
        </p:txBody>
      </p:sp>
      <p:sp>
        <p:nvSpPr>
          <p:cNvPr id="18" name="Figura a mano libera: Forma 17">
            <a:extLst>
              <a:ext uri="{FF2B5EF4-FFF2-40B4-BE49-F238E27FC236}">
                <a16:creationId xmlns:a16="http://schemas.microsoft.com/office/drawing/2014/main" id="{125D7C1C-9CF4-47B3-9ABC-8F0E2CE6CD31}"/>
              </a:ext>
            </a:extLst>
          </p:cNvPr>
          <p:cNvSpPr/>
          <p:nvPr userDrawn="1"/>
        </p:nvSpPr>
        <p:spPr>
          <a:xfrm rot="10800000">
            <a:off x="3192203"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9" name="Figura a mano libera: Forma 18">
            <a:extLst>
              <a:ext uri="{FF2B5EF4-FFF2-40B4-BE49-F238E27FC236}">
                <a16:creationId xmlns:a16="http://schemas.microsoft.com/office/drawing/2014/main" id="{B0B53361-3F22-4468-B6F8-71E345F7077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B4B38687-48E7-4488-BB10-BDE4F5A73622}"/>
              </a:ext>
            </a:extLst>
          </p:cNvPr>
          <p:cNvSpPr>
            <a:spLocks noGrp="1"/>
          </p:cNvSpPr>
          <p:nvPr>
            <p:ph type="title"/>
          </p:nvPr>
        </p:nvSpPr>
        <p:spPr>
          <a:xfrm>
            <a:off x="1533144" y="1237089"/>
            <a:ext cx="4562856" cy="1563624"/>
          </a:xfrm>
        </p:spPr>
        <p:txBody>
          <a:bodyPr vert="horz" lIns="91440" tIns="0" rIns="91440" bIns="0" rtlCol="0" anchor="b" anchorCtr="0">
            <a:noAutofit/>
          </a:bodyPr>
          <a:lstStyle>
            <a:lvl1pPr>
              <a:defRPr lang="en-US" sz="3600" b="0" baseline="0" dirty="0">
                <a:solidFill>
                  <a:schemeClr val="tx1">
                    <a:lumMod val="85000"/>
                    <a:lumOff val="15000"/>
                  </a:schemeClr>
                </a:solidFill>
                <a:ea typeface="+mn-ea"/>
                <a:cs typeface="+mn-cs"/>
              </a:defRPr>
            </a:lvl1pPr>
          </a:lstStyle>
          <a:p>
            <a:pPr marL="0" lvl="0" indent="0" rtl="0">
              <a:lnSpc>
                <a:spcPct val="100000"/>
              </a:lnSpc>
              <a:spcBef>
                <a:spcPts val="0"/>
              </a:spcBef>
              <a:buFont typeface="Arial" panose="020B0604020202020204" pitchFamily="34" charset="0"/>
            </a:pPr>
            <a:r>
              <a:rPr lang="it-IT" noProof="0"/>
              <a:t>Fare clic per modificare lo stile del titolo dello schema</a:t>
            </a:r>
          </a:p>
        </p:txBody>
      </p:sp>
      <p:sp>
        <p:nvSpPr>
          <p:cNvPr id="10" name="Segnaposto testo 3">
            <a:extLst>
              <a:ext uri="{FF2B5EF4-FFF2-40B4-BE49-F238E27FC236}">
                <a16:creationId xmlns:a16="http://schemas.microsoft.com/office/drawing/2014/main" id="{DBFA191B-5E25-41C1-B950-BB8F10AC1D3B}"/>
              </a:ext>
            </a:extLst>
          </p:cNvPr>
          <p:cNvSpPr>
            <a:spLocks noGrp="1"/>
          </p:cNvSpPr>
          <p:nvPr>
            <p:ph type="body" sz="half" idx="2" hasCustomPrompt="1"/>
          </p:nvPr>
        </p:nvSpPr>
        <p:spPr>
          <a:xfrm>
            <a:off x="1533144" y="2888790"/>
            <a:ext cx="4562856" cy="2980197"/>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lo stile del titolo</a:t>
            </a:r>
          </a:p>
        </p:txBody>
      </p:sp>
      <p:sp>
        <p:nvSpPr>
          <p:cNvPr id="12" name="Segnaposto immagine 11">
            <a:extLst>
              <a:ext uri="{FF2B5EF4-FFF2-40B4-BE49-F238E27FC236}">
                <a16:creationId xmlns:a16="http://schemas.microsoft.com/office/drawing/2014/main" id="{43AA0A46-EB51-4095-97DD-ED4081CF5A06}"/>
              </a:ext>
            </a:extLst>
          </p:cNvPr>
          <p:cNvSpPr>
            <a:spLocks noGrp="1"/>
          </p:cNvSpPr>
          <p:nvPr>
            <p:ph type="pic" idx="1"/>
          </p:nvPr>
        </p:nvSpPr>
        <p:spPr>
          <a:xfrm>
            <a:off x="5440862" y="0"/>
            <a:ext cx="6751137" cy="6857999"/>
          </a:xfrm>
          <a:custGeom>
            <a:avLst/>
            <a:gdLst>
              <a:gd name="connsiteX0" fmla="*/ 0 w 6751137"/>
              <a:gd name="connsiteY0" fmla="*/ 0 h 6857999"/>
              <a:gd name="connsiteX1" fmla="*/ 6751137 w 6751137"/>
              <a:gd name="connsiteY1" fmla="*/ 0 h 6857999"/>
              <a:gd name="connsiteX2" fmla="*/ 6751137 w 6751137"/>
              <a:gd name="connsiteY2" fmla="*/ 6857999 h 6857999"/>
              <a:gd name="connsiteX3" fmla="*/ 0 w 6751137"/>
              <a:gd name="connsiteY3" fmla="*/ 6857999 h 6857999"/>
              <a:gd name="connsiteX4" fmla="*/ 0 w 6751137"/>
              <a:gd name="connsiteY4" fmla="*/ 6844680 h 6857999"/>
              <a:gd name="connsiteX5" fmla="*/ 141429 w 6751137"/>
              <a:gd name="connsiteY5" fmla="*/ 6697120 h 6857999"/>
              <a:gd name="connsiteX6" fmla="*/ 1410790 w 6751137"/>
              <a:gd name="connsiteY6" fmla="*/ 3429000 h 6857999"/>
              <a:gd name="connsiteX7" fmla="*/ 141429 w 6751137"/>
              <a:gd name="connsiteY7" fmla="*/ 160880 h 6857999"/>
              <a:gd name="connsiteX8" fmla="*/ 0 w 6751137"/>
              <a:gd name="connsiteY8" fmla="*/ 1332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51137" h="6857999">
                <a:moveTo>
                  <a:pt x="0" y="0"/>
                </a:moveTo>
                <a:lnTo>
                  <a:pt x="6751137" y="0"/>
                </a:lnTo>
                <a:lnTo>
                  <a:pt x="6751137" y="6857999"/>
                </a:lnTo>
                <a:lnTo>
                  <a:pt x="0" y="6857999"/>
                </a:lnTo>
                <a:lnTo>
                  <a:pt x="0" y="6844680"/>
                </a:lnTo>
                <a:lnTo>
                  <a:pt x="141429" y="6697120"/>
                </a:lnTo>
                <a:cubicBezTo>
                  <a:pt x="930105" y="5833950"/>
                  <a:pt x="1410790" y="4687315"/>
                  <a:pt x="1410790" y="3429000"/>
                </a:cubicBezTo>
                <a:cubicBezTo>
                  <a:pt x="1410790" y="2170685"/>
                  <a:pt x="930105" y="1024050"/>
                  <a:pt x="141429" y="160880"/>
                </a:cubicBezTo>
                <a:lnTo>
                  <a:pt x="0" y="13320"/>
                </a:lnTo>
                <a:close/>
              </a:path>
            </a:pathLst>
          </a:custGeom>
          <a:solidFill>
            <a:schemeClr val="bg1">
              <a:lumMod val="95000"/>
            </a:schemeClr>
          </a:solidFill>
        </p:spPr>
        <p:txBody>
          <a:bodyPr wrap="square" rtlCol="0" anchor="ctr">
            <a:noAutofit/>
          </a:bodyPr>
          <a:lstStyle>
            <a:lvl1pPr marL="0" indent="0" algn="ctr">
              <a:buNone/>
              <a:defRPr sz="20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Tree>
    <p:extLst>
      <p:ext uri="{BB962C8B-B14F-4D97-AF65-F5344CB8AC3E}">
        <p14:creationId xmlns:p14="http://schemas.microsoft.com/office/powerpoint/2010/main" val="2267091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Confronto con immagini">
    <p:spTree>
      <p:nvGrpSpPr>
        <p:cNvPr id="1" name=""/>
        <p:cNvGrpSpPr/>
        <p:nvPr/>
      </p:nvGrpSpPr>
      <p:grpSpPr>
        <a:xfrm>
          <a:off x="0" y="0"/>
          <a:ext cx="0" cy="0"/>
          <a:chOff x="0" y="0"/>
          <a:chExt cx="0" cy="0"/>
        </a:xfrm>
      </p:grpSpPr>
      <p:sp>
        <p:nvSpPr>
          <p:cNvPr id="38" name="Segnaposto immagine 24">
            <a:extLst>
              <a:ext uri="{FF2B5EF4-FFF2-40B4-BE49-F238E27FC236}">
                <a16:creationId xmlns:a16="http://schemas.microsoft.com/office/drawing/2014/main" id="{099F6EE0-0ECC-4BF4-81EC-F8B712B6FA8C}"/>
              </a:ext>
            </a:extLst>
          </p:cNvPr>
          <p:cNvSpPr>
            <a:spLocks noGrp="1"/>
          </p:cNvSpPr>
          <p:nvPr>
            <p:ph type="pic" sz="quarter" idx="105" hasCustomPrompt="1"/>
          </p:nvPr>
        </p:nvSpPr>
        <p:spPr>
          <a:xfrm>
            <a:off x="7968655" y="419270"/>
            <a:ext cx="2285207" cy="2273182"/>
          </a:xfrm>
          <a:custGeom>
            <a:avLst/>
            <a:gdLst>
              <a:gd name="connsiteX0" fmla="*/ 2374769 w 4749538"/>
              <a:gd name="connsiteY0" fmla="*/ 0 h 4724544"/>
              <a:gd name="connsiteX1" fmla="*/ 4749538 w 4749538"/>
              <a:gd name="connsiteY1" fmla="*/ 2362272 h 4724544"/>
              <a:gd name="connsiteX2" fmla="*/ 2374769 w 4749538"/>
              <a:gd name="connsiteY2" fmla="*/ 4724544 h 4724544"/>
              <a:gd name="connsiteX3" fmla="*/ 0 w 4749538"/>
              <a:gd name="connsiteY3" fmla="*/ 2362272 h 4724544"/>
              <a:gd name="connsiteX4" fmla="*/ 2374769 w 4749538"/>
              <a:gd name="connsiteY4" fmla="*/ 0 h 4724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9538" h="4724544">
                <a:moveTo>
                  <a:pt x="2374769" y="0"/>
                </a:moveTo>
                <a:cubicBezTo>
                  <a:pt x="3686318" y="0"/>
                  <a:pt x="4749538" y="1057625"/>
                  <a:pt x="4749538" y="2362272"/>
                </a:cubicBezTo>
                <a:cubicBezTo>
                  <a:pt x="4749538" y="3666919"/>
                  <a:pt x="3686318" y="4724544"/>
                  <a:pt x="2374769" y="4724544"/>
                </a:cubicBezTo>
                <a:cubicBezTo>
                  <a:pt x="1063220" y="4724544"/>
                  <a:pt x="0" y="3666919"/>
                  <a:pt x="0" y="2362272"/>
                </a:cubicBezTo>
                <a:cubicBezTo>
                  <a:pt x="0" y="1057625"/>
                  <a:pt x="1063220" y="0"/>
                  <a:pt x="2374769" y="0"/>
                </a:cubicBezTo>
                <a:close/>
              </a:path>
            </a:pathLst>
          </a:custGeom>
          <a:solidFill>
            <a:schemeClr val="tx1">
              <a:alpha val="10000"/>
            </a:schemeClr>
          </a:solidFill>
        </p:spPr>
        <p:txBody>
          <a:bodyPr wrap="square" rtlCol="0" anchor="ctr">
            <a:noAutofit/>
          </a:bodyPr>
          <a:lstStyle>
            <a:lvl1pPr algn="ctr">
              <a:lnSpc>
                <a:spcPct val="100000"/>
              </a:lnSpc>
              <a:defRPr sz="1100" b="0" baseline="0">
                <a:solidFill>
                  <a:schemeClr val="tx1">
                    <a:lumMod val="50000"/>
                    <a:lumOff val="50000"/>
                  </a:schemeClr>
                </a:solidFill>
              </a:defRPr>
            </a:lvl1pPr>
          </a:lstStyle>
          <a:p>
            <a:pPr rtl="0"/>
            <a:r>
              <a:rPr lang="it-IT" noProof="0"/>
              <a:t>Trascinare </a:t>
            </a:r>
          </a:p>
          <a:p>
            <a:pPr rtl="0"/>
            <a:r>
              <a:rPr lang="it-IT" noProof="0"/>
              <a:t>l’immagine qui</a:t>
            </a:r>
          </a:p>
        </p:txBody>
      </p:sp>
      <p:sp>
        <p:nvSpPr>
          <p:cNvPr id="47" name="Ovale 46"/>
          <p:cNvSpPr/>
          <p:nvPr/>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it-IT" sz="2700" noProof="0"/>
          </a:p>
        </p:txBody>
      </p:sp>
      <p:sp>
        <p:nvSpPr>
          <p:cNvPr id="48" name="Ovale 47"/>
          <p:cNvSpPr/>
          <p:nvPr/>
        </p:nvSpPr>
        <p:spPr>
          <a:xfrm>
            <a:off x="1099631"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it-IT" sz="2700" noProof="0"/>
          </a:p>
        </p:txBody>
      </p:sp>
      <p:sp>
        <p:nvSpPr>
          <p:cNvPr id="16" name="Segnaposto immagine 24"/>
          <p:cNvSpPr>
            <a:spLocks noGrp="1"/>
          </p:cNvSpPr>
          <p:nvPr>
            <p:ph type="pic" sz="quarter" idx="104" hasCustomPrompt="1"/>
          </p:nvPr>
        </p:nvSpPr>
        <p:spPr>
          <a:xfrm>
            <a:off x="2455922" y="419270"/>
            <a:ext cx="2285207" cy="2273182"/>
          </a:xfrm>
          <a:custGeom>
            <a:avLst/>
            <a:gdLst>
              <a:gd name="connsiteX0" fmla="*/ 2374769 w 4749538"/>
              <a:gd name="connsiteY0" fmla="*/ 0 h 4724544"/>
              <a:gd name="connsiteX1" fmla="*/ 4749538 w 4749538"/>
              <a:gd name="connsiteY1" fmla="*/ 2362272 h 4724544"/>
              <a:gd name="connsiteX2" fmla="*/ 2374769 w 4749538"/>
              <a:gd name="connsiteY2" fmla="*/ 4724544 h 4724544"/>
              <a:gd name="connsiteX3" fmla="*/ 0 w 4749538"/>
              <a:gd name="connsiteY3" fmla="*/ 2362272 h 4724544"/>
              <a:gd name="connsiteX4" fmla="*/ 2374769 w 4749538"/>
              <a:gd name="connsiteY4" fmla="*/ 0 h 4724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9538" h="4724544">
                <a:moveTo>
                  <a:pt x="2374769" y="0"/>
                </a:moveTo>
                <a:cubicBezTo>
                  <a:pt x="3686318" y="0"/>
                  <a:pt x="4749538" y="1057625"/>
                  <a:pt x="4749538" y="2362272"/>
                </a:cubicBezTo>
                <a:cubicBezTo>
                  <a:pt x="4749538" y="3666919"/>
                  <a:pt x="3686318" y="4724544"/>
                  <a:pt x="2374769" y="4724544"/>
                </a:cubicBezTo>
                <a:cubicBezTo>
                  <a:pt x="1063220" y="4724544"/>
                  <a:pt x="0" y="3666919"/>
                  <a:pt x="0" y="2362272"/>
                </a:cubicBezTo>
                <a:cubicBezTo>
                  <a:pt x="0" y="1057625"/>
                  <a:pt x="1063220" y="0"/>
                  <a:pt x="2374769" y="0"/>
                </a:cubicBezTo>
                <a:close/>
              </a:path>
            </a:pathLst>
          </a:custGeom>
          <a:solidFill>
            <a:schemeClr val="tx1">
              <a:alpha val="10000"/>
            </a:schemeClr>
          </a:solidFill>
        </p:spPr>
        <p:txBody>
          <a:bodyPr wrap="square" rtlCol="0" anchor="ctr">
            <a:noAutofit/>
          </a:bodyPr>
          <a:lstStyle>
            <a:lvl1pPr algn="ctr">
              <a:lnSpc>
                <a:spcPct val="100000"/>
              </a:lnSpc>
              <a:defRPr sz="1100" b="0" baseline="0">
                <a:solidFill>
                  <a:schemeClr val="tx1">
                    <a:lumMod val="50000"/>
                    <a:lumOff val="50000"/>
                  </a:schemeClr>
                </a:solidFill>
              </a:defRPr>
            </a:lvl1pPr>
          </a:lstStyle>
          <a:p>
            <a:pPr rtl="0"/>
            <a:r>
              <a:rPr lang="it-IT" noProof="0"/>
              <a:t>Trascinare </a:t>
            </a:r>
          </a:p>
          <a:p>
            <a:pPr rtl="0"/>
            <a:r>
              <a:rPr lang="it-IT" noProof="0"/>
              <a:t>l’immagine qui</a:t>
            </a:r>
          </a:p>
        </p:txBody>
      </p:sp>
      <p:sp>
        <p:nvSpPr>
          <p:cNvPr id="31" name="Segnaposto testo 3">
            <a:extLst>
              <a:ext uri="{FF2B5EF4-FFF2-40B4-BE49-F238E27FC236}">
                <a16:creationId xmlns:a16="http://schemas.microsoft.com/office/drawing/2014/main" id="{9E7F9AFC-1AA3-41EE-B9CF-8C208FD278B8}"/>
              </a:ext>
            </a:extLst>
          </p:cNvPr>
          <p:cNvSpPr>
            <a:spLocks noGrp="1"/>
          </p:cNvSpPr>
          <p:nvPr>
            <p:ph type="body" sz="half" idx="2"/>
          </p:nvPr>
        </p:nvSpPr>
        <p:spPr>
          <a:xfrm>
            <a:off x="1099632" y="3462109"/>
            <a:ext cx="4979928" cy="3262853"/>
          </a:xfrm>
        </p:spPr>
        <p:txBody>
          <a:bodyPr rtlCol="0">
            <a:normAutofit/>
          </a:bodyPr>
          <a:lstStyle>
            <a:lvl1pPr marL="0" indent="0">
              <a:lnSpc>
                <a:spcPct val="150000"/>
              </a:lnSpc>
              <a:buNone/>
              <a:defRPr sz="14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39" name="Titolo 7">
            <a:extLst>
              <a:ext uri="{FF2B5EF4-FFF2-40B4-BE49-F238E27FC236}">
                <a16:creationId xmlns:a16="http://schemas.microsoft.com/office/drawing/2014/main" id="{3914CF55-8C39-482F-A85C-6686F1BF80D0}"/>
              </a:ext>
            </a:extLst>
          </p:cNvPr>
          <p:cNvSpPr>
            <a:spLocks noGrp="1"/>
          </p:cNvSpPr>
          <p:nvPr>
            <p:ph type="body" sz="quarter" idx="106" hasCustomPrompt="1"/>
          </p:nvPr>
        </p:nvSpPr>
        <p:spPr>
          <a:xfrm>
            <a:off x="6612364" y="2823082"/>
            <a:ext cx="4979928" cy="605918"/>
          </a:xfrm>
        </p:spPr>
        <p:txBody>
          <a:bodyPr tIns="0" bIns="0" rtlCol="0" anchor="ctr" anchorCtr="0">
            <a:noAutofit/>
          </a:bodyPr>
          <a:lstStyle>
            <a:lvl1pPr marL="0" indent="0" algn="ctr">
              <a:lnSpc>
                <a:spcPct val="100000"/>
              </a:lnSpc>
              <a:spcBef>
                <a:spcPts val="0"/>
              </a:spcBef>
              <a:buFont typeface="Arial" panose="020B0604020202020204" pitchFamily="34" charset="0"/>
              <a:buNone/>
              <a:defRPr sz="1800" b="1" cap="all" baseline="0">
                <a:solidFill>
                  <a:schemeClr val="tx1">
                    <a:lumMod val="85000"/>
                    <a:lumOff val="15000"/>
                  </a:schemeClr>
                </a:solidFill>
                <a:latin typeface="+mj-lt"/>
              </a:defRPr>
            </a:lvl1pPr>
            <a:lvl2pPr algn="ctr">
              <a:defRPr/>
            </a:lvl2pPr>
            <a:lvl3pPr algn="ctr">
              <a:defRPr/>
            </a:lvl3pPr>
            <a:lvl4pPr algn="ctr">
              <a:lnSpc>
                <a:spcPct val="150000"/>
              </a:lnSpc>
              <a:defRPr/>
            </a:lvl4pPr>
            <a:lvl5pPr algn="ctr">
              <a:defRPr/>
            </a:lvl5pPr>
          </a:lstStyle>
          <a:p>
            <a:pPr lvl="0" rtl="0"/>
            <a:r>
              <a:rPr lang="it-IT" noProof="0"/>
              <a:t>SCRIVERE IL TITOLO QUI</a:t>
            </a:r>
          </a:p>
        </p:txBody>
      </p:sp>
      <p:sp>
        <p:nvSpPr>
          <p:cNvPr id="41" name="Segnaposto testo 3">
            <a:extLst>
              <a:ext uri="{FF2B5EF4-FFF2-40B4-BE49-F238E27FC236}">
                <a16:creationId xmlns:a16="http://schemas.microsoft.com/office/drawing/2014/main" id="{7D73FC3A-EB30-4FD3-B2A9-9E6A7F62BB97}"/>
              </a:ext>
            </a:extLst>
          </p:cNvPr>
          <p:cNvSpPr>
            <a:spLocks noGrp="1"/>
          </p:cNvSpPr>
          <p:nvPr>
            <p:ph type="body" sz="half" idx="107"/>
          </p:nvPr>
        </p:nvSpPr>
        <p:spPr>
          <a:xfrm>
            <a:off x="6612365" y="3462109"/>
            <a:ext cx="4979928" cy="3262853"/>
          </a:xfrm>
        </p:spPr>
        <p:txBody>
          <a:bodyPr rtlCol="0">
            <a:normAutofit/>
          </a:bodyPr>
          <a:lstStyle>
            <a:lvl1pPr marL="0" indent="0">
              <a:lnSpc>
                <a:spcPct val="150000"/>
              </a:lnSpc>
              <a:buNone/>
              <a:defRPr sz="14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42" name="Figura a mano libera: Forma 41">
            <a:extLst>
              <a:ext uri="{FF2B5EF4-FFF2-40B4-BE49-F238E27FC236}">
                <a16:creationId xmlns:a16="http://schemas.microsoft.com/office/drawing/2014/main" id="{07C33C9A-D7E8-4C10-B4DD-F1B8B3CAF4D7}"/>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44" name="Figura a mano libera: Forma 43">
            <a:extLst>
              <a:ext uri="{FF2B5EF4-FFF2-40B4-BE49-F238E27FC236}">
                <a16:creationId xmlns:a16="http://schemas.microsoft.com/office/drawing/2014/main" id="{6669BDAC-80FA-43B7-AF04-AC360CBD9C88}"/>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16CB0A3E-9615-4403-8894-873513E49039}"/>
              </a:ext>
            </a:extLst>
          </p:cNvPr>
          <p:cNvSpPr>
            <a:spLocks noGrp="1"/>
          </p:cNvSpPr>
          <p:nvPr>
            <p:ph type="title" hasCustomPrompt="1"/>
          </p:nvPr>
        </p:nvSpPr>
        <p:spPr>
          <a:xfrm>
            <a:off x="1099631" y="2825496"/>
            <a:ext cx="4983480" cy="603504"/>
          </a:xfrm>
        </p:spPr>
        <p:txBody>
          <a:bodyPr vert="horz" lIns="91440" tIns="0" rIns="91440" bIns="0" rtlCol="0" anchor="ctr" anchorCtr="0">
            <a:noAutofit/>
          </a:bodyPr>
          <a:lstStyle>
            <a:lvl1pPr marL="0" indent="0" algn="ctr">
              <a:buFont typeface="+mj-lt"/>
              <a:buNone/>
              <a:defRPr lang="en-US" sz="1800" b="1" cap="all" baseline="0" dirty="0">
                <a:solidFill>
                  <a:schemeClr val="tx1">
                    <a:lumMod val="85000"/>
                    <a:lumOff val="15000"/>
                  </a:schemeClr>
                </a:solidFill>
                <a:ea typeface="+mn-ea"/>
                <a:cs typeface="+mn-cs"/>
              </a:defRPr>
            </a:lvl1pPr>
          </a:lstStyle>
          <a:p>
            <a:pPr marL="342900" lvl="0" indent="-342900" algn="ctr" rtl="0">
              <a:lnSpc>
                <a:spcPct val="100000"/>
              </a:lnSpc>
              <a:spcBef>
                <a:spcPts val="0"/>
              </a:spcBef>
            </a:pPr>
            <a:r>
              <a:rPr lang="it-IT" noProof="0"/>
              <a:t>SCRIVERE IL TITOLO QUI</a:t>
            </a:r>
          </a:p>
        </p:txBody>
      </p:sp>
    </p:spTree>
    <p:extLst>
      <p:ext uri="{BB962C8B-B14F-4D97-AF65-F5344CB8AC3E}">
        <p14:creationId xmlns:p14="http://schemas.microsoft.com/office/powerpoint/2010/main" val="2375954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EA32EE4F-6B2E-4FCC-BC34-5BF831F90260}"/>
              </a:ext>
            </a:extLst>
          </p:cNvPr>
          <p:cNvPicPr>
            <a:picLocks noChangeAspect="1"/>
          </p:cNvPicPr>
          <p:nvPr userDrawn="1"/>
        </p:nvPicPr>
        <p:blipFill>
          <a:blip r:embed="rId2"/>
          <a:srcRect/>
          <a:stretch>
            <a:fillRect/>
          </a:stretch>
        </p:blipFill>
        <p:spPr>
          <a:xfrm>
            <a:off x="5425439" y="0"/>
            <a:ext cx="6766561" cy="6858000"/>
          </a:xfrm>
          <a:custGeom>
            <a:avLst/>
            <a:gdLst>
              <a:gd name="connsiteX0" fmla="*/ 0 w 6766561"/>
              <a:gd name="connsiteY0" fmla="*/ 0 h 6858000"/>
              <a:gd name="connsiteX1" fmla="*/ 6766561 w 6766561"/>
              <a:gd name="connsiteY1" fmla="*/ 0 h 6858000"/>
              <a:gd name="connsiteX2" fmla="*/ 6766561 w 6766561"/>
              <a:gd name="connsiteY2" fmla="*/ 6858000 h 6858000"/>
              <a:gd name="connsiteX3" fmla="*/ 0 w 67665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766561" h="6858000">
                <a:moveTo>
                  <a:pt x="0" y="0"/>
                </a:moveTo>
                <a:lnTo>
                  <a:pt x="6766561" y="0"/>
                </a:lnTo>
                <a:lnTo>
                  <a:pt x="6766561" y="6858000"/>
                </a:lnTo>
                <a:lnTo>
                  <a:pt x="0" y="6858000"/>
                </a:lnTo>
                <a:close/>
              </a:path>
            </a:pathLst>
          </a:custGeom>
        </p:spPr>
      </p:pic>
      <p:sp>
        <p:nvSpPr>
          <p:cNvPr id="23" name="Ovale 22"/>
          <p:cNvSpPr/>
          <p:nvPr/>
        </p:nvSpPr>
        <p:spPr>
          <a:xfrm>
            <a:off x="1755742"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it-IT" sz="2700" noProof="0"/>
          </a:p>
        </p:txBody>
      </p:sp>
      <p:sp>
        <p:nvSpPr>
          <p:cNvPr id="66" name="Ovale 65"/>
          <p:cNvSpPr/>
          <p:nvPr/>
        </p:nvSpPr>
        <p:spPr>
          <a:xfrm>
            <a:off x="392841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0"/>
            <a:endParaRPr lang="it-IT" sz="2700" noProof="0"/>
          </a:p>
        </p:txBody>
      </p:sp>
      <p:sp>
        <p:nvSpPr>
          <p:cNvPr id="35" name="Ovale 34"/>
          <p:cNvSpPr/>
          <p:nvPr/>
        </p:nvSpPr>
        <p:spPr>
          <a:xfrm>
            <a:off x="1524000" y="1812813"/>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it-IT" sz="2700" noProof="0"/>
          </a:p>
        </p:txBody>
      </p:sp>
      <p:sp>
        <p:nvSpPr>
          <p:cNvPr id="18" name="Figura a mano libera: Forma 17">
            <a:extLst>
              <a:ext uri="{FF2B5EF4-FFF2-40B4-BE49-F238E27FC236}">
                <a16:creationId xmlns:a16="http://schemas.microsoft.com/office/drawing/2014/main" id="{125D7C1C-9CF4-47B3-9ABC-8F0E2CE6CD31}"/>
              </a:ext>
            </a:extLst>
          </p:cNvPr>
          <p:cNvSpPr/>
          <p:nvPr userDrawn="1"/>
        </p:nvSpPr>
        <p:spPr>
          <a:xfrm rot="10800000">
            <a:off x="3192203"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9" name="Figura a mano libera: Forma 18">
            <a:extLst>
              <a:ext uri="{FF2B5EF4-FFF2-40B4-BE49-F238E27FC236}">
                <a16:creationId xmlns:a16="http://schemas.microsoft.com/office/drawing/2014/main" id="{B0B53361-3F22-4468-B6F8-71E345F7077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B4B38687-48E7-4488-BB10-BDE4F5A73622}"/>
              </a:ext>
            </a:extLst>
          </p:cNvPr>
          <p:cNvSpPr>
            <a:spLocks noGrp="1"/>
          </p:cNvSpPr>
          <p:nvPr>
            <p:ph type="title"/>
          </p:nvPr>
        </p:nvSpPr>
        <p:spPr>
          <a:xfrm>
            <a:off x="1533144" y="1237089"/>
            <a:ext cx="4562856" cy="1563624"/>
          </a:xfrm>
        </p:spPr>
        <p:txBody>
          <a:bodyPr vert="horz" lIns="91440" tIns="0" rIns="91440" bIns="0" rtlCol="0" anchor="b" anchorCtr="0">
            <a:noAutofit/>
          </a:bodyPr>
          <a:lstStyle>
            <a:lvl1pPr>
              <a:defRPr lang="en-US" sz="3600" b="0" baseline="0" dirty="0">
                <a:solidFill>
                  <a:schemeClr val="tx1">
                    <a:lumMod val="85000"/>
                    <a:lumOff val="15000"/>
                  </a:schemeClr>
                </a:solidFill>
                <a:ea typeface="+mn-ea"/>
                <a:cs typeface="+mn-cs"/>
              </a:defRPr>
            </a:lvl1pPr>
          </a:lstStyle>
          <a:p>
            <a:pPr marL="0" lvl="0" indent="0" rtl="0">
              <a:lnSpc>
                <a:spcPct val="100000"/>
              </a:lnSpc>
              <a:spcBef>
                <a:spcPts val="0"/>
              </a:spcBef>
              <a:buFont typeface="Arial" panose="020B0604020202020204" pitchFamily="34" charset="0"/>
            </a:pPr>
            <a:r>
              <a:rPr lang="it-IT" noProof="0"/>
              <a:t>Fare clic per modificare lo stile del titolo dello schema</a:t>
            </a:r>
          </a:p>
        </p:txBody>
      </p:sp>
      <p:sp>
        <p:nvSpPr>
          <p:cNvPr id="6" name="Rettangolo 5">
            <a:extLst>
              <a:ext uri="{FF2B5EF4-FFF2-40B4-BE49-F238E27FC236}">
                <a16:creationId xmlns:a16="http://schemas.microsoft.com/office/drawing/2014/main" id="{9F3A5C24-92D8-4CC1-AF50-F29B9C30BDBB}"/>
              </a:ext>
            </a:extLst>
          </p:cNvPr>
          <p:cNvSpPr/>
          <p:nvPr userDrawn="1"/>
        </p:nvSpPr>
        <p:spPr>
          <a:xfrm>
            <a:off x="5425439" y="0"/>
            <a:ext cx="6766561"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1" name="Segnaposto testo 2">
            <a:extLst>
              <a:ext uri="{FF2B5EF4-FFF2-40B4-BE49-F238E27FC236}">
                <a16:creationId xmlns:a16="http://schemas.microsoft.com/office/drawing/2014/main" id="{89F459E6-70DE-4FF8-AD0C-1B49B34CF781}"/>
              </a:ext>
            </a:extLst>
          </p:cNvPr>
          <p:cNvSpPr>
            <a:spLocks noGrp="1"/>
          </p:cNvSpPr>
          <p:nvPr>
            <p:ph type="body" idx="1" hasCustomPrompt="1"/>
          </p:nvPr>
        </p:nvSpPr>
        <p:spPr>
          <a:xfrm>
            <a:off x="1533143" y="2888791"/>
            <a:ext cx="4562856" cy="2410459"/>
          </a:xfrm>
        </p:spPr>
        <p:txBody>
          <a:bodyPr vert="horz" lIns="91440" tIns="73152" rIns="91440" bIns="45720" rtlCol="0">
            <a:noAutofit/>
          </a:bodyPr>
          <a:lstStyle>
            <a:lvl1pPr marL="0" indent="0" algn="l">
              <a:buNone/>
              <a:defRPr lang="en-US" sz="1400" b="0" i="0" baseline="0">
                <a:effectLst/>
              </a:defRPr>
            </a:lvl1pPr>
          </a:lstStyle>
          <a:p>
            <a:pPr marL="228600" lvl="0" indent="-228600" rtl="0">
              <a:lnSpc>
                <a:spcPct val="145000"/>
              </a:lnSpc>
              <a:spcBef>
                <a:spcPts val="0"/>
              </a:spcBef>
            </a:pPr>
            <a:r>
              <a:rPr lang="it-IT" noProof="0"/>
              <a:t>Fare clic per modificare lo stile del titolo</a:t>
            </a:r>
          </a:p>
        </p:txBody>
      </p:sp>
    </p:spTree>
    <p:extLst>
      <p:ext uri="{BB962C8B-B14F-4D97-AF65-F5344CB8AC3E}">
        <p14:creationId xmlns:p14="http://schemas.microsoft.com/office/powerpoint/2010/main" val="2369750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7" name="Ovale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it-IT" sz="2700" noProof="0"/>
          </a:p>
        </p:txBody>
      </p:sp>
      <p:sp>
        <p:nvSpPr>
          <p:cNvPr id="8" name="Ovale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it-IT" sz="2700" noProof="0"/>
          </a:p>
        </p:txBody>
      </p:sp>
      <p:sp>
        <p:nvSpPr>
          <p:cNvPr id="9" name="Ovale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0"/>
            <a:endParaRPr lang="it-IT" sz="2700" noProof="0"/>
          </a:p>
        </p:txBody>
      </p:sp>
      <p:sp>
        <p:nvSpPr>
          <p:cNvPr id="10" name="Ovale 9">
            <a:extLst>
              <a:ext uri="{FF2B5EF4-FFF2-40B4-BE49-F238E27FC236}">
                <a16:creationId xmlns:a16="http://schemas.microsoft.com/office/drawing/2014/main" id="{12BAE379-8BA3-4C38-80B9-F6ECE8575046}"/>
              </a:ext>
            </a:extLst>
          </p:cNvPr>
          <p:cNvSpPr/>
          <p:nvPr userDrawn="1"/>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it-IT" sz="2700" noProof="0"/>
          </a:p>
        </p:txBody>
      </p:sp>
      <p:sp>
        <p:nvSpPr>
          <p:cNvPr id="11" name="Figura a mano libera: Forma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2" name="Figura a mano libera: Forma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 name="Titolo 13">
            <a:extLst>
              <a:ext uri="{FF2B5EF4-FFF2-40B4-BE49-F238E27FC236}">
                <a16:creationId xmlns:a16="http://schemas.microsoft.com/office/drawing/2014/main" id="{EAF2EDC5-8FCA-8543-8C1F-688DA6DC9B9D}"/>
              </a:ext>
            </a:extLst>
          </p:cNvPr>
          <p:cNvSpPr>
            <a:spLocks noGrp="1"/>
          </p:cNvSpPr>
          <p:nvPr>
            <p:ph type="title"/>
          </p:nvPr>
        </p:nvSpPr>
        <p:spPr/>
        <p:txBody>
          <a:bodyPr rtlCol="0"/>
          <a:lstStyle/>
          <a:p>
            <a:pPr rtl="0"/>
            <a:r>
              <a:rPr lang="it-IT" noProof="0"/>
              <a:t>Fare clic per modificare lo stile del titolo dello schema</a:t>
            </a:r>
          </a:p>
        </p:txBody>
      </p:sp>
      <p:sp>
        <p:nvSpPr>
          <p:cNvPr id="13" name="Segnaposto contenuto 2">
            <a:extLst>
              <a:ext uri="{FF2B5EF4-FFF2-40B4-BE49-F238E27FC236}">
                <a16:creationId xmlns:a16="http://schemas.microsoft.com/office/drawing/2014/main" id="{28B56F67-6D31-4B9E-8530-E063E5785A3B}"/>
              </a:ext>
            </a:extLst>
          </p:cNvPr>
          <p:cNvSpPr>
            <a:spLocks noGrp="1"/>
          </p:cNvSpPr>
          <p:nvPr>
            <p:ph sz="half" idx="1"/>
          </p:nvPr>
        </p:nvSpPr>
        <p:spPr>
          <a:xfrm>
            <a:off x="1104900" y="1338606"/>
            <a:ext cx="4914900" cy="4838357"/>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15" name="Segnaposto contenuto 3">
            <a:extLst>
              <a:ext uri="{FF2B5EF4-FFF2-40B4-BE49-F238E27FC236}">
                <a16:creationId xmlns:a16="http://schemas.microsoft.com/office/drawing/2014/main" id="{69E53391-9670-4404-BC42-063A6EC48EAA}"/>
              </a:ext>
            </a:extLst>
          </p:cNvPr>
          <p:cNvSpPr>
            <a:spLocks noGrp="1"/>
          </p:cNvSpPr>
          <p:nvPr>
            <p:ph sz="half" idx="2"/>
          </p:nvPr>
        </p:nvSpPr>
        <p:spPr>
          <a:xfrm>
            <a:off x="6172202" y="1338606"/>
            <a:ext cx="5181598" cy="4838357"/>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Tree>
    <p:extLst>
      <p:ext uri="{BB962C8B-B14F-4D97-AF65-F5344CB8AC3E}">
        <p14:creationId xmlns:p14="http://schemas.microsoft.com/office/powerpoint/2010/main" val="1950755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7" name="Ovale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it-IT" sz="2700" noProof="0"/>
          </a:p>
        </p:txBody>
      </p:sp>
      <p:sp>
        <p:nvSpPr>
          <p:cNvPr id="8" name="Ovale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it-IT" sz="2700" noProof="0"/>
          </a:p>
        </p:txBody>
      </p:sp>
      <p:sp>
        <p:nvSpPr>
          <p:cNvPr id="9" name="Ovale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0"/>
            <a:endParaRPr lang="it-IT" sz="2700" noProof="0"/>
          </a:p>
        </p:txBody>
      </p:sp>
      <p:sp>
        <p:nvSpPr>
          <p:cNvPr id="10" name="Ovale 9">
            <a:extLst>
              <a:ext uri="{FF2B5EF4-FFF2-40B4-BE49-F238E27FC236}">
                <a16:creationId xmlns:a16="http://schemas.microsoft.com/office/drawing/2014/main" id="{12BAE379-8BA3-4C38-80B9-F6ECE8575046}"/>
              </a:ext>
            </a:extLst>
          </p:cNvPr>
          <p:cNvSpPr/>
          <p:nvPr userDrawn="1"/>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it-IT" sz="2700" noProof="0"/>
          </a:p>
        </p:txBody>
      </p:sp>
      <p:sp>
        <p:nvSpPr>
          <p:cNvPr id="11" name="Figura a mano libera: Forma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2" name="Figura a mano libera: Forma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 name="Titolo 13">
            <a:extLst>
              <a:ext uri="{FF2B5EF4-FFF2-40B4-BE49-F238E27FC236}">
                <a16:creationId xmlns:a16="http://schemas.microsoft.com/office/drawing/2014/main" id="{EAF2EDC5-8FCA-8543-8C1F-688DA6DC9B9D}"/>
              </a:ext>
            </a:extLst>
          </p:cNvPr>
          <p:cNvSpPr>
            <a:spLocks noGrp="1"/>
          </p:cNvSpPr>
          <p:nvPr>
            <p:ph type="title"/>
          </p:nvPr>
        </p:nvSpPr>
        <p:spPr/>
        <p:txBody>
          <a:bodyPr rtlCol="0"/>
          <a:lstStyle/>
          <a:p>
            <a:pPr rtl="0"/>
            <a:r>
              <a:rPr lang="it-IT" noProof="0"/>
              <a:t>Fare clic per modificare lo stile del titolo dello schema</a:t>
            </a:r>
          </a:p>
        </p:txBody>
      </p:sp>
      <p:sp>
        <p:nvSpPr>
          <p:cNvPr id="16" name="Segnaposto testo 2">
            <a:extLst>
              <a:ext uri="{FF2B5EF4-FFF2-40B4-BE49-F238E27FC236}">
                <a16:creationId xmlns:a16="http://schemas.microsoft.com/office/drawing/2014/main" id="{9473839A-0FBA-4FFD-963E-C459DBF0194B}"/>
              </a:ext>
            </a:extLst>
          </p:cNvPr>
          <p:cNvSpPr>
            <a:spLocks noGrp="1"/>
          </p:cNvSpPr>
          <p:nvPr>
            <p:ph type="body" idx="1"/>
          </p:nvPr>
        </p:nvSpPr>
        <p:spPr>
          <a:xfrm>
            <a:off x="1104900" y="1341797"/>
            <a:ext cx="4892675" cy="823912"/>
          </a:xfrm>
        </p:spPr>
        <p:txBody>
          <a:bodyPr rtlCol="0"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7" name="Segnaposto contenuto 3">
            <a:extLst>
              <a:ext uri="{FF2B5EF4-FFF2-40B4-BE49-F238E27FC236}">
                <a16:creationId xmlns:a16="http://schemas.microsoft.com/office/drawing/2014/main" id="{780A680B-0184-4FD9-B262-BC525F0FE003}"/>
              </a:ext>
            </a:extLst>
          </p:cNvPr>
          <p:cNvSpPr>
            <a:spLocks noGrp="1"/>
          </p:cNvSpPr>
          <p:nvPr>
            <p:ph sz="half" idx="2"/>
          </p:nvPr>
        </p:nvSpPr>
        <p:spPr>
          <a:xfrm>
            <a:off x="1104900" y="2308409"/>
            <a:ext cx="4892675" cy="3881254"/>
          </a:xfrm>
        </p:spPr>
        <p:txBody>
          <a:bodyPr rtlCol="0">
            <a:normAutofit/>
          </a:bodyPr>
          <a:lstStyle>
            <a:lvl1pPr>
              <a:defRPr sz="2400"/>
            </a:lvl1pPr>
            <a:lvl2pPr>
              <a:defRPr sz="2000"/>
            </a:lvl2pPr>
            <a:lvl3pPr>
              <a:defRPr sz="18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18" name="Segnaposto testo 4">
            <a:extLst>
              <a:ext uri="{FF2B5EF4-FFF2-40B4-BE49-F238E27FC236}">
                <a16:creationId xmlns:a16="http://schemas.microsoft.com/office/drawing/2014/main" id="{2BB13104-4CA8-41CF-97D3-CC8715182B0E}"/>
              </a:ext>
            </a:extLst>
          </p:cNvPr>
          <p:cNvSpPr>
            <a:spLocks noGrp="1"/>
          </p:cNvSpPr>
          <p:nvPr>
            <p:ph type="body" sz="quarter" idx="3"/>
          </p:nvPr>
        </p:nvSpPr>
        <p:spPr>
          <a:xfrm>
            <a:off x="6194426" y="1341797"/>
            <a:ext cx="5160961" cy="823912"/>
          </a:xfrm>
        </p:spPr>
        <p:txBody>
          <a:bodyPr rtlCol="0"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9" name="Segnaposto contenuto 5">
            <a:extLst>
              <a:ext uri="{FF2B5EF4-FFF2-40B4-BE49-F238E27FC236}">
                <a16:creationId xmlns:a16="http://schemas.microsoft.com/office/drawing/2014/main" id="{F6A37A72-F47E-45B8-B790-D1444B002380}"/>
              </a:ext>
            </a:extLst>
          </p:cNvPr>
          <p:cNvSpPr>
            <a:spLocks noGrp="1"/>
          </p:cNvSpPr>
          <p:nvPr>
            <p:ph sz="quarter" idx="4"/>
          </p:nvPr>
        </p:nvSpPr>
        <p:spPr>
          <a:xfrm>
            <a:off x="6194426" y="2308409"/>
            <a:ext cx="5160962" cy="3881254"/>
          </a:xfrm>
        </p:spPr>
        <p:txBody>
          <a:bodyPr rtlCol="0">
            <a:normAutofit/>
          </a:bodyPr>
          <a:lstStyle>
            <a:lvl1pPr>
              <a:defRPr sz="2400"/>
            </a:lvl1pPr>
            <a:lvl2pPr>
              <a:defRPr sz="2000"/>
            </a:lvl2pPr>
            <a:lvl3pPr>
              <a:defRPr sz="18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Tree>
    <p:extLst>
      <p:ext uri="{BB962C8B-B14F-4D97-AF65-F5344CB8AC3E}">
        <p14:creationId xmlns:p14="http://schemas.microsoft.com/office/powerpoint/2010/main" val="3167963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uto con didascalia">
    <p:spTree>
      <p:nvGrpSpPr>
        <p:cNvPr id="1" name=""/>
        <p:cNvGrpSpPr/>
        <p:nvPr/>
      </p:nvGrpSpPr>
      <p:grpSpPr>
        <a:xfrm>
          <a:off x="0" y="0"/>
          <a:ext cx="0" cy="0"/>
          <a:chOff x="0" y="0"/>
          <a:chExt cx="0" cy="0"/>
        </a:xfrm>
      </p:grpSpPr>
      <p:sp>
        <p:nvSpPr>
          <p:cNvPr id="7" name="Ovale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it-IT" sz="2700" noProof="0"/>
          </a:p>
        </p:txBody>
      </p:sp>
      <p:sp>
        <p:nvSpPr>
          <p:cNvPr id="8" name="Ovale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it-IT" sz="2700" noProof="0"/>
          </a:p>
        </p:txBody>
      </p:sp>
      <p:sp>
        <p:nvSpPr>
          <p:cNvPr id="9" name="Ovale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0"/>
            <a:endParaRPr lang="it-IT" sz="2700" noProof="0"/>
          </a:p>
        </p:txBody>
      </p:sp>
      <p:sp>
        <p:nvSpPr>
          <p:cNvPr id="10" name="Ovale 9">
            <a:extLst>
              <a:ext uri="{FF2B5EF4-FFF2-40B4-BE49-F238E27FC236}">
                <a16:creationId xmlns:a16="http://schemas.microsoft.com/office/drawing/2014/main" id="{12BAE379-8BA3-4C38-80B9-F6ECE8575046}"/>
              </a:ext>
            </a:extLst>
          </p:cNvPr>
          <p:cNvSpPr/>
          <p:nvPr userDrawn="1"/>
        </p:nvSpPr>
        <p:spPr>
          <a:xfrm>
            <a:off x="5243414" y="6098258"/>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it-IT" sz="2700" noProof="0"/>
          </a:p>
        </p:txBody>
      </p:sp>
      <p:sp>
        <p:nvSpPr>
          <p:cNvPr id="11" name="Figura a mano libera: Forma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2" name="Figura a mano libera: Forma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3" name="Titolo 1">
            <a:extLst>
              <a:ext uri="{FF2B5EF4-FFF2-40B4-BE49-F238E27FC236}">
                <a16:creationId xmlns:a16="http://schemas.microsoft.com/office/drawing/2014/main" id="{34A57A7D-E285-478E-A8B6-10716A7A7E88}"/>
              </a:ext>
            </a:extLst>
          </p:cNvPr>
          <p:cNvSpPr>
            <a:spLocks noGrp="1"/>
          </p:cNvSpPr>
          <p:nvPr>
            <p:ph type="title"/>
          </p:nvPr>
        </p:nvSpPr>
        <p:spPr>
          <a:xfrm>
            <a:off x="1104900" y="457200"/>
            <a:ext cx="3667125" cy="1600200"/>
          </a:xfrm>
        </p:spPr>
        <p:txBody>
          <a:bodyPr rtlCol="0" anchor="b"/>
          <a:lstStyle>
            <a:lvl1pPr>
              <a:defRPr sz="3200"/>
            </a:lvl1pPr>
          </a:lstStyle>
          <a:p>
            <a:pPr rtl="0"/>
            <a:r>
              <a:rPr lang="it-IT" noProof="0"/>
              <a:t>Fare clic per modificare lo stile del titolo dello schema</a:t>
            </a:r>
          </a:p>
        </p:txBody>
      </p:sp>
      <p:sp>
        <p:nvSpPr>
          <p:cNvPr id="15" name="Segnaposto testo 3">
            <a:extLst>
              <a:ext uri="{FF2B5EF4-FFF2-40B4-BE49-F238E27FC236}">
                <a16:creationId xmlns:a16="http://schemas.microsoft.com/office/drawing/2014/main" id="{02638390-43F5-47D5-BE57-D060C6E9EBD1}"/>
              </a:ext>
            </a:extLst>
          </p:cNvPr>
          <p:cNvSpPr>
            <a:spLocks noGrp="1"/>
          </p:cNvSpPr>
          <p:nvPr>
            <p:ph type="body" sz="half" idx="2"/>
          </p:nvPr>
        </p:nvSpPr>
        <p:spPr>
          <a:xfrm>
            <a:off x="1104900" y="2057400"/>
            <a:ext cx="3667125"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16" name="Segnaposto contenuto 2">
            <a:extLst>
              <a:ext uri="{FF2B5EF4-FFF2-40B4-BE49-F238E27FC236}">
                <a16:creationId xmlns:a16="http://schemas.microsoft.com/office/drawing/2014/main" id="{366B2167-56BA-4D43-889D-FD798AA1F6DE}"/>
              </a:ext>
            </a:extLst>
          </p:cNvPr>
          <p:cNvSpPr>
            <a:spLocks noGrp="1"/>
          </p:cNvSpPr>
          <p:nvPr>
            <p:ph idx="1"/>
          </p:nvPr>
        </p:nvSpPr>
        <p:spPr>
          <a:xfrm>
            <a:off x="4990896" y="457201"/>
            <a:ext cx="6364492" cy="5403850"/>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Tree>
    <p:extLst>
      <p:ext uri="{BB962C8B-B14F-4D97-AF65-F5344CB8AC3E}">
        <p14:creationId xmlns:p14="http://schemas.microsoft.com/office/powerpoint/2010/main" val="2803594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olo titolo">
    <p:spTree>
      <p:nvGrpSpPr>
        <p:cNvPr id="1" name=""/>
        <p:cNvGrpSpPr/>
        <p:nvPr/>
      </p:nvGrpSpPr>
      <p:grpSpPr>
        <a:xfrm>
          <a:off x="0" y="0"/>
          <a:ext cx="0" cy="0"/>
          <a:chOff x="0" y="0"/>
          <a:chExt cx="0" cy="0"/>
        </a:xfrm>
      </p:grpSpPr>
      <p:sp>
        <p:nvSpPr>
          <p:cNvPr id="7" name="Ovale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it-IT" sz="2700" noProof="0"/>
          </a:p>
        </p:txBody>
      </p:sp>
      <p:sp>
        <p:nvSpPr>
          <p:cNvPr id="8" name="Ovale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it-IT" sz="2700" noProof="0"/>
          </a:p>
        </p:txBody>
      </p:sp>
      <p:sp>
        <p:nvSpPr>
          <p:cNvPr id="11" name="Figura a mano libera: Forma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2" name="Figura a mano libera: Forma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Segnaposto piè di pagina 1">
            <a:extLst>
              <a:ext uri="{FF2B5EF4-FFF2-40B4-BE49-F238E27FC236}">
                <a16:creationId xmlns:a16="http://schemas.microsoft.com/office/drawing/2014/main" id="{CBD8003D-13A7-4986-AB10-F4984336278D}"/>
              </a:ext>
            </a:extLst>
          </p:cNvPr>
          <p:cNvSpPr>
            <a:spLocks noGrp="1"/>
          </p:cNvSpPr>
          <p:nvPr>
            <p:ph type="ftr" sz="quarter" idx="10"/>
          </p:nvPr>
        </p:nvSpPr>
        <p:spPr/>
        <p:txBody>
          <a:bodyPr rtlCol="0"/>
          <a:lstStyle/>
          <a:p>
            <a:pPr rtl="0"/>
            <a:endParaRPr lang="it-IT" noProof="0"/>
          </a:p>
        </p:txBody>
      </p:sp>
      <p:sp>
        <p:nvSpPr>
          <p:cNvPr id="3" name="Titolo 2">
            <a:extLst>
              <a:ext uri="{FF2B5EF4-FFF2-40B4-BE49-F238E27FC236}">
                <a16:creationId xmlns:a16="http://schemas.microsoft.com/office/drawing/2014/main" id="{C85B563C-3D3A-4FA6-A26D-DCDFAC768F98}"/>
              </a:ext>
            </a:extLst>
          </p:cNvPr>
          <p:cNvSpPr>
            <a:spLocks noGrp="1"/>
          </p:cNvSpPr>
          <p:nvPr>
            <p:ph type="title"/>
          </p:nvPr>
        </p:nvSpPr>
        <p:spPr/>
        <p:txBody>
          <a:bodyPr/>
          <a:lstStyle/>
          <a:p>
            <a:r>
              <a:rPr lang="it-IT"/>
              <a:t>Fare clic per modificare lo stile del titolo dello schema</a:t>
            </a:r>
          </a:p>
        </p:txBody>
      </p:sp>
    </p:spTree>
    <p:extLst>
      <p:ext uri="{BB962C8B-B14F-4D97-AF65-F5344CB8AC3E}">
        <p14:creationId xmlns:p14="http://schemas.microsoft.com/office/powerpoint/2010/main" val="867164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ED01DAC-95B2-4F9E-A9B4-92382F943753}"/>
              </a:ext>
            </a:extLst>
          </p:cNvPr>
          <p:cNvSpPr>
            <a:spLocks noGrp="1"/>
          </p:cNvSpPr>
          <p:nvPr>
            <p:ph type="title"/>
          </p:nvPr>
        </p:nvSpPr>
        <p:spPr>
          <a:xfrm>
            <a:off x="1104900" y="365125"/>
            <a:ext cx="10248899" cy="703279"/>
          </a:xfrm>
          <a:prstGeom prst="rect">
            <a:avLst/>
          </a:prstGeom>
        </p:spPr>
        <p:txBody>
          <a:bodyPr vert="horz" lIns="91440" tIns="45720" rIns="91440" bIns="45720" rtlCol="0" anchor="ctr">
            <a:normAutofit/>
          </a:body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B7D57AA7-D108-4C6F-9455-5A9AC5F7DB73}"/>
              </a:ext>
            </a:extLst>
          </p:cNvPr>
          <p:cNvSpPr>
            <a:spLocks noGrp="1"/>
          </p:cNvSpPr>
          <p:nvPr>
            <p:ph type="body" idx="1"/>
          </p:nvPr>
        </p:nvSpPr>
        <p:spPr>
          <a:xfrm>
            <a:off x="1104900" y="1825625"/>
            <a:ext cx="10248899" cy="4351338"/>
          </a:xfrm>
          <a:prstGeom prst="rect">
            <a:avLst/>
          </a:prstGeom>
        </p:spPr>
        <p:txBody>
          <a:bodyPr vert="horz" lIns="91440" tIns="45720" rIns="91440" bIns="45720"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piè di pagina 4">
            <a:extLst>
              <a:ext uri="{FF2B5EF4-FFF2-40B4-BE49-F238E27FC236}">
                <a16:creationId xmlns:a16="http://schemas.microsoft.com/office/drawing/2014/main" id="{E3BBCC2B-A9FA-4472-8509-74B42C12A8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it-IT" noProof="0"/>
          </a:p>
        </p:txBody>
      </p:sp>
      <p:cxnSp>
        <p:nvCxnSpPr>
          <p:cNvPr id="13" name="Connettore diritto 12">
            <a:extLst>
              <a:ext uri="{FF2B5EF4-FFF2-40B4-BE49-F238E27FC236}">
                <a16:creationId xmlns:a16="http://schemas.microsoft.com/office/drawing/2014/main" id="{1BD32F58-EB48-4836-BA45-971BA1AA1608}"/>
              </a:ext>
            </a:extLst>
          </p:cNvPr>
          <p:cNvCxnSpPr/>
          <p:nvPr userDrawn="1"/>
        </p:nvCxnSpPr>
        <p:spPr>
          <a:xfrm>
            <a:off x="559704" y="5537210"/>
            <a:ext cx="0" cy="1320791"/>
          </a:xfrm>
          <a:prstGeom prst="line">
            <a:avLst/>
          </a:prstGeom>
          <a:ln w="19050">
            <a:solidFill>
              <a:schemeClr val="tx1">
                <a:alpha val="70000"/>
              </a:schemeClr>
            </a:solidFill>
            <a:prstDash val="solid"/>
          </a:ln>
        </p:spPr>
        <p:style>
          <a:lnRef idx="1">
            <a:schemeClr val="accent1"/>
          </a:lnRef>
          <a:fillRef idx="0">
            <a:schemeClr val="accent1"/>
          </a:fillRef>
          <a:effectRef idx="0">
            <a:schemeClr val="accent1"/>
          </a:effectRef>
          <a:fontRef idx="minor">
            <a:schemeClr val="tx1"/>
          </a:fontRef>
        </p:style>
      </p:cxnSp>
      <p:sp>
        <p:nvSpPr>
          <p:cNvPr id="18" name="Forma 61">
            <a:extLst>
              <a:ext uri="{FF2B5EF4-FFF2-40B4-BE49-F238E27FC236}">
                <a16:creationId xmlns:a16="http://schemas.microsoft.com/office/drawing/2014/main" id="{9DA099E0-27DA-42BD-9D42-E4CA07B78FDD}"/>
              </a:ext>
            </a:extLst>
          </p:cNvPr>
          <p:cNvSpPr/>
          <p:nvPr userDrawn="1"/>
        </p:nvSpPr>
        <p:spPr>
          <a:xfrm rot="16200000">
            <a:off x="-1548505" y="3225098"/>
            <a:ext cx="4216420" cy="407804"/>
          </a:xfrm>
          <a:prstGeom prst="rect">
            <a:avLst/>
          </a:prstGeom>
          <a:ln w="3175">
            <a:miter lim="400000"/>
          </a:ln>
          <a:extLst>
            <a:ext uri="{C572A759-6A51-4108-AA02-DFA0A04FC94B}">
              <ma14:wrappingTextBoxFlag xmlns:ma14="http://schemas.microsoft.com/office/mac/drawingml/2011/main" xmlns="" val="1"/>
            </a:ext>
          </a:extLst>
        </p:spPr>
        <p:txBody>
          <a:bodyPr wrap="square" lIns="19050" tIns="19050" rIns="19050" bIns="19050" rtlCol="0" anchor="ctr">
            <a:spAutoFit/>
          </a:bodyPr>
          <a:lstStyle/>
          <a:p>
            <a:pPr marL="0" indent="0" algn="ctr" rtl="0">
              <a:buFont typeface="Arial" panose="020B0604020202020204" pitchFamily="34" charset="0"/>
              <a:buNone/>
              <a:defRPr sz="3000">
                <a:solidFill>
                  <a:srgbClr val="3A3B39"/>
                </a:solidFill>
                <a:latin typeface="Bebas"/>
                <a:ea typeface="Bebas"/>
                <a:cs typeface="Bebas"/>
                <a:sym typeface="Bebas"/>
              </a:defRPr>
            </a:pPr>
            <a:r>
              <a:rPr lang="it-IT" sz="2400" b="1" kern="1200" spc="600" noProof="0">
                <a:solidFill>
                  <a:srgbClr val="2F3342"/>
                </a:solidFill>
                <a:latin typeface="+mn-lt"/>
                <a:ea typeface="+mn-ea"/>
                <a:cs typeface="+mn-cs"/>
                <a:sym typeface="Bebas"/>
              </a:rPr>
              <a:t>4</a:t>
            </a:r>
            <a:r>
              <a:rPr lang="it-IT" sz="2400" b="1" kern="1200" spc="600" baseline="30000" noProof="0">
                <a:solidFill>
                  <a:srgbClr val="2F3342"/>
                </a:solidFill>
                <a:latin typeface="+mn-lt"/>
                <a:ea typeface="+mn-ea"/>
                <a:cs typeface="+mn-cs"/>
                <a:sym typeface="Bebas"/>
              </a:rPr>
              <a:t>TH </a:t>
            </a:r>
            <a:r>
              <a:rPr lang="it-IT" sz="2400" b="1" kern="1200" spc="600" noProof="0">
                <a:solidFill>
                  <a:schemeClr val="accent1"/>
                </a:solidFill>
                <a:latin typeface="+mn-lt"/>
                <a:ea typeface="+mn-ea"/>
                <a:cs typeface="+mn-cs"/>
                <a:sym typeface="Bebas"/>
              </a:rPr>
              <a:t>COFFEE</a:t>
            </a:r>
            <a:endParaRPr lang="it-IT" sz="2400" b="1" i="0" spc="600" noProof="0">
              <a:solidFill>
                <a:schemeClr val="accent1"/>
              </a:solidFill>
              <a:latin typeface="+mn-lt"/>
              <a:cs typeface="Gill Sans" panose="020B0502020104020203" pitchFamily="34" charset="-79"/>
            </a:endParaRPr>
          </a:p>
        </p:txBody>
      </p:sp>
      <p:sp>
        <p:nvSpPr>
          <p:cNvPr id="19" name="Segnaposto numero diapositiva 21">
            <a:extLst>
              <a:ext uri="{FF2B5EF4-FFF2-40B4-BE49-F238E27FC236}">
                <a16:creationId xmlns:a16="http://schemas.microsoft.com/office/drawing/2014/main" id="{BDEFFF1D-21D1-45B8-A062-F9140F937EE2}"/>
              </a:ext>
            </a:extLst>
          </p:cNvPr>
          <p:cNvSpPr txBox="1">
            <a:spLocks/>
          </p:cNvSpPr>
          <p:nvPr userDrawn="1"/>
        </p:nvSpPr>
        <p:spPr>
          <a:xfrm>
            <a:off x="10919584" y="441326"/>
            <a:ext cx="703476" cy="244475"/>
          </a:xfrm>
          <a:prstGeom prst="rect">
            <a:avLst/>
          </a:prstGeom>
          <a:noFill/>
        </p:spPr>
        <p:txBody>
          <a:bodyPr vert="horz" lIns="0" tIns="0" rIns="0" bIns="0" rtlCol="0" anchor="ctr"/>
          <a:lstStyle>
            <a:defPPr>
              <a:defRPr lang="en-US"/>
            </a:defPPr>
            <a:lvl1pPr marL="0" algn="r" defTabSz="914400" rtl="0" eaLnBrk="1" latinLnBrk="0" hangingPunct="1">
              <a:defRPr sz="803" b="1"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D8D877B3-D348-4611-9BDB-C5374591D951}" type="slidenum">
              <a:rPr lang="it-IT" sz="1000" noProof="0" smtClean="0"/>
              <a:pPr/>
              <a:t>‹N›</a:t>
            </a:fld>
            <a:endParaRPr lang="it-IT" sz="1000" noProof="0"/>
          </a:p>
        </p:txBody>
      </p:sp>
      <p:cxnSp>
        <p:nvCxnSpPr>
          <p:cNvPr id="20" name="Connettore diritto 19">
            <a:extLst>
              <a:ext uri="{FF2B5EF4-FFF2-40B4-BE49-F238E27FC236}">
                <a16:creationId xmlns:a16="http://schemas.microsoft.com/office/drawing/2014/main" id="{DFEBA112-2FA0-448A-A373-EB297C4661F0}"/>
              </a:ext>
            </a:extLst>
          </p:cNvPr>
          <p:cNvCxnSpPr/>
          <p:nvPr userDrawn="1"/>
        </p:nvCxnSpPr>
        <p:spPr>
          <a:xfrm>
            <a:off x="559704" y="0"/>
            <a:ext cx="0" cy="1320791"/>
          </a:xfrm>
          <a:prstGeom prst="line">
            <a:avLst/>
          </a:prstGeom>
          <a:ln w="19050">
            <a:solidFill>
              <a:schemeClr val="tx1">
                <a:alpha val="70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065101"/>
      </p:ext>
    </p:extLst>
  </p:cSld>
  <p:clrMap bg1="lt1" tx1="dk1" bg2="lt2" tx2="dk2" accent1="accent1" accent2="accent2" accent3="accent3" accent4="accent4" accent5="accent5" accent6="accent6" hlink="hlink" folHlink="folHlink"/>
  <p:sldLayoutIdLst>
    <p:sldLayoutId id="2147483666" r:id="rId1"/>
    <p:sldLayoutId id="2147483650" r:id="rId2"/>
    <p:sldLayoutId id="2147483660" r:id="rId3"/>
    <p:sldLayoutId id="2147483662" r:id="rId4"/>
    <p:sldLayoutId id="2147483677" r:id="rId5"/>
    <p:sldLayoutId id="2147483673" r:id="rId6"/>
    <p:sldLayoutId id="2147483674" r:id="rId7"/>
    <p:sldLayoutId id="2147483680" r:id="rId8"/>
    <p:sldLayoutId id="2147483678" r:id="rId9"/>
    <p:sldLayoutId id="2147483679" r:id="rId10"/>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chart" Target="../charts/chart7.xml"/></Relationships>
</file>

<file path=ppt/slides/_rels/slide11.xml.rels><?xml version="1.0" encoding="UTF-8" standalone="yes"?>
<Relationships xmlns="http://schemas.openxmlformats.org/package/2006/relationships"><Relationship Id="rId3" Type="http://schemas.microsoft.com/office/2014/relationships/chartEx" Target="../charts/chartEx3.xm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chart" Target="../charts/char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62000" y="467901"/>
            <a:ext cx="10668000" cy="4412178"/>
          </a:xfrm>
        </p:spPr>
        <p:txBody>
          <a:bodyPr rtlCol="0">
            <a:noAutofit/>
          </a:bodyPr>
          <a:lstStyle/>
          <a:p>
            <a:r>
              <a:rPr lang="it-IT" sz="4800" dirty="0"/>
              <a:t>Digital Marketing Project</a:t>
            </a:r>
          </a:p>
        </p:txBody>
      </p:sp>
      <p:sp>
        <p:nvSpPr>
          <p:cNvPr id="10" name="Segnaposto testo 9"/>
          <p:cNvSpPr>
            <a:spLocks noGrp="1"/>
          </p:cNvSpPr>
          <p:nvPr>
            <p:ph type="body" idx="1"/>
          </p:nvPr>
        </p:nvSpPr>
        <p:spPr>
          <a:xfrm>
            <a:off x="1104900" y="5778169"/>
            <a:ext cx="10668000" cy="853179"/>
          </a:xfrm>
        </p:spPr>
        <p:txBody>
          <a:bodyPr rtlCol="0"/>
          <a:lstStyle/>
          <a:p>
            <a:pPr algn="l" rtl="0"/>
            <a:endParaRPr lang="it-IT" sz="1800" dirty="0"/>
          </a:p>
          <a:p>
            <a:pPr algn="l" rtl="0"/>
            <a:r>
              <a:rPr lang="it-IT" sz="1800" dirty="0"/>
              <a:t>Testa Luca 816000</a:t>
            </a:r>
          </a:p>
        </p:txBody>
      </p:sp>
    </p:spTree>
    <p:extLst>
      <p:ext uri="{BB962C8B-B14F-4D97-AF65-F5344CB8AC3E}">
        <p14:creationId xmlns:p14="http://schemas.microsoft.com/office/powerpoint/2010/main" val="3876646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testo 6">
            <a:extLst>
              <a:ext uri="{FF2B5EF4-FFF2-40B4-BE49-F238E27FC236}">
                <a16:creationId xmlns:a16="http://schemas.microsoft.com/office/drawing/2014/main" id="{22C2EFE3-751E-4B8B-A2C0-0FCD72A5E0EF}"/>
              </a:ext>
            </a:extLst>
          </p:cNvPr>
          <p:cNvSpPr>
            <a:spLocks noGrp="1"/>
          </p:cNvSpPr>
          <p:nvPr>
            <p:ph type="body" sz="quarter" idx="106"/>
          </p:nvPr>
        </p:nvSpPr>
        <p:spPr>
          <a:xfrm>
            <a:off x="3606036" y="387709"/>
            <a:ext cx="4979928" cy="605918"/>
          </a:xfrm>
        </p:spPr>
        <p:txBody>
          <a:bodyPr rtlCol="0"/>
          <a:lstStyle/>
          <a:p>
            <a:pPr marL="0" indent="0" rtl="0">
              <a:buNone/>
            </a:pPr>
            <a:r>
              <a:rPr lang="it-IT" sz="3600" dirty="0"/>
              <a:t>RFM MODEL</a:t>
            </a:r>
          </a:p>
        </p:txBody>
      </p:sp>
      <p:graphicFrame>
        <p:nvGraphicFramePr>
          <p:cNvPr id="8" name="Grafico 7">
            <a:extLst>
              <a:ext uri="{FF2B5EF4-FFF2-40B4-BE49-F238E27FC236}">
                <a16:creationId xmlns:a16="http://schemas.microsoft.com/office/drawing/2014/main" id="{6C815CA6-9564-4E35-B946-4AB7FE51AA15}"/>
              </a:ext>
            </a:extLst>
          </p:cNvPr>
          <p:cNvGraphicFramePr>
            <a:graphicFrameLocks/>
          </p:cNvGraphicFramePr>
          <p:nvPr>
            <p:extLst>
              <p:ext uri="{D42A27DB-BD31-4B8C-83A1-F6EECF244321}">
                <p14:modId xmlns:p14="http://schemas.microsoft.com/office/powerpoint/2010/main" val="187064388"/>
              </p:ext>
            </p:extLst>
          </p:nvPr>
        </p:nvGraphicFramePr>
        <p:xfrm>
          <a:off x="684000" y="1859195"/>
          <a:ext cx="5081516" cy="314731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Grafico 8">
            <a:extLst>
              <a:ext uri="{FF2B5EF4-FFF2-40B4-BE49-F238E27FC236}">
                <a16:creationId xmlns:a16="http://schemas.microsoft.com/office/drawing/2014/main" id="{5C1D6661-FEE2-47CA-8BC9-6932F162B518}"/>
              </a:ext>
            </a:extLst>
          </p:cNvPr>
          <p:cNvGraphicFramePr>
            <a:graphicFrameLocks/>
          </p:cNvGraphicFramePr>
          <p:nvPr>
            <p:extLst>
              <p:ext uri="{D42A27DB-BD31-4B8C-83A1-F6EECF244321}">
                <p14:modId xmlns:p14="http://schemas.microsoft.com/office/powerpoint/2010/main" val="3120229770"/>
              </p:ext>
            </p:extLst>
          </p:nvPr>
        </p:nvGraphicFramePr>
        <p:xfrm>
          <a:off x="6310478" y="1859195"/>
          <a:ext cx="5197522" cy="314731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76246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testo 6">
            <a:extLst>
              <a:ext uri="{FF2B5EF4-FFF2-40B4-BE49-F238E27FC236}">
                <a16:creationId xmlns:a16="http://schemas.microsoft.com/office/drawing/2014/main" id="{22C2EFE3-751E-4B8B-A2C0-0FCD72A5E0EF}"/>
              </a:ext>
            </a:extLst>
          </p:cNvPr>
          <p:cNvSpPr>
            <a:spLocks noGrp="1"/>
          </p:cNvSpPr>
          <p:nvPr>
            <p:ph type="body" sz="quarter" idx="106"/>
          </p:nvPr>
        </p:nvSpPr>
        <p:spPr>
          <a:xfrm>
            <a:off x="3606036" y="387709"/>
            <a:ext cx="4979928" cy="605918"/>
          </a:xfrm>
        </p:spPr>
        <p:txBody>
          <a:bodyPr rtlCol="0"/>
          <a:lstStyle/>
          <a:p>
            <a:pPr marL="0" indent="0" rtl="0">
              <a:buNone/>
            </a:pPr>
            <a:r>
              <a:rPr lang="it-IT" sz="3600" dirty="0"/>
              <a:t>RFM MODEL</a:t>
            </a:r>
          </a:p>
        </p:txBody>
      </p:sp>
      <mc:AlternateContent xmlns:mc="http://schemas.openxmlformats.org/markup-compatibility/2006" xmlns:cx2="http://schemas.microsoft.com/office/drawing/2015/10/21/chartex">
        <mc:Choice Requires="cx2">
          <p:graphicFrame>
            <p:nvGraphicFramePr>
              <p:cNvPr id="4" name="Grafico 3">
                <a:extLst>
                  <a:ext uri="{FF2B5EF4-FFF2-40B4-BE49-F238E27FC236}">
                    <a16:creationId xmlns:a16="http://schemas.microsoft.com/office/drawing/2014/main" id="{1B0FD6DF-23A6-4B35-829E-8A07D2CCE094}"/>
                  </a:ext>
                </a:extLst>
              </p:cNvPr>
              <p:cNvGraphicFramePr/>
              <p:nvPr>
                <p:extLst>
                  <p:ext uri="{D42A27DB-BD31-4B8C-83A1-F6EECF244321}">
                    <p14:modId xmlns:p14="http://schemas.microsoft.com/office/powerpoint/2010/main" val="1921272426"/>
                  </p:ext>
                </p:extLst>
              </p:nvPr>
            </p:nvGraphicFramePr>
            <p:xfrm>
              <a:off x="2153594" y="1126605"/>
              <a:ext cx="7884811" cy="4604790"/>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4" name="Grafico 3">
                <a:extLst>
                  <a:ext uri="{FF2B5EF4-FFF2-40B4-BE49-F238E27FC236}">
                    <a16:creationId xmlns:a16="http://schemas.microsoft.com/office/drawing/2014/main" id="{1B0FD6DF-23A6-4B35-829E-8A07D2CCE094}"/>
                  </a:ext>
                </a:extLst>
              </p:cNvPr>
              <p:cNvPicPr>
                <a:picLocks noGrp="1" noRot="1" noChangeAspect="1" noMove="1" noResize="1" noEditPoints="1" noAdjustHandles="1" noChangeArrowheads="1" noChangeShapeType="1"/>
              </p:cNvPicPr>
              <p:nvPr/>
            </p:nvPicPr>
            <p:blipFill>
              <a:blip r:embed="rId4"/>
              <a:stretch>
                <a:fillRect/>
              </a:stretch>
            </p:blipFill>
            <p:spPr>
              <a:xfrm>
                <a:off x="2153594" y="1126605"/>
                <a:ext cx="7884811" cy="4604790"/>
              </a:xfrm>
              <a:prstGeom prst="rect">
                <a:avLst/>
              </a:prstGeom>
            </p:spPr>
          </p:pic>
        </mc:Fallback>
      </mc:AlternateContent>
    </p:spTree>
    <p:extLst>
      <p:ext uri="{BB962C8B-B14F-4D97-AF65-F5344CB8AC3E}">
        <p14:creationId xmlns:p14="http://schemas.microsoft.com/office/powerpoint/2010/main" val="2352592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testo 6">
            <a:extLst>
              <a:ext uri="{FF2B5EF4-FFF2-40B4-BE49-F238E27FC236}">
                <a16:creationId xmlns:a16="http://schemas.microsoft.com/office/drawing/2014/main" id="{22C2EFE3-751E-4B8B-A2C0-0FCD72A5E0EF}"/>
              </a:ext>
            </a:extLst>
          </p:cNvPr>
          <p:cNvSpPr>
            <a:spLocks noGrp="1"/>
          </p:cNvSpPr>
          <p:nvPr>
            <p:ph type="body" sz="quarter" idx="106"/>
          </p:nvPr>
        </p:nvSpPr>
        <p:spPr>
          <a:xfrm>
            <a:off x="3606036" y="387709"/>
            <a:ext cx="4979928" cy="605918"/>
          </a:xfrm>
        </p:spPr>
        <p:txBody>
          <a:bodyPr rtlCol="0"/>
          <a:lstStyle/>
          <a:p>
            <a:pPr marL="0" indent="0" rtl="0">
              <a:buNone/>
            </a:pPr>
            <a:r>
              <a:rPr lang="it-IT" sz="3600" dirty="0"/>
              <a:t>CHURN MODEL</a:t>
            </a:r>
          </a:p>
        </p:txBody>
      </p:sp>
      <p:sp>
        <p:nvSpPr>
          <p:cNvPr id="4" name="Ovale 3">
            <a:extLst>
              <a:ext uri="{FF2B5EF4-FFF2-40B4-BE49-F238E27FC236}">
                <a16:creationId xmlns:a16="http://schemas.microsoft.com/office/drawing/2014/main" id="{657781F4-86EB-4A7C-BC58-1805631D4D8A}"/>
              </a:ext>
            </a:extLst>
          </p:cNvPr>
          <p:cNvSpPr/>
          <p:nvPr/>
        </p:nvSpPr>
        <p:spPr>
          <a:xfrm>
            <a:off x="1111974" y="1602803"/>
            <a:ext cx="4175760" cy="2152778"/>
          </a:xfrm>
          <a:prstGeom prst="ellipse">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sz="1400" dirty="0"/>
            </a:br>
            <a:r>
              <a:rPr lang="en-US" sz="1400" dirty="0"/>
              <a:t>According to the RFM model, all those who had not bought back in the previous 30 days could be designated as "Churner".</a:t>
            </a:r>
            <a:endParaRPr lang="it-IT" sz="1400" dirty="0">
              <a:latin typeface="Century Gothic" panose="020B0502020202020204" pitchFamily="34" charset="0"/>
            </a:endParaRPr>
          </a:p>
        </p:txBody>
      </p:sp>
      <p:graphicFrame>
        <p:nvGraphicFramePr>
          <p:cNvPr id="6" name="Grafico 5">
            <a:extLst>
              <a:ext uri="{FF2B5EF4-FFF2-40B4-BE49-F238E27FC236}">
                <a16:creationId xmlns:a16="http://schemas.microsoft.com/office/drawing/2014/main" id="{B259D2C7-AD4F-4433-93E9-BF45409381EC}"/>
              </a:ext>
            </a:extLst>
          </p:cNvPr>
          <p:cNvGraphicFramePr>
            <a:graphicFrameLocks/>
          </p:cNvGraphicFramePr>
          <p:nvPr>
            <p:extLst>
              <p:ext uri="{D42A27DB-BD31-4B8C-83A1-F6EECF244321}">
                <p14:modId xmlns:p14="http://schemas.microsoft.com/office/powerpoint/2010/main" val="2782374639"/>
              </p:ext>
            </p:extLst>
          </p:nvPr>
        </p:nvGraphicFramePr>
        <p:xfrm>
          <a:off x="6096000" y="1991997"/>
          <a:ext cx="5003028" cy="3757926"/>
        </p:xfrm>
        <a:graphic>
          <a:graphicData uri="http://schemas.openxmlformats.org/drawingml/2006/chart">
            <c:chart xmlns:c="http://schemas.openxmlformats.org/drawingml/2006/chart" xmlns:r="http://schemas.openxmlformats.org/officeDocument/2006/relationships" r:id="rId3"/>
          </a:graphicData>
        </a:graphic>
      </p:graphicFrame>
      <p:sp>
        <p:nvSpPr>
          <p:cNvPr id="8" name="Ovale 7">
            <a:extLst>
              <a:ext uri="{FF2B5EF4-FFF2-40B4-BE49-F238E27FC236}">
                <a16:creationId xmlns:a16="http://schemas.microsoft.com/office/drawing/2014/main" id="{7003CBD8-3651-4AD1-938C-D76FE47BF5E9}"/>
              </a:ext>
            </a:extLst>
          </p:cNvPr>
          <p:cNvSpPr/>
          <p:nvPr/>
        </p:nvSpPr>
        <p:spPr>
          <a:xfrm>
            <a:off x="1111974" y="3870960"/>
            <a:ext cx="4175760" cy="2152778"/>
          </a:xfrm>
          <a:prstGeom prst="ellipse">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sz="1400" dirty="0">
              <a:latin typeface="Century Gothic" panose="020B0502020202020204" pitchFamily="34" charset="0"/>
            </a:endParaRPr>
          </a:p>
          <a:p>
            <a:br>
              <a:rPr lang="en-US" sz="1400" dirty="0"/>
            </a:br>
            <a:r>
              <a:rPr lang="en-US" sz="1400" dirty="0"/>
              <a:t>As variables it was decided to select </a:t>
            </a:r>
            <a:r>
              <a:rPr lang="it-IT" sz="1400" dirty="0">
                <a:latin typeface="Century Gothic" panose="020B0502020202020204" pitchFamily="34" charset="0"/>
              </a:rPr>
              <a:t>:</a:t>
            </a:r>
          </a:p>
          <a:p>
            <a:pPr marL="285750" indent="-285750">
              <a:buFont typeface="Arial" panose="020B0604020202020204" pitchFamily="34" charset="0"/>
              <a:buChar char="•"/>
            </a:pPr>
            <a:r>
              <a:rPr lang="it-IT" sz="1400" dirty="0">
                <a:latin typeface="Century Gothic" panose="020B0502020202020204" pitchFamily="34" charset="0"/>
              </a:rPr>
              <a:t>RFM </a:t>
            </a:r>
            <a:r>
              <a:rPr lang="it-IT" sz="1400" dirty="0" err="1">
                <a:latin typeface="Century Gothic" panose="020B0502020202020204" pitchFamily="34" charset="0"/>
              </a:rPr>
              <a:t>value</a:t>
            </a:r>
            <a:endParaRPr lang="it-IT" sz="1400" dirty="0">
              <a:latin typeface="Century Gothic" panose="020B0502020202020204" pitchFamily="34" charset="0"/>
            </a:endParaRPr>
          </a:p>
          <a:p>
            <a:pPr marL="285750" indent="-285750">
              <a:buFont typeface="Arial" panose="020B0604020202020204" pitchFamily="34" charset="0"/>
              <a:buChar char="•"/>
            </a:pPr>
            <a:r>
              <a:rPr lang="it-IT" sz="1400" dirty="0">
                <a:latin typeface="Century Gothic" panose="020B0502020202020204" pitchFamily="34" charset="0"/>
              </a:rPr>
              <a:t>CAP</a:t>
            </a:r>
          </a:p>
          <a:p>
            <a:pPr marL="285750" indent="-285750">
              <a:buFont typeface="Arial" panose="020B0604020202020204" pitchFamily="34" charset="0"/>
              <a:buChar char="•"/>
            </a:pPr>
            <a:r>
              <a:rPr lang="it-IT" sz="1400" dirty="0">
                <a:latin typeface="Century Gothic" panose="020B0502020202020204" pitchFamily="34" charset="0"/>
              </a:rPr>
              <a:t>TYP_CLI_ACCOUNT</a:t>
            </a:r>
          </a:p>
          <a:p>
            <a:pPr marL="285750" indent="-285750">
              <a:buFont typeface="Arial" panose="020B0604020202020204" pitchFamily="34" charset="0"/>
              <a:buChar char="•"/>
            </a:pPr>
            <a:r>
              <a:rPr lang="it-IT" sz="1400" dirty="0">
                <a:latin typeface="Century Gothic" panose="020B0502020202020204" pitchFamily="34" charset="0"/>
              </a:rPr>
              <a:t>REGION</a:t>
            </a:r>
          </a:p>
          <a:p>
            <a:pPr marL="285750" indent="-285750">
              <a:buFont typeface="Arial" panose="020B0604020202020204" pitchFamily="34" charset="0"/>
              <a:buChar char="•"/>
            </a:pPr>
            <a:r>
              <a:rPr lang="it-IT" sz="1400" dirty="0">
                <a:latin typeface="Century Gothic" panose="020B0502020202020204" pitchFamily="34" charset="0"/>
              </a:rPr>
              <a:t>N_CAMP</a:t>
            </a:r>
          </a:p>
          <a:p>
            <a:pPr marL="285750" indent="-285750">
              <a:buFont typeface="Arial" panose="020B0604020202020204" pitchFamily="34" charset="0"/>
              <a:buChar char="•"/>
            </a:pPr>
            <a:endParaRPr lang="it-IT" sz="1400" dirty="0">
              <a:latin typeface="Century Gothic" panose="020B0502020202020204" pitchFamily="34" charset="0"/>
            </a:endParaRPr>
          </a:p>
        </p:txBody>
      </p:sp>
    </p:spTree>
    <p:extLst>
      <p:ext uri="{BB962C8B-B14F-4D97-AF65-F5344CB8AC3E}">
        <p14:creationId xmlns:p14="http://schemas.microsoft.com/office/powerpoint/2010/main" val="472075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testo 6">
            <a:extLst>
              <a:ext uri="{FF2B5EF4-FFF2-40B4-BE49-F238E27FC236}">
                <a16:creationId xmlns:a16="http://schemas.microsoft.com/office/drawing/2014/main" id="{22C2EFE3-751E-4B8B-A2C0-0FCD72A5E0EF}"/>
              </a:ext>
            </a:extLst>
          </p:cNvPr>
          <p:cNvSpPr>
            <a:spLocks noGrp="1"/>
          </p:cNvSpPr>
          <p:nvPr>
            <p:ph type="body" sz="quarter" idx="106"/>
          </p:nvPr>
        </p:nvSpPr>
        <p:spPr>
          <a:xfrm>
            <a:off x="3606036" y="387709"/>
            <a:ext cx="4979928" cy="605918"/>
          </a:xfrm>
        </p:spPr>
        <p:txBody>
          <a:bodyPr rtlCol="0"/>
          <a:lstStyle/>
          <a:p>
            <a:pPr marL="0" indent="0" rtl="0">
              <a:buNone/>
            </a:pPr>
            <a:r>
              <a:rPr lang="it-IT" sz="3600" dirty="0"/>
              <a:t>CHURN MODEL</a:t>
            </a:r>
          </a:p>
        </p:txBody>
      </p:sp>
      <p:sp>
        <p:nvSpPr>
          <p:cNvPr id="15" name="CasellaDiTesto 14">
            <a:extLst>
              <a:ext uri="{FF2B5EF4-FFF2-40B4-BE49-F238E27FC236}">
                <a16:creationId xmlns:a16="http://schemas.microsoft.com/office/drawing/2014/main" id="{DFC899ED-BB2E-4687-A183-94FAFD256BC3}"/>
              </a:ext>
            </a:extLst>
          </p:cNvPr>
          <p:cNvSpPr txBox="1"/>
          <p:nvPr/>
        </p:nvSpPr>
        <p:spPr>
          <a:xfrm>
            <a:off x="1241943" y="1533102"/>
            <a:ext cx="4351047" cy="369332"/>
          </a:xfrm>
          <a:prstGeom prst="rect">
            <a:avLst/>
          </a:prstGeom>
          <a:noFill/>
        </p:spPr>
        <p:txBody>
          <a:bodyPr wrap="square" rtlCol="0">
            <a:spAutoFit/>
          </a:bodyPr>
          <a:lstStyle/>
          <a:p>
            <a:pPr algn="ctr"/>
            <a:r>
              <a:rPr lang="it-IT" dirty="0" err="1">
                <a:latin typeface="Century Gothic" panose="020B0502020202020204" pitchFamily="34" charset="0"/>
              </a:rPr>
              <a:t>Decision</a:t>
            </a:r>
            <a:r>
              <a:rPr lang="it-IT" dirty="0">
                <a:latin typeface="Century Gothic" panose="020B0502020202020204" pitchFamily="34" charset="0"/>
              </a:rPr>
              <a:t> </a:t>
            </a:r>
            <a:r>
              <a:rPr lang="it-IT" dirty="0" err="1">
                <a:latin typeface="Century Gothic" panose="020B0502020202020204" pitchFamily="34" charset="0"/>
              </a:rPr>
              <a:t>Tree</a:t>
            </a:r>
            <a:r>
              <a:rPr lang="it-IT" dirty="0">
                <a:latin typeface="Century Gothic" panose="020B0502020202020204" pitchFamily="34" charset="0"/>
              </a:rPr>
              <a:t>: 75,15% </a:t>
            </a:r>
            <a:r>
              <a:rPr lang="it-IT" dirty="0" err="1">
                <a:latin typeface="Century Gothic" panose="020B0502020202020204" pitchFamily="34" charset="0"/>
              </a:rPr>
              <a:t>Accuracy</a:t>
            </a:r>
            <a:endParaRPr lang="it-IT" dirty="0">
              <a:latin typeface="Century Gothic" panose="020B0502020202020204" pitchFamily="34" charset="0"/>
            </a:endParaRPr>
          </a:p>
        </p:txBody>
      </p:sp>
      <p:sp>
        <p:nvSpPr>
          <p:cNvPr id="17" name="CasellaDiTesto 16">
            <a:extLst>
              <a:ext uri="{FF2B5EF4-FFF2-40B4-BE49-F238E27FC236}">
                <a16:creationId xmlns:a16="http://schemas.microsoft.com/office/drawing/2014/main" id="{20DFE9F7-A25B-4491-9314-4798D75442B8}"/>
              </a:ext>
            </a:extLst>
          </p:cNvPr>
          <p:cNvSpPr txBox="1"/>
          <p:nvPr/>
        </p:nvSpPr>
        <p:spPr>
          <a:xfrm>
            <a:off x="6787578" y="1533102"/>
            <a:ext cx="4351046" cy="369332"/>
          </a:xfrm>
          <a:prstGeom prst="rect">
            <a:avLst/>
          </a:prstGeom>
          <a:noFill/>
        </p:spPr>
        <p:txBody>
          <a:bodyPr wrap="square" rtlCol="0">
            <a:spAutoFit/>
          </a:bodyPr>
          <a:lstStyle/>
          <a:p>
            <a:pPr algn="ctr"/>
            <a:r>
              <a:rPr lang="it-IT" dirty="0">
                <a:latin typeface="Century Gothic" panose="020B0502020202020204" pitchFamily="34" charset="0"/>
              </a:rPr>
              <a:t>Random </a:t>
            </a:r>
            <a:r>
              <a:rPr lang="it-IT" dirty="0" err="1">
                <a:latin typeface="Century Gothic" panose="020B0502020202020204" pitchFamily="34" charset="0"/>
              </a:rPr>
              <a:t>Forest</a:t>
            </a:r>
            <a:r>
              <a:rPr lang="it-IT" dirty="0">
                <a:latin typeface="Century Gothic" panose="020B0502020202020204" pitchFamily="34" charset="0"/>
              </a:rPr>
              <a:t>: 75,04% </a:t>
            </a:r>
            <a:r>
              <a:rPr lang="it-IT" dirty="0" err="1">
                <a:latin typeface="Century Gothic" panose="020B0502020202020204" pitchFamily="34" charset="0"/>
              </a:rPr>
              <a:t>Accuracy</a:t>
            </a:r>
            <a:endParaRPr lang="it-IT" dirty="0">
              <a:latin typeface="Century Gothic" panose="020B0502020202020204" pitchFamily="34" charset="0"/>
            </a:endParaRPr>
          </a:p>
        </p:txBody>
      </p:sp>
      <p:graphicFrame>
        <p:nvGraphicFramePr>
          <p:cNvPr id="18" name="Tabella 17">
            <a:extLst>
              <a:ext uri="{FF2B5EF4-FFF2-40B4-BE49-F238E27FC236}">
                <a16:creationId xmlns:a16="http://schemas.microsoft.com/office/drawing/2014/main" id="{14D68BE1-F66A-47DA-9E7C-664F2ABFFC50}"/>
              </a:ext>
            </a:extLst>
          </p:cNvPr>
          <p:cNvGraphicFramePr>
            <a:graphicFrameLocks noGrp="1"/>
          </p:cNvGraphicFramePr>
          <p:nvPr>
            <p:extLst>
              <p:ext uri="{D42A27DB-BD31-4B8C-83A1-F6EECF244321}">
                <p14:modId xmlns:p14="http://schemas.microsoft.com/office/powerpoint/2010/main" val="3021016684"/>
              </p:ext>
            </p:extLst>
          </p:nvPr>
        </p:nvGraphicFramePr>
        <p:xfrm>
          <a:off x="1241945" y="2002670"/>
          <a:ext cx="4351046" cy="1139600"/>
        </p:xfrm>
        <a:graphic>
          <a:graphicData uri="http://schemas.openxmlformats.org/drawingml/2006/table">
            <a:tbl>
              <a:tblPr/>
              <a:tblGrid>
                <a:gridCol w="1676138">
                  <a:extLst>
                    <a:ext uri="{9D8B030D-6E8A-4147-A177-3AD203B41FA5}">
                      <a16:colId xmlns:a16="http://schemas.microsoft.com/office/drawing/2014/main" val="4111750692"/>
                    </a:ext>
                  </a:extLst>
                </a:gridCol>
                <a:gridCol w="1337454">
                  <a:extLst>
                    <a:ext uri="{9D8B030D-6E8A-4147-A177-3AD203B41FA5}">
                      <a16:colId xmlns:a16="http://schemas.microsoft.com/office/drawing/2014/main" val="3436885697"/>
                    </a:ext>
                  </a:extLst>
                </a:gridCol>
                <a:gridCol w="1337454">
                  <a:extLst>
                    <a:ext uri="{9D8B030D-6E8A-4147-A177-3AD203B41FA5}">
                      <a16:colId xmlns:a16="http://schemas.microsoft.com/office/drawing/2014/main" val="151121131"/>
                    </a:ext>
                  </a:extLst>
                </a:gridCol>
              </a:tblGrid>
              <a:tr h="284900">
                <a:tc>
                  <a:txBody>
                    <a:bodyPr/>
                    <a:lstStyle/>
                    <a:p>
                      <a:pPr algn="ctr" fontAlgn="ctr"/>
                      <a:r>
                        <a:rPr lang="it-IT" sz="1100" b="0" i="0" u="none" strike="noStrike">
                          <a:solidFill>
                            <a:srgbClr val="000000"/>
                          </a:solidFill>
                          <a:effectLst/>
                          <a:latin typeface="Century Gothic" panose="020B050202020202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it-IT" sz="1100" b="0" i="0" u="none" strike="noStrike" dirty="0" err="1">
                          <a:solidFill>
                            <a:srgbClr val="000000"/>
                          </a:solidFill>
                          <a:effectLst/>
                          <a:latin typeface="Century Gothic" panose="020B0502020202020204" pitchFamily="34" charset="0"/>
                        </a:rPr>
                        <a:t>Actual</a:t>
                      </a:r>
                      <a:endParaRPr lang="it-IT" sz="1100" b="0" i="0" u="none" strike="noStrike" dirty="0">
                        <a:solidFill>
                          <a:srgbClr val="000000"/>
                        </a:solidFill>
                        <a:effectLst/>
                        <a:latin typeface="Century Gothic" panose="020B0502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it-IT"/>
                    </a:p>
                  </a:txBody>
                  <a:tcPr/>
                </a:tc>
                <a:extLst>
                  <a:ext uri="{0D108BD9-81ED-4DB2-BD59-A6C34878D82A}">
                    <a16:rowId xmlns:a16="http://schemas.microsoft.com/office/drawing/2014/main" val="893817951"/>
                  </a:ext>
                </a:extLst>
              </a:tr>
              <a:tr h="284900">
                <a:tc>
                  <a:txBody>
                    <a:bodyPr/>
                    <a:lstStyle/>
                    <a:p>
                      <a:pPr algn="ctr" fontAlgn="ctr"/>
                      <a:r>
                        <a:rPr lang="it-IT" sz="1100" b="0" i="0" u="none" strike="noStrike">
                          <a:solidFill>
                            <a:srgbClr val="000000"/>
                          </a:solidFill>
                          <a:effectLst/>
                          <a:latin typeface="Century Gothic" panose="020B0502020202020204" pitchFamily="34" charset="0"/>
                        </a:rPr>
                        <a:t>Predicted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1100" b="0" i="0" u="none" strike="noStrike">
                          <a:solidFill>
                            <a:srgbClr val="000000"/>
                          </a:solidFill>
                          <a:effectLst/>
                          <a:latin typeface="Century Gothic" panose="020B0502020202020204" pitchFamily="34" charset="0"/>
                        </a:rPr>
                        <a:t>TRUE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1100" b="0" i="0" u="none" strike="noStrike">
                          <a:solidFill>
                            <a:srgbClr val="000000"/>
                          </a:solidFill>
                          <a:effectLst/>
                          <a:latin typeface="Century Gothic" panose="020B0502020202020204" pitchFamily="34" charset="0"/>
                        </a:rPr>
                        <a:t>FALSE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0761537"/>
                  </a:ext>
                </a:extLst>
              </a:tr>
              <a:tr h="284900">
                <a:tc>
                  <a:txBody>
                    <a:bodyPr/>
                    <a:lstStyle/>
                    <a:p>
                      <a:pPr algn="ctr" fontAlgn="ctr"/>
                      <a:r>
                        <a:rPr lang="it-IT" sz="1100" b="0" i="0" u="none" strike="noStrike">
                          <a:solidFill>
                            <a:srgbClr val="000000"/>
                          </a:solidFill>
                          <a:effectLst/>
                          <a:latin typeface="Century Gothic" panose="020B0502020202020204" pitchFamily="34" charset="0"/>
                        </a:rPr>
                        <a:t>TRUE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1100" b="0" i="0" u="none" strike="noStrike">
                          <a:solidFill>
                            <a:srgbClr val="000000"/>
                          </a:solidFill>
                          <a:effectLst/>
                          <a:latin typeface="Century Gothic" panose="020B0502020202020204" pitchFamily="34" charset="0"/>
                        </a:rPr>
                        <a:t>5519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it-IT" sz="1100" b="0" i="0" u="none" strike="noStrike">
                          <a:solidFill>
                            <a:srgbClr val="000000"/>
                          </a:solidFill>
                          <a:effectLst/>
                          <a:latin typeface="Century Gothic" panose="020B0502020202020204" pitchFamily="34" charset="0"/>
                        </a:rPr>
                        <a:t>1417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426983263"/>
                  </a:ext>
                </a:extLst>
              </a:tr>
              <a:tr h="284900">
                <a:tc>
                  <a:txBody>
                    <a:bodyPr/>
                    <a:lstStyle/>
                    <a:p>
                      <a:pPr algn="ctr" fontAlgn="ctr"/>
                      <a:r>
                        <a:rPr lang="it-IT" sz="1100" b="0" i="0" u="none" strike="noStrike">
                          <a:solidFill>
                            <a:srgbClr val="000000"/>
                          </a:solidFill>
                          <a:effectLst/>
                          <a:latin typeface="Century Gothic" panose="020B0502020202020204" pitchFamily="34" charset="0"/>
                        </a:rPr>
                        <a:t>FALSE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1100" b="0" i="0" u="none" strike="noStrike">
                          <a:solidFill>
                            <a:srgbClr val="000000"/>
                          </a:solidFill>
                          <a:effectLst/>
                          <a:latin typeface="Century Gothic" panose="020B0502020202020204" pitchFamily="34" charset="0"/>
                        </a:rPr>
                        <a:t>2665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it-IT" sz="1100" b="0" i="0" u="none" strike="noStrike" dirty="0">
                          <a:solidFill>
                            <a:srgbClr val="000000"/>
                          </a:solidFill>
                          <a:effectLst/>
                          <a:latin typeface="Century Gothic" panose="020B0502020202020204" pitchFamily="34" charset="0"/>
                        </a:rPr>
                        <a:t>6827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669614075"/>
                  </a:ext>
                </a:extLst>
              </a:tr>
            </a:tbl>
          </a:graphicData>
        </a:graphic>
      </p:graphicFrame>
      <p:graphicFrame>
        <p:nvGraphicFramePr>
          <p:cNvPr id="20" name="Tabella 19">
            <a:extLst>
              <a:ext uri="{FF2B5EF4-FFF2-40B4-BE49-F238E27FC236}">
                <a16:creationId xmlns:a16="http://schemas.microsoft.com/office/drawing/2014/main" id="{0AAB6A34-B137-403D-8950-187F6B6DAB06}"/>
              </a:ext>
            </a:extLst>
          </p:cNvPr>
          <p:cNvGraphicFramePr>
            <a:graphicFrameLocks noGrp="1"/>
          </p:cNvGraphicFramePr>
          <p:nvPr>
            <p:extLst>
              <p:ext uri="{D42A27DB-BD31-4B8C-83A1-F6EECF244321}">
                <p14:modId xmlns:p14="http://schemas.microsoft.com/office/powerpoint/2010/main" val="884207831"/>
              </p:ext>
            </p:extLst>
          </p:nvPr>
        </p:nvGraphicFramePr>
        <p:xfrm>
          <a:off x="6787577" y="2002670"/>
          <a:ext cx="4351046" cy="1139600"/>
        </p:xfrm>
        <a:graphic>
          <a:graphicData uri="http://schemas.openxmlformats.org/drawingml/2006/table">
            <a:tbl>
              <a:tblPr/>
              <a:tblGrid>
                <a:gridCol w="1676138">
                  <a:extLst>
                    <a:ext uri="{9D8B030D-6E8A-4147-A177-3AD203B41FA5}">
                      <a16:colId xmlns:a16="http://schemas.microsoft.com/office/drawing/2014/main" val="828368945"/>
                    </a:ext>
                  </a:extLst>
                </a:gridCol>
                <a:gridCol w="1337454">
                  <a:extLst>
                    <a:ext uri="{9D8B030D-6E8A-4147-A177-3AD203B41FA5}">
                      <a16:colId xmlns:a16="http://schemas.microsoft.com/office/drawing/2014/main" val="1064422360"/>
                    </a:ext>
                  </a:extLst>
                </a:gridCol>
                <a:gridCol w="1337454">
                  <a:extLst>
                    <a:ext uri="{9D8B030D-6E8A-4147-A177-3AD203B41FA5}">
                      <a16:colId xmlns:a16="http://schemas.microsoft.com/office/drawing/2014/main" val="1398679988"/>
                    </a:ext>
                  </a:extLst>
                </a:gridCol>
              </a:tblGrid>
              <a:tr h="284900">
                <a:tc>
                  <a:txBody>
                    <a:bodyPr/>
                    <a:lstStyle/>
                    <a:p>
                      <a:pPr algn="ctr" fontAlgn="ctr"/>
                      <a:r>
                        <a:rPr lang="it-IT" sz="1100" b="0" i="0" u="none" strike="noStrike">
                          <a:solidFill>
                            <a:srgbClr val="000000"/>
                          </a:solidFill>
                          <a:effectLst/>
                          <a:latin typeface="Century Gothic" panose="020B050202020202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it-IT" sz="1100" b="0" i="0" u="none" strike="noStrike">
                          <a:solidFill>
                            <a:srgbClr val="000000"/>
                          </a:solidFill>
                          <a:effectLst/>
                          <a:latin typeface="Century Gothic" panose="020B0502020202020204" pitchFamily="34" charset="0"/>
                        </a:rPr>
                        <a:t>Actual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it-IT"/>
                    </a:p>
                  </a:txBody>
                  <a:tcPr/>
                </a:tc>
                <a:extLst>
                  <a:ext uri="{0D108BD9-81ED-4DB2-BD59-A6C34878D82A}">
                    <a16:rowId xmlns:a16="http://schemas.microsoft.com/office/drawing/2014/main" val="2630104807"/>
                  </a:ext>
                </a:extLst>
              </a:tr>
              <a:tr h="284900">
                <a:tc>
                  <a:txBody>
                    <a:bodyPr/>
                    <a:lstStyle/>
                    <a:p>
                      <a:pPr algn="ctr" fontAlgn="ctr"/>
                      <a:r>
                        <a:rPr lang="it-IT" sz="1100" b="0" i="0" u="none" strike="noStrike">
                          <a:solidFill>
                            <a:srgbClr val="000000"/>
                          </a:solidFill>
                          <a:effectLst/>
                          <a:latin typeface="Century Gothic" panose="020B0502020202020204" pitchFamily="34" charset="0"/>
                        </a:rPr>
                        <a:t>Predicted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1100" b="0" i="0" u="none" strike="noStrike">
                          <a:solidFill>
                            <a:srgbClr val="000000"/>
                          </a:solidFill>
                          <a:effectLst/>
                          <a:latin typeface="Century Gothic" panose="020B0502020202020204" pitchFamily="34" charset="0"/>
                        </a:rPr>
                        <a:t>TRUE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1100" b="0" i="0" u="none" strike="noStrike">
                          <a:solidFill>
                            <a:srgbClr val="000000"/>
                          </a:solidFill>
                          <a:effectLst/>
                          <a:latin typeface="Century Gothic" panose="020B0502020202020204" pitchFamily="34" charset="0"/>
                        </a:rPr>
                        <a:t>FALSE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8305680"/>
                  </a:ext>
                </a:extLst>
              </a:tr>
              <a:tr h="284900">
                <a:tc>
                  <a:txBody>
                    <a:bodyPr/>
                    <a:lstStyle/>
                    <a:p>
                      <a:pPr algn="ctr" fontAlgn="ctr"/>
                      <a:r>
                        <a:rPr lang="it-IT" sz="1100" b="0" i="0" u="none" strike="noStrike">
                          <a:solidFill>
                            <a:srgbClr val="000000"/>
                          </a:solidFill>
                          <a:effectLst/>
                          <a:latin typeface="Century Gothic" panose="020B0502020202020204" pitchFamily="34" charset="0"/>
                        </a:rPr>
                        <a:t>TRUE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1100" b="0" i="0" u="none" strike="noStrike">
                          <a:solidFill>
                            <a:srgbClr val="000000"/>
                          </a:solidFill>
                          <a:effectLst/>
                          <a:latin typeface="Century Gothic" panose="020B0502020202020204" pitchFamily="34" charset="0"/>
                        </a:rPr>
                        <a:t>7626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it-IT" sz="1100" b="0" i="0" u="none" strike="noStrike">
                          <a:solidFill>
                            <a:srgbClr val="000000"/>
                          </a:solidFill>
                          <a:effectLst/>
                          <a:latin typeface="Century Gothic" panose="020B0502020202020204" pitchFamily="34" charset="0"/>
                        </a:rPr>
                        <a:t>3283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2518287758"/>
                  </a:ext>
                </a:extLst>
              </a:tr>
              <a:tr h="284900">
                <a:tc>
                  <a:txBody>
                    <a:bodyPr/>
                    <a:lstStyle/>
                    <a:p>
                      <a:pPr algn="ctr" fontAlgn="ctr"/>
                      <a:r>
                        <a:rPr lang="it-IT" sz="1100" b="0" i="0" u="none" strike="noStrike">
                          <a:solidFill>
                            <a:srgbClr val="000000"/>
                          </a:solidFill>
                          <a:effectLst/>
                          <a:latin typeface="Century Gothic" panose="020B0502020202020204" pitchFamily="34" charset="0"/>
                        </a:rPr>
                        <a:t>FALSE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1100" b="0" i="0" u="none" strike="noStrike">
                          <a:solidFill>
                            <a:srgbClr val="000000"/>
                          </a:solidFill>
                          <a:effectLst/>
                          <a:latin typeface="Century Gothic" panose="020B0502020202020204" pitchFamily="34" charset="0"/>
                        </a:rPr>
                        <a:t>2126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it-IT" sz="1100" b="0" i="0" u="none" strike="noStrike" dirty="0">
                          <a:solidFill>
                            <a:srgbClr val="000000"/>
                          </a:solidFill>
                          <a:effectLst/>
                          <a:latin typeface="Century Gothic" panose="020B0502020202020204" pitchFamily="34" charset="0"/>
                        </a:rPr>
                        <a:t>8868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48505857"/>
                  </a:ext>
                </a:extLst>
              </a:tr>
            </a:tbl>
          </a:graphicData>
        </a:graphic>
      </p:graphicFrame>
      <p:graphicFrame>
        <p:nvGraphicFramePr>
          <p:cNvPr id="5" name="Tabella 4">
            <a:extLst>
              <a:ext uri="{FF2B5EF4-FFF2-40B4-BE49-F238E27FC236}">
                <a16:creationId xmlns:a16="http://schemas.microsoft.com/office/drawing/2014/main" id="{A5FC7A81-9B8A-432A-BA6F-34BF7FAAB71F}"/>
              </a:ext>
            </a:extLst>
          </p:cNvPr>
          <p:cNvGraphicFramePr>
            <a:graphicFrameLocks noGrp="1"/>
          </p:cNvGraphicFramePr>
          <p:nvPr>
            <p:extLst>
              <p:ext uri="{D42A27DB-BD31-4B8C-83A1-F6EECF244321}">
                <p14:modId xmlns:p14="http://schemas.microsoft.com/office/powerpoint/2010/main" val="424653325"/>
              </p:ext>
            </p:extLst>
          </p:nvPr>
        </p:nvGraphicFramePr>
        <p:xfrm>
          <a:off x="1241945" y="4814596"/>
          <a:ext cx="4351046" cy="1139600"/>
        </p:xfrm>
        <a:graphic>
          <a:graphicData uri="http://schemas.openxmlformats.org/drawingml/2006/table">
            <a:tbl>
              <a:tblPr/>
              <a:tblGrid>
                <a:gridCol w="1673480">
                  <a:extLst>
                    <a:ext uri="{9D8B030D-6E8A-4147-A177-3AD203B41FA5}">
                      <a16:colId xmlns:a16="http://schemas.microsoft.com/office/drawing/2014/main" val="3535015664"/>
                    </a:ext>
                  </a:extLst>
                </a:gridCol>
                <a:gridCol w="1338783">
                  <a:extLst>
                    <a:ext uri="{9D8B030D-6E8A-4147-A177-3AD203B41FA5}">
                      <a16:colId xmlns:a16="http://schemas.microsoft.com/office/drawing/2014/main" val="1868265967"/>
                    </a:ext>
                  </a:extLst>
                </a:gridCol>
                <a:gridCol w="1338783">
                  <a:extLst>
                    <a:ext uri="{9D8B030D-6E8A-4147-A177-3AD203B41FA5}">
                      <a16:colId xmlns:a16="http://schemas.microsoft.com/office/drawing/2014/main" val="1924590438"/>
                    </a:ext>
                  </a:extLst>
                </a:gridCol>
              </a:tblGrid>
              <a:tr h="284900">
                <a:tc>
                  <a:txBody>
                    <a:bodyPr/>
                    <a:lstStyle/>
                    <a:p>
                      <a:pPr algn="ctr" fontAlgn="ctr"/>
                      <a:r>
                        <a:rPr lang="it-IT" sz="1100" b="0" i="0" u="none" strike="noStrike">
                          <a:solidFill>
                            <a:srgbClr val="000000"/>
                          </a:solidFill>
                          <a:effectLst/>
                          <a:latin typeface="Century Gothic" panose="020B050202020202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it-IT" sz="1100" b="0" i="0" u="none" strike="noStrike" dirty="0" err="1">
                          <a:solidFill>
                            <a:srgbClr val="000000"/>
                          </a:solidFill>
                          <a:effectLst/>
                          <a:latin typeface="Century Gothic" panose="020B0502020202020204" pitchFamily="34" charset="0"/>
                        </a:rPr>
                        <a:t>Actual</a:t>
                      </a:r>
                      <a:endParaRPr lang="it-IT" sz="1100" b="0" i="0" u="none" strike="noStrike" dirty="0">
                        <a:solidFill>
                          <a:srgbClr val="000000"/>
                        </a:solidFill>
                        <a:effectLst/>
                        <a:latin typeface="Century Gothic" panose="020B0502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it-IT"/>
                    </a:p>
                  </a:txBody>
                  <a:tcPr/>
                </a:tc>
                <a:extLst>
                  <a:ext uri="{0D108BD9-81ED-4DB2-BD59-A6C34878D82A}">
                    <a16:rowId xmlns:a16="http://schemas.microsoft.com/office/drawing/2014/main" val="1365948991"/>
                  </a:ext>
                </a:extLst>
              </a:tr>
              <a:tr h="284900">
                <a:tc>
                  <a:txBody>
                    <a:bodyPr/>
                    <a:lstStyle/>
                    <a:p>
                      <a:pPr algn="ctr" fontAlgn="ctr"/>
                      <a:r>
                        <a:rPr lang="it-IT" sz="1100" b="0" i="0" u="none" strike="noStrike">
                          <a:solidFill>
                            <a:srgbClr val="000000"/>
                          </a:solidFill>
                          <a:effectLst/>
                          <a:latin typeface="Century Gothic" panose="020B0502020202020204" pitchFamily="34" charset="0"/>
                        </a:rPr>
                        <a:t>Predicted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1100" b="0" i="0" u="none" strike="noStrike">
                          <a:solidFill>
                            <a:srgbClr val="000000"/>
                          </a:solidFill>
                          <a:effectLst/>
                          <a:latin typeface="Century Gothic" panose="020B0502020202020204" pitchFamily="34" charset="0"/>
                        </a:rPr>
                        <a:t>TRUE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1100" b="0" i="0" u="none" strike="noStrike">
                          <a:solidFill>
                            <a:srgbClr val="000000"/>
                          </a:solidFill>
                          <a:effectLst/>
                          <a:latin typeface="Century Gothic" panose="020B0502020202020204" pitchFamily="34" charset="0"/>
                        </a:rPr>
                        <a:t>FALSE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0054152"/>
                  </a:ext>
                </a:extLst>
              </a:tr>
              <a:tr h="284900">
                <a:tc>
                  <a:txBody>
                    <a:bodyPr/>
                    <a:lstStyle/>
                    <a:p>
                      <a:pPr algn="ctr" fontAlgn="ctr"/>
                      <a:r>
                        <a:rPr lang="it-IT" sz="1100" b="0" i="0" u="none" strike="noStrike">
                          <a:solidFill>
                            <a:srgbClr val="000000"/>
                          </a:solidFill>
                          <a:effectLst/>
                          <a:latin typeface="Century Gothic" panose="020B0502020202020204" pitchFamily="34" charset="0"/>
                        </a:rPr>
                        <a:t>TRUE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1100" b="0" i="0" u="none" strike="noStrike">
                          <a:solidFill>
                            <a:srgbClr val="000000"/>
                          </a:solidFill>
                          <a:effectLst/>
                          <a:latin typeface="Century Gothic" panose="020B0502020202020204" pitchFamily="34" charset="0"/>
                        </a:rPr>
                        <a:t>876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it-IT" sz="1100" b="0" i="0" u="none" strike="noStrike">
                          <a:solidFill>
                            <a:srgbClr val="000000"/>
                          </a:solidFill>
                          <a:effectLst/>
                          <a:latin typeface="Century Gothic" panose="020B0502020202020204" pitchFamily="34" charset="0"/>
                        </a:rPr>
                        <a:t>3667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2110044618"/>
                  </a:ext>
                </a:extLst>
              </a:tr>
              <a:tr h="284900">
                <a:tc>
                  <a:txBody>
                    <a:bodyPr/>
                    <a:lstStyle/>
                    <a:p>
                      <a:pPr algn="ctr" fontAlgn="ctr"/>
                      <a:r>
                        <a:rPr lang="it-IT" sz="1100" b="0" i="0" u="none" strike="noStrike">
                          <a:solidFill>
                            <a:srgbClr val="000000"/>
                          </a:solidFill>
                          <a:effectLst/>
                          <a:latin typeface="Century Gothic" panose="020B0502020202020204" pitchFamily="34" charset="0"/>
                        </a:rPr>
                        <a:t>FALSE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1100" b="0" i="0" u="none" strike="noStrike">
                          <a:solidFill>
                            <a:srgbClr val="000000"/>
                          </a:solidFill>
                          <a:effectLst/>
                          <a:latin typeface="Century Gothic" panose="020B0502020202020204" pitchFamily="34" charset="0"/>
                        </a:rPr>
                        <a:t>7308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it-IT" sz="1100" b="0" i="0" u="none" strike="noStrike" dirty="0">
                          <a:solidFill>
                            <a:srgbClr val="000000"/>
                          </a:solidFill>
                          <a:effectLst/>
                          <a:latin typeface="Century Gothic" panose="020B0502020202020204" pitchFamily="34" charset="0"/>
                        </a:rPr>
                        <a:t>4577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94391068"/>
                  </a:ext>
                </a:extLst>
              </a:tr>
            </a:tbl>
          </a:graphicData>
        </a:graphic>
      </p:graphicFrame>
      <p:sp>
        <p:nvSpPr>
          <p:cNvPr id="11" name="CasellaDiTesto 10">
            <a:extLst>
              <a:ext uri="{FF2B5EF4-FFF2-40B4-BE49-F238E27FC236}">
                <a16:creationId xmlns:a16="http://schemas.microsoft.com/office/drawing/2014/main" id="{8C9F01B1-A17B-460D-8F52-6411306D147F}"/>
              </a:ext>
            </a:extLst>
          </p:cNvPr>
          <p:cNvSpPr txBox="1"/>
          <p:nvPr/>
        </p:nvSpPr>
        <p:spPr>
          <a:xfrm>
            <a:off x="1241943" y="4247074"/>
            <a:ext cx="4351048" cy="369332"/>
          </a:xfrm>
          <a:prstGeom prst="rect">
            <a:avLst/>
          </a:prstGeom>
          <a:noFill/>
        </p:spPr>
        <p:txBody>
          <a:bodyPr wrap="square" rtlCol="0">
            <a:spAutoFit/>
          </a:bodyPr>
          <a:lstStyle/>
          <a:p>
            <a:pPr algn="ctr"/>
            <a:r>
              <a:rPr lang="it-IT" dirty="0">
                <a:latin typeface="Century Gothic" panose="020B0502020202020204" pitchFamily="34" charset="0"/>
              </a:rPr>
              <a:t>GLM: 33,19% </a:t>
            </a:r>
            <a:r>
              <a:rPr lang="it-IT" dirty="0" err="1">
                <a:latin typeface="Century Gothic" panose="020B0502020202020204" pitchFamily="34" charset="0"/>
              </a:rPr>
              <a:t>Accuracy</a:t>
            </a:r>
            <a:endParaRPr lang="it-IT" dirty="0">
              <a:latin typeface="Century Gothic" panose="020B0502020202020204" pitchFamily="34" charset="0"/>
            </a:endParaRPr>
          </a:p>
        </p:txBody>
      </p:sp>
      <p:graphicFrame>
        <p:nvGraphicFramePr>
          <p:cNvPr id="8" name="Tabella 7">
            <a:extLst>
              <a:ext uri="{FF2B5EF4-FFF2-40B4-BE49-F238E27FC236}">
                <a16:creationId xmlns:a16="http://schemas.microsoft.com/office/drawing/2014/main" id="{5F694EBC-64AC-4E76-89E5-AA154BD73902}"/>
              </a:ext>
            </a:extLst>
          </p:cNvPr>
          <p:cNvGraphicFramePr>
            <a:graphicFrameLocks noGrp="1"/>
          </p:cNvGraphicFramePr>
          <p:nvPr>
            <p:extLst>
              <p:ext uri="{D42A27DB-BD31-4B8C-83A1-F6EECF244321}">
                <p14:modId xmlns:p14="http://schemas.microsoft.com/office/powerpoint/2010/main" val="1345568537"/>
              </p:ext>
            </p:extLst>
          </p:nvPr>
        </p:nvGraphicFramePr>
        <p:xfrm>
          <a:off x="6787577" y="4814596"/>
          <a:ext cx="4351045" cy="1139600"/>
        </p:xfrm>
        <a:graphic>
          <a:graphicData uri="http://schemas.openxmlformats.org/drawingml/2006/table">
            <a:tbl>
              <a:tblPr/>
              <a:tblGrid>
                <a:gridCol w="1673479">
                  <a:extLst>
                    <a:ext uri="{9D8B030D-6E8A-4147-A177-3AD203B41FA5}">
                      <a16:colId xmlns:a16="http://schemas.microsoft.com/office/drawing/2014/main" val="2865353554"/>
                    </a:ext>
                  </a:extLst>
                </a:gridCol>
                <a:gridCol w="1338783">
                  <a:extLst>
                    <a:ext uri="{9D8B030D-6E8A-4147-A177-3AD203B41FA5}">
                      <a16:colId xmlns:a16="http://schemas.microsoft.com/office/drawing/2014/main" val="4020684483"/>
                    </a:ext>
                  </a:extLst>
                </a:gridCol>
                <a:gridCol w="1338783">
                  <a:extLst>
                    <a:ext uri="{9D8B030D-6E8A-4147-A177-3AD203B41FA5}">
                      <a16:colId xmlns:a16="http://schemas.microsoft.com/office/drawing/2014/main" val="4212854035"/>
                    </a:ext>
                  </a:extLst>
                </a:gridCol>
              </a:tblGrid>
              <a:tr h="284900">
                <a:tc>
                  <a:txBody>
                    <a:bodyPr/>
                    <a:lstStyle/>
                    <a:p>
                      <a:pPr algn="ctr" fontAlgn="ctr"/>
                      <a:r>
                        <a:rPr lang="it-IT" sz="1100" b="0" i="0" u="none" strike="noStrike">
                          <a:solidFill>
                            <a:srgbClr val="000000"/>
                          </a:solidFill>
                          <a:effectLst/>
                          <a:latin typeface="Century Gothic" panose="020B050202020202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it-IT" sz="1100" b="0" i="0" u="none" strike="noStrike">
                          <a:solidFill>
                            <a:srgbClr val="000000"/>
                          </a:solidFill>
                          <a:effectLst/>
                          <a:latin typeface="Century Gothic" panose="020B0502020202020204" pitchFamily="34" charset="0"/>
                        </a:rPr>
                        <a:t>Actual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it-IT"/>
                    </a:p>
                  </a:txBody>
                  <a:tcPr/>
                </a:tc>
                <a:extLst>
                  <a:ext uri="{0D108BD9-81ED-4DB2-BD59-A6C34878D82A}">
                    <a16:rowId xmlns:a16="http://schemas.microsoft.com/office/drawing/2014/main" val="250563718"/>
                  </a:ext>
                </a:extLst>
              </a:tr>
              <a:tr h="284900">
                <a:tc>
                  <a:txBody>
                    <a:bodyPr/>
                    <a:lstStyle/>
                    <a:p>
                      <a:pPr algn="ctr" fontAlgn="ctr"/>
                      <a:r>
                        <a:rPr lang="it-IT" sz="1100" b="0" i="0" u="none" strike="noStrike">
                          <a:solidFill>
                            <a:srgbClr val="000000"/>
                          </a:solidFill>
                          <a:effectLst/>
                          <a:latin typeface="Century Gothic" panose="020B0502020202020204" pitchFamily="34" charset="0"/>
                        </a:rPr>
                        <a:t>Predicted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1100" b="0" i="0" u="none" strike="noStrike">
                          <a:solidFill>
                            <a:srgbClr val="000000"/>
                          </a:solidFill>
                          <a:effectLst/>
                          <a:latin typeface="Century Gothic" panose="020B0502020202020204" pitchFamily="34" charset="0"/>
                        </a:rPr>
                        <a:t>TRUE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1100" b="0" i="0" u="none" strike="noStrike">
                          <a:solidFill>
                            <a:srgbClr val="000000"/>
                          </a:solidFill>
                          <a:effectLst/>
                          <a:latin typeface="Century Gothic" panose="020B0502020202020204" pitchFamily="34" charset="0"/>
                        </a:rPr>
                        <a:t>FALSE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260155"/>
                  </a:ext>
                </a:extLst>
              </a:tr>
              <a:tr h="284900">
                <a:tc>
                  <a:txBody>
                    <a:bodyPr/>
                    <a:lstStyle/>
                    <a:p>
                      <a:pPr algn="ctr" fontAlgn="ctr"/>
                      <a:r>
                        <a:rPr lang="it-IT" sz="1100" b="0" i="0" u="none" strike="noStrike">
                          <a:solidFill>
                            <a:srgbClr val="000000"/>
                          </a:solidFill>
                          <a:effectLst/>
                          <a:latin typeface="Century Gothic" panose="020B0502020202020204" pitchFamily="34" charset="0"/>
                        </a:rPr>
                        <a:t>TRUE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1100" b="0" i="0" u="none" strike="noStrike">
                          <a:solidFill>
                            <a:srgbClr val="000000"/>
                          </a:solidFill>
                          <a:effectLst/>
                          <a:latin typeface="Century Gothic" panose="020B0502020202020204" pitchFamily="34" charset="0"/>
                        </a:rPr>
                        <a:t>5665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it-IT" sz="1100" b="0" i="0" u="none" strike="noStrike">
                          <a:solidFill>
                            <a:srgbClr val="000000"/>
                          </a:solidFill>
                          <a:effectLst/>
                          <a:latin typeface="Century Gothic" panose="020B0502020202020204" pitchFamily="34" charset="0"/>
                        </a:rPr>
                        <a:t>1496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4070445561"/>
                  </a:ext>
                </a:extLst>
              </a:tr>
              <a:tr h="284900">
                <a:tc>
                  <a:txBody>
                    <a:bodyPr/>
                    <a:lstStyle/>
                    <a:p>
                      <a:pPr algn="ctr" fontAlgn="ctr"/>
                      <a:r>
                        <a:rPr lang="it-IT" sz="1100" b="0" i="0" u="none" strike="noStrike">
                          <a:solidFill>
                            <a:srgbClr val="000000"/>
                          </a:solidFill>
                          <a:effectLst/>
                          <a:latin typeface="Century Gothic" panose="020B0502020202020204" pitchFamily="34" charset="0"/>
                        </a:rPr>
                        <a:t>FALSE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1100" b="0" i="0" u="none" strike="noStrike">
                          <a:solidFill>
                            <a:srgbClr val="000000"/>
                          </a:solidFill>
                          <a:effectLst/>
                          <a:latin typeface="Century Gothic" panose="020B0502020202020204" pitchFamily="34" charset="0"/>
                        </a:rPr>
                        <a:t>2519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it-IT" sz="1100" b="0" i="0" u="none" strike="noStrike" dirty="0">
                          <a:solidFill>
                            <a:srgbClr val="000000"/>
                          </a:solidFill>
                          <a:effectLst/>
                          <a:latin typeface="Century Gothic" panose="020B0502020202020204" pitchFamily="34" charset="0"/>
                        </a:rPr>
                        <a:t>6748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494052373"/>
                  </a:ext>
                </a:extLst>
              </a:tr>
            </a:tbl>
          </a:graphicData>
        </a:graphic>
      </p:graphicFrame>
      <p:sp>
        <p:nvSpPr>
          <p:cNvPr id="14" name="CasellaDiTesto 13">
            <a:extLst>
              <a:ext uri="{FF2B5EF4-FFF2-40B4-BE49-F238E27FC236}">
                <a16:creationId xmlns:a16="http://schemas.microsoft.com/office/drawing/2014/main" id="{492AFDE5-4B5B-4EB0-8F03-CE63E1A11DB9}"/>
              </a:ext>
            </a:extLst>
          </p:cNvPr>
          <p:cNvSpPr txBox="1"/>
          <p:nvPr/>
        </p:nvSpPr>
        <p:spPr>
          <a:xfrm>
            <a:off x="6787577" y="4247074"/>
            <a:ext cx="4351048" cy="369332"/>
          </a:xfrm>
          <a:prstGeom prst="rect">
            <a:avLst/>
          </a:prstGeom>
          <a:noFill/>
        </p:spPr>
        <p:txBody>
          <a:bodyPr wrap="square" rtlCol="0">
            <a:spAutoFit/>
          </a:bodyPr>
          <a:lstStyle/>
          <a:p>
            <a:pPr algn="ctr"/>
            <a:r>
              <a:rPr lang="it-IT" dirty="0">
                <a:latin typeface="Century Gothic" panose="020B0502020202020204" pitchFamily="34" charset="0"/>
              </a:rPr>
              <a:t>BOOSTED: 75,56% </a:t>
            </a:r>
            <a:r>
              <a:rPr lang="it-IT" dirty="0" err="1">
                <a:latin typeface="Century Gothic" panose="020B0502020202020204" pitchFamily="34" charset="0"/>
              </a:rPr>
              <a:t>Accuracy</a:t>
            </a:r>
            <a:endParaRPr lang="it-IT" dirty="0">
              <a:latin typeface="Century Gothic" panose="020B0502020202020204" pitchFamily="34" charset="0"/>
            </a:endParaRPr>
          </a:p>
        </p:txBody>
      </p:sp>
    </p:spTree>
    <p:extLst>
      <p:ext uri="{BB962C8B-B14F-4D97-AF65-F5344CB8AC3E}">
        <p14:creationId xmlns:p14="http://schemas.microsoft.com/office/powerpoint/2010/main" val="3872296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testo 6">
            <a:extLst>
              <a:ext uri="{FF2B5EF4-FFF2-40B4-BE49-F238E27FC236}">
                <a16:creationId xmlns:a16="http://schemas.microsoft.com/office/drawing/2014/main" id="{22C2EFE3-751E-4B8B-A2C0-0FCD72A5E0EF}"/>
              </a:ext>
            </a:extLst>
          </p:cNvPr>
          <p:cNvSpPr>
            <a:spLocks noGrp="1"/>
          </p:cNvSpPr>
          <p:nvPr>
            <p:ph type="body" sz="quarter" idx="106"/>
          </p:nvPr>
        </p:nvSpPr>
        <p:spPr>
          <a:xfrm>
            <a:off x="3606036" y="387709"/>
            <a:ext cx="4979928" cy="605918"/>
          </a:xfrm>
        </p:spPr>
        <p:txBody>
          <a:bodyPr rtlCol="0"/>
          <a:lstStyle/>
          <a:p>
            <a:pPr marL="0" indent="0" rtl="0">
              <a:buNone/>
            </a:pPr>
            <a:r>
              <a:rPr lang="it-IT" sz="3600" dirty="0"/>
              <a:t>CHURN MODEL</a:t>
            </a:r>
          </a:p>
        </p:txBody>
      </p:sp>
      <p:graphicFrame>
        <p:nvGraphicFramePr>
          <p:cNvPr id="8" name="Grafico 7">
            <a:extLst>
              <a:ext uri="{FF2B5EF4-FFF2-40B4-BE49-F238E27FC236}">
                <a16:creationId xmlns:a16="http://schemas.microsoft.com/office/drawing/2014/main" id="{4855A1B8-051A-4B59-AA1C-6CFE1C2E77A3}"/>
              </a:ext>
            </a:extLst>
          </p:cNvPr>
          <p:cNvGraphicFramePr>
            <a:graphicFrameLocks/>
          </p:cNvGraphicFramePr>
          <p:nvPr>
            <p:extLst>
              <p:ext uri="{D42A27DB-BD31-4B8C-83A1-F6EECF244321}">
                <p14:modId xmlns:p14="http://schemas.microsoft.com/office/powerpoint/2010/main" val="385365746"/>
              </p:ext>
            </p:extLst>
          </p:nvPr>
        </p:nvGraphicFramePr>
        <p:xfrm>
          <a:off x="2488504" y="1371293"/>
          <a:ext cx="7214992" cy="41154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35755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testo 6">
            <a:extLst>
              <a:ext uri="{FF2B5EF4-FFF2-40B4-BE49-F238E27FC236}">
                <a16:creationId xmlns:a16="http://schemas.microsoft.com/office/drawing/2014/main" id="{22C2EFE3-751E-4B8B-A2C0-0FCD72A5E0EF}"/>
              </a:ext>
            </a:extLst>
          </p:cNvPr>
          <p:cNvSpPr>
            <a:spLocks noGrp="1"/>
          </p:cNvSpPr>
          <p:nvPr>
            <p:ph type="body" sz="quarter" idx="106"/>
          </p:nvPr>
        </p:nvSpPr>
        <p:spPr>
          <a:xfrm>
            <a:off x="3606036" y="387709"/>
            <a:ext cx="4979928" cy="605918"/>
          </a:xfrm>
        </p:spPr>
        <p:txBody>
          <a:bodyPr rtlCol="0"/>
          <a:lstStyle/>
          <a:p>
            <a:pPr marL="0" indent="0" rtl="0">
              <a:buNone/>
            </a:pPr>
            <a:r>
              <a:rPr lang="it-IT" sz="3600" dirty="0"/>
              <a:t>FINAL REVIEW</a:t>
            </a:r>
          </a:p>
        </p:txBody>
      </p:sp>
      <p:pic>
        <p:nvPicPr>
          <p:cNvPr id="5" name="Elemento grafico 4" descr="Ricerca">
            <a:extLst>
              <a:ext uri="{FF2B5EF4-FFF2-40B4-BE49-F238E27FC236}">
                <a16:creationId xmlns:a16="http://schemas.microsoft.com/office/drawing/2014/main" id="{5EFF6591-F10C-4912-B1FB-35A236345D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45912" y="3404061"/>
            <a:ext cx="914400" cy="914400"/>
          </a:xfrm>
          <a:prstGeom prst="rect">
            <a:avLst/>
          </a:prstGeom>
        </p:spPr>
      </p:pic>
      <p:pic>
        <p:nvPicPr>
          <p:cNvPr id="11" name="Elemento grafico 10" descr="Connessioni">
            <a:extLst>
              <a:ext uri="{FF2B5EF4-FFF2-40B4-BE49-F238E27FC236}">
                <a16:creationId xmlns:a16="http://schemas.microsoft.com/office/drawing/2014/main" id="{88A48115-DC58-40F7-A0FC-56E619DD645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45912" y="4727491"/>
            <a:ext cx="914400" cy="914400"/>
          </a:xfrm>
          <a:prstGeom prst="rect">
            <a:avLst/>
          </a:prstGeom>
        </p:spPr>
      </p:pic>
      <p:pic>
        <p:nvPicPr>
          <p:cNvPr id="13" name="Elemento grafico 12" descr="Testa con ingranaggi">
            <a:extLst>
              <a:ext uri="{FF2B5EF4-FFF2-40B4-BE49-F238E27FC236}">
                <a16:creationId xmlns:a16="http://schemas.microsoft.com/office/drawing/2014/main" id="{14FC59AE-9D0E-424D-A3D0-C7F032D2CA9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045912" y="2198844"/>
            <a:ext cx="914400" cy="914400"/>
          </a:xfrm>
          <a:prstGeom prst="rect">
            <a:avLst/>
          </a:prstGeom>
        </p:spPr>
      </p:pic>
      <p:sp>
        <p:nvSpPr>
          <p:cNvPr id="15" name="CasellaDiTesto 14">
            <a:extLst>
              <a:ext uri="{FF2B5EF4-FFF2-40B4-BE49-F238E27FC236}">
                <a16:creationId xmlns:a16="http://schemas.microsoft.com/office/drawing/2014/main" id="{1132E370-ED94-4E76-935A-5D657502BB95}"/>
              </a:ext>
            </a:extLst>
          </p:cNvPr>
          <p:cNvSpPr txBox="1"/>
          <p:nvPr/>
        </p:nvSpPr>
        <p:spPr>
          <a:xfrm>
            <a:off x="4258846" y="2240545"/>
            <a:ext cx="4979927" cy="830997"/>
          </a:xfrm>
          <a:prstGeom prst="rect">
            <a:avLst/>
          </a:prstGeom>
          <a:noFill/>
        </p:spPr>
        <p:txBody>
          <a:bodyPr wrap="square" rtlCol="0">
            <a:spAutoFit/>
          </a:bodyPr>
          <a:lstStyle/>
          <a:p>
            <a:br>
              <a:rPr lang="en-US" sz="1200" dirty="0"/>
            </a:br>
            <a:r>
              <a:rPr lang="en-US" sz="1200" dirty="0"/>
              <a:t>As expected, initial analyzes showed that most users come from Lombardy and use a '</a:t>
            </a:r>
            <a:r>
              <a:rPr lang="en-US" sz="1200" dirty="0" err="1"/>
              <a:t>gmail</a:t>
            </a:r>
            <a:r>
              <a:rPr lang="en-US" sz="1200" dirty="0"/>
              <a:t>' account. 90% of them buy back within the first 30 days.</a:t>
            </a:r>
            <a:endParaRPr lang="it-IT" sz="1200" dirty="0"/>
          </a:p>
        </p:txBody>
      </p:sp>
      <p:sp>
        <p:nvSpPr>
          <p:cNvPr id="16" name="CasellaDiTesto 15">
            <a:extLst>
              <a:ext uri="{FF2B5EF4-FFF2-40B4-BE49-F238E27FC236}">
                <a16:creationId xmlns:a16="http://schemas.microsoft.com/office/drawing/2014/main" id="{10724DF2-4869-4EC3-B995-799972EBEC24}"/>
              </a:ext>
            </a:extLst>
          </p:cNvPr>
          <p:cNvSpPr txBox="1"/>
          <p:nvPr/>
        </p:nvSpPr>
        <p:spPr>
          <a:xfrm>
            <a:off x="4258847" y="3261096"/>
            <a:ext cx="4979927" cy="1200329"/>
          </a:xfrm>
          <a:prstGeom prst="rect">
            <a:avLst/>
          </a:prstGeom>
          <a:noFill/>
        </p:spPr>
        <p:txBody>
          <a:bodyPr wrap="square" rtlCol="0">
            <a:spAutoFit/>
          </a:bodyPr>
          <a:lstStyle/>
          <a:p>
            <a:br>
              <a:rPr lang="en-US" sz="1200" dirty="0"/>
            </a:br>
            <a:r>
              <a:rPr lang="en-US" sz="1200" dirty="0"/>
              <a:t>Through the RFM model we have been able to divide the customers into 8 categories, in order to suggest the company to focus its efforts above all on those who are the "Champion" customers, they have the maximum frequency, monetary value and recency.</a:t>
            </a:r>
            <a:endParaRPr lang="it-IT" sz="1200" dirty="0"/>
          </a:p>
        </p:txBody>
      </p:sp>
      <p:sp>
        <p:nvSpPr>
          <p:cNvPr id="17" name="CasellaDiTesto 16">
            <a:extLst>
              <a:ext uri="{FF2B5EF4-FFF2-40B4-BE49-F238E27FC236}">
                <a16:creationId xmlns:a16="http://schemas.microsoft.com/office/drawing/2014/main" id="{C5F18B29-8557-46FF-88AC-51788C57E08D}"/>
              </a:ext>
            </a:extLst>
          </p:cNvPr>
          <p:cNvSpPr txBox="1"/>
          <p:nvPr/>
        </p:nvSpPr>
        <p:spPr>
          <a:xfrm>
            <a:off x="4258846" y="4584526"/>
            <a:ext cx="4979927" cy="1015663"/>
          </a:xfrm>
          <a:prstGeom prst="rect">
            <a:avLst/>
          </a:prstGeom>
          <a:noFill/>
        </p:spPr>
        <p:txBody>
          <a:bodyPr wrap="square" rtlCol="0">
            <a:spAutoFit/>
          </a:bodyPr>
          <a:lstStyle/>
          <a:p>
            <a:r>
              <a:rPr lang="en-US" sz="1200" dirty="0"/>
              <a:t>The classifier Boosted Gradient Tree can predict, with an accuracy of 75.5%, whether a customer, who has repurchased in the last month, could turn out a churner or not. Thanks to this, we can maximize the company's efforts on customers who are loyal to our brand.</a:t>
            </a:r>
            <a:endParaRPr lang="it-IT" sz="1200" dirty="0"/>
          </a:p>
        </p:txBody>
      </p:sp>
    </p:spTree>
    <p:extLst>
      <p:ext uri="{BB962C8B-B14F-4D97-AF65-F5344CB8AC3E}">
        <p14:creationId xmlns:p14="http://schemas.microsoft.com/office/powerpoint/2010/main" val="4196357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p:cNvSpPr>
            <a:spLocks noGrp="1"/>
          </p:cNvSpPr>
          <p:nvPr>
            <p:ph type="body" sz="quarter" idx="2"/>
          </p:nvPr>
        </p:nvSpPr>
        <p:spPr>
          <a:xfrm>
            <a:off x="613042" y="2737317"/>
            <a:ext cx="4766678" cy="2980197"/>
          </a:xfrm>
        </p:spPr>
        <p:txBody>
          <a:bodyPr rtlCol="0">
            <a:normAutofit/>
          </a:bodyPr>
          <a:lstStyle/>
          <a:p>
            <a:pPr algn="just"/>
            <a:r>
              <a:rPr lang="en-US" sz="1800" dirty="0"/>
              <a:t>The goal of the churn model is to assign each customer their probability of leaving the agency, in order to implement specific corrective marketing actions aimed at retaining the highest value customers.</a:t>
            </a:r>
            <a:endParaRPr lang="it-IT" sz="1800" dirty="0"/>
          </a:p>
        </p:txBody>
      </p:sp>
      <p:sp>
        <p:nvSpPr>
          <p:cNvPr id="8" name="Ovale 7">
            <a:extLst>
              <a:ext uri="{C183D7F6-B498-43B3-948B-1728B52AA6E4}">
                <adec:decorative xmlns:adec="http://schemas.microsoft.com/office/drawing/2017/decorative" val="1"/>
              </a:ext>
            </a:extLst>
          </p:cNvPr>
          <p:cNvSpPr/>
          <p:nvPr/>
        </p:nvSpPr>
        <p:spPr>
          <a:xfrm>
            <a:off x="1329322" y="5717514"/>
            <a:ext cx="1012464" cy="1007136"/>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it-IT" sz="2700"/>
          </a:p>
        </p:txBody>
      </p:sp>
      <p:sp>
        <p:nvSpPr>
          <p:cNvPr id="10" name="Numero diapositiva 04">
            <a:extLst>
              <a:ext uri="{FF2B5EF4-FFF2-40B4-BE49-F238E27FC236}">
                <a16:creationId xmlns:a16="http://schemas.microsoft.com/office/drawing/2014/main" id="{979C3E78-CF44-41DC-A57F-A9DFA28E5F1F}"/>
              </a:ext>
            </a:extLst>
          </p:cNvPr>
          <p:cNvSpPr txBox="1">
            <a:spLocks/>
          </p:cNvSpPr>
          <p:nvPr/>
        </p:nvSpPr>
        <p:spPr>
          <a:xfrm>
            <a:off x="10919584" y="441326"/>
            <a:ext cx="703476" cy="244475"/>
          </a:xfrm>
          <a:prstGeom prst="rect">
            <a:avLst/>
          </a:prstGeom>
          <a:noFill/>
        </p:spPr>
        <p:txBody>
          <a:bodyPr vert="horz" lIns="0" tIns="0" rIns="0" bIns="0" rtlCol="0" anchor="ctr"/>
          <a:lstStyle>
            <a:defPPr>
              <a:defRPr lang="en-US"/>
            </a:defPPr>
            <a:lvl1pPr marL="0" algn="r" defTabSz="914400" rtl="0" eaLnBrk="1" latinLnBrk="0" hangingPunct="1">
              <a:defRPr sz="803" b="1"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D8D877B3-D348-4611-9BDB-C5374591D951}" type="slidenum">
              <a:rPr lang="it-IT" sz="1000" smtClean="0">
                <a:solidFill>
                  <a:schemeClr val="bg1">
                    <a:alpha val="50000"/>
                  </a:schemeClr>
                </a:solidFill>
              </a:rPr>
              <a:pPr rtl="0"/>
              <a:t>2</a:t>
            </a:fld>
            <a:endParaRPr lang="it-IT" sz="1000">
              <a:solidFill>
                <a:schemeClr val="bg1">
                  <a:alpha val="50000"/>
                </a:schemeClr>
              </a:solidFill>
            </a:endParaRPr>
          </a:p>
        </p:txBody>
      </p:sp>
      <p:pic>
        <p:nvPicPr>
          <p:cNvPr id="1028" name="Picture 4" descr="person using macbook pro on white table">
            <a:extLst>
              <a:ext uri="{FF2B5EF4-FFF2-40B4-BE49-F238E27FC236}">
                <a16:creationId xmlns:a16="http://schemas.microsoft.com/office/drawing/2014/main" id="{EAFC5B0D-04B9-4D11-B2F2-E86763ACE70B}"/>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6142" b="16142"/>
          <a:stretch>
            <a:fillRect/>
          </a:stretch>
        </p:blipFill>
        <p:spPr bwMode="auto">
          <a:xfrm>
            <a:off x="6096000" y="0"/>
            <a:ext cx="6096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107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testo 6">
            <a:extLst>
              <a:ext uri="{FF2B5EF4-FFF2-40B4-BE49-F238E27FC236}">
                <a16:creationId xmlns:a16="http://schemas.microsoft.com/office/drawing/2014/main" id="{22C2EFE3-751E-4B8B-A2C0-0FCD72A5E0EF}"/>
              </a:ext>
            </a:extLst>
          </p:cNvPr>
          <p:cNvSpPr>
            <a:spLocks noGrp="1"/>
          </p:cNvSpPr>
          <p:nvPr>
            <p:ph type="body" sz="quarter" idx="106"/>
          </p:nvPr>
        </p:nvSpPr>
        <p:spPr>
          <a:xfrm>
            <a:off x="3606036" y="387709"/>
            <a:ext cx="4979928" cy="605918"/>
          </a:xfrm>
        </p:spPr>
        <p:txBody>
          <a:bodyPr rtlCol="0"/>
          <a:lstStyle/>
          <a:p>
            <a:pPr marL="0" indent="0" rtl="0">
              <a:buNone/>
            </a:pPr>
            <a:r>
              <a:rPr lang="it-IT" sz="3200" dirty="0"/>
              <a:t>DESCRIPTIVE ANALYSIS</a:t>
            </a:r>
          </a:p>
        </p:txBody>
      </p:sp>
      <mc:AlternateContent xmlns:mc="http://schemas.openxmlformats.org/markup-compatibility/2006" xmlns:cx1="http://schemas.microsoft.com/office/drawing/2015/9/8/chartex">
        <mc:Choice Requires="cx1">
          <p:graphicFrame>
            <p:nvGraphicFramePr>
              <p:cNvPr id="21" name="Grafico 20">
                <a:extLst>
                  <a:ext uri="{FF2B5EF4-FFF2-40B4-BE49-F238E27FC236}">
                    <a16:creationId xmlns:a16="http://schemas.microsoft.com/office/drawing/2014/main" id="{DBFBC022-2F24-44B4-A3F7-7F29F33B73E5}"/>
                  </a:ext>
                </a:extLst>
              </p:cNvPr>
              <p:cNvGraphicFramePr/>
              <p:nvPr>
                <p:extLst>
                  <p:ext uri="{D42A27DB-BD31-4B8C-83A1-F6EECF244321}">
                    <p14:modId xmlns:p14="http://schemas.microsoft.com/office/powerpoint/2010/main" val="1103656738"/>
                  </p:ext>
                </p:extLst>
              </p:nvPr>
            </p:nvGraphicFramePr>
            <p:xfrm>
              <a:off x="1328548" y="1225930"/>
              <a:ext cx="9534904" cy="4406140"/>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21" name="Grafico 20">
                <a:extLst>
                  <a:ext uri="{FF2B5EF4-FFF2-40B4-BE49-F238E27FC236}">
                    <a16:creationId xmlns:a16="http://schemas.microsoft.com/office/drawing/2014/main" id="{DBFBC022-2F24-44B4-A3F7-7F29F33B73E5}"/>
                  </a:ext>
                </a:extLst>
              </p:cNvPr>
              <p:cNvPicPr>
                <a:picLocks noGrp="1" noRot="1" noChangeAspect="1" noMove="1" noResize="1" noEditPoints="1" noAdjustHandles="1" noChangeArrowheads="1" noChangeShapeType="1"/>
              </p:cNvPicPr>
              <p:nvPr/>
            </p:nvPicPr>
            <p:blipFill>
              <a:blip r:embed="rId4"/>
              <a:stretch>
                <a:fillRect/>
              </a:stretch>
            </p:blipFill>
            <p:spPr>
              <a:xfrm>
                <a:off x="1328548" y="1225930"/>
                <a:ext cx="9534904" cy="4406140"/>
              </a:xfrm>
              <a:prstGeom prst="rect">
                <a:avLst/>
              </a:prstGeom>
            </p:spPr>
          </p:pic>
        </mc:Fallback>
      </mc:AlternateContent>
    </p:spTree>
    <p:extLst>
      <p:ext uri="{BB962C8B-B14F-4D97-AF65-F5344CB8AC3E}">
        <p14:creationId xmlns:p14="http://schemas.microsoft.com/office/powerpoint/2010/main" val="3191118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afico 4">
            <a:extLst>
              <a:ext uri="{FF2B5EF4-FFF2-40B4-BE49-F238E27FC236}">
                <a16:creationId xmlns:a16="http://schemas.microsoft.com/office/drawing/2014/main" id="{4F6B63C7-49BE-44D5-9383-CB7BD7567927}"/>
              </a:ext>
            </a:extLst>
          </p:cNvPr>
          <p:cNvGraphicFramePr>
            <a:graphicFrameLocks/>
          </p:cNvGraphicFramePr>
          <p:nvPr>
            <p:extLst>
              <p:ext uri="{D42A27DB-BD31-4B8C-83A1-F6EECF244321}">
                <p14:modId xmlns:p14="http://schemas.microsoft.com/office/powerpoint/2010/main" val="2353521683"/>
              </p:ext>
            </p:extLst>
          </p:nvPr>
        </p:nvGraphicFramePr>
        <p:xfrm>
          <a:off x="1572904" y="1145020"/>
          <a:ext cx="9046191" cy="4567959"/>
        </p:xfrm>
        <a:graphic>
          <a:graphicData uri="http://schemas.openxmlformats.org/drawingml/2006/chart">
            <c:chart xmlns:c="http://schemas.openxmlformats.org/drawingml/2006/chart" xmlns:r="http://schemas.openxmlformats.org/officeDocument/2006/relationships" r:id="rId3"/>
          </a:graphicData>
        </a:graphic>
      </p:graphicFrame>
      <p:sp>
        <p:nvSpPr>
          <p:cNvPr id="6" name="Segnaposto testo 6">
            <a:extLst>
              <a:ext uri="{FF2B5EF4-FFF2-40B4-BE49-F238E27FC236}">
                <a16:creationId xmlns:a16="http://schemas.microsoft.com/office/drawing/2014/main" id="{ABFACE98-C26C-477D-9CD5-E57167840384}"/>
              </a:ext>
            </a:extLst>
          </p:cNvPr>
          <p:cNvSpPr txBox="1">
            <a:spLocks/>
          </p:cNvSpPr>
          <p:nvPr/>
        </p:nvSpPr>
        <p:spPr>
          <a:xfrm>
            <a:off x="3606036" y="387709"/>
            <a:ext cx="4979928" cy="605918"/>
          </a:xfrm>
          <a:prstGeom prst="rect">
            <a:avLst/>
          </a:prstGeom>
        </p:spPr>
        <p:txBody>
          <a:bodyPr vert="horz" lIns="91440" tIns="0" rIns="91440" bIns="0" rtlCol="0" anchor="ctr" anchorCtr="0">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baseline="0">
                <a:solidFill>
                  <a:schemeClr val="tx1">
                    <a:lumMod val="85000"/>
                    <a:lumOff val="15000"/>
                  </a:schemeClr>
                </a:solidFill>
                <a:latin typeface="+mj-lt"/>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ctr"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3200"/>
              <a:t>DESCRIPTIVE ANALYSIS</a:t>
            </a:r>
            <a:endParaRPr lang="it-IT" sz="3200" dirty="0"/>
          </a:p>
        </p:txBody>
      </p:sp>
    </p:spTree>
    <p:extLst>
      <p:ext uri="{BB962C8B-B14F-4D97-AF65-F5344CB8AC3E}">
        <p14:creationId xmlns:p14="http://schemas.microsoft.com/office/powerpoint/2010/main" val="483988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fico 3">
            <a:extLst>
              <a:ext uri="{FF2B5EF4-FFF2-40B4-BE49-F238E27FC236}">
                <a16:creationId xmlns:a16="http://schemas.microsoft.com/office/drawing/2014/main" id="{2DFB65CF-1E46-42AC-A71A-15B90E0B7B75}"/>
              </a:ext>
            </a:extLst>
          </p:cNvPr>
          <p:cNvGraphicFramePr>
            <a:graphicFrameLocks/>
          </p:cNvGraphicFramePr>
          <p:nvPr>
            <p:extLst>
              <p:ext uri="{D42A27DB-BD31-4B8C-83A1-F6EECF244321}">
                <p14:modId xmlns:p14="http://schemas.microsoft.com/office/powerpoint/2010/main" val="4171088713"/>
              </p:ext>
            </p:extLst>
          </p:nvPr>
        </p:nvGraphicFramePr>
        <p:xfrm>
          <a:off x="2586250" y="1328879"/>
          <a:ext cx="7019499" cy="4200242"/>
        </p:xfrm>
        <a:graphic>
          <a:graphicData uri="http://schemas.openxmlformats.org/drawingml/2006/chart">
            <c:chart xmlns:c="http://schemas.openxmlformats.org/drawingml/2006/chart" xmlns:r="http://schemas.openxmlformats.org/officeDocument/2006/relationships" r:id="rId3"/>
          </a:graphicData>
        </a:graphic>
      </p:graphicFrame>
      <p:sp>
        <p:nvSpPr>
          <p:cNvPr id="6" name="Segnaposto testo 6">
            <a:extLst>
              <a:ext uri="{FF2B5EF4-FFF2-40B4-BE49-F238E27FC236}">
                <a16:creationId xmlns:a16="http://schemas.microsoft.com/office/drawing/2014/main" id="{9B793A70-CF30-4FC2-A660-7E7D81A014A1}"/>
              </a:ext>
            </a:extLst>
          </p:cNvPr>
          <p:cNvSpPr txBox="1">
            <a:spLocks/>
          </p:cNvSpPr>
          <p:nvPr/>
        </p:nvSpPr>
        <p:spPr>
          <a:xfrm>
            <a:off x="3606036" y="387709"/>
            <a:ext cx="4979928" cy="605918"/>
          </a:xfrm>
          <a:prstGeom prst="rect">
            <a:avLst/>
          </a:prstGeom>
        </p:spPr>
        <p:txBody>
          <a:bodyPr vert="horz" lIns="91440" tIns="0" rIns="91440" bIns="0" rtlCol="0" anchor="ctr" anchorCtr="0">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baseline="0">
                <a:solidFill>
                  <a:schemeClr val="tx1">
                    <a:lumMod val="85000"/>
                    <a:lumOff val="15000"/>
                  </a:schemeClr>
                </a:solidFill>
                <a:latin typeface="+mj-lt"/>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ctr"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3200"/>
              <a:t>DESCRIPTIVE ANALYSIS</a:t>
            </a:r>
            <a:endParaRPr lang="it-IT" sz="3200" dirty="0"/>
          </a:p>
        </p:txBody>
      </p:sp>
    </p:spTree>
    <p:extLst>
      <p:ext uri="{BB962C8B-B14F-4D97-AF65-F5344CB8AC3E}">
        <p14:creationId xmlns:p14="http://schemas.microsoft.com/office/powerpoint/2010/main" val="572553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cx2="http://schemas.microsoft.com/office/drawing/2015/10/21/chartex">
        <mc:Choice Requires="cx2">
          <p:graphicFrame>
            <p:nvGraphicFramePr>
              <p:cNvPr id="5" name="Grafico 4">
                <a:extLst>
                  <a:ext uri="{FF2B5EF4-FFF2-40B4-BE49-F238E27FC236}">
                    <a16:creationId xmlns:a16="http://schemas.microsoft.com/office/drawing/2014/main" id="{186C3526-A6C7-4CDB-B936-6103BC4D3A95}"/>
                  </a:ext>
                </a:extLst>
              </p:cNvPr>
              <p:cNvGraphicFramePr/>
              <p:nvPr>
                <p:extLst>
                  <p:ext uri="{D42A27DB-BD31-4B8C-83A1-F6EECF244321}">
                    <p14:modId xmlns:p14="http://schemas.microsoft.com/office/powerpoint/2010/main" val="3349503256"/>
                  </p:ext>
                </p:extLst>
              </p:nvPr>
            </p:nvGraphicFramePr>
            <p:xfrm>
              <a:off x="711708" y="2337722"/>
              <a:ext cx="4572000" cy="2739390"/>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5" name="Grafico 4">
                <a:extLst>
                  <a:ext uri="{FF2B5EF4-FFF2-40B4-BE49-F238E27FC236}">
                    <a16:creationId xmlns:a16="http://schemas.microsoft.com/office/drawing/2014/main" id="{186C3526-A6C7-4CDB-B936-6103BC4D3A95}"/>
                  </a:ext>
                </a:extLst>
              </p:cNvPr>
              <p:cNvPicPr>
                <a:picLocks noGrp="1" noRot="1" noChangeAspect="1" noMove="1" noResize="1" noEditPoints="1" noAdjustHandles="1" noChangeArrowheads="1" noChangeShapeType="1"/>
              </p:cNvPicPr>
              <p:nvPr/>
            </p:nvPicPr>
            <p:blipFill>
              <a:blip r:embed="rId4"/>
              <a:stretch>
                <a:fillRect/>
              </a:stretch>
            </p:blipFill>
            <p:spPr>
              <a:xfrm>
                <a:off x="711708" y="2337722"/>
                <a:ext cx="4572000" cy="2739390"/>
              </a:xfrm>
              <a:prstGeom prst="rect">
                <a:avLst/>
              </a:prstGeom>
            </p:spPr>
          </p:pic>
        </mc:Fallback>
      </mc:AlternateContent>
      <p:graphicFrame>
        <p:nvGraphicFramePr>
          <p:cNvPr id="6" name="Grafico 5">
            <a:extLst>
              <a:ext uri="{FF2B5EF4-FFF2-40B4-BE49-F238E27FC236}">
                <a16:creationId xmlns:a16="http://schemas.microsoft.com/office/drawing/2014/main" id="{4E630840-FD8A-47CD-AE7C-52AB0A209B56}"/>
              </a:ext>
            </a:extLst>
          </p:cNvPr>
          <p:cNvGraphicFramePr>
            <a:graphicFrameLocks/>
          </p:cNvGraphicFramePr>
          <p:nvPr>
            <p:extLst>
              <p:ext uri="{D42A27DB-BD31-4B8C-83A1-F6EECF244321}">
                <p14:modId xmlns:p14="http://schemas.microsoft.com/office/powerpoint/2010/main" val="1302806285"/>
              </p:ext>
            </p:extLst>
          </p:nvPr>
        </p:nvGraphicFramePr>
        <p:xfrm>
          <a:off x="6949578" y="2337722"/>
          <a:ext cx="4572000" cy="2739390"/>
        </p:xfrm>
        <a:graphic>
          <a:graphicData uri="http://schemas.openxmlformats.org/drawingml/2006/chart">
            <c:chart xmlns:c="http://schemas.openxmlformats.org/drawingml/2006/chart" xmlns:r="http://schemas.openxmlformats.org/officeDocument/2006/relationships" r:id="rId5"/>
          </a:graphicData>
        </a:graphic>
      </p:graphicFrame>
      <p:sp>
        <p:nvSpPr>
          <p:cNvPr id="8" name="Segnaposto testo 6">
            <a:extLst>
              <a:ext uri="{FF2B5EF4-FFF2-40B4-BE49-F238E27FC236}">
                <a16:creationId xmlns:a16="http://schemas.microsoft.com/office/drawing/2014/main" id="{693D3A59-5011-4AE7-B1D4-8EFDE70C60CB}"/>
              </a:ext>
            </a:extLst>
          </p:cNvPr>
          <p:cNvSpPr txBox="1">
            <a:spLocks/>
          </p:cNvSpPr>
          <p:nvPr/>
        </p:nvSpPr>
        <p:spPr>
          <a:xfrm>
            <a:off x="3606036" y="387709"/>
            <a:ext cx="4979928" cy="605918"/>
          </a:xfrm>
          <a:prstGeom prst="rect">
            <a:avLst/>
          </a:prstGeom>
        </p:spPr>
        <p:txBody>
          <a:bodyPr vert="horz" lIns="91440" tIns="0" rIns="91440" bIns="0" rtlCol="0" anchor="ctr" anchorCtr="0">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baseline="0">
                <a:solidFill>
                  <a:schemeClr val="tx1">
                    <a:lumMod val="85000"/>
                    <a:lumOff val="15000"/>
                  </a:schemeClr>
                </a:solidFill>
                <a:latin typeface="+mj-lt"/>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ctr"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3200"/>
              <a:t>DESCRIPTIVE ANALYSIS</a:t>
            </a:r>
            <a:endParaRPr lang="it-IT" sz="3200" dirty="0"/>
          </a:p>
        </p:txBody>
      </p:sp>
    </p:spTree>
    <p:extLst>
      <p:ext uri="{BB962C8B-B14F-4D97-AF65-F5344CB8AC3E}">
        <p14:creationId xmlns:p14="http://schemas.microsoft.com/office/powerpoint/2010/main" val="2377724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testo 6">
            <a:extLst>
              <a:ext uri="{FF2B5EF4-FFF2-40B4-BE49-F238E27FC236}">
                <a16:creationId xmlns:a16="http://schemas.microsoft.com/office/drawing/2014/main" id="{22C2EFE3-751E-4B8B-A2C0-0FCD72A5E0EF}"/>
              </a:ext>
            </a:extLst>
          </p:cNvPr>
          <p:cNvSpPr>
            <a:spLocks noGrp="1"/>
          </p:cNvSpPr>
          <p:nvPr>
            <p:ph type="body" sz="quarter" idx="106"/>
          </p:nvPr>
        </p:nvSpPr>
        <p:spPr>
          <a:xfrm>
            <a:off x="3606036" y="387709"/>
            <a:ext cx="4979928" cy="605918"/>
          </a:xfrm>
        </p:spPr>
        <p:txBody>
          <a:bodyPr rtlCol="0"/>
          <a:lstStyle/>
          <a:p>
            <a:r>
              <a:rPr lang="it-IT" sz="3200" dirty="0"/>
              <a:t>DESCRIPTIVE ANALYSIS</a:t>
            </a:r>
          </a:p>
        </p:txBody>
      </p:sp>
      <p:graphicFrame>
        <p:nvGraphicFramePr>
          <p:cNvPr id="8" name="Grafico 7">
            <a:extLst>
              <a:ext uri="{FF2B5EF4-FFF2-40B4-BE49-F238E27FC236}">
                <a16:creationId xmlns:a16="http://schemas.microsoft.com/office/drawing/2014/main" id="{F953C2C4-3AF7-4F6F-8E26-CA57A7137107}"/>
              </a:ext>
            </a:extLst>
          </p:cNvPr>
          <p:cNvGraphicFramePr>
            <a:graphicFrameLocks/>
          </p:cNvGraphicFramePr>
          <p:nvPr>
            <p:extLst>
              <p:ext uri="{D42A27DB-BD31-4B8C-83A1-F6EECF244321}">
                <p14:modId xmlns:p14="http://schemas.microsoft.com/office/powerpoint/2010/main" val="1159180074"/>
              </p:ext>
            </p:extLst>
          </p:nvPr>
        </p:nvGraphicFramePr>
        <p:xfrm>
          <a:off x="2078569" y="1280985"/>
          <a:ext cx="8034861" cy="429603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20556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nettore 2 2">
            <a:extLst>
              <a:ext uri="{FF2B5EF4-FFF2-40B4-BE49-F238E27FC236}">
                <a16:creationId xmlns:a16="http://schemas.microsoft.com/office/drawing/2014/main" id="{2FFF8A97-8341-4C66-9A09-E5BA73F73D65}"/>
              </a:ext>
            </a:extLst>
          </p:cNvPr>
          <p:cNvCxnSpPr/>
          <p:nvPr/>
        </p:nvCxnSpPr>
        <p:spPr>
          <a:xfrm flipH="1" flipV="1">
            <a:off x="3860634" y="2610494"/>
            <a:ext cx="784746" cy="1003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CasellaDiTesto 4">
            <a:extLst>
              <a:ext uri="{FF2B5EF4-FFF2-40B4-BE49-F238E27FC236}">
                <a16:creationId xmlns:a16="http://schemas.microsoft.com/office/drawing/2014/main" id="{813F4191-AED7-4ADA-AEED-DC19CCA12870}"/>
              </a:ext>
            </a:extLst>
          </p:cNvPr>
          <p:cNvSpPr txBox="1"/>
          <p:nvPr/>
        </p:nvSpPr>
        <p:spPr>
          <a:xfrm>
            <a:off x="4110251" y="3613604"/>
            <a:ext cx="1985749" cy="415498"/>
          </a:xfrm>
          <a:prstGeom prst="rect">
            <a:avLst/>
          </a:prstGeom>
          <a:noFill/>
        </p:spPr>
        <p:txBody>
          <a:bodyPr wrap="square" rtlCol="0">
            <a:spAutoFit/>
          </a:bodyPr>
          <a:lstStyle/>
          <a:p>
            <a:r>
              <a:rPr lang="it-IT" sz="1050" dirty="0"/>
              <a:t>The 90% of customers </a:t>
            </a:r>
            <a:r>
              <a:rPr lang="it-IT" sz="1050" dirty="0" err="1"/>
              <a:t>buys</a:t>
            </a:r>
            <a:r>
              <a:rPr lang="it-IT" sz="1050" dirty="0"/>
              <a:t> back in 30 days</a:t>
            </a:r>
          </a:p>
        </p:txBody>
      </p:sp>
      <p:graphicFrame>
        <p:nvGraphicFramePr>
          <p:cNvPr id="6" name="Grafico 5">
            <a:extLst>
              <a:ext uri="{FF2B5EF4-FFF2-40B4-BE49-F238E27FC236}">
                <a16:creationId xmlns:a16="http://schemas.microsoft.com/office/drawing/2014/main" id="{B0AE6512-624F-46FB-AAD1-FD50A8698D8C}"/>
              </a:ext>
            </a:extLst>
          </p:cNvPr>
          <p:cNvGraphicFramePr>
            <a:graphicFrameLocks/>
          </p:cNvGraphicFramePr>
          <p:nvPr>
            <p:extLst>
              <p:ext uri="{D42A27DB-BD31-4B8C-83A1-F6EECF244321}">
                <p14:modId xmlns:p14="http://schemas.microsoft.com/office/powerpoint/2010/main" val="1214655695"/>
              </p:ext>
            </p:extLst>
          </p:nvPr>
        </p:nvGraphicFramePr>
        <p:xfrm>
          <a:off x="1668049" y="1120771"/>
          <a:ext cx="8855902" cy="4985665"/>
        </p:xfrm>
        <a:graphic>
          <a:graphicData uri="http://schemas.openxmlformats.org/drawingml/2006/chart">
            <c:chart xmlns:c="http://schemas.openxmlformats.org/drawingml/2006/chart" xmlns:r="http://schemas.openxmlformats.org/officeDocument/2006/relationships" r:id="rId3"/>
          </a:graphicData>
        </a:graphic>
      </p:graphicFrame>
      <p:sp>
        <p:nvSpPr>
          <p:cNvPr id="8" name="Segnaposto testo 6">
            <a:extLst>
              <a:ext uri="{FF2B5EF4-FFF2-40B4-BE49-F238E27FC236}">
                <a16:creationId xmlns:a16="http://schemas.microsoft.com/office/drawing/2014/main" id="{ED0437CE-6F23-4018-93A7-B509E575550B}"/>
              </a:ext>
            </a:extLst>
          </p:cNvPr>
          <p:cNvSpPr txBox="1">
            <a:spLocks/>
          </p:cNvSpPr>
          <p:nvPr/>
        </p:nvSpPr>
        <p:spPr>
          <a:xfrm>
            <a:off x="3606036" y="387709"/>
            <a:ext cx="4979928" cy="605918"/>
          </a:xfrm>
          <a:prstGeom prst="rect">
            <a:avLst/>
          </a:prstGeom>
        </p:spPr>
        <p:txBody>
          <a:bodyPr vert="horz" lIns="91440" tIns="0" rIns="91440" bIns="0" rtlCol="0" anchor="ctr" anchorCtr="0">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baseline="0">
                <a:solidFill>
                  <a:schemeClr val="tx1">
                    <a:lumMod val="85000"/>
                    <a:lumOff val="15000"/>
                  </a:schemeClr>
                </a:solidFill>
                <a:latin typeface="+mj-lt"/>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ctr"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3200"/>
              <a:t>DESCRIPTIVE ANALYSIS</a:t>
            </a:r>
            <a:endParaRPr lang="it-IT" sz="3200" dirty="0"/>
          </a:p>
        </p:txBody>
      </p:sp>
    </p:spTree>
    <p:extLst>
      <p:ext uri="{BB962C8B-B14F-4D97-AF65-F5344CB8AC3E}">
        <p14:creationId xmlns:p14="http://schemas.microsoft.com/office/powerpoint/2010/main" val="1889538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testo 6">
            <a:extLst>
              <a:ext uri="{FF2B5EF4-FFF2-40B4-BE49-F238E27FC236}">
                <a16:creationId xmlns:a16="http://schemas.microsoft.com/office/drawing/2014/main" id="{22C2EFE3-751E-4B8B-A2C0-0FCD72A5E0EF}"/>
              </a:ext>
            </a:extLst>
          </p:cNvPr>
          <p:cNvSpPr>
            <a:spLocks noGrp="1"/>
          </p:cNvSpPr>
          <p:nvPr>
            <p:ph type="body" sz="quarter" idx="106"/>
          </p:nvPr>
        </p:nvSpPr>
        <p:spPr>
          <a:xfrm>
            <a:off x="3606036" y="387709"/>
            <a:ext cx="4979928" cy="605918"/>
          </a:xfrm>
        </p:spPr>
        <p:txBody>
          <a:bodyPr rtlCol="0"/>
          <a:lstStyle/>
          <a:p>
            <a:pPr marL="0" indent="0" rtl="0">
              <a:buNone/>
            </a:pPr>
            <a:r>
              <a:rPr lang="it-IT" sz="3600" dirty="0"/>
              <a:t>RFM MODEL</a:t>
            </a:r>
          </a:p>
        </p:txBody>
      </p:sp>
      <p:cxnSp>
        <p:nvCxnSpPr>
          <p:cNvPr id="3" name="Connettore 2 2">
            <a:extLst>
              <a:ext uri="{FF2B5EF4-FFF2-40B4-BE49-F238E27FC236}">
                <a16:creationId xmlns:a16="http://schemas.microsoft.com/office/drawing/2014/main" id="{2FFF8A97-8341-4C66-9A09-E5BA73F73D65}"/>
              </a:ext>
            </a:extLst>
          </p:cNvPr>
          <p:cNvCxnSpPr/>
          <p:nvPr/>
        </p:nvCxnSpPr>
        <p:spPr>
          <a:xfrm flipH="1" flipV="1">
            <a:off x="4292221" y="3281305"/>
            <a:ext cx="784746" cy="1003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CasellaDiTesto 4">
            <a:extLst>
              <a:ext uri="{FF2B5EF4-FFF2-40B4-BE49-F238E27FC236}">
                <a16:creationId xmlns:a16="http://schemas.microsoft.com/office/drawing/2014/main" id="{813F4191-AED7-4ADA-AEED-DC19CCA12870}"/>
              </a:ext>
            </a:extLst>
          </p:cNvPr>
          <p:cNvSpPr txBox="1"/>
          <p:nvPr/>
        </p:nvSpPr>
        <p:spPr>
          <a:xfrm>
            <a:off x="4633415" y="4299045"/>
            <a:ext cx="1985749" cy="430887"/>
          </a:xfrm>
          <a:prstGeom prst="rect">
            <a:avLst/>
          </a:prstGeom>
          <a:noFill/>
        </p:spPr>
        <p:txBody>
          <a:bodyPr wrap="square" rtlCol="0">
            <a:spAutoFit/>
          </a:bodyPr>
          <a:lstStyle/>
          <a:p>
            <a:r>
              <a:rPr lang="it-IT" sz="1050" dirty="0"/>
              <a:t>Il 90% riacquista entro i 30 giorni</a:t>
            </a:r>
          </a:p>
        </p:txBody>
      </p:sp>
      <p:pic>
        <p:nvPicPr>
          <p:cNvPr id="6" name="Picture 2" descr="RFM Analysis for Customer Segmentation | CleverTap">
            <a:extLst>
              <a:ext uri="{FF2B5EF4-FFF2-40B4-BE49-F238E27FC236}">
                <a16:creationId xmlns:a16="http://schemas.microsoft.com/office/drawing/2014/main" id="{77C693AA-6909-4BA9-AC93-AA6ECFF9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9370" y="1470885"/>
            <a:ext cx="8173260" cy="462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059245"/>
      </p:ext>
    </p:extLst>
  </p:cSld>
  <p:clrMapOvr>
    <a:masterClrMapping/>
  </p:clrMapOvr>
</p:sld>
</file>

<file path=ppt/theme/theme1.xml><?xml version="1.0" encoding="utf-8"?>
<a:theme xmlns:a="http://schemas.openxmlformats.org/drawingml/2006/main" name="Tema di Office">
  <a:themeElements>
    <a:clrScheme name="Blu verde">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Personalizzato 2">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854187_TF16411254" id="{3B7B9007-F551-4C41-A7AE-705BDF1DC80B}" vid="{916EA54B-DF9B-490F-B0CB-FEE0C35FCE27}"/>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215998C-280A-471A-8BB1-CDC2B95FC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0B596E-8E5F-4DB7-9C0B-A416410C0FAB}">
  <ds:schemaRefs>
    <ds:schemaRef ds:uri="http://schemas.microsoft.com/sharepoint/v3/contenttype/forms"/>
  </ds:schemaRefs>
</ds:datastoreItem>
</file>

<file path=customXml/itemProps3.xml><?xml version="1.0" encoding="utf-8"?>
<ds:datastoreItem xmlns:ds="http://schemas.openxmlformats.org/officeDocument/2006/customXml" ds:itemID="{271DA07E-9A1F-402C-A357-ABD24F8C703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Presentazione moderna</Template>
  <TotalTime>0</TotalTime>
  <Words>412</Words>
  <Application>Microsoft Office PowerPoint</Application>
  <PresentationFormat>Widescreen</PresentationFormat>
  <Paragraphs>118</Paragraphs>
  <Slides>15</Slides>
  <Notes>15</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15</vt:i4>
      </vt:variant>
    </vt:vector>
  </HeadingPairs>
  <TitlesOfParts>
    <vt:vector size="19" baseType="lpstr">
      <vt:lpstr>Arial</vt:lpstr>
      <vt:lpstr>Calibri</vt:lpstr>
      <vt:lpstr>Century Gothic</vt:lpstr>
      <vt:lpstr>Tema di Office</vt:lpstr>
      <vt:lpstr>Digital Marketing Project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2020-08-29T07:40:49Z</dcterms:created>
  <dcterms:modified xsi:type="dcterms:W3CDTF">2020-10-04T08:40:36Z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