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324" r:id="rId5"/>
    <p:sldId id="302" r:id="rId6"/>
    <p:sldId id="315" r:id="rId7"/>
    <p:sldId id="327" r:id="rId8"/>
    <p:sldId id="325" r:id="rId9"/>
    <p:sldId id="294" r:id="rId10"/>
    <p:sldId id="333" r:id="rId11"/>
    <p:sldId id="334" r:id="rId12"/>
    <p:sldId id="335" r:id="rId13"/>
    <p:sldId id="295" r:id="rId14"/>
    <p:sldId id="329" r:id="rId15"/>
    <p:sldId id="330" r:id="rId16"/>
    <p:sldId id="331" r:id="rId17"/>
    <p:sldId id="314" r:id="rId18"/>
    <p:sldId id="332" r:id="rId19"/>
    <p:sldId id="326" r:id="rId20"/>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97440" autoAdjust="0"/>
  </p:normalViewPr>
  <p:slideViewPr>
    <p:cSldViewPr snapToGrid="0">
      <p:cViewPr varScale="1">
        <p:scale>
          <a:sx n="120" d="100"/>
          <a:sy n="120" d="100"/>
        </p:scale>
        <p:origin x="490" y="91"/>
      </p:cViewPr>
      <p:guideLst>
        <p:guide orient="horz" pos="1968"/>
        <p:guide pos="408"/>
        <p:guide orient="horz" pos="3912"/>
        <p:guide pos="7272"/>
        <p:guide orient="horz" pos="1656"/>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94" d="100"/>
          <a:sy n="94" d="100"/>
        </p:scale>
        <p:origin x="4080" y="10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3E7E9E9-0A43-43D2-BA67-AF5AA2B4BC3E}" type="datetime1">
              <a:rPr lang="it-IT" smtClean="0"/>
              <a:t>24/05/2021</a:t>
            </a:fld>
            <a:endParaRPr lang="it-IT"/>
          </a:p>
        </p:txBody>
      </p:sp>
      <p:sp>
        <p:nvSpPr>
          <p:cNvPr id="4" name="Segnaposto piè di pa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it-IT" smtClean="0"/>
              <a:t>‹N›</a:t>
            </a:fld>
            <a:endParaRPr lang="it-IT"/>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70F376-58E9-4C6B-BFD3-292CA03A8C86}" type="datetime1">
              <a:rPr lang="it-IT" smtClean="0"/>
              <a:pPr/>
              <a:t>24/05/2021</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Modifica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it-IT" noProof="0" smtClean="0"/>
              <a:t>‹N›</a:t>
            </a:fld>
            <a:endParaRPr lang="it-IT"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8530193B-564F-4854-8A52-728F3FB19C85}" type="slidenum">
              <a:rPr lang="it-IT" smtClean="0"/>
              <a:t>1</a:t>
            </a:fld>
            <a:endParaRPr lang="it-IT"/>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10</a:t>
            </a:fld>
            <a:endParaRPr lang="it-IT"/>
          </a:p>
        </p:txBody>
      </p:sp>
    </p:spTree>
    <p:extLst>
      <p:ext uri="{BB962C8B-B14F-4D97-AF65-F5344CB8AC3E}">
        <p14:creationId xmlns:p14="http://schemas.microsoft.com/office/powerpoint/2010/main" val="990978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11</a:t>
            </a:fld>
            <a:endParaRPr lang="it-IT"/>
          </a:p>
        </p:txBody>
      </p:sp>
    </p:spTree>
    <p:extLst>
      <p:ext uri="{BB962C8B-B14F-4D97-AF65-F5344CB8AC3E}">
        <p14:creationId xmlns:p14="http://schemas.microsoft.com/office/powerpoint/2010/main" val="4154435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12</a:t>
            </a:fld>
            <a:endParaRPr lang="it-IT"/>
          </a:p>
        </p:txBody>
      </p:sp>
    </p:spTree>
    <p:extLst>
      <p:ext uri="{BB962C8B-B14F-4D97-AF65-F5344CB8AC3E}">
        <p14:creationId xmlns:p14="http://schemas.microsoft.com/office/powerpoint/2010/main" val="3790428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13</a:t>
            </a:fld>
            <a:endParaRPr lang="it-IT"/>
          </a:p>
        </p:txBody>
      </p:sp>
    </p:spTree>
    <p:extLst>
      <p:ext uri="{BB962C8B-B14F-4D97-AF65-F5344CB8AC3E}">
        <p14:creationId xmlns:p14="http://schemas.microsoft.com/office/powerpoint/2010/main" val="1953958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8530193B-564F-4854-8A52-728F3FB19C85}" type="slidenum">
              <a:rPr lang="it-IT" smtClean="0"/>
              <a:t>14</a:t>
            </a:fld>
            <a:endParaRPr lang="it-IT"/>
          </a:p>
        </p:txBody>
      </p:sp>
    </p:spTree>
    <p:extLst>
      <p:ext uri="{BB962C8B-B14F-4D97-AF65-F5344CB8AC3E}">
        <p14:creationId xmlns:p14="http://schemas.microsoft.com/office/powerpoint/2010/main" val="4165856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15</a:t>
            </a:fld>
            <a:endParaRPr lang="it-IT"/>
          </a:p>
        </p:txBody>
      </p:sp>
    </p:spTree>
    <p:extLst>
      <p:ext uri="{BB962C8B-B14F-4D97-AF65-F5344CB8AC3E}">
        <p14:creationId xmlns:p14="http://schemas.microsoft.com/office/powerpoint/2010/main" val="4114847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16</a:t>
            </a:fld>
            <a:endParaRPr lang="it-IT"/>
          </a:p>
        </p:txBody>
      </p:sp>
    </p:spTree>
    <p:extLst>
      <p:ext uri="{BB962C8B-B14F-4D97-AF65-F5344CB8AC3E}">
        <p14:creationId xmlns:p14="http://schemas.microsoft.com/office/powerpoint/2010/main" val="971771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8530193B-564F-4854-8A52-728F3FB19C85}" type="slidenum">
              <a:rPr lang="it-IT" smtClean="0"/>
              <a:t>2</a:t>
            </a:fld>
            <a:endParaRPr lang="it-IT"/>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3</a:t>
            </a:fld>
            <a:endParaRPr lang="it-IT"/>
          </a:p>
        </p:txBody>
      </p:sp>
    </p:spTree>
    <p:extLst>
      <p:ext uri="{BB962C8B-B14F-4D97-AF65-F5344CB8AC3E}">
        <p14:creationId xmlns:p14="http://schemas.microsoft.com/office/powerpoint/2010/main" val="1605076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4</a:t>
            </a:fld>
            <a:endParaRPr lang="it-IT"/>
          </a:p>
        </p:txBody>
      </p:sp>
    </p:spTree>
    <p:extLst>
      <p:ext uri="{BB962C8B-B14F-4D97-AF65-F5344CB8AC3E}">
        <p14:creationId xmlns:p14="http://schemas.microsoft.com/office/powerpoint/2010/main" val="508951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5</a:t>
            </a:fld>
            <a:endParaRPr lang="it-IT"/>
          </a:p>
        </p:txBody>
      </p:sp>
    </p:spTree>
    <p:extLst>
      <p:ext uri="{BB962C8B-B14F-4D97-AF65-F5344CB8AC3E}">
        <p14:creationId xmlns:p14="http://schemas.microsoft.com/office/powerpoint/2010/main" val="1932087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6</a:t>
            </a:fld>
            <a:endParaRPr lang="it-IT"/>
          </a:p>
        </p:txBody>
      </p:sp>
    </p:spTree>
    <p:extLst>
      <p:ext uri="{BB962C8B-B14F-4D97-AF65-F5344CB8AC3E}">
        <p14:creationId xmlns:p14="http://schemas.microsoft.com/office/powerpoint/2010/main" val="1855735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7</a:t>
            </a:fld>
            <a:endParaRPr lang="it-IT"/>
          </a:p>
        </p:txBody>
      </p:sp>
    </p:spTree>
    <p:extLst>
      <p:ext uri="{BB962C8B-B14F-4D97-AF65-F5344CB8AC3E}">
        <p14:creationId xmlns:p14="http://schemas.microsoft.com/office/powerpoint/2010/main" val="1042300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8</a:t>
            </a:fld>
            <a:endParaRPr lang="it-IT"/>
          </a:p>
        </p:txBody>
      </p:sp>
    </p:spTree>
    <p:extLst>
      <p:ext uri="{BB962C8B-B14F-4D97-AF65-F5344CB8AC3E}">
        <p14:creationId xmlns:p14="http://schemas.microsoft.com/office/powerpoint/2010/main" val="898999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9</a:t>
            </a:fld>
            <a:endParaRPr lang="it-IT"/>
          </a:p>
        </p:txBody>
      </p:sp>
    </p:spTree>
    <p:extLst>
      <p:ext uri="{BB962C8B-B14F-4D97-AF65-F5344CB8AC3E}">
        <p14:creationId xmlns:p14="http://schemas.microsoft.com/office/powerpoint/2010/main" val="3406993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ayout personalizzato">
    <p:bg>
      <p:bgPr>
        <a:solidFill>
          <a:schemeClr val="tx1"/>
        </a:solidFill>
        <a:effectLst/>
      </p:bgPr>
    </p:bg>
    <p:spTree>
      <p:nvGrpSpPr>
        <p:cNvPr id="1" name=""/>
        <p:cNvGrpSpPr/>
        <p:nvPr/>
      </p:nvGrpSpPr>
      <p:grpSpPr>
        <a:xfrm>
          <a:off x="0" y="0"/>
          <a:ext cx="0" cy="0"/>
          <a:chOff x="0" y="0"/>
          <a:chExt cx="0" cy="0"/>
        </a:xfrm>
      </p:grpSpPr>
      <p:sp>
        <p:nvSpPr>
          <p:cNvPr id="22" name="Segnaposto immagine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it-IT" noProof="0"/>
              <a:t>Fare clic sull'icona per inserire un'immagine</a:t>
            </a:r>
          </a:p>
        </p:txBody>
      </p:sp>
      <p:sp>
        <p:nvSpPr>
          <p:cNvPr id="6" name="Esa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Esa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6" name="Esa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8" name="Esa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0" name="Esa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2" name="Titolo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it-IT" noProof="0"/>
              <a:t>Fare clic per modificare lo stile del titolo dello schema</a:t>
            </a:r>
          </a:p>
        </p:txBody>
      </p:sp>
      <p:sp>
        <p:nvSpPr>
          <p:cNvPr id="24" name="Segnaposto tes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it-IT" noProof="0"/>
              <a:t>Fai clic per modificare il testo</a:t>
            </a:r>
          </a:p>
        </p:txBody>
      </p:sp>
      <p:sp>
        <p:nvSpPr>
          <p:cNvPr id="28" name="Segnaposto testo 27">
            <a:extLst>
              <a:ext uri="{FF2B5EF4-FFF2-40B4-BE49-F238E27FC236}">
                <a16:creationId xmlns:a16="http://schemas.microsoft.com/office/drawing/2014/main" id="{E0A61465-6ECA-46DC-97DD-7BCFDB69EB89}"/>
              </a:ext>
            </a:extLst>
          </p:cNvPr>
          <p:cNvSpPr>
            <a:spLocks noGrp="1"/>
          </p:cNvSpPr>
          <p:nvPr>
            <p:ph type="body" sz="quarter" idx="13" hasCustomPrompt="1"/>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it-IT" noProof="0"/>
              <a:t>Fare clic per modificare lo stile del titolo</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quenza temporale">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it-IT" sz="4800" b="1" noProof="0">
                <a:solidFill>
                  <a:schemeClr val="tx1"/>
                </a:solidFill>
              </a:rPr>
              <a:t>Fare clic per modificare lo stile del titolo dello schema</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uto su due colonne">
    <p:spTree>
      <p:nvGrpSpPr>
        <p:cNvPr id="1" name=""/>
        <p:cNvGrpSpPr/>
        <p:nvPr/>
      </p:nvGrpSpPr>
      <p:grpSpPr>
        <a:xfrm>
          <a:off x="0" y="0"/>
          <a:ext cx="0" cy="0"/>
          <a:chOff x="0" y="0"/>
          <a:chExt cx="0" cy="0"/>
        </a:xfrm>
      </p:grpSpPr>
      <p:sp>
        <p:nvSpPr>
          <p:cNvPr id="28" name="Segnaposto testo 27">
            <a:extLst>
              <a:ext uri="{FF2B5EF4-FFF2-40B4-BE49-F238E27FC236}">
                <a16:creationId xmlns:a16="http://schemas.microsoft.com/office/drawing/2014/main" id="{D1E0F77B-E8C6-4A86-B521-8368A308A9A2}"/>
              </a:ext>
            </a:extLst>
          </p:cNvPr>
          <p:cNvSpPr>
            <a:spLocks noGrp="1"/>
          </p:cNvSpPr>
          <p:nvPr>
            <p:ph type="body" sz="quarter" idx="14" hasCustomPrompt="1"/>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it-IT" noProof="0"/>
              <a:t>Fare clic per modificare lo stile del titolo</a:t>
            </a:r>
          </a:p>
        </p:txBody>
      </p:sp>
      <p:sp>
        <p:nvSpPr>
          <p:cNvPr id="14" name="Oval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5"/>
              </a:solidFill>
            </a:endParaRPr>
          </a:p>
        </p:txBody>
      </p:sp>
      <p:sp>
        <p:nvSpPr>
          <p:cNvPr id="20" name="Oval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5"/>
              </a:solidFill>
            </a:endParaRPr>
          </a:p>
        </p:txBody>
      </p:sp>
      <p:sp>
        <p:nvSpPr>
          <p:cNvPr id="24" name="Oval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5"/>
              </a:solidFill>
            </a:endParaRPr>
          </a:p>
        </p:txBody>
      </p:sp>
      <p:sp>
        <p:nvSpPr>
          <p:cNvPr id="26" name="Segnaposto testo 25">
            <a:extLst>
              <a:ext uri="{FF2B5EF4-FFF2-40B4-BE49-F238E27FC236}">
                <a16:creationId xmlns:a16="http://schemas.microsoft.com/office/drawing/2014/main" id="{4A6E2374-7B5B-4947-8461-F294B56E70DE}"/>
              </a:ext>
            </a:extLst>
          </p:cNvPr>
          <p:cNvSpPr>
            <a:spLocks noGrp="1"/>
          </p:cNvSpPr>
          <p:nvPr>
            <p:ph type="body" sz="quarter" idx="13" hasCustomPrompt="1"/>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it-IT" noProof="0"/>
              <a:t>Fare clic per modificare lo stile del titolo</a:t>
            </a:r>
          </a:p>
        </p:txBody>
      </p:sp>
      <p:sp>
        <p:nvSpPr>
          <p:cNvPr id="29" name="Segnaposto testo 27">
            <a:extLst>
              <a:ext uri="{FF2B5EF4-FFF2-40B4-BE49-F238E27FC236}">
                <a16:creationId xmlns:a16="http://schemas.microsoft.com/office/drawing/2014/main" id="{FB9159BE-CEED-461B-AF31-03BC124E2741}"/>
              </a:ext>
            </a:extLst>
          </p:cNvPr>
          <p:cNvSpPr>
            <a:spLocks noGrp="1"/>
          </p:cNvSpPr>
          <p:nvPr>
            <p:ph type="body" sz="quarter" idx="15" hasCustomPrompt="1"/>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it-IT" noProof="0"/>
              <a:t>Fare clic per modificare lo stile del titolo</a:t>
            </a:r>
          </a:p>
        </p:txBody>
      </p:sp>
      <p:sp>
        <p:nvSpPr>
          <p:cNvPr id="30" name="Segnaposto testo 25">
            <a:extLst>
              <a:ext uri="{FF2B5EF4-FFF2-40B4-BE49-F238E27FC236}">
                <a16:creationId xmlns:a16="http://schemas.microsoft.com/office/drawing/2014/main" id="{2C15BD20-69D8-4EC1-8A33-A0C6EAFD30AA}"/>
              </a:ext>
            </a:extLst>
          </p:cNvPr>
          <p:cNvSpPr>
            <a:spLocks noGrp="1"/>
          </p:cNvSpPr>
          <p:nvPr>
            <p:ph type="body" sz="quarter" idx="16" hasCustomPrompt="1"/>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it-IT" noProof="0"/>
              <a:t>Fare clic per modificare lo stile del titolo</a:t>
            </a:r>
          </a:p>
        </p:txBody>
      </p:sp>
      <p:sp>
        <p:nvSpPr>
          <p:cNvPr id="13" name="Segnaposto immagine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11" name="Titolo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rtlCol="0"/>
          <a:lstStyle>
            <a:lvl1pPr>
              <a:defRPr sz="4800" b="1">
                <a:solidFill>
                  <a:schemeClr val="tx1"/>
                </a:solidFill>
              </a:defRPr>
            </a:lvl1pPr>
          </a:lstStyle>
          <a:p>
            <a:pPr rtl="0"/>
            <a:r>
              <a:rPr lang="it-IT" noProof="0"/>
              <a:t>Fare clic per modificare lo stile del titolo dello schema</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to su tre colonne">
    <p:spTree>
      <p:nvGrpSpPr>
        <p:cNvPr id="1" name=""/>
        <p:cNvGrpSpPr/>
        <p:nvPr/>
      </p:nvGrpSpPr>
      <p:grpSpPr>
        <a:xfrm>
          <a:off x="0" y="0"/>
          <a:ext cx="0" cy="0"/>
          <a:chOff x="0" y="0"/>
          <a:chExt cx="0" cy="0"/>
        </a:xfrm>
      </p:grpSpPr>
      <p:sp>
        <p:nvSpPr>
          <p:cNvPr id="28" name="Segnaposto testo 27">
            <a:extLst>
              <a:ext uri="{FF2B5EF4-FFF2-40B4-BE49-F238E27FC236}">
                <a16:creationId xmlns:a16="http://schemas.microsoft.com/office/drawing/2014/main" id="{D1E0F77B-E8C6-4A86-B521-8368A308A9A2}"/>
              </a:ext>
            </a:extLst>
          </p:cNvPr>
          <p:cNvSpPr>
            <a:spLocks noGrp="1"/>
          </p:cNvSpPr>
          <p:nvPr>
            <p:ph type="body" sz="quarter" idx="14" hasCustomPrompt="1"/>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it-IT" noProof="0"/>
              <a:t>Fare clic per modificare lo stile del titolo</a:t>
            </a:r>
          </a:p>
        </p:txBody>
      </p:sp>
      <p:sp>
        <p:nvSpPr>
          <p:cNvPr id="26" name="Segnaposto testo 25">
            <a:extLst>
              <a:ext uri="{FF2B5EF4-FFF2-40B4-BE49-F238E27FC236}">
                <a16:creationId xmlns:a16="http://schemas.microsoft.com/office/drawing/2014/main" id="{4A6E2374-7B5B-4947-8461-F294B56E70DE}"/>
              </a:ext>
            </a:extLst>
          </p:cNvPr>
          <p:cNvSpPr>
            <a:spLocks noGrp="1"/>
          </p:cNvSpPr>
          <p:nvPr>
            <p:ph type="body" sz="quarter" idx="13" hasCustomPrompt="1"/>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it-IT" noProof="0"/>
              <a:t>Fare clic per modificare lo stile del titolo</a:t>
            </a:r>
          </a:p>
        </p:txBody>
      </p:sp>
      <p:sp>
        <p:nvSpPr>
          <p:cNvPr id="29" name="Segnaposto testo 27">
            <a:extLst>
              <a:ext uri="{FF2B5EF4-FFF2-40B4-BE49-F238E27FC236}">
                <a16:creationId xmlns:a16="http://schemas.microsoft.com/office/drawing/2014/main" id="{FB9159BE-CEED-461B-AF31-03BC124E2741}"/>
              </a:ext>
            </a:extLst>
          </p:cNvPr>
          <p:cNvSpPr>
            <a:spLocks noGrp="1"/>
          </p:cNvSpPr>
          <p:nvPr>
            <p:ph type="body" sz="quarter" idx="15" hasCustomPrompt="1"/>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it-IT" noProof="0"/>
              <a:t>Fare clic per modificare lo stile del titolo</a:t>
            </a:r>
          </a:p>
        </p:txBody>
      </p:sp>
      <p:sp>
        <p:nvSpPr>
          <p:cNvPr id="30" name="Segnaposto testo 25">
            <a:extLst>
              <a:ext uri="{FF2B5EF4-FFF2-40B4-BE49-F238E27FC236}">
                <a16:creationId xmlns:a16="http://schemas.microsoft.com/office/drawing/2014/main" id="{2C15BD20-69D8-4EC1-8A33-A0C6EAFD30AA}"/>
              </a:ext>
            </a:extLst>
          </p:cNvPr>
          <p:cNvSpPr>
            <a:spLocks noGrp="1"/>
          </p:cNvSpPr>
          <p:nvPr>
            <p:ph type="body" sz="quarter" idx="16" hasCustomPrompt="1"/>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it-IT" noProof="0"/>
              <a:t>Fare clic per modificare lo stile del titolo</a:t>
            </a:r>
          </a:p>
        </p:txBody>
      </p:sp>
      <p:sp>
        <p:nvSpPr>
          <p:cNvPr id="11" name="Segnaposto testo 27">
            <a:extLst>
              <a:ext uri="{FF2B5EF4-FFF2-40B4-BE49-F238E27FC236}">
                <a16:creationId xmlns:a16="http://schemas.microsoft.com/office/drawing/2014/main" id="{4FDB27CA-009D-4863-B119-0EC36837148A}"/>
              </a:ext>
            </a:extLst>
          </p:cNvPr>
          <p:cNvSpPr>
            <a:spLocks noGrp="1"/>
          </p:cNvSpPr>
          <p:nvPr>
            <p:ph type="body" sz="quarter" idx="17" hasCustomPrompt="1"/>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it-IT" noProof="0"/>
              <a:t>Fare clic per modificare lo stile del titolo</a:t>
            </a:r>
          </a:p>
        </p:txBody>
      </p:sp>
      <p:sp>
        <p:nvSpPr>
          <p:cNvPr id="12" name="Segnaposto testo 25">
            <a:extLst>
              <a:ext uri="{FF2B5EF4-FFF2-40B4-BE49-F238E27FC236}">
                <a16:creationId xmlns:a16="http://schemas.microsoft.com/office/drawing/2014/main" id="{FD03E3EF-D812-4B98-959B-6800BBE59D1C}"/>
              </a:ext>
            </a:extLst>
          </p:cNvPr>
          <p:cNvSpPr>
            <a:spLocks noGrp="1"/>
          </p:cNvSpPr>
          <p:nvPr>
            <p:ph type="body" sz="quarter" idx="18" hasCustomPrompt="1"/>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it-IT" noProof="0"/>
              <a:t>Fare clic per modificare lo stile del titolo</a:t>
            </a:r>
          </a:p>
        </p:txBody>
      </p:sp>
      <p:sp>
        <p:nvSpPr>
          <p:cNvPr id="3" name="Esa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 name="Esa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1"/>
              </a:solidFill>
            </a:endParaRPr>
          </a:p>
        </p:txBody>
      </p:sp>
      <p:sp>
        <p:nvSpPr>
          <p:cNvPr id="5" name="Esa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1"/>
              </a:solidFill>
            </a:endParaRPr>
          </a:p>
        </p:txBody>
      </p:sp>
      <p:sp>
        <p:nvSpPr>
          <p:cNvPr id="13" name="Titolo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rtlCol="0"/>
          <a:lstStyle>
            <a:lvl1pPr>
              <a:defRPr sz="4800" b="1">
                <a:solidFill>
                  <a:schemeClr val="tx1"/>
                </a:solidFill>
              </a:defRPr>
            </a:lvl1pPr>
          </a:lstStyle>
          <a:p>
            <a:pPr rtl="0"/>
            <a:r>
              <a:rPr lang="it-IT" noProof="0"/>
              <a:t>Fare clic per modificare lo stile del titolo dello schema</a:t>
            </a:r>
          </a:p>
        </p:txBody>
      </p:sp>
      <p:sp>
        <p:nvSpPr>
          <p:cNvPr id="16" name="Figura a mano libera: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it-IT" noProof="0"/>
              <a:t>Fare clic sull'icona per inserire un'immagine</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rmula di chiusura">
    <p:spTree>
      <p:nvGrpSpPr>
        <p:cNvPr id="1" name=""/>
        <p:cNvGrpSpPr/>
        <p:nvPr/>
      </p:nvGrpSpPr>
      <p:grpSpPr>
        <a:xfrm>
          <a:off x="0" y="0"/>
          <a:ext cx="0" cy="0"/>
          <a:chOff x="0" y="0"/>
          <a:chExt cx="0" cy="0"/>
        </a:xfrm>
      </p:grpSpPr>
      <p:sp>
        <p:nvSpPr>
          <p:cNvPr id="7" name="Oval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Oval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1" name="Oval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6" name="Segnaposto testo 15">
            <a:extLst>
              <a:ext uri="{FF2B5EF4-FFF2-40B4-BE49-F238E27FC236}">
                <a16:creationId xmlns:a16="http://schemas.microsoft.com/office/drawing/2014/main" id="{AC4388F5-0DCA-4A09-A6E1-AE07F403093C}"/>
              </a:ext>
            </a:extLst>
          </p:cNvPr>
          <p:cNvSpPr>
            <a:spLocks noGrp="1"/>
          </p:cNvSpPr>
          <p:nvPr>
            <p:ph type="body" sz="quarter" idx="10" hasCustomPrompt="1"/>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it-IT" noProof="0"/>
              <a:t>Fare clic per modificare lo stile del titolo</a:t>
            </a:r>
          </a:p>
          <a:p>
            <a:pPr lvl="1" rtl="0"/>
            <a:endParaRPr lang="it-IT" noProof="0"/>
          </a:p>
        </p:txBody>
      </p:sp>
      <p:sp>
        <p:nvSpPr>
          <p:cNvPr id="17" name="Segnaposto testo 15">
            <a:extLst>
              <a:ext uri="{FF2B5EF4-FFF2-40B4-BE49-F238E27FC236}">
                <a16:creationId xmlns:a16="http://schemas.microsoft.com/office/drawing/2014/main" id="{02C12FDC-BC11-43E8-B22A-3EC48E0344D9}"/>
              </a:ext>
            </a:extLst>
          </p:cNvPr>
          <p:cNvSpPr>
            <a:spLocks noGrp="1"/>
          </p:cNvSpPr>
          <p:nvPr>
            <p:ph type="body" sz="quarter" idx="11" hasCustomPrompt="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it-IT" noProof="0"/>
              <a:t>Fare clic per modificare lo stile del titolo</a:t>
            </a:r>
          </a:p>
          <a:p>
            <a:pPr lvl="1" rtl="0"/>
            <a:endParaRPr lang="it-IT" noProof="0"/>
          </a:p>
        </p:txBody>
      </p:sp>
      <p:sp>
        <p:nvSpPr>
          <p:cNvPr id="12" name="Segnaposto immagine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13" name="Titolo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rtlCol="0"/>
          <a:lstStyle>
            <a:lvl1pPr>
              <a:defRPr sz="4800" b="1">
                <a:solidFill>
                  <a:schemeClr val="tx1"/>
                </a:solidFill>
              </a:defRPr>
            </a:lvl1pPr>
          </a:lstStyle>
          <a:p>
            <a:pPr rtl="0"/>
            <a:r>
              <a:rPr lang="it-IT" noProof="0"/>
              <a:t>Fare clic per modificare lo stile del titolo dello schema</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Layout personalizzato">
    <p:bg>
      <p:bgPr>
        <a:solidFill>
          <a:schemeClr val="tx1"/>
        </a:solidFill>
        <a:effectLst/>
      </p:bgPr>
    </p:bg>
    <p:spTree>
      <p:nvGrpSpPr>
        <p:cNvPr id="1" name=""/>
        <p:cNvGrpSpPr/>
        <p:nvPr/>
      </p:nvGrpSpPr>
      <p:grpSpPr>
        <a:xfrm>
          <a:off x="0" y="0"/>
          <a:ext cx="0" cy="0"/>
          <a:chOff x="0" y="0"/>
          <a:chExt cx="0" cy="0"/>
        </a:xfrm>
      </p:grpSpPr>
      <p:sp>
        <p:nvSpPr>
          <p:cNvPr id="22" name="Segnaposto immagine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it-IT" noProof="0"/>
              <a:t>Fare clic sull'icona per inserire un'immagine</a:t>
            </a:r>
          </a:p>
        </p:txBody>
      </p:sp>
      <p:sp>
        <p:nvSpPr>
          <p:cNvPr id="2" name="Rettangolo 1" descr="Edificio svettante">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4" name="Segnaposto tes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it-IT" noProof="0"/>
              <a:t>Fai clic per modificare il testo</a:t>
            </a:r>
          </a:p>
        </p:txBody>
      </p:sp>
      <p:sp>
        <p:nvSpPr>
          <p:cNvPr id="6" name="Titolo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it-IT" noProof="0"/>
              <a:t>Fare clic per modificare lo stile del titolo dello schema</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Layout personalizzato">
    <p:bg>
      <p:bgPr>
        <a:solidFill>
          <a:schemeClr val="tx1"/>
        </a:solidFill>
        <a:effectLst/>
      </p:bgPr>
    </p:bg>
    <p:spTree>
      <p:nvGrpSpPr>
        <p:cNvPr id="1" name=""/>
        <p:cNvGrpSpPr/>
        <p:nvPr/>
      </p:nvGrpSpPr>
      <p:grpSpPr>
        <a:xfrm>
          <a:off x="0" y="0"/>
          <a:ext cx="0" cy="0"/>
          <a:chOff x="0" y="0"/>
          <a:chExt cx="0" cy="0"/>
        </a:xfrm>
      </p:grpSpPr>
      <p:sp>
        <p:nvSpPr>
          <p:cNvPr id="14" name="Segnaposto immagine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it-IT" noProof="0"/>
              <a:t>Fare clic sull'icona per inserire un'immagine</a:t>
            </a:r>
          </a:p>
        </p:txBody>
      </p:sp>
      <p:sp>
        <p:nvSpPr>
          <p:cNvPr id="3" name="Ovale 2" descr="Edificio svettante">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Oval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1" name="Oval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3" name="Oval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5" name="Segnaposto tes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it-IT" noProof="0"/>
              <a:t>Fai clic per modificare il testo</a:t>
            </a:r>
          </a:p>
        </p:txBody>
      </p:sp>
      <p:sp>
        <p:nvSpPr>
          <p:cNvPr id="2" name="Tito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it-IT" noProof="0"/>
              <a:t>Fare clic per modificare lo stile del titolo dello schema</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Segnaposto testo 26">
            <a:extLst>
              <a:ext uri="{FF2B5EF4-FFF2-40B4-BE49-F238E27FC236}">
                <a16:creationId xmlns:a16="http://schemas.microsoft.com/office/drawing/2014/main" id="{4AA38E8C-A334-4183-8ABC-112B8517F487}"/>
              </a:ext>
            </a:extLst>
          </p:cNvPr>
          <p:cNvSpPr>
            <a:spLocks noGrp="1"/>
          </p:cNvSpPr>
          <p:nvPr>
            <p:ph type="body" sz="quarter" idx="12" hasCustomPrompt="1"/>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it-IT" noProof="0"/>
              <a:t>Fare clic per modificare lo stile del titolo</a:t>
            </a:r>
          </a:p>
        </p:txBody>
      </p:sp>
      <p:sp>
        <p:nvSpPr>
          <p:cNvPr id="19" name="Rettango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1" name="Rettango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3" name="Rettango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1" name="Segnaposto immagine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2" name="Titolo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rtlCol="0"/>
          <a:lstStyle>
            <a:lvl1pPr>
              <a:defRPr sz="4800" b="1">
                <a:solidFill>
                  <a:schemeClr val="tx1"/>
                </a:solidFill>
              </a:defRPr>
            </a:lvl1pPr>
          </a:lstStyle>
          <a:p>
            <a:pPr rtl="0"/>
            <a:r>
              <a:rPr lang="it-IT" noProof="0"/>
              <a:t>Fare clic per modificare lo stile del titolo dello schema</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zione">
    <p:spTree>
      <p:nvGrpSpPr>
        <p:cNvPr id="1" name=""/>
        <p:cNvGrpSpPr/>
        <p:nvPr/>
      </p:nvGrpSpPr>
      <p:grpSpPr>
        <a:xfrm>
          <a:off x="0" y="0"/>
          <a:ext cx="0" cy="0"/>
          <a:chOff x="0" y="0"/>
          <a:chExt cx="0" cy="0"/>
        </a:xfrm>
      </p:grpSpPr>
      <p:sp>
        <p:nvSpPr>
          <p:cNvPr id="10" name="Oval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5"/>
              </a:solidFill>
            </a:endParaRPr>
          </a:p>
        </p:txBody>
      </p:sp>
      <p:sp>
        <p:nvSpPr>
          <p:cNvPr id="14" name="Oval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5"/>
              </a:solidFill>
            </a:endParaRPr>
          </a:p>
        </p:txBody>
      </p:sp>
      <p:sp>
        <p:nvSpPr>
          <p:cNvPr id="16" name="Oval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5"/>
              </a:solidFill>
            </a:endParaRPr>
          </a:p>
        </p:txBody>
      </p:sp>
      <p:sp>
        <p:nvSpPr>
          <p:cNvPr id="23" name="Segnaposto immagine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27" name="Segnaposto testo 26">
            <a:extLst>
              <a:ext uri="{FF2B5EF4-FFF2-40B4-BE49-F238E27FC236}">
                <a16:creationId xmlns:a16="http://schemas.microsoft.com/office/drawing/2014/main" id="{282D3E62-6D1A-4E9D-BE54-2EED9BF429A4}"/>
              </a:ext>
            </a:extLst>
          </p:cNvPr>
          <p:cNvSpPr>
            <a:spLocks noGrp="1"/>
          </p:cNvSpPr>
          <p:nvPr>
            <p:ph type="body" sz="quarter" idx="12" hasCustomPrompt="1"/>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it-IT" noProof="0"/>
              <a:t>Fare clic per modificare lo stile del titolo</a:t>
            </a:r>
          </a:p>
        </p:txBody>
      </p:sp>
      <p:sp>
        <p:nvSpPr>
          <p:cNvPr id="8" name="Titolo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rtlCol="0"/>
          <a:lstStyle>
            <a:lvl1pPr>
              <a:defRPr sz="4800" b="1">
                <a:solidFill>
                  <a:schemeClr val="tx1"/>
                </a:solidFill>
              </a:defRPr>
            </a:lvl1pPr>
          </a:lstStyle>
          <a:p>
            <a:pPr rtl="0"/>
            <a:r>
              <a:rPr lang="it-IT" noProof="0"/>
              <a:t>Fare clic per modificare lo stile del titolo dello schema</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fico e tabella">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2" name="Tito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it-IT" noProof="0"/>
              <a:t>Fare clic per modificare lo stile del titolo dello schema</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sp>
        <p:nvSpPr>
          <p:cNvPr id="11" name="Segnaposto testo 10">
            <a:extLst>
              <a:ext uri="{FF2B5EF4-FFF2-40B4-BE49-F238E27FC236}">
                <a16:creationId xmlns:a16="http://schemas.microsoft.com/office/drawing/2014/main" id="{6FDA3C6F-5F6A-4D64-8BFE-AFFF58B1A047}"/>
              </a:ext>
            </a:extLst>
          </p:cNvPr>
          <p:cNvSpPr>
            <a:spLocks noGrp="1"/>
          </p:cNvSpPr>
          <p:nvPr>
            <p:ph type="body" sz="quarter" idx="11" hasCustomPrompt="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it-IT" noProof="0"/>
              <a:t>Fare clic per modificare lo stile del titolo</a:t>
            </a:r>
          </a:p>
          <a:p>
            <a:pPr lvl="1" rtl="0"/>
            <a:endParaRPr lang="it-IT" noProof="0"/>
          </a:p>
        </p:txBody>
      </p:sp>
      <p:sp>
        <p:nvSpPr>
          <p:cNvPr id="15" name="Esa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6" name="Esa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7" name="Esa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8" name="Esa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9" name="Segnaposto immagine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3" name="Titolo 2">
            <a:extLst>
              <a:ext uri="{FF2B5EF4-FFF2-40B4-BE49-F238E27FC236}">
                <a16:creationId xmlns:a16="http://schemas.microsoft.com/office/drawing/2014/main" id="{B4143F90-A99B-48C6-BDA9-CC6B2EDB9DA6}"/>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Segnaposto immagine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38" name="Segnaposto immagine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40" name="Segnaposto immagine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41" name="Segnaposto immagine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8" name="Tito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it-IT" sz="4800" b="1" noProof="0">
                <a:solidFill>
                  <a:schemeClr val="tx1"/>
                </a:solidFill>
              </a:rPr>
              <a:t>Fare clic per modificare lo stile del titolo dello schema</a:t>
            </a:r>
          </a:p>
        </p:txBody>
      </p:sp>
      <p:sp>
        <p:nvSpPr>
          <p:cNvPr id="9" name="Esa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0" name="Esa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1" name="Esa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3" name="Segnaposto testo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it-IT" noProof="0"/>
              <a:t>Fare clic per modificare gli stili del testo dello schema</a:t>
            </a:r>
          </a:p>
        </p:txBody>
      </p:sp>
      <p:sp>
        <p:nvSpPr>
          <p:cNvPr id="24" name="Segnaposto testo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it-IT" noProof="0"/>
              <a:t>Fare clic per modificare gli stili del testo dello schema</a:t>
            </a:r>
          </a:p>
        </p:txBody>
      </p:sp>
      <p:sp>
        <p:nvSpPr>
          <p:cNvPr id="27" name="Segnaposto testo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it-IT" noProof="0"/>
              <a:t>Fare clic per modificare gli stili del testo dello schema</a:t>
            </a:r>
          </a:p>
        </p:txBody>
      </p:sp>
      <p:sp>
        <p:nvSpPr>
          <p:cNvPr id="28" name="Segnaposto testo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it-IT" noProof="0"/>
              <a:t>Fare clic per modificare gli stili del testo dello schema</a:t>
            </a:r>
          </a:p>
        </p:txBody>
      </p:sp>
      <p:sp>
        <p:nvSpPr>
          <p:cNvPr id="29" name="Segnaposto testo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it-IT" noProof="0"/>
              <a:t>Fare clic per modificare gli stili del testo dello schema</a:t>
            </a:r>
          </a:p>
        </p:txBody>
      </p:sp>
      <p:sp>
        <p:nvSpPr>
          <p:cNvPr id="30" name="Segnaposto testo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it-IT" noProof="0"/>
              <a:t>Fare clic per modificare gli stili del testo dello schema</a:t>
            </a:r>
          </a:p>
        </p:txBody>
      </p:sp>
      <p:sp>
        <p:nvSpPr>
          <p:cNvPr id="31" name="Segnaposto testo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it-IT" noProof="0"/>
              <a:t>Fare clic per modificare gli stili del testo dello schema</a:t>
            </a:r>
          </a:p>
        </p:txBody>
      </p:sp>
      <p:sp>
        <p:nvSpPr>
          <p:cNvPr id="32" name="Segnaposto testo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it-IT" noProof="0"/>
              <a:t>Fare clic per modificare gli stili del testo dello schema</a:t>
            </a:r>
          </a:p>
        </p:txBody>
      </p:sp>
      <p:sp>
        <p:nvSpPr>
          <p:cNvPr id="33" name="Segnaposto testo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it-IT" noProof="0"/>
              <a:t>Fare clic per modificare gli stili del testo dello schema</a:t>
            </a:r>
          </a:p>
        </p:txBody>
      </p:sp>
      <p:sp>
        <p:nvSpPr>
          <p:cNvPr id="34" name="Segnaposto testo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it-IT" noProof="0"/>
              <a:t>Fare clic per modificare gli stili del testo dello schema</a:t>
            </a:r>
          </a:p>
        </p:txBody>
      </p:sp>
      <p:sp>
        <p:nvSpPr>
          <p:cNvPr id="37" name="Segnaposto immagine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it-IT" noProof="0"/>
              <a:t>Fare clic sull'icona per inserire un'immagine</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iepilogo">
    <p:spTree>
      <p:nvGrpSpPr>
        <p:cNvPr id="1" name=""/>
        <p:cNvGrpSpPr/>
        <p:nvPr/>
      </p:nvGrpSpPr>
      <p:grpSpPr>
        <a:xfrm>
          <a:off x="0" y="0"/>
          <a:ext cx="0" cy="0"/>
          <a:chOff x="0" y="0"/>
          <a:chExt cx="0" cy="0"/>
        </a:xfrm>
      </p:grpSpPr>
      <p:sp>
        <p:nvSpPr>
          <p:cNvPr id="40" name="Segnaposto contenuto 39">
            <a:extLst>
              <a:ext uri="{FF2B5EF4-FFF2-40B4-BE49-F238E27FC236}">
                <a16:creationId xmlns:a16="http://schemas.microsoft.com/office/drawing/2014/main" id="{6BB16225-AC51-4525-A1E8-438B8B0B7361}"/>
              </a:ext>
            </a:extLst>
          </p:cNvPr>
          <p:cNvSpPr>
            <a:spLocks noGrp="1"/>
          </p:cNvSpPr>
          <p:nvPr>
            <p:ph sz="quarter" idx="12" hasCustomPrompt="1"/>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it-IT" noProof="0"/>
              <a:t>Fare clic per modificare lo stile del titolo</a:t>
            </a:r>
          </a:p>
          <a:p>
            <a:pPr lvl="1" rtl="0"/>
            <a:r>
              <a:rPr lang="it-IT" noProof="0"/>
              <a:t>Secondo livello</a:t>
            </a:r>
          </a:p>
        </p:txBody>
      </p:sp>
      <p:sp>
        <p:nvSpPr>
          <p:cNvPr id="41" name="Segnaposto contenuto 39">
            <a:extLst>
              <a:ext uri="{FF2B5EF4-FFF2-40B4-BE49-F238E27FC236}">
                <a16:creationId xmlns:a16="http://schemas.microsoft.com/office/drawing/2014/main" id="{6EC38F38-5935-49D5-AA85-4182E82D6FF2}"/>
              </a:ext>
            </a:extLst>
          </p:cNvPr>
          <p:cNvSpPr>
            <a:spLocks noGrp="1"/>
          </p:cNvSpPr>
          <p:nvPr>
            <p:ph sz="quarter" idx="13" hasCustomPrompt="1"/>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it-IT" noProof="0"/>
              <a:t>Fare clic per modificare lo stile del titolo</a:t>
            </a:r>
          </a:p>
          <a:p>
            <a:pPr lvl="1" rtl="0"/>
            <a:r>
              <a:rPr lang="it-IT" noProof="0"/>
              <a:t>Secondo livello</a:t>
            </a:r>
          </a:p>
        </p:txBody>
      </p:sp>
      <p:sp>
        <p:nvSpPr>
          <p:cNvPr id="42" name="Segnaposto contenuto 39">
            <a:extLst>
              <a:ext uri="{FF2B5EF4-FFF2-40B4-BE49-F238E27FC236}">
                <a16:creationId xmlns:a16="http://schemas.microsoft.com/office/drawing/2014/main" id="{51C9D5ED-A19A-42A1-9200-C77E39E6F5C5}"/>
              </a:ext>
            </a:extLst>
          </p:cNvPr>
          <p:cNvSpPr>
            <a:spLocks noGrp="1"/>
          </p:cNvSpPr>
          <p:nvPr>
            <p:ph sz="quarter" idx="14" hasCustomPrompt="1"/>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it-IT" noProof="0"/>
              <a:t>Fare clic per modificare lo stile del titolo</a:t>
            </a:r>
          </a:p>
          <a:p>
            <a:pPr lvl="1" rtl="0"/>
            <a:r>
              <a:rPr lang="it-IT" noProof="0"/>
              <a:t>Secondo livello</a:t>
            </a:r>
          </a:p>
        </p:txBody>
      </p:sp>
      <p:sp>
        <p:nvSpPr>
          <p:cNvPr id="43" name="Segnaposto contenuto 39">
            <a:extLst>
              <a:ext uri="{FF2B5EF4-FFF2-40B4-BE49-F238E27FC236}">
                <a16:creationId xmlns:a16="http://schemas.microsoft.com/office/drawing/2014/main" id="{47A95437-77F3-4E2C-8470-57587793A103}"/>
              </a:ext>
            </a:extLst>
          </p:cNvPr>
          <p:cNvSpPr>
            <a:spLocks noGrp="1"/>
          </p:cNvSpPr>
          <p:nvPr>
            <p:ph sz="quarter" idx="15" hasCustomPrompt="1"/>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it-IT" noProof="0"/>
              <a:t>Fare clic per modificare lo stile del titolo</a:t>
            </a:r>
          </a:p>
          <a:p>
            <a:pPr lvl="1" rtl="0"/>
            <a:r>
              <a:rPr lang="it-IT" noProof="0"/>
              <a:t>Secondo livello</a:t>
            </a:r>
          </a:p>
        </p:txBody>
      </p:sp>
      <p:sp>
        <p:nvSpPr>
          <p:cNvPr id="44" name="Segnaposto contenuto 39">
            <a:extLst>
              <a:ext uri="{FF2B5EF4-FFF2-40B4-BE49-F238E27FC236}">
                <a16:creationId xmlns:a16="http://schemas.microsoft.com/office/drawing/2014/main" id="{CB1EA2BE-D294-486E-88F0-2AA9518A6E63}"/>
              </a:ext>
            </a:extLst>
          </p:cNvPr>
          <p:cNvSpPr>
            <a:spLocks noGrp="1"/>
          </p:cNvSpPr>
          <p:nvPr>
            <p:ph sz="quarter" idx="16" hasCustomPrompt="1"/>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it-IT" noProof="0"/>
              <a:t>Fare clic per modificare lo stile del titolo</a:t>
            </a:r>
          </a:p>
          <a:p>
            <a:pPr lvl="1" rtl="0"/>
            <a:r>
              <a:rPr lang="it-IT" noProof="0"/>
              <a:t>Secondo livello</a:t>
            </a:r>
          </a:p>
        </p:txBody>
      </p:sp>
      <p:sp>
        <p:nvSpPr>
          <p:cNvPr id="45" name="Segnaposto contenuto 39">
            <a:extLst>
              <a:ext uri="{FF2B5EF4-FFF2-40B4-BE49-F238E27FC236}">
                <a16:creationId xmlns:a16="http://schemas.microsoft.com/office/drawing/2014/main" id="{108734A0-880E-44E2-858F-7AA6C6B0A5A3}"/>
              </a:ext>
            </a:extLst>
          </p:cNvPr>
          <p:cNvSpPr>
            <a:spLocks noGrp="1"/>
          </p:cNvSpPr>
          <p:nvPr>
            <p:ph sz="quarter" idx="17" hasCustomPrompt="1"/>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it-IT" noProof="0"/>
              <a:t>Fare clic per modificare lo stile del titolo</a:t>
            </a:r>
          </a:p>
          <a:p>
            <a:pPr lvl="1" rtl="0"/>
            <a:r>
              <a:rPr lang="it-IT" noProof="0"/>
              <a:t>Secondo livello</a:t>
            </a:r>
          </a:p>
        </p:txBody>
      </p:sp>
      <p:sp>
        <p:nvSpPr>
          <p:cNvPr id="10" name="Tito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it-IT" noProof="0"/>
              <a:t>Fare clic per modificare lo stile del titolo dello schema</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Segnaposto numero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it-IT" sz="1100" noProof="0" smtClean="0">
                <a:solidFill>
                  <a:schemeClr val="accent4"/>
                </a:solidFill>
              </a:rPr>
              <a:pPr algn="r"/>
              <a:t>‹N›</a:t>
            </a:fld>
            <a:endParaRPr lang="it-IT"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Segnaposto immagine 12" descr="Edificio in vetro blu">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Esa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7" name="Titolo 6">
            <a:extLst>
              <a:ext uri="{FF2B5EF4-FFF2-40B4-BE49-F238E27FC236}">
                <a16:creationId xmlns:a16="http://schemas.microsoft.com/office/drawing/2014/main" id="{BD837CEB-1A69-4F72-95D4-054D82F09696}"/>
              </a:ext>
            </a:extLst>
          </p:cNvPr>
          <p:cNvSpPr>
            <a:spLocks noGrp="1"/>
          </p:cNvSpPr>
          <p:nvPr>
            <p:ph type="title"/>
          </p:nvPr>
        </p:nvSpPr>
        <p:spPr/>
        <p:txBody>
          <a:bodyPr rtlCol="0"/>
          <a:lstStyle/>
          <a:p>
            <a:pPr rtl="0"/>
            <a:r>
              <a:rPr lang="it-IT" sz="4400" dirty="0"/>
              <a:t>Hotel </a:t>
            </a:r>
            <a:r>
              <a:rPr lang="it-IT" sz="4400" dirty="0" err="1"/>
              <a:t>Bookind</a:t>
            </a:r>
            <a:r>
              <a:rPr lang="it-IT" sz="4400" dirty="0"/>
              <a:t> Demand</a:t>
            </a:r>
          </a:p>
        </p:txBody>
      </p:sp>
      <p:sp>
        <p:nvSpPr>
          <p:cNvPr id="8" name="Segnaposto testo 7">
            <a:extLst>
              <a:ext uri="{FF2B5EF4-FFF2-40B4-BE49-F238E27FC236}">
                <a16:creationId xmlns:a16="http://schemas.microsoft.com/office/drawing/2014/main" id="{9FFAF4E3-C8A2-4861-A67E-040D885F84F1}"/>
              </a:ext>
            </a:extLst>
          </p:cNvPr>
          <p:cNvSpPr>
            <a:spLocks noGrp="1"/>
          </p:cNvSpPr>
          <p:nvPr>
            <p:ph type="body" sz="quarter" idx="11"/>
          </p:nvPr>
        </p:nvSpPr>
        <p:spPr/>
        <p:txBody>
          <a:bodyPr rtlCol="0"/>
          <a:lstStyle/>
          <a:p>
            <a:pPr rtl="0"/>
            <a:r>
              <a:rPr lang="it-IT" sz="1200" dirty="0">
                <a:latin typeface="+mj-lt"/>
              </a:rPr>
              <a:t>Machine Learning Project</a:t>
            </a:r>
          </a:p>
        </p:txBody>
      </p:sp>
      <p:sp>
        <p:nvSpPr>
          <p:cNvPr id="11" name="Segnaposto testo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rtlCol="0"/>
          <a:lstStyle/>
          <a:p>
            <a:pPr rtl="0"/>
            <a:r>
              <a:rPr lang="it-IT" sz="1600" dirty="0"/>
              <a:t>Martelli Giorgio</a:t>
            </a:r>
          </a:p>
          <a:p>
            <a:pPr rtl="0"/>
            <a:r>
              <a:rPr lang="it-IT" sz="1600" dirty="0"/>
              <a:t>Testa Luca</a:t>
            </a:r>
          </a:p>
        </p:txBody>
      </p:sp>
      <p:sp>
        <p:nvSpPr>
          <p:cNvPr id="21" name="Esa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6" name="Esa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8" name="Esa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2" name="Esa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86A9EC-640F-47FB-AA92-2851B3012347}"/>
              </a:ext>
            </a:extLst>
          </p:cNvPr>
          <p:cNvSpPr>
            <a:spLocks noGrp="1"/>
          </p:cNvSpPr>
          <p:nvPr>
            <p:ph type="title"/>
          </p:nvPr>
        </p:nvSpPr>
        <p:spPr/>
        <p:txBody>
          <a:bodyPr rtlCol="0"/>
          <a:lstStyle/>
          <a:p>
            <a:pPr rtl="0"/>
            <a:r>
              <a:rPr lang="it-IT" sz="3600" dirty="0" err="1"/>
              <a:t>Percentage</a:t>
            </a:r>
            <a:r>
              <a:rPr lang="it-IT" sz="3600" dirty="0"/>
              <a:t> of </a:t>
            </a:r>
            <a:r>
              <a:rPr lang="it-IT" sz="3600" dirty="0" err="1"/>
              <a:t>NaN</a:t>
            </a:r>
            <a:r>
              <a:rPr lang="it-IT" sz="3600" dirty="0"/>
              <a:t> </a:t>
            </a:r>
            <a:r>
              <a:rPr lang="it-IT" sz="3600" dirty="0" err="1"/>
              <a:t>Values</a:t>
            </a:r>
            <a:endParaRPr lang="it-IT" sz="3600" dirty="0"/>
          </a:p>
        </p:txBody>
      </p:sp>
      <p:pic>
        <p:nvPicPr>
          <p:cNvPr id="3" name="Immagine 2">
            <a:extLst>
              <a:ext uri="{FF2B5EF4-FFF2-40B4-BE49-F238E27FC236}">
                <a16:creationId xmlns:a16="http://schemas.microsoft.com/office/drawing/2014/main" id="{B8479033-4893-47B5-8513-977CC82A30B4}"/>
              </a:ext>
            </a:extLst>
          </p:cNvPr>
          <p:cNvPicPr>
            <a:picLocks noChangeAspect="1"/>
          </p:cNvPicPr>
          <p:nvPr/>
        </p:nvPicPr>
        <p:blipFill>
          <a:blip r:embed="rId3"/>
          <a:stretch>
            <a:fillRect/>
          </a:stretch>
        </p:blipFill>
        <p:spPr>
          <a:xfrm>
            <a:off x="1470469" y="1648617"/>
            <a:ext cx="2973160" cy="4391429"/>
          </a:xfrm>
          <a:prstGeom prst="rect">
            <a:avLst/>
          </a:prstGeom>
        </p:spPr>
      </p:pic>
      <p:sp>
        <p:nvSpPr>
          <p:cNvPr id="6" name="Segnaposto testo 7">
            <a:extLst>
              <a:ext uri="{FF2B5EF4-FFF2-40B4-BE49-F238E27FC236}">
                <a16:creationId xmlns:a16="http://schemas.microsoft.com/office/drawing/2014/main" id="{3D46FA48-9E05-4837-A555-2BCA48BD8A28}"/>
              </a:ext>
            </a:extLst>
          </p:cNvPr>
          <p:cNvSpPr txBox="1">
            <a:spLocks/>
          </p:cNvSpPr>
          <p:nvPr/>
        </p:nvSpPr>
        <p:spPr>
          <a:xfrm>
            <a:off x="6000567" y="1648617"/>
            <a:ext cx="4086094" cy="1407003"/>
          </a:xfrm>
          <a:prstGeom prst="rect">
            <a:avLst/>
          </a:prstGeom>
          <a:noFill/>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b="0" i="0" dirty="0">
                <a:solidFill>
                  <a:srgbClr val="202124"/>
                </a:solidFill>
                <a:effectLst/>
                <a:latin typeface="Century" panose="02040604050505020304" pitchFamily="18" charset="0"/>
              </a:rPr>
              <a:t>For the variable with 94% missing values, ​​it was decided to delete it. For the other two variables it was decided to replace the missing values ​​with the average of the data trend.</a:t>
            </a:r>
            <a:endParaRPr lang="it-IT" sz="1600" dirty="0">
              <a:latin typeface="Century" panose="02040604050505020304" pitchFamily="18" charset="0"/>
            </a:endParaRPr>
          </a:p>
        </p:txBody>
      </p:sp>
      <p:pic>
        <p:nvPicPr>
          <p:cNvPr id="4" name="Immagine 3">
            <a:extLst>
              <a:ext uri="{FF2B5EF4-FFF2-40B4-BE49-F238E27FC236}">
                <a16:creationId xmlns:a16="http://schemas.microsoft.com/office/drawing/2014/main" id="{61BE1C8B-236B-45D8-AF8D-DF0EEFA9D4C4}"/>
              </a:ext>
            </a:extLst>
          </p:cNvPr>
          <p:cNvPicPr>
            <a:picLocks noChangeAspect="1"/>
          </p:cNvPicPr>
          <p:nvPr/>
        </p:nvPicPr>
        <p:blipFill>
          <a:blip r:embed="rId4"/>
          <a:stretch>
            <a:fillRect/>
          </a:stretch>
        </p:blipFill>
        <p:spPr>
          <a:xfrm>
            <a:off x="5533744" y="3284220"/>
            <a:ext cx="5019740" cy="2755826"/>
          </a:xfrm>
          <a:prstGeom prst="rect">
            <a:avLst/>
          </a:prstGeom>
        </p:spPr>
      </p:pic>
    </p:spTree>
    <p:extLst>
      <p:ext uri="{BB962C8B-B14F-4D97-AF65-F5344CB8AC3E}">
        <p14:creationId xmlns:p14="http://schemas.microsoft.com/office/powerpoint/2010/main" val="2575421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86A9EC-640F-47FB-AA92-2851B3012347}"/>
              </a:ext>
            </a:extLst>
          </p:cNvPr>
          <p:cNvSpPr>
            <a:spLocks noGrp="1"/>
          </p:cNvSpPr>
          <p:nvPr>
            <p:ph type="title"/>
          </p:nvPr>
        </p:nvSpPr>
        <p:spPr/>
        <p:txBody>
          <a:bodyPr rtlCol="0"/>
          <a:lstStyle/>
          <a:p>
            <a:pPr rtl="0"/>
            <a:r>
              <a:rPr lang="it-IT" sz="3600" dirty="0" err="1"/>
              <a:t>Map</a:t>
            </a:r>
            <a:r>
              <a:rPr lang="it-IT" sz="3600" dirty="0"/>
              <a:t> of % guests</a:t>
            </a:r>
          </a:p>
        </p:txBody>
      </p:sp>
      <p:pic>
        <p:nvPicPr>
          <p:cNvPr id="4" name="Immagine 3" descr="Immagine che contiene testo&#10;&#10;Descrizione generata automaticamente">
            <a:extLst>
              <a:ext uri="{FF2B5EF4-FFF2-40B4-BE49-F238E27FC236}">
                <a16:creationId xmlns:a16="http://schemas.microsoft.com/office/drawing/2014/main" id="{B3B3858F-0047-4CD2-AD35-375AE7045417}"/>
              </a:ext>
            </a:extLst>
          </p:cNvPr>
          <p:cNvPicPr>
            <a:picLocks noChangeAspect="1"/>
          </p:cNvPicPr>
          <p:nvPr/>
        </p:nvPicPr>
        <p:blipFill rotWithShape="1">
          <a:blip r:embed="rId3"/>
          <a:srcRect t="19052" b="15936"/>
          <a:stretch/>
        </p:blipFill>
        <p:spPr>
          <a:xfrm>
            <a:off x="838200" y="2139950"/>
            <a:ext cx="7004321" cy="2927350"/>
          </a:xfrm>
          <a:prstGeom prst="rect">
            <a:avLst/>
          </a:prstGeom>
        </p:spPr>
      </p:pic>
      <p:sp>
        <p:nvSpPr>
          <p:cNvPr id="6" name="Segnaposto testo 7">
            <a:extLst>
              <a:ext uri="{FF2B5EF4-FFF2-40B4-BE49-F238E27FC236}">
                <a16:creationId xmlns:a16="http://schemas.microsoft.com/office/drawing/2014/main" id="{B2CBCF0B-BD92-43DA-952D-5EBFE1A1EA0A}"/>
              </a:ext>
            </a:extLst>
          </p:cNvPr>
          <p:cNvSpPr txBox="1">
            <a:spLocks/>
          </p:cNvSpPr>
          <p:nvPr/>
        </p:nvSpPr>
        <p:spPr>
          <a:xfrm>
            <a:off x="8280400" y="2855307"/>
            <a:ext cx="3073400" cy="1147386"/>
          </a:xfrm>
          <a:prstGeom prst="rect">
            <a:avLst/>
          </a:prstGeom>
          <a:noFill/>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solidFill>
                  <a:srgbClr val="202124"/>
                </a:solidFill>
                <a:latin typeface="Century" panose="02040604050505020304" pitchFamily="18" charset="0"/>
              </a:rPr>
              <a:t>The majority of the guests come from Europe but there are a lot of country in this dataset.</a:t>
            </a:r>
            <a:endParaRPr lang="it-IT" sz="1600" dirty="0">
              <a:latin typeface="Century" panose="02040604050505020304" pitchFamily="18" charset="0"/>
            </a:endParaRPr>
          </a:p>
        </p:txBody>
      </p:sp>
    </p:spTree>
    <p:extLst>
      <p:ext uri="{BB962C8B-B14F-4D97-AF65-F5344CB8AC3E}">
        <p14:creationId xmlns:p14="http://schemas.microsoft.com/office/powerpoint/2010/main" val="198098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86A9EC-640F-47FB-AA92-2851B3012347}"/>
              </a:ext>
            </a:extLst>
          </p:cNvPr>
          <p:cNvSpPr>
            <a:spLocks noGrp="1"/>
          </p:cNvSpPr>
          <p:nvPr>
            <p:ph type="title"/>
          </p:nvPr>
        </p:nvSpPr>
        <p:spPr/>
        <p:txBody>
          <a:bodyPr rtlCol="0"/>
          <a:lstStyle/>
          <a:p>
            <a:pPr rtl="0"/>
            <a:r>
              <a:rPr lang="it-IT" sz="3600" dirty="0" err="1"/>
              <a:t>Variables</a:t>
            </a:r>
            <a:r>
              <a:rPr lang="it-IT" sz="3600" dirty="0"/>
              <a:t> </a:t>
            </a:r>
            <a:r>
              <a:rPr lang="it-IT" sz="3600" dirty="0" err="1"/>
              <a:t>Correlated</a:t>
            </a:r>
            <a:r>
              <a:rPr lang="it-IT" sz="3600" dirty="0"/>
              <a:t> With </a:t>
            </a:r>
            <a:r>
              <a:rPr lang="it-IT" sz="3600" dirty="0" err="1"/>
              <a:t>Our</a:t>
            </a:r>
            <a:r>
              <a:rPr lang="it-IT" sz="3600" dirty="0"/>
              <a:t> Target</a:t>
            </a:r>
          </a:p>
        </p:txBody>
      </p:sp>
      <p:pic>
        <p:nvPicPr>
          <p:cNvPr id="3" name="Immagine 2">
            <a:extLst>
              <a:ext uri="{FF2B5EF4-FFF2-40B4-BE49-F238E27FC236}">
                <a16:creationId xmlns:a16="http://schemas.microsoft.com/office/drawing/2014/main" id="{6BE0545D-19E5-4EAD-A60B-E9B7836ECEA3}"/>
              </a:ext>
            </a:extLst>
          </p:cNvPr>
          <p:cNvPicPr>
            <a:picLocks noChangeAspect="1"/>
          </p:cNvPicPr>
          <p:nvPr/>
        </p:nvPicPr>
        <p:blipFill rotWithShape="1">
          <a:blip r:embed="rId3"/>
          <a:srcRect t="18310" r="29523"/>
          <a:stretch/>
        </p:blipFill>
        <p:spPr>
          <a:xfrm>
            <a:off x="1152940" y="1900385"/>
            <a:ext cx="3192731" cy="3057229"/>
          </a:xfrm>
          <a:prstGeom prst="rect">
            <a:avLst/>
          </a:prstGeom>
        </p:spPr>
      </p:pic>
      <p:pic>
        <p:nvPicPr>
          <p:cNvPr id="4" name="Immagine 3">
            <a:extLst>
              <a:ext uri="{FF2B5EF4-FFF2-40B4-BE49-F238E27FC236}">
                <a16:creationId xmlns:a16="http://schemas.microsoft.com/office/drawing/2014/main" id="{B519C895-42AA-45AC-8B9A-8CCCB3AD66D2}"/>
              </a:ext>
            </a:extLst>
          </p:cNvPr>
          <p:cNvPicPr>
            <a:picLocks noChangeAspect="1"/>
          </p:cNvPicPr>
          <p:nvPr/>
        </p:nvPicPr>
        <p:blipFill>
          <a:blip r:embed="rId4"/>
          <a:stretch>
            <a:fillRect/>
          </a:stretch>
        </p:blipFill>
        <p:spPr>
          <a:xfrm>
            <a:off x="5390322" y="1900385"/>
            <a:ext cx="5963478" cy="3057228"/>
          </a:xfrm>
          <a:prstGeom prst="rect">
            <a:avLst/>
          </a:prstGeom>
        </p:spPr>
      </p:pic>
      <p:sp>
        <p:nvSpPr>
          <p:cNvPr id="6" name="Casella di testo 67">
            <a:extLst>
              <a:ext uri="{FF2B5EF4-FFF2-40B4-BE49-F238E27FC236}">
                <a16:creationId xmlns:a16="http://schemas.microsoft.com/office/drawing/2014/main" id="{57B83CB2-4A10-4C2F-95A8-552AAA34A2D7}"/>
              </a:ext>
            </a:extLst>
          </p:cNvPr>
          <p:cNvSpPr txBox="1"/>
          <p:nvPr/>
        </p:nvSpPr>
        <p:spPr>
          <a:xfrm>
            <a:off x="3032416" y="1561427"/>
            <a:ext cx="6127168" cy="1378029"/>
          </a:xfrm>
          <a:prstGeom prst="rect">
            <a:avLst/>
          </a:prstGeom>
          <a:noFill/>
        </p:spPr>
        <p:txBody>
          <a:bodyPr wrap="square" rIns="0" rtlCol="0">
            <a:noAutofit/>
          </a:bodyPr>
          <a:lstStyle/>
          <a:p>
            <a:pPr>
              <a:lnSpc>
                <a:spcPct val="90000"/>
              </a:lnSpc>
              <a:spcBef>
                <a:spcPts val="1000"/>
              </a:spcBef>
            </a:pPr>
            <a:endParaRPr lang="it-IT" dirty="0">
              <a:solidFill>
                <a:srgbClr val="202124"/>
              </a:solidFill>
            </a:endParaRPr>
          </a:p>
        </p:txBody>
      </p:sp>
    </p:spTree>
    <p:extLst>
      <p:ext uri="{BB962C8B-B14F-4D97-AF65-F5344CB8AC3E}">
        <p14:creationId xmlns:p14="http://schemas.microsoft.com/office/powerpoint/2010/main" val="120358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86A9EC-640F-47FB-AA92-2851B3012347}"/>
              </a:ext>
            </a:extLst>
          </p:cNvPr>
          <p:cNvSpPr>
            <a:spLocks noGrp="1"/>
          </p:cNvSpPr>
          <p:nvPr>
            <p:ph type="title"/>
          </p:nvPr>
        </p:nvSpPr>
        <p:spPr/>
        <p:txBody>
          <a:bodyPr rtlCol="0"/>
          <a:lstStyle/>
          <a:p>
            <a:pPr rtl="0"/>
            <a:r>
              <a:rPr lang="it-IT" sz="3600" dirty="0"/>
              <a:t>Model </a:t>
            </a:r>
            <a:r>
              <a:rPr lang="it-IT" sz="3600" dirty="0" err="1"/>
              <a:t>Explanation</a:t>
            </a:r>
            <a:endParaRPr lang="it-IT" sz="3600" dirty="0"/>
          </a:p>
        </p:txBody>
      </p:sp>
      <p:graphicFrame>
        <p:nvGraphicFramePr>
          <p:cNvPr id="2" name="Tabella 5">
            <a:extLst>
              <a:ext uri="{FF2B5EF4-FFF2-40B4-BE49-F238E27FC236}">
                <a16:creationId xmlns:a16="http://schemas.microsoft.com/office/drawing/2014/main" id="{B8C391BA-5DD4-423E-8DFF-F2825357B8D7}"/>
              </a:ext>
            </a:extLst>
          </p:cNvPr>
          <p:cNvGraphicFramePr>
            <a:graphicFrameLocks noGrp="1"/>
          </p:cNvGraphicFramePr>
          <p:nvPr>
            <p:extLst>
              <p:ext uri="{D42A27DB-BD31-4B8C-83A1-F6EECF244321}">
                <p14:modId xmlns:p14="http://schemas.microsoft.com/office/powerpoint/2010/main" val="3110324738"/>
              </p:ext>
            </p:extLst>
          </p:nvPr>
        </p:nvGraphicFramePr>
        <p:xfrm>
          <a:off x="2032000" y="3215827"/>
          <a:ext cx="8127999" cy="2387600"/>
        </p:xfrm>
        <a:graphic>
          <a:graphicData uri="http://schemas.openxmlformats.org/drawingml/2006/table">
            <a:tbl>
              <a:tblPr firstRow="1" bandRow="1">
                <a:tableStyleId>{72833802-FEF1-4C79-8D5D-14CF1EAF98D9}</a:tableStyleId>
              </a:tblPr>
              <a:tblGrid>
                <a:gridCol w="2709333">
                  <a:extLst>
                    <a:ext uri="{9D8B030D-6E8A-4147-A177-3AD203B41FA5}">
                      <a16:colId xmlns:a16="http://schemas.microsoft.com/office/drawing/2014/main" val="3024480361"/>
                    </a:ext>
                  </a:extLst>
                </a:gridCol>
                <a:gridCol w="2709333">
                  <a:extLst>
                    <a:ext uri="{9D8B030D-6E8A-4147-A177-3AD203B41FA5}">
                      <a16:colId xmlns:a16="http://schemas.microsoft.com/office/drawing/2014/main" val="2553182246"/>
                    </a:ext>
                  </a:extLst>
                </a:gridCol>
                <a:gridCol w="2709333">
                  <a:extLst>
                    <a:ext uri="{9D8B030D-6E8A-4147-A177-3AD203B41FA5}">
                      <a16:colId xmlns:a16="http://schemas.microsoft.com/office/drawing/2014/main" val="4224250726"/>
                    </a:ext>
                  </a:extLst>
                </a:gridCol>
              </a:tblGrid>
              <a:tr h="0">
                <a:tc>
                  <a:txBody>
                    <a:bodyPr/>
                    <a:lstStyle/>
                    <a:p>
                      <a:pPr algn="ctr"/>
                      <a:r>
                        <a:rPr lang="it-IT" dirty="0" err="1"/>
                        <a:t>Classifiers</a:t>
                      </a:r>
                      <a:endParaRPr lang="it-IT" dirty="0"/>
                    </a:p>
                  </a:txBody>
                  <a:tcPr/>
                </a:tc>
                <a:tc>
                  <a:txBody>
                    <a:bodyPr/>
                    <a:lstStyle/>
                    <a:p>
                      <a:pPr algn="ctr"/>
                      <a:r>
                        <a:rPr lang="it-IT" dirty="0" err="1"/>
                        <a:t>Accuracy</a:t>
                      </a:r>
                      <a:endParaRPr lang="it-IT" dirty="0"/>
                    </a:p>
                  </a:txBody>
                  <a:tcPr/>
                </a:tc>
                <a:tc>
                  <a:txBody>
                    <a:bodyPr/>
                    <a:lstStyle/>
                    <a:p>
                      <a:pPr algn="ctr"/>
                      <a:r>
                        <a:rPr lang="it-IT" dirty="0"/>
                        <a:t>Time</a:t>
                      </a:r>
                    </a:p>
                  </a:txBody>
                  <a:tcPr/>
                </a:tc>
                <a:extLst>
                  <a:ext uri="{0D108BD9-81ED-4DB2-BD59-A6C34878D82A}">
                    <a16:rowId xmlns:a16="http://schemas.microsoft.com/office/drawing/2014/main" val="3691180069"/>
                  </a:ext>
                </a:extLst>
              </a:tr>
              <a:tr h="370840">
                <a:tc>
                  <a:txBody>
                    <a:bodyPr/>
                    <a:lstStyle/>
                    <a:p>
                      <a:r>
                        <a:rPr lang="it-IT" dirty="0" err="1"/>
                        <a:t>Decision</a:t>
                      </a:r>
                      <a:r>
                        <a:rPr lang="it-IT" dirty="0"/>
                        <a:t> </a:t>
                      </a:r>
                      <a:r>
                        <a:rPr lang="it-IT" dirty="0" err="1"/>
                        <a:t>Tree</a:t>
                      </a:r>
                      <a:endParaRPr lang="it-IT" dirty="0"/>
                    </a:p>
                  </a:txBody>
                  <a:tcPr/>
                </a:tc>
                <a:tc>
                  <a:txBody>
                    <a:bodyPr/>
                    <a:lstStyle/>
                    <a:p>
                      <a:pPr algn="ctr"/>
                      <a:r>
                        <a:rPr lang="it-IT" dirty="0"/>
                        <a:t>0,84</a:t>
                      </a:r>
                    </a:p>
                  </a:txBody>
                  <a:tcPr/>
                </a:tc>
                <a:tc>
                  <a:txBody>
                    <a:bodyPr/>
                    <a:lstStyle/>
                    <a:p>
                      <a:pPr algn="ctr"/>
                      <a:r>
                        <a:rPr lang="it-IT" dirty="0"/>
                        <a:t>1 sec</a:t>
                      </a:r>
                    </a:p>
                  </a:txBody>
                  <a:tcPr/>
                </a:tc>
                <a:extLst>
                  <a:ext uri="{0D108BD9-81ED-4DB2-BD59-A6C34878D82A}">
                    <a16:rowId xmlns:a16="http://schemas.microsoft.com/office/drawing/2014/main" val="2649876805"/>
                  </a:ext>
                </a:extLst>
              </a:tr>
              <a:tr h="370840">
                <a:tc>
                  <a:txBody>
                    <a:bodyPr/>
                    <a:lstStyle/>
                    <a:p>
                      <a:r>
                        <a:rPr lang="it-IT" dirty="0"/>
                        <a:t>Random </a:t>
                      </a:r>
                      <a:r>
                        <a:rPr lang="it-IT" dirty="0" err="1"/>
                        <a:t>Forest</a:t>
                      </a:r>
                      <a:endParaRPr lang="it-IT" dirty="0"/>
                    </a:p>
                  </a:txBody>
                  <a:tcPr/>
                </a:tc>
                <a:tc>
                  <a:txBody>
                    <a:bodyPr/>
                    <a:lstStyle/>
                    <a:p>
                      <a:pPr algn="ctr"/>
                      <a:r>
                        <a:rPr lang="it-IT" dirty="0"/>
                        <a:t>0,87</a:t>
                      </a:r>
                    </a:p>
                  </a:txBody>
                  <a:tcPr/>
                </a:tc>
                <a:tc>
                  <a:txBody>
                    <a:bodyPr/>
                    <a:lstStyle/>
                    <a:p>
                      <a:pPr algn="ctr"/>
                      <a:r>
                        <a:rPr lang="it-IT" dirty="0"/>
                        <a:t>12 sec</a:t>
                      </a:r>
                    </a:p>
                  </a:txBody>
                  <a:tcPr/>
                </a:tc>
                <a:extLst>
                  <a:ext uri="{0D108BD9-81ED-4DB2-BD59-A6C34878D82A}">
                    <a16:rowId xmlns:a16="http://schemas.microsoft.com/office/drawing/2014/main" val="446020743"/>
                  </a:ext>
                </a:extLst>
              </a:tr>
              <a:tr h="370840">
                <a:tc>
                  <a:txBody>
                    <a:bodyPr/>
                    <a:lstStyle/>
                    <a:p>
                      <a:r>
                        <a:rPr lang="it-IT" dirty="0" err="1"/>
                        <a:t>Xtreme</a:t>
                      </a:r>
                      <a:r>
                        <a:rPr lang="it-IT" dirty="0"/>
                        <a:t> </a:t>
                      </a:r>
                      <a:r>
                        <a:rPr lang="it-IT" dirty="0" err="1"/>
                        <a:t>Gradient</a:t>
                      </a:r>
                      <a:r>
                        <a:rPr lang="it-IT" dirty="0"/>
                        <a:t> </a:t>
                      </a:r>
                      <a:r>
                        <a:rPr lang="it-IT" dirty="0" err="1"/>
                        <a:t>Boosting</a:t>
                      </a:r>
                      <a:endParaRPr lang="it-IT" dirty="0"/>
                    </a:p>
                  </a:txBody>
                  <a:tcPr/>
                </a:tc>
                <a:tc>
                  <a:txBody>
                    <a:bodyPr/>
                    <a:lstStyle/>
                    <a:p>
                      <a:pPr algn="ctr"/>
                      <a:r>
                        <a:rPr lang="it-IT" dirty="0"/>
                        <a:t>0,86</a:t>
                      </a:r>
                    </a:p>
                  </a:txBody>
                  <a:tcPr/>
                </a:tc>
                <a:tc>
                  <a:txBody>
                    <a:bodyPr/>
                    <a:lstStyle/>
                    <a:p>
                      <a:pPr algn="ctr"/>
                      <a:r>
                        <a:rPr lang="it-IT" dirty="0"/>
                        <a:t>4 sec</a:t>
                      </a:r>
                    </a:p>
                  </a:txBody>
                  <a:tcPr/>
                </a:tc>
                <a:extLst>
                  <a:ext uri="{0D108BD9-81ED-4DB2-BD59-A6C34878D82A}">
                    <a16:rowId xmlns:a16="http://schemas.microsoft.com/office/drawing/2014/main" val="601857725"/>
                  </a:ext>
                </a:extLst>
              </a:tr>
              <a:tr h="370840">
                <a:tc>
                  <a:txBody>
                    <a:bodyPr/>
                    <a:lstStyle/>
                    <a:p>
                      <a:r>
                        <a:rPr lang="it-IT" dirty="0"/>
                        <a:t>Light </a:t>
                      </a:r>
                      <a:r>
                        <a:rPr lang="it-IT" dirty="0" err="1"/>
                        <a:t>Gradient</a:t>
                      </a:r>
                      <a:r>
                        <a:rPr lang="it-IT" dirty="0"/>
                        <a:t> </a:t>
                      </a:r>
                      <a:r>
                        <a:rPr lang="it-IT" dirty="0" err="1"/>
                        <a:t>Boosting</a:t>
                      </a:r>
                      <a:endParaRPr lang="it-IT" dirty="0"/>
                    </a:p>
                  </a:txBody>
                  <a:tcPr/>
                </a:tc>
                <a:tc>
                  <a:txBody>
                    <a:bodyPr/>
                    <a:lstStyle/>
                    <a:p>
                      <a:pPr algn="ctr"/>
                      <a:r>
                        <a:rPr lang="it-IT" dirty="0"/>
                        <a:t>0,85</a:t>
                      </a:r>
                    </a:p>
                  </a:txBody>
                  <a:tcPr/>
                </a:tc>
                <a:tc>
                  <a:txBody>
                    <a:bodyPr/>
                    <a:lstStyle/>
                    <a:p>
                      <a:pPr algn="ctr"/>
                      <a:r>
                        <a:rPr lang="it-IT" dirty="0"/>
                        <a:t>1 sec</a:t>
                      </a:r>
                    </a:p>
                  </a:txBody>
                  <a:tcPr/>
                </a:tc>
                <a:extLst>
                  <a:ext uri="{0D108BD9-81ED-4DB2-BD59-A6C34878D82A}">
                    <a16:rowId xmlns:a16="http://schemas.microsoft.com/office/drawing/2014/main" val="3024637118"/>
                  </a:ext>
                </a:extLst>
              </a:tr>
            </a:tbl>
          </a:graphicData>
        </a:graphic>
      </p:graphicFrame>
      <p:sp>
        <p:nvSpPr>
          <p:cNvPr id="6" name="Casella di testo 67">
            <a:extLst>
              <a:ext uri="{FF2B5EF4-FFF2-40B4-BE49-F238E27FC236}">
                <a16:creationId xmlns:a16="http://schemas.microsoft.com/office/drawing/2014/main" id="{EC9BFCB3-3311-4520-A967-1AF5F2282764}"/>
              </a:ext>
            </a:extLst>
          </p:cNvPr>
          <p:cNvSpPr txBox="1"/>
          <p:nvPr/>
        </p:nvSpPr>
        <p:spPr>
          <a:xfrm>
            <a:off x="2844801" y="1974851"/>
            <a:ext cx="6235700" cy="1123950"/>
          </a:xfrm>
          <a:prstGeom prst="rect">
            <a:avLst/>
          </a:prstGeom>
          <a:noFill/>
        </p:spPr>
        <p:txBody>
          <a:bodyPr wrap="square" rIns="0" rtlCol="0">
            <a:noAutofit/>
          </a:bodyPr>
          <a:lstStyle/>
          <a:p>
            <a:pPr algn="just">
              <a:lnSpc>
                <a:spcPct val="90000"/>
              </a:lnSpc>
              <a:spcBef>
                <a:spcPts val="1000"/>
              </a:spcBef>
            </a:pPr>
            <a:r>
              <a:rPr lang="en-US" sz="1600" dirty="0">
                <a:solidFill>
                  <a:srgbClr val="202124"/>
                </a:solidFill>
                <a:latin typeface="Century" panose="02040604050505020304" pitchFamily="18" charset="0"/>
              </a:rPr>
              <a:t>We decided to use 4 basic models (without parameters) in order to evaluate the best on the basis of accuracy and time. Best model is </a:t>
            </a:r>
            <a:r>
              <a:rPr lang="en-US" sz="1600" dirty="0" err="1">
                <a:solidFill>
                  <a:srgbClr val="202124"/>
                </a:solidFill>
                <a:latin typeface="Century" panose="02040604050505020304" pitchFamily="18" charset="0"/>
              </a:rPr>
              <a:t>XTremeGradient</a:t>
            </a:r>
            <a:r>
              <a:rPr lang="en-US" sz="1600" dirty="0">
                <a:solidFill>
                  <a:srgbClr val="202124"/>
                </a:solidFill>
                <a:latin typeface="Century" panose="02040604050505020304" pitchFamily="18" charset="0"/>
              </a:rPr>
              <a:t> Boosting, based on the accuracy and the run time</a:t>
            </a:r>
          </a:p>
          <a:p>
            <a:pPr algn="just">
              <a:lnSpc>
                <a:spcPct val="90000"/>
              </a:lnSpc>
              <a:spcBef>
                <a:spcPts val="1000"/>
              </a:spcBef>
            </a:pPr>
            <a:endParaRPr lang="it-IT" sz="1600" dirty="0">
              <a:solidFill>
                <a:srgbClr val="202124"/>
              </a:solidFill>
            </a:endParaRPr>
          </a:p>
        </p:txBody>
      </p:sp>
    </p:spTree>
    <p:extLst>
      <p:ext uri="{BB962C8B-B14F-4D97-AF65-F5344CB8AC3E}">
        <p14:creationId xmlns:p14="http://schemas.microsoft.com/office/powerpoint/2010/main" val="3675384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rtlCol="0" anchor="ctr"/>
          <a:lstStyle/>
          <a:p>
            <a:pPr algn="ctr" rtl="0"/>
            <a:r>
              <a:rPr lang="it-IT" sz="3600" b="1" dirty="0">
                <a:solidFill>
                  <a:schemeClr val="tx1"/>
                </a:solidFill>
              </a:rPr>
              <a:t>Model </a:t>
            </a:r>
            <a:r>
              <a:rPr lang="it-IT" sz="3600" b="1" dirty="0" err="1">
                <a:solidFill>
                  <a:schemeClr val="tx1"/>
                </a:solidFill>
              </a:rPr>
              <a:t>Explanation</a:t>
            </a:r>
            <a:r>
              <a:rPr lang="it-IT" sz="3600" b="1" dirty="0">
                <a:solidFill>
                  <a:schemeClr val="tx1"/>
                </a:solidFill>
              </a:rPr>
              <a:t>: XGB</a:t>
            </a:r>
          </a:p>
        </p:txBody>
      </p:sp>
      <p:sp>
        <p:nvSpPr>
          <p:cNvPr id="76" name="Titolo 1">
            <a:extLst>
              <a:ext uri="{FF2B5EF4-FFF2-40B4-BE49-F238E27FC236}">
                <a16:creationId xmlns:a16="http://schemas.microsoft.com/office/drawing/2014/main" id="{EB84A30F-F3B0-42F4-8DF6-3D9E61AB0E01}"/>
              </a:ext>
            </a:extLst>
          </p:cNvPr>
          <p:cNvSpPr txBox="1">
            <a:spLocks/>
          </p:cNvSpPr>
          <p:nvPr/>
        </p:nvSpPr>
        <p:spPr>
          <a:xfrm>
            <a:off x="832936" y="1709111"/>
            <a:ext cx="604158"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400" b="1">
                <a:solidFill>
                  <a:schemeClr val="accent4"/>
                </a:solidFill>
                <a:cs typeface="Biome Light" panose="020B0303030204020804" pitchFamily="34" charset="0"/>
              </a:rPr>
              <a:t>T1</a:t>
            </a:r>
          </a:p>
        </p:txBody>
      </p:sp>
      <p:sp>
        <p:nvSpPr>
          <p:cNvPr id="78" name="Titolo 1">
            <a:extLst>
              <a:ext uri="{FF2B5EF4-FFF2-40B4-BE49-F238E27FC236}">
                <a16:creationId xmlns:a16="http://schemas.microsoft.com/office/drawing/2014/main" id="{0BEEF0A5-2CB1-4246-A58F-DA45646140C6}"/>
              </a:ext>
            </a:extLst>
          </p:cNvPr>
          <p:cNvSpPr txBox="1">
            <a:spLocks/>
          </p:cNvSpPr>
          <p:nvPr/>
        </p:nvSpPr>
        <p:spPr>
          <a:xfrm>
            <a:off x="3558732" y="1709111"/>
            <a:ext cx="604157"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400" b="1">
                <a:solidFill>
                  <a:schemeClr val="accent4"/>
                </a:solidFill>
                <a:cs typeface="Biome Light" panose="020B0303030204020804" pitchFamily="34" charset="0"/>
              </a:rPr>
              <a:t>T2</a:t>
            </a:r>
          </a:p>
        </p:txBody>
      </p:sp>
      <p:sp>
        <p:nvSpPr>
          <p:cNvPr id="80" name="Titolo 1">
            <a:extLst>
              <a:ext uri="{FF2B5EF4-FFF2-40B4-BE49-F238E27FC236}">
                <a16:creationId xmlns:a16="http://schemas.microsoft.com/office/drawing/2014/main" id="{F7438FF9-EC22-4A3F-ADDB-34D6A1CA0020}"/>
              </a:ext>
            </a:extLst>
          </p:cNvPr>
          <p:cNvSpPr txBox="1">
            <a:spLocks/>
          </p:cNvSpPr>
          <p:nvPr/>
        </p:nvSpPr>
        <p:spPr>
          <a:xfrm>
            <a:off x="6299952" y="1709111"/>
            <a:ext cx="588731"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400" b="1">
                <a:solidFill>
                  <a:schemeClr val="accent4"/>
                </a:solidFill>
                <a:cs typeface="Biome Light" panose="020B0303030204020804" pitchFamily="34" charset="0"/>
              </a:rPr>
              <a:t>T3</a:t>
            </a:r>
          </a:p>
        </p:txBody>
      </p:sp>
      <p:sp>
        <p:nvSpPr>
          <p:cNvPr id="82" name="Titolo 1">
            <a:extLst>
              <a:ext uri="{FF2B5EF4-FFF2-40B4-BE49-F238E27FC236}">
                <a16:creationId xmlns:a16="http://schemas.microsoft.com/office/drawing/2014/main" id="{6063F1E3-11C4-4E56-B839-26CD88F2ACF7}"/>
              </a:ext>
            </a:extLst>
          </p:cNvPr>
          <p:cNvSpPr txBox="1">
            <a:spLocks/>
          </p:cNvSpPr>
          <p:nvPr/>
        </p:nvSpPr>
        <p:spPr>
          <a:xfrm>
            <a:off x="9010320" y="1709111"/>
            <a:ext cx="604157"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400" b="1">
                <a:solidFill>
                  <a:schemeClr val="accent4"/>
                </a:solidFill>
                <a:cs typeface="Biome Light" panose="020B0303030204020804" pitchFamily="34" charset="0"/>
              </a:rPr>
              <a:t>T4</a:t>
            </a:r>
          </a:p>
        </p:txBody>
      </p:sp>
      <p:sp>
        <p:nvSpPr>
          <p:cNvPr id="45" name="Rettangolo 44">
            <a:extLst>
              <a:ext uri="{FF2B5EF4-FFF2-40B4-BE49-F238E27FC236}">
                <a16:creationId xmlns:a16="http://schemas.microsoft.com/office/drawing/2014/main" id="{04CA3F56-6B4F-4DFF-B133-DBA85DE6850E}"/>
              </a:ext>
              <a:ext uri="{C183D7F6-B498-43B3-948B-1728B52AA6E4}">
                <adec:decorative xmlns:adec="http://schemas.microsoft.com/office/drawing/2017/decorative" val="1"/>
              </a:ext>
            </a:extLst>
          </p:cNvPr>
          <p:cNvSpPr/>
          <p:nvPr/>
        </p:nvSpPr>
        <p:spPr>
          <a:xfrm>
            <a:off x="802349" y="2578060"/>
            <a:ext cx="2506948" cy="30150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a:p>
        </p:txBody>
      </p:sp>
      <p:sp>
        <p:nvSpPr>
          <p:cNvPr id="91" name="Rettangolo 90">
            <a:extLst>
              <a:ext uri="{FF2B5EF4-FFF2-40B4-BE49-F238E27FC236}">
                <a16:creationId xmlns:a16="http://schemas.microsoft.com/office/drawing/2014/main" id="{C156482F-4317-491F-AFBA-E1AC4F3EE213}"/>
              </a:ext>
              <a:ext uri="{C183D7F6-B498-43B3-948B-1728B52AA6E4}">
                <adec:decorative xmlns:adec="http://schemas.microsoft.com/office/drawing/2017/decorative" val="1"/>
              </a:ext>
            </a:extLst>
          </p:cNvPr>
          <p:cNvSpPr/>
          <p:nvPr/>
        </p:nvSpPr>
        <p:spPr>
          <a:xfrm>
            <a:off x="3534200" y="2578060"/>
            <a:ext cx="2487168" cy="30150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a:p>
        </p:txBody>
      </p:sp>
      <p:sp>
        <p:nvSpPr>
          <p:cNvPr id="95" name="Rettangolo 94">
            <a:extLst>
              <a:ext uri="{FF2B5EF4-FFF2-40B4-BE49-F238E27FC236}">
                <a16:creationId xmlns:a16="http://schemas.microsoft.com/office/drawing/2014/main" id="{C4F6EFBC-D760-468D-9BF7-FAAD40BF5D52}"/>
              </a:ext>
              <a:ext uri="{C183D7F6-B498-43B3-948B-1728B52AA6E4}">
                <adec:decorative xmlns:adec="http://schemas.microsoft.com/office/drawing/2017/decorative" val="1"/>
              </a:ext>
            </a:extLst>
          </p:cNvPr>
          <p:cNvSpPr/>
          <p:nvPr/>
        </p:nvSpPr>
        <p:spPr>
          <a:xfrm>
            <a:off x="6266051" y="2578060"/>
            <a:ext cx="2487168" cy="30150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a:p>
        </p:txBody>
      </p:sp>
      <p:sp>
        <p:nvSpPr>
          <p:cNvPr id="99" name="Rettangolo 98">
            <a:extLst>
              <a:ext uri="{FF2B5EF4-FFF2-40B4-BE49-F238E27FC236}">
                <a16:creationId xmlns:a16="http://schemas.microsoft.com/office/drawing/2014/main" id="{3A80BA8B-9E64-46F6-BB41-F59F1B3E9783}"/>
              </a:ext>
              <a:ext uri="{C183D7F6-B498-43B3-948B-1728B52AA6E4}">
                <adec:decorative xmlns:adec="http://schemas.microsoft.com/office/drawing/2017/decorative" val="1"/>
              </a:ext>
            </a:extLst>
          </p:cNvPr>
          <p:cNvSpPr/>
          <p:nvPr/>
        </p:nvSpPr>
        <p:spPr>
          <a:xfrm>
            <a:off x="8983692" y="2578060"/>
            <a:ext cx="2487168" cy="30150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a:p>
        </p:txBody>
      </p:sp>
      <p:sp>
        <p:nvSpPr>
          <p:cNvPr id="68" name="Casella di testo 67">
            <a:extLst>
              <a:ext uri="{FF2B5EF4-FFF2-40B4-BE49-F238E27FC236}">
                <a16:creationId xmlns:a16="http://schemas.microsoft.com/office/drawing/2014/main" id="{C9097234-38E0-4114-A29F-508805824B65}"/>
              </a:ext>
            </a:extLst>
          </p:cNvPr>
          <p:cNvSpPr txBox="1"/>
          <p:nvPr/>
        </p:nvSpPr>
        <p:spPr>
          <a:xfrm>
            <a:off x="1013268" y="3056757"/>
            <a:ext cx="2085110" cy="2212969"/>
          </a:xfrm>
          <a:prstGeom prst="rect">
            <a:avLst/>
          </a:prstGeom>
          <a:noFill/>
        </p:spPr>
        <p:txBody>
          <a:bodyPr wrap="square" rIns="0" rtlCol="0">
            <a:noAutofit/>
          </a:bodyPr>
          <a:lstStyle/>
          <a:p>
            <a:pPr>
              <a:lnSpc>
                <a:spcPct val="90000"/>
              </a:lnSpc>
              <a:spcBef>
                <a:spcPts val="1000"/>
              </a:spcBef>
            </a:pPr>
            <a:r>
              <a:rPr lang="en-US" sz="1400" dirty="0">
                <a:solidFill>
                  <a:srgbClr val="202124"/>
                </a:solidFill>
              </a:rPr>
              <a:t>We use XGB without parameters.</a:t>
            </a:r>
          </a:p>
          <a:p>
            <a:pPr>
              <a:lnSpc>
                <a:spcPct val="90000"/>
              </a:lnSpc>
              <a:spcBef>
                <a:spcPts val="1000"/>
              </a:spcBef>
            </a:pPr>
            <a:endParaRPr lang="en-US" sz="1400" dirty="0">
              <a:solidFill>
                <a:srgbClr val="202124"/>
              </a:solidFill>
            </a:endParaRPr>
          </a:p>
          <a:p>
            <a:pPr algn="ctr">
              <a:lnSpc>
                <a:spcPct val="90000"/>
              </a:lnSpc>
              <a:spcBef>
                <a:spcPts val="1000"/>
              </a:spcBef>
            </a:pPr>
            <a:r>
              <a:rPr lang="en-US" sz="1400" b="1" dirty="0">
                <a:solidFill>
                  <a:srgbClr val="202124"/>
                </a:solidFill>
              </a:rPr>
              <a:t>Accuracy: 0,86</a:t>
            </a:r>
          </a:p>
          <a:p>
            <a:pPr algn="ctr">
              <a:lnSpc>
                <a:spcPct val="90000"/>
              </a:lnSpc>
              <a:spcBef>
                <a:spcPts val="1000"/>
              </a:spcBef>
            </a:pPr>
            <a:r>
              <a:rPr lang="en-US" sz="1400" b="1" dirty="0">
                <a:solidFill>
                  <a:srgbClr val="202124"/>
                </a:solidFill>
              </a:rPr>
              <a:t>Run Time: 4 sec</a:t>
            </a:r>
            <a:endParaRPr lang="it-IT" sz="1400" b="1" dirty="0">
              <a:solidFill>
                <a:srgbClr val="202124"/>
              </a:solidFill>
            </a:endParaRPr>
          </a:p>
        </p:txBody>
      </p:sp>
      <p:sp>
        <p:nvSpPr>
          <p:cNvPr id="4" name="Casella di testo 3">
            <a:extLst>
              <a:ext uri="{FF2B5EF4-FFF2-40B4-BE49-F238E27FC236}">
                <a16:creationId xmlns:a16="http://schemas.microsoft.com/office/drawing/2014/main" id="{F289E278-8976-4219-B8E5-16D2E65CD0E0}"/>
              </a:ext>
            </a:extLst>
          </p:cNvPr>
          <p:cNvSpPr txBox="1"/>
          <p:nvPr/>
        </p:nvSpPr>
        <p:spPr>
          <a:xfrm>
            <a:off x="3653810" y="3056758"/>
            <a:ext cx="2085110" cy="2212968"/>
          </a:xfrm>
          <a:prstGeom prst="rect">
            <a:avLst/>
          </a:prstGeom>
          <a:noFill/>
        </p:spPr>
        <p:txBody>
          <a:bodyPr wrap="square" rIns="0" rtlCol="0">
            <a:noAutofit/>
          </a:bodyPr>
          <a:lstStyle/>
          <a:p>
            <a:r>
              <a:rPr lang="it-IT" sz="1400" dirty="0" err="1">
                <a:solidFill>
                  <a:srgbClr val="202124"/>
                </a:solidFill>
              </a:rPr>
              <a:t>Then</a:t>
            </a:r>
            <a:r>
              <a:rPr lang="it-IT" sz="1400" dirty="0">
                <a:solidFill>
                  <a:srgbClr val="202124"/>
                </a:solidFill>
              </a:rPr>
              <a:t> </a:t>
            </a:r>
            <a:r>
              <a:rPr lang="it-IT" sz="1400" dirty="0" err="1">
                <a:solidFill>
                  <a:srgbClr val="202124"/>
                </a:solidFill>
              </a:rPr>
              <a:t>we’ve</a:t>
            </a:r>
            <a:r>
              <a:rPr lang="it-IT" sz="1400" dirty="0">
                <a:solidFill>
                  <a:srgbClr val="202124"/>
                </a:solidFill>
              </a:rPr>
              <a:t> </a:t>
            </a:r>
            <a:r>
              <a:rPr lang="it-IT" sz="1400" dirty="0" err="1">
                <a:solidFill>
                  <a:srgbClr val="202124"/>
                </a:solidFill>
              </a:rPr>
              <a:t>implemented</a:t>
            </a:r>
            <a:r>
              <a:rPr lang="it-IT" sz="1400" dirty="0">
                <a:solidFill>
                  <a:srgbClr val="202124"/>
                </a:solidFill>
              </a:rPr>
              <a:t> 5 Cross </a:t>
            </a:r>
            <a:r>
              <a:rPr lang="it-IT" sz="1400" dirty="0" err="1">
                <a:solidFill>
                  <a:srgbClr val="202124"/>
                </a:solidFill>
              </a:rPr>
              <a:t>Validations</a:t>
            </a:r>
            <a:r>
              <a:rPr lang="it-IT" sz="1400" dirty="0">
                <a:solidFill>
                  <a:srgbClr val="202124"/>
                </a:solidFill>
              </a:rPr>
              <a:t>.</a:t>
            </a:r>
          </a:p>
          <a:p>
            <a:pPr algn="ctr" rtl="0"/>
            <a:endParaRPr lang="it-IT" sz="1400" b="1" dirty="0">
              <a:latin typeface="+mj-lt"/>
              <a:cs typeface="Biome Light" panose="020B0303030204020804" pitchFamily="34" charset="0"/>
            </a:endParaRPr>
          </a:p>
          <a:p>
            <a:pPr algn="ctr">
              <a:lnSpc>
                <a:spcPct val="90000"/>
              </a:lnSpc>
              <a:spcBef>
                <a:spcPts val="1000"/>
              </a:spcBef>
            </a:pPr>
            <a:r>
              <a:rPr lang="it-IT" sz="1400" b="1" dirty="0" err="1">
                <a:solidFill>
                  <a:srgbClr val="202124"/>
                </a:solidFill>
              </a:rPr>
              <a:t>Accuracy</a:t>
            </a:r>
            <a:r>
              <a:rPr lang="it-IT" sz="1400" b="1" dirty="0">
                <a:solidFill>
                  <a:srgbClr val="202124"/>
                </a:solidFill>
              </a:rPr>
              <a:t>: 0,87</a:t>
            </a:r>
          </a:p>
          <a:p>
            <a:pPr algn="ctr">
              <a:lnSpc>
                <a:spcPct val="90000"/>
              </a:lnSpc>
              <a:spcBef>
                <a:spcPts val="1000"/>
              </a:spcBef>
            </a:pPr>
            <a:r>
              <a:rPr lang="it-IT" sz="1400" b="1" dirty="0" err="1">
                <a:solidFill>
                  <a:srgbClr val="202124"/>
                </a:solidFill>
              </a:rPr>
              <a:t>Run</a:t>
            </a:r>
            <a:r>
              <a:rPr lang="it-IT" sz="1400" b="1" dirty="0">
                <a:solidFill>
                  <a:srgbClr val="202124"/>
                </a:solidFill>
              </a:rPr>
              <a:t> Time: 105 sec</a:t>
            </a:r>
          </a:p>
        </p:txBody>
      </p:sp>
      <p:sp>
        <p:nvSpPr>
          <p:cNvPr id="47" name="Casella di testo 3">
            <a:extLst>
              <a:ext uri="{FF2B5EF4-FFF2-40B4-BE49-F238E27FC236}">
                <a16:creationId xmlns:a16="http://schemas.microsoft.com/office/drawing/2014/main" id="{010CED6E-8754-4E15-AAF9-F4AD8A922D70}"/>
              </a:ext>
            </a:extLst>
          </p:cNvPr>
          <p:cNvSpPr txBox="1"/>
          <p:nvPr/>
        </p:nvSpPr>
        <p:spPr>
          <a:xfrm>
            <a:off x="6467080" y="3056757"/>
            <a:ext cx="2085110" cy="2212969"/>
          </a:xfrm>
          <a:prstGeom prst="rect">
            <a:avLst/>
          </a:prstGeom>
          <a:noFill/>
        </p:spPr>
        <p:txBody>
          <a:bodyPr wrap="square" rIns="0" rtlCol="0">
            <a:noAutofit/>
          </a:bodyPr>
          <a:lstStyle/>
          <a:p>
            <a:r>
              <a:rPr lang="it-IT" sz="1400" dirty="0" err="1">
                <a:solidFill>
                  <a:srgbClr val="202124"/>
                </a:solidFill>
              </a:rPr>
              <a:t>Then</a:t>
            </a:r>
            <a:r>
              <a:rPr lang="it-IT" sz="1400" dirty="0">
                <a:solidFill>
                  <a:srgbClr val="202124"/>
                </a:solidFill>
              </a:rPr>
              <a:t> </a:t>
            </a:r>
            <a:r>
              <a:rPr lang="it-IT" sz="1400" dirty="0" err="1">
                <a:solidFill>
                  <a:srgbClr val="202124"/>
                </a:solidFill>
              </a:rPr>
              <a:t>we’ve</a:t>
            </a:r>
            <a:r>
              <a:rPr lang="it-IT" sz="1400" dirty="0">
                <a:solidFill>
                  <a:srgbClr val="202124"/>
                </a:solidFill>
              </a:rPr>
              <a:t> </a:t>
            </a:r>
            <a:r>
              <a:rPr lang="it-IT" sz="1400" dirty="0" err="1">
                <a:solidFill>
                  <a:srgbClr val="202124"/>
                </a:solidFill>
              </a:rPr>
              <a:t>implemented</a:t>
            </a:r>
            <a:r>
              <a:rPr lang="it-IT" sz="1400" dirty="0">
                <a:solidFill>
                  <a:srgbClr val="202124"/>
                </a:solidFill>
              </a:rPr>
              <a:t> a </a:t>
            </a:r>
            <a:r>
              <a:rPr lang="it-IT" sz="1400" dirty="0" err="1">
                <a:solidFill>
                  <a:srgbClr val="202124"/>
                </a:solidFill>
              </a:rPr>
              <a:t>GridSearch</a:t>
            </a:r>
            <a:r>
              <a:rPr lang="it-IT" sz="1400" dirty="0">
                <a:solidFill>
                  <a:srgbClr val="202124"/>
                </a:solidFill>
              </a:rPr>
              <a:t>, best </a:t>
            </a:r>
            <a:r>
              <a:rPr lang="it-IT" sz="1400" dirty="0" err="1">
                <a:solidFill>
                  <a:srgbClr val="202124"/>
                </a:solidFill>
              </a:rPr>
              <a:t>estimators</a:t>
            </a:r>
            <a:r>
              <a:rPr lang="it-IT" sz="1400" dirty="0">
                <a:solidFill>
                  <a:srgbClr val="202124"/>
                </a:solidFill>
              </a:rPr>
              <a:t>:</a:t>
            </a:r>
          </a:p>
          <a:p>
            <a:pPr marL="285750" indent="-285750">
              <a:buFont typeface="Arial" panose="020B0604020202020204" pitchFamily="34" charset="0"/>
              <a:buChar char="•"/>
            </a:pPr>
            <a:r>
              <a:rPr lang="it-IT" sz="1400" dirty="0" err="1">
                <a:solidFill>
                  <a:srgbClr val="202124"/>
                </a:solidFill>
              </a:rPr>
              <a:t>N_estimators</a:t>
            </a:r>
            <a:r>
              <a:rPr lang="it-IT" sz="1400" dirty="0">
                <a:solidFill>
                  <a:srgbClr val="202124"/>
                </a:solidFill>
              </a:rPr>
              <a:t> (190)</a:t>
            </a:r>
          </a:p>
          <a:p>
            <a:pPr marL="285750" indent="-285750">
              <a:buFont typeface="Arial" panose="020B0604020202020204" pitchFamily="34" charset="0"/>
              <a:buChar char="•"/>
            </a:pPr>
            <a:r>
              <a:rPr lang="it-IT" sz="1400" dirty="0" err="1">
                <a:solidFill>
                  <a:srgbClr val="202124"/>
                </a:solidFill>
              </a:rPr>
              <a:t>Learning_rate</a:t>
            </a:r>
            <a:r>
              <a:rPr lang="it-IT" sz="1400" dirty="0">
                <a:solidFill>
                  <a:srgbClr val="202124"/>
                </a:solidFill>
              </a:rPr>
              <a:t> (0,1)</a:t>
            </a:r>
          </a:p>
          <a:p>
            <a:pPr marL="285750" indent="-285750">
              <a:buFont typeface="Arial" panose="020B0604020202020204" pitchFamily="34" charset="0"/>
              <a:buChar char="•"/>
            </a:pPr>
            <a:r>
              <a:rPr lang="it-IT" sz="1400" dirty="0" err="1">
                <a:solidFill>
                  <a:srgbClr val="202124"/>
                </a:solidFill>
              </a:rPr>
              <a:t>Max_depth</a:t>
            </a:r>
            <a:r>
              <a:rPr lang="it-IT" sz="1400" dirty="0">
                <a:solidFill>
                  <a:srgbClr val="202124"/>
                </a:solidFill>
              </a:rPr>
              <a:t> (12)</a:t>
            </a:r>
          </a:p>
          <a:p>
            <a:endParaRPr lang="it-IT" sz="1400" b="1" dirty="0">
              <a:latin typeface="+mj-lt"/>
              <a:cs typeface="Biome Light" panose="020B0303030204020804" pitchFamily="34" charset="0"/>
            </a:endParaRPr>
          </a:p>
          <a:p>
            <a:pPr algn="ctr">
              <a:lnSpc>
                <a:spcPct val="90000"/>
              </a:lnSpc>
              <a:spcBef>
                <a:spcPts val="1000"/>
              </a:spcBef>
            </a:pPr>
            <a:r>
              <a:rPr lang="it-IT" sz="1400" b="1" dirty="0" err="1">
                <a:solidFill>
                  <a:srgbClr val="202124"/>
                </a:solidFill>
              </a:rPr>
              <a:t>Accuracy</a:t>
            </a:r>
            <a:r>
              <a:rPr lang="it-IT" sz="1400" b="1" dirty="0">
                <a:solidFill>
                  <a:srgbClr val="202124"/>
                </a:solidFill>
              </a:rPr>
              <a:t>: 0,89</a:t>
            </a:r>
          </a:p>
          <a:p>
            <a:pPr algn="ctr">
              <a:lnSpc>
                <a:spcPct val="90000"/>
              </a:lnSpc>
              <a:spcBef>
                <a:spcPts val="1000"/>
              </a:spcBef>
            </a:pPr>
            <a:r>
              <a:rPr lang="it-IT" sz="1400" b="1" dirty="0" err="1">
                <a:solidFill>
                  <a:srgbClr val="202124"/>
                </a:solidFill>
              </a:rPr>
              <a:t>Run</a:t>
            </a:r>
            <a:r>
              <a:rPr lang="it-IT" sz="1400" b="1" dirty="0">
                <a:solidFill>
                  <a:srgbClr val="202124"/>
                </a:solidFill>
              </a:rPr>
              <a:t> Time: 13 sec</a:t>
            </a:r>
          </a:p>
        </p:txBody>
      </p:sp>
      <p:sp>
        <p:nvSpPr>
          <p:cNvPr id="49" name="Casella di testo 3">
            <a:extLst>
              <a:ext uri="{FF2B5EF4-FFF2-40B4-BE49-F238E27FC236}">
                <a16:creationId xmlns:a16="http://schemas.microsoft.com/office/drawing/2014/main" id="{66478A68-0E87-4D10-945E-0E285544021F}"/>
              </a:ext>
            </a:extLst>
          </p:cNvPr>
          <p:cNvSpPr txBox="1"/>
          <p:nvPr/>
        </p:nvSpPr>
        <p:spPr>
          <a:xfrm>
            <a:off x="9184721" y="2979085"/>
            <a:ext cx="2085110" cy="2212969"/>
          </a:xfrm>
          <a:prstGeom prst="rect">
            <a:avLst/>
          </a:prstGeom>
          <a:noFill/>
        </p:spPr>
        <p:txBody>
          <a:bodyPr wrap="square" rIns="0" rtlCol="0">
            <a:noAutofit/>
          </a:bodyPr>
          <a:lstStyle/>
          <a:p>
            <a:r>
              <a:rPr lang="it-IT" sz="1400" dirty="0" err="1">
                <a:solidFill>
                  <a:srgbClr val="202124"/>
                </a:solidFill>
              </a:rPr>
              <a:t>Then</a:t>
            </a:r>
            <a:r>
              <a:rPr lang="it-IT" sz="1400" dirty="0">
                <a:solidFill>
                  <a:srgbClr val="202124"/>
                </a:solidFill>
              </a:rPr>
              <a:t> </a:t>
            </a:r>
            <a:r>
              <a:rPr lang="it-IT" sz="1400" dirty="0" err="1">
                <a:solidFill>
                  <a:srgbClr val="202124"/>
                </a:solidFill>
              </a:rPr>
              <a:t>we’ve</a:t>
            </a:r>
            <a:r>
              <a:rPr lang="it-IT" sz="1400" dirty="0">
                <a:solidFill>
                  <a:srgbClr val="202124"/>
                </a:solidFill>
              </a:rPr>
              <a:t> mixed CV and </a:t>
            </a:r>
            <a:r>
              <a:rPr lang="it-IT" sz="1400" dirty="0" err="1">
                <a:solidFill>
                  <a:srgbClr val="202124"/>
                </a:solidFill>
              </a:rPr>
              <a:t>GridSearch</a:t>
            </a:r>
            <a:r>
              <a:rPr lang="it-IT" sz="1400" dirty="0">
                <a:solidFill>
                  <a:srgbClr val="202124"/>
                </a:solidFill>
              </a:rPr>
              <a:t> </a:t>
            </a:r>
            <a:r>
              <a:rPr lang="it-IT" sz="1400" dirty="0" err="1">
                <a:solidFill>
                  <a:srgbClr val="202124"/>
                </a:solidFill>
              </a:rPr>
              <a:t>Parameters</a:t>
            </a:r>
            <a:r>
              <a:rPr lang="it-IT" sz="1400" dirty="0">
                <a:solidFill>
                  <a:srgbClr val="202124"/>
                </a:solidFill>
              </a:rPr>
              <a:t>:</a:t>
            </a:r>
          </a:p>
          <a:p>
            <a:endParaRPr lang="it-IT" sz="1400" b="1" dirty="0">
              <a:latin typeface="+mj-lt"/>
              <a:cs typeface="Biome Light" panose="020B0303030204020804" pitchFamily="34" charset="0"/>
            </a:endParaRPr>
          </a:p>
          <a:p>
            <a:pPr algn="ctr">
              <a:lnSpc>
                <a:spcPct val="90000"/>
              </a:lnSpc>
              <a:spcBef>
                <a:spcPts val="1000"/>
              </a:spcBef>
            </a:pPr>
            <a:r>
              <a:rPr lang="it-IT" sz="1400" b="1" dirty="0" err="1">
                <a:solidFill>
                  <a:srgbClr val="202124"/>
                </a:solidFill>
              </a:rPr>
              <a:t>Accuracy</a:t>
            </a:r>
            <a:r>
              <a:rPr lang="it-IT" sz="1400" b="1" dirty="0">
                <a:solidFill>
                  <a:srgbClr val="202124"/>
                </a:solidFill>
              </a:rPr>
              <a:t>: 0,89</a:t>
            </a:r>
          </a:p>
          <a:p>
            <a:pPr algn="ctr">
              <a:lnSpc>
                <a:spcPct val="90000"/>
              </a:lnSpc>
              <a:spcBef>
                <a:spcPts val="1000"/>
              </a:spcBef>
            </a:pPr>
            <a:r>
              <a:rPr lang="it-IT" sz="1400" b="1" dirty="0" err="1">
                <a:solidFill>
                  <a:srgbClr val="202124"/>
                </a:solidFill>
              </a:rPr>
              <a:t>Run</a:t>
            </a:r>
            <a:r>
              <a:rPr lang="it-IT" sz="1400" b="1" dirty="0">
                <a:solidFill>
                  <a:srgbClr val="202124"/>
                </a:solidFill>
              </a:rPr>
              <a:t> Time: 2 sec</a:t>
            </a:r>
          </a:p>
        </p:txBody>
      </p:sp>
    </p:spTree>
    <p:extLst>
      <p:ext uri="{BB962C8B-B14F-4D97-AF65-F5344CB8AC3E}">
        <p14:creationId xmlns:p14="http://schemas.microsoft.com/office/powerpoint/2010/main" val="1856314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86A9EC-640F-47FB-AA92-2851B3012347}"/>
              </a:ext>
            </a:extLst>
          </p:cNvPr>
          <p:cNvSpPr>
            <a:spLocks noGrp="1"/>
          </p:cNvSpPr>
          <p:nvPr>
            <p:ph type="title"/>
          </p:nvPr>
        </p:nvSpPr>
        <p:spPr/>
        <p:txBody>
          <a:bodyPr rtlCol="0"/>
          <a:lstStyle/>
          <a:p>
            <a:pPr rtl="0"/>
            <a:r>
              <a:rPr lang="it-IT" sz="3600" dirty="0"/>
              <a:t>Model </a:t>
            </a:r>
            <a:r>
              <a:rPr lang="it-IT" sz="3600" dirty="0" err="1"/>
              <a:t>Explanation</a:t>
            </a:r>
            <a:r>
              <a:rPr lang="it-IT" sz="3600" dirty="0"/>
              <a:t>: XGB</a:t>
            </a:r>
          </a:p>
        </p:txBody>
      </p:sp>
      <p:pic>
        <p:nvPicPr>
          <p:cNvPr id="6" name="Immagine 5">
            <a:extLst>
              <a:ext uri="{FF2B5EF4-FFF2-40B4-BE49-F238E27FC236}">
                <a16:creationId xmlns:a16="http://schemas.microsoft.com/office/drawing/2014/main" id="{9D81A0E9-3CC0-4158-8739-9540FE15920E}"/>
              </a:ext>
            </a:extLst>
          </p:cNvPr>
          <p:cNvPicPr>
            <a:picLocks noChangeAspect="1"/>
          </p:cNvPicPr>
          <p:nvPr/>
        </p:nvPicPr>
        <p:blipFill>
          <a:blip r:embed="rId3"/>
          <a:stretch>
            <a:fillRect/>
          </a:stretch>
        </p:blipFill>
        <p:spPr>
          <a:xfrm>
            <a:off x="838200" y="3787731"/>
            <a:ext cx="2654300" cy="1938131"/>
          </a:xfrm>
          <a:prstGeom prst="rect">
            <a:avLst/>
          </a:prstGeom>
        </p:spPr>
      </p:pic>
      <p:pic>
        <p:nvPicPr>
          <p:cNvPr id="8" name="Immagine 7">
            <a:extLst>
              <a:ext uri="{FF2B5EF4-FFF2-40B4-BE49-F238E27FC236}">
                <a16:creationId xmlns:a16="http://schemas.microsoft.com/office/drawing/2014/main" id="{305C3FA4-5288-4BCA-B81A-3457277D8B71}"/>
              </a:ext>
            </a:extLst>
          </p:cNvPr>
          <p:cNvPicPr>
            <a:picLocks noChangeAspect="1"/>
          </p:cNvPicPr>
          <p:nvPr/>
        </p:nvPicPr>
        <p:blipFill>
          <a:blip r:embed="rId4"/>
          <a:stretch>
            <a:fillRect/>
          </a:stretch>
        </p:blipFill>
        <p:spPr>
          <a:xfrm>
            <a:off x="7322338" y="1491577"/>
            <a:ext cx="3800388" cy="3328073"/>
          </a:xfrm>
          <a:prstGeom prst="rect">
            <a:avLst/>
          </a:prstGeom>
        </p:spPr>
      </p:pic>
      <p:sp>
        <p:nvSpPr>
          <p:cNvPr id="7" name="Casella di testo 67">
            <a:extLst>
              <a:ext uri="{FF2B5EF4-FFF2-40B4-BE49-F238E27FC236}">
                <a16:creationId xmlns:a16="http://schemas.microsoft.com/office/drawing/2014/main" id="{994D5B52-1D29-4579-BBCF-655F11BEF9E5}"/>
              </a:ext>
            </a:extLst>
          </p:cNvPr>
          <p:cNvSpPr txBox="1"/>
          <p:nvPr/>
        </p:nvSpPr>
        <p:spPr>
          <a:xfrm>
            <a:off x="900494" y="1491577"/>
            <a:ext cx="6127168" cy="984923"/>
          </a:xfrm>
          <a:prstGeom prst="rect">
            <a:avLst/>
          </a:prstGeom>
          <a:noFill/>
        </p:spPr>
        <p:txBody>
          <a:bodyPr wrap="square" rIns="0" rtlCol="0">
            <a:noAutofit/>
          </a:bodyPr>
          <a:lstStyle/>
          <a:p>
            <a:pPr>
              <a:lnSpc>
                <a:spcPct val="90000"/>
              </a:lnSpc>
              <a:spcBef>
                <a:spcPts val="1000"/>
              </a:spcBef>
            </a:pPr>
            <a:r>
              <a:rPr lang="it-IT" sz="1600" dirty="0" err="1">
                <a:solidFill>
                  <a:srgbClr val="202124"/>
                </a:solidFill>
              </a:rPr>
              <a:t>Confusion</a:t>
            </a:r>
            <a:r>
              <a:rPr lang="it-IT" sz="1600" dirty="0">
                <a:solidFill>
                  <a:srgbClr val="202124"/>
                </a:solidFill>
              </a:rPr>
              <a:t> Matrix tell </a:t>
            </a:r>
            <a:r>
              <a:rPr lang="it-IT" sz="1600" dirty="0" err="1">
                <a:solidFill>
                  <a:srgbClr val="202124"/>
                </a:solidFill>
              </a:rPr>
              <a:t>us</a:t>
            </a:r>
            <a:r>
              <a:rPr lang="it-IT" sz="1600" dirty="0">
                <a:solidFill>
                  <a:srgbClr val="202124"/>
                </a:solidFill>
              </a:rPr>
              <a:t> </a:t>
            </a:r>
            <a:r>
              <a:rPr lang="it-IT" sz="1600" dirty="0" err="1">
                <a:solidFill>
                  <a:srgbClr val="202124"/>
                </a:solidFill>
              </a:rPr>
              <a:t>how</a:t>
            </a:r>
            <a:r>
              <a:rPr lang="it-IT" sz="1600" dirty="0">
                <a:solidFill>
                  <a:srgbClr val="202124"/>
                </a:solidFill>
              </a:rPr>
              <a:t> the model </a:t>
            </a:r>
            <a:r>
              <a:rPr lang="it-IT" sz="1600" dirty="0" err="1">
                <a:solidFill>
                  <a:srgbClr val="202124"/>
                </a:solidFill>
              </a:rPr>
              <a:t>is</a:t>
            </a:r>
            <a:r>
              <a:rPr lang="it-IT" sz="1600" dirty="0">
                <a:solidFill>
                  <a:srgbClr val="202124"/>
                </a:solidFill>
              </a:rPr>
              <a:t> </a:t>
            </a:r>
            <a:r>
              <a:rPr lang="it-IT" sz="1600" dirty="0" err="1">
                <a:solidFill>
                  <a:srgbClr val="202124"/>
                </a:solidFill>
              </a:rPr>
              <a:t>able</a:t>
            </a:r>
            <a:r>
              <a:rPr lang="it-IT" sz="1600" dirty="0">
                <a:solidFill>
                  <a:srgbClr val="202124"/>
                </a:solidFill>
              </a:rPr>
              <a:t> to </a:t>
            </a:r>
            <a:r>
              <a:rPr lang="it-IT" sz="1600" dirty="0" err="1">
                <a:solidFill>
                  <a:srgbClr val="202124"/>
                </a:solidFill>
              </a:rPr>
              <a:t>predict</a:t>
            </a:r>
            <a:r>
              <a:rPr lang="it-IT" sz="1600" dirty="0">
                <a:solidFill>
                  <a:srgbClr val="202124"/>
                </a:solidFill>
              </a:rPr>
              <a:t> data </a:t>
            </a:r>
            <a:r>
              <a:rPr lang="it-IT" sz="1600" dirty="0" err="1">
                <a:solidFill>
                  <a:srgbClr val="202124"/>
                </a:solidFill>
              </a:rPr>
              <a:t>never</a:t>
            </a:r>
            <a:r>
              <a:rPr lang="it-IT" sz="1600" dirty="0">
                <a:solidFill>
                  <a:srgbClr val="202124"/>
                </a:solidFill>
              </a:rPr>
              <a:t> </a:t>
            </a:r>
            <a:r>
              <a:rPr lang="it-IT" sz="1600" dirty="0" err="1">
                <a:solidFill>
                  <a:srgbClr val="202124"/>
                </a:solidFill>
              </a:rPr>
              <a:t>seen</a:t>
            </a:r>
            <a:r>
              <a:rPr lang="it-IT" sz="1600" dirty="0">
                <a:solidFill>
                  <a:srgbClr val="202124"/>
                </a:solidFill>
              </a:rPr>
              <a:t> </a:t>
            </a:r>
            <a:r>
              <a:rPr lang="it-IT" sz="1600" dirty="0" err="1">
                <a:solidFill>
                  <a:srgbClr val="202124"/>
                </a:solidFill>
              </a:rPr>
              <a:t>before</a:t>
            </a:r>
            <a:r>
              <a:rPr lang="it-IT" sz="1600" dirty="0">
                <a:solidFill>
                  <a:srgbClr val="202124"/>
                </a:solidFill>
              </a:rPr>
              <a:t>, an </a:t>
            </a:r>
            <a:r>
              <a:rPr lang="it-IT" sz="1600" dirty="0" err="1">
                <a:solidFill>
                  <a:srgbClr val="202124"/>
                </a:solidFill>
              </a:rPr>
              <a:t>accuracy</a:t>
            </a:r>
            <a:r>
              <a:rPr lang="it-IT" sz="1600" dirty="0">
                <a:solidFill>
                  <a:srgbClr val="202124"/>
                </a:solidFill>
              </a:rPr>
              <a:t> of 90% </a:t>
            </a:r>
            <a:r>
              <a:rPr lang="it-IT" sz="1600" dirty="0" err="1">
                <a:solidFill>
                  <a:srgbClr val="202124"/>
                </a:solidFill>
              </a:rPr>
              <a:t>is</a:t>
            </a:r>
            <a:r>
              <a:rPr lang="it-IT" sz="1600" dirty="0">
                <a:solidFill>
                  <a:srgbClr val="202124"/>
                </a:solidFill>
              </a:rPr>
              <a:t> </a:t>
            </a:r>
            <a:r>
              <a:rPr lang="it-IT" sz="1600" dirty="0" err="1">
                <a:solidFill>
                  <a:srgbClr val="202124"/>
                </a:solidFill>
              </a:rPr>
              <a:t>achieved</a:t>
            </a:r>
            <a:r>
              <a:rPr lang="it-IT" sz="1600" dirty="0">
                <a:solidFill>
                  <a:srgbClr val="202124"/>
                </a:solidFill>
              </a:rPr>
              <a:t>. </a:t>
            </a:r>
            <a:r>
              <a:rPr lang="it-IT" sz="1600" dirty="0" err="1">
                <a:solidFill>
                  <a:srgbClr val="202124"/>
                </a:solidFill>
              </a:rPr>
              <a:t>Shap</a:t>
            </a:r>
            <a:r>
              <a:rPr lang="it-IT" sz="1600" dirty="0">
                <a:solidFill>
                  <a:srgbClr val="202124"/>
                </a:solidFill>
              </a:rPr>
              <a:t>, </a:t>
            </a:r>
            <a:r>
              <a:rPr lang="it-IT" sz="1600" dirty="0" err="1">
                <a:solidFill>
                  <a:srgbClr val="202124"/>
                </a:solidFill>
              </a:rPr>
              <a:t>otherwise</a:t>
            </a:r>
            <a:r>
              <a:rPr lang="it-IT" sz="1600" dirty="0">
                <a:solidFill>
                  <a:srgbClr val="202124"/>
                </a:solidFill>
              </a:rPr>
              <a:t>, makes </a:t>
            </a:r>
            <a:r>
              <a:rPr lang="it-IT" sz="1600" dirty="0" err="1">
                <a:solidFill>
                  <a:srgbClr val="202124"/>
                </a:solidFill>
              </a:rPr>
              <a:t>us</a:t>
            </a:r>
            <a:r>
              <a:rPr lang="it-IT" sz="1600" dirty="0">
                <a:solidFill>
                  <a:srgbClr val="202124"/>
                </a:solidFill>
              </a:rPr>
              <a:t> </a:t>
            </a:r>
            <a:r>
              <a:rPr lang="it-IT" sz="1600" dirty="0" err="1">
                <a:solidFill>
                  <a:srgbClr val="202124"/>
                </a:solidFill>
              </a:rPr>
              <a:t>understand</a:t>
            </a:r>
            <a:r>
              <a:rPr lang="it-IT" sz="1600" dirty="0">
                <a:solidFill>
                  <a:srgbClr val="202124"/>
                </a:solidFill>
              </a:rPr>
              <a:t> </a:t>
            </a:r>
            <a:r>
              <a:rPr lang="it-IT" sz="1600" dirty="0" err="1">
                <a:solidFill>
                  <a:srgbClr val="202124"/>
                </a:solidFill>
              </a:rPr>
              <a:t>which</a:t>
            </a:r>
            <a:r>
              <a:rPr lang="it-IT" sz="1600" dirty="0">
                <a:solidFill>
                  <a:srgbClr val="202124"/>
                </a:solidFill>
              </a:rPr>
              <a:t> </a:t>
            </a:r>
            <a:r>
              <a:rPr lang="it-IT" sz="1600" dirty="0" err="1">
                <a:solidFill>
                  <a:srgbClr val="202124"/>
                </a:solidFill>
              </a:rPr>
              <a:t>variables</a:t>
            </a:r>
            <a:r>
              <a:rPr lang="it-IT" sz="1600" dirty="0">
                <a:solidFill>
                  <a:srgbClr val="202124"/>
                </a:solidFill>
              </a:rPr>
              <a:t> are the </a:t>
            </a:r>
            <a:r>
              <a:rPr lang="it-IT" sz="1600" dirty="0" err="1">
                <a:solidFill>
                  <a:srgbClr val="202124"/>
                </a:solidFill>
              </a:rPr>
              <a:t>most</a:t>
            </a:r>
            <a:r>
              <a:rPr lang="it-IT" sz="1600" dirty="0">
                <a:solidFill>
                  <a:srgbClr val="202124"/>
                </a:solidFill>
              </a:rPr>
              <a:t> </a:t>
            </a:r>
            <a:r>
              <a:rPr lang="it-IT" sz="1600" dirty="0" err="1">
                <a:solidFill>
                  <a:srgbClr val="202124"/>
                </a:solidFill>
              </a:rPr>
              <a:t>significant</a:t>
            </a:r>
            <a:r>
              <a:rPr lang="it-IT" sz="1600" dirty="0">
                <a:solidFill>
                  <a:srgbClr val="202124"/>
                </a:solidFill>
              </a:rPr>
              <a:t>.</a:t>
            </a:r>
          </a:p>
        </p:txBody>
      </p:sp>
      <p:pic>
        <p:nvPicPr>
          <p:cNvPr id="3" name="Immagine 2">
            <a:extLst>
              <a:ext uri="{FF2B5EF4-FFF2-40B4-BE49-F238E27FC236}">
                <a16:creationId xmlns:a16="http://schemas.microsoft.com/office/drawing/2014/main" id="{30CE2A5B-5F4D-4614-BD88-C001A6009A31}"/>
              </a:ext>
            </a:extLst>
          </p:cNvPr>
          <p:cNvPicPr>
            <a:picLocks noChangeAspect="1"/>
          </p:cNvPicPr>
          <p:nvPr/>
        </p:nvPicPr>
        <p:blipFill>
          <a:blip r:embed="rId5"/>
          <a:stretch>
            <a:fillRect/>
          </a:stretch>
        </p:blipFill>
        <p:spPr>
          <a:xfrm>
            <a:off x="3785104" y="2632962"/>
            <a:ext cx="3323977" cy="2783588"/>
          </a:xfrm>
          <a:prstGeom prst="rect">
            <a:avLst/>
          </a:prstGeom>
        </p:spPr>
      </p:pic>
    </p:spTree>
    <p:extLst>
      <p:ext uri="{BB962C8B-B14F-4D97-AF65-F5344CB8AC3E}">
        <p14:creationId xmlns:p14="http://schemas.microsoft.com/office/powerpoint/2010/main" val="270647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Segnaposto immagine 10" descr="Edificio rispecchiante il riflesso della città al tramonto">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3">
            <a:alphaModFix amt="80000"/>
          </a:blip>
          <a:srcRect t="6692" b="6692"/>
          <a:stretch/>
        </p:blipFill>
        <p:spPr>
          <a:xfrm>
            <a:off x="-5606" y="0"/>
            <a:ext cx="12192000" cy="6858000"/>
          </a:xfrm>
        </p:spPr>
      </p:pic>
      <p:sp>
        <p:nvSpPr>
          <p:cNvPr id="7" name="Ovale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5" name="Titolo 4">
            <a:extLst>
              <a:ext uri="{FF2B5EF4-FFF2-40B4-BE49-F238E27FC236}">
                <a16:creationId xmlns:a16="http://schemas.microsoft.com/office/drawing/2014/main" id="{C0CA4A65-0235-4CB2-B09E-4E2D8F223034}"/>
              </a:ext>
            </a:extLst>
          </p:cNvPr>
          <p:cNvSpPr>
            <a:spLocks noGrp="1"/>
          </p:cNvSpPr>
          <p:nvPr>
            <p:ph type="title"/>
          </p:nvPr>
        </p:nvSpPr>
        <p:spPr>
          <a:xfrm>
            <a:off x="4086802" y="2692897"/>
            <a:ext cx="4007183" cy="2374194"/>
          </a:xfrm>
        </p:spPr>
        <p:txBody>
          <a:bodyPr rtlCol="0"/>
          <a:lstStyle/>
          <a:p>
            <a:pPr algn="just" rtl="0" eaLnBrk="1" latinLnBrk="0" hangingPunct="1"/>
            <a:br>
              <a:rPr lang="en-US" sz="1600" kern="1200" dirty="0">
                <a:solidFill>
                  <a:srgbClr val="FFFFFF"/>
                </a:solidFill>
                <a:effectLst/>
                <a:latin typeface="+mj-lt"/>
                <a:ea typeface="+mn-ea"/>
                <a:cs typeface="+mn-cs"/>
              </a:rPr>
            </a:br>
            <a:r>
              <a:rPr lang="en-US" sz="1600" kern="1200" dirty="0">
                <a:solidFill>
                  <a:srgbClr val="FFFFFF"/>
                </a:solidFill>
                <a:effectLst/>
                <a:latin typeface="+mj-lt"/>
                <a:ea typeface="+mn-ea"/>
                <a:cs typeface="+mn-cs"/>
              </a:rPr>
              <a:t>In conclusion, we can say that, as future developments, it would be interesting to test neural networks to try to improve the classification. Furthermore, the dataset could be extended by collecting data in real time in order to improve the capabilities of classifiers.</a:t>
            </a:r>
            <a:endParaRPr lang="it-IT" sz="1600" dirty="0">
              <a:latin typeface="+mj-lt"/>
            </a:endParaRPr>
          </a:p>
        </p:txBody>
      </p:sp>
      <p:sp>
        <p:nvSpPr>
          <p:cNvPr id="2" name="Ovale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3" name="Ovale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4" name="Ovale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9" name="Segnaposto testo 8">
            <a:extLst>
              <a:ext uri="{FF2B5EF4-FFF2-40B4-BE49-F238E27FC236}">
                <a16:creationId xmlns:a16="http://schemas.microsoft.com/office/drawing/2014/main" id="{803D683C-BD34-45B7-A218-6FEED50AAE74}"/>
              </a:ext>
            </a:extLst>
          </p:cNvPr>
          <p:cNvSpPr>
            <a:spLocks noGrp="1"/>
          </p:cNvSpPr>
          <p:nvPr>
            <p:ph type="body" sz="quarter" idx="11"/>
          </p:nvPr>
        </p:nvSpPr>
        <p:spPr>
          <a:xfrm>
            <a:off x="4127927" y="2063750"/>
            <a:ext cx="3924934" cy="674041"/>
          </a:xfrm>
        </p:spPr>
        <p:txBody>
          <a:bodyPr/>
          <a:lstStyle/>
          <a:p>
            <a:r>
              <a:rPr lang="it-IT" sz="3600" dirty="0" err="1">
                <a:latin typeface="+mj-lt"/>
              </a:rPr>
              <a:t>Conclusions</a:t>
            </a:r>
            <a:endParaRPr lang="it-IT" sz="3600" dirty="0">
              <a:latin typeface="+mj-lt"/>
            </a:endParaRPr>
          </a:p>
        </p:txBody>
      </p:sp>
    </p:spTree>
    <p:extLst>
      <p:ext uri="{BB962C8B-B14F-4D97-AF65-F5344CB8AC3E}">
        <p14:creationId xmlns:p14="http://schemas.microsoft.com/office/powerpoint/2010/main" val="410139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olo 8">
            <a:extLst>
              <a:ext uri="{FF2B5EF4-FFF2-40B4-BE49-F238E27FC236}">
                <a16:creationId xmlns:a16="http://schemas.microsoft.com/office/drawing/2014/main" id="{FEF304F5-32C5-4869-B185-859B567855A8}"/>
              </a:ext>
            </a:extLst>
          </p:cNvPr>
          <p:cNvSpPr>
            <a:spLocks noGrp="1"/>
          </p:cNvSpPr>
          <p:nvPr>
            <p:ph type="title"/>
          </p:nvPr>
        </p:nvSpPr>
        <p:spPr/>
        <p:txBody>
          <a:bodyPr rtlCol="0"/>
          <a:lstStyle/>
          <a:p>
            <a:pPr rtl="0"/>
            <a:r>
              <a:rPr lang="it-IT" sz="3600" dirty="0"/>
              <a:t>Agenda</a:t>
            </a:r>
          </a:p>
        </p:txBody>
      </p:sp>
      <p:sp>
        <p:nvSpPr>
          <p:cNvPr id="7" name="Segnaposto testo 6">
            <a:extLst>
              <a:ext uri="{FF2B5EF4-FFF2-40B4-BE49-F238E27FC236}">
                <a16:creationId xmlns:a16="http://schemas.microsoft.com/office/drawing/2014/main" id="{B21C28F5-3CA3-4B78-B5C9-550C00BB3174}"/>
              </a:ext>
            </a:extLst>
          </p:cNvPr>
          <p:cNvSpPr>
            <a:spLocks noGrp="1"/>
          </p:cNvSpPr>
          <p:nvPr>
            <p:ph type="body" sz="quarter" idx="12"/>
          </p:nvPr>
        </p:nvSpPr>
        <p:spPr/>
        <p:txBody>
          <a:bodyPr rtlCol="0"/>
          <a:lstStyle/>
          <a:p>
            <a:pPr rtl="0"/>
            <a:r>
              <a:rPr lang="it-IT" dirty="0" err="1"/>
              <a:t>Introduction</a:t>
            </a:r>
            <a:endParaRPr lang="it-IT" dirty="0"/>
          </a:p>
          <a:p>
            <a:pPr rtl="0"/>
            <a:r>
              <a:rPr lang="it-IT" dirty="0"/>
              <a:t>Dataset</a:t>
            </a:r>
          </a:p>
          <a:p>
            <a:pPr rtl="0"/>
            <a:r>
              <a:rPr lang="it-IT" dirty="0"/>
              <a:t>EDA</a:t>
            </a:r>
          </a:p>
          <a:p>
            <a:pPr rtl="0"/>
            <a:r>
              <a:rPr lang="it-IT" dirty="0"/>
              <a:t>Model</a:t>
            </a:r>
          </a:p>
          <a:p>
            <a:pPr rtl="0"/>
            <a:r>
              <a:rPr lang="it-IT" dirty="0" err="1"/>
              <a:t>Conclusions</a:t>
            </a:r>
            <a:endParaRPr lang="it-IT" dirty="0"/>
          </a:p>
        </p:txBody>
      </p:sp>
      <p:pic>
        <p:nvPicPr>
          <p:cNvPr id="11" name="Segnaposto immagine 10" descr="primo piano di un edificio">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91EF53E3-F88C-4203-A489-8C9D57513DF6}"/>
              </a:ext>
            </a:extLst>
          </p:cNvPr>
          <p:cNvSpPr>
            <a:spLocks noGrp="1"/>
          </p:cNvSpPr>
          <p:nvPr>
            <p:ph type="title"/>
          </p:nvPr>
        </p:nvSpPr>
        <p:spPr/>
        <p:txBody>
          <a:bodyPr rtlCol="0"/>
          <a:lstStyle/>
          <a:p>
            <a:pPr rtl="0"/>
            <a:r>
              <a:rPr lang="it-IT" sz="3600" dirty="0" err="1"/>
              <a:t>Introduction</a:t>
            </a:r>
            <a:endParaRPr lang="it-IT" sz="3600" dirty="0"/>
          </a:p>
        </p:txBody>
      </p:sp>
      <p:sp>
        <p:nvSpPr>
          <p:cNvPr id="8" name="Segnaposto testo 7">
            <a:extLst>
              <a:ext uri="{FF2B5EF4-FFF2-40B4-BE49-F238E27FC236}">
                <a16:creationId xmlns:a16="http://schemas.microsoft.com/office/drawing/2014/main" id="{6F03AADD-A4FE-4CE8-944C-3F9C9777F0AB}"/>
              </a:ext>
            </a:extLst>
          </p:cNvPr>
          <p:cNvSpPr>
            <a:spLocks noGrp="1"/>
          </p:cNvSpPr>
          <p:nvPr>
            <p:ph type="body" sz="quarter" idx="12"/>
          </p:nvPr>
        </p:nvSpPr>
        <p:spPr/>
        <p:txBody>
          <a:bodyPr rtlCol="0"/>
          <a:lstStyle/>
          <a:p>
            <a:pPr marL="0" indent="0" algn="just" rtl="0">
              <a:buNone/>
            </a:pPr>
            <a:r>
              <a:rPr lang="en-US" sz="1600" b="0" i="0" dirty="0">
                <a:effectLst/>
              </a:rPr>
              <a:t>Have you ever wondered when the best time of year to book a hotel room is? Or the optimal length of stay in order to get the best daily rate? What if you wanted to predict whether or not a hotel was likely to receive a disproportionately high number of special requests? With this dataset we would like to try to predict a cancellation based on data.</a:t>
            </a:r>
            <a:endParaRPr lang="it-IT" sz="1600" dirty="0"/>
          </a:p>
        </p:txBody>
      </p:sp>
      <p:pic>
        <p:nvPicPr>
          <p:cNvPr id="4" name="Segnaposto immagine 3" descr="primo piano di un edificio">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3"/>
          <a:srcRect l="22544" r="22544"/>
          <a:stretch>
            <a:fillRect/>
          </a:stretch>
        </p:blipFill>
        <p:spPr/>
      </p:pic>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91EF53E3-F88C-4203-A489-8C9D57513DF6}"/>
              </a:ext>
            </a:extLst>
          </p:cNvPr>
          <p:cNvSpPr>
            <a:spLocks noGrp="1"/>
          </p:cNvSpPr>
          <p:nvPr>
            <p:ph type="title"/>
          </p:nvPr>
        </p:nvSpPr>
        <p:spPr/>
        <p:txBody>
          <a:bodyPr rtlCol="0"/>
          <a:lstStyle/>
          <a:p>
            <a:pPr rtl="0"/>
            <a:r>
              <a:rPr lang="it-IT" sz="3600" dirty="0"/>
              <a:t>Dataset</a:t>
            </a:r>
          </a:p>
        </p:txBody>
      </p:sp>
      <p:sp>
        <p:nvSpPr>
          <p:cNvPr id="8" name="Segnaposto testo 7">
            <a:extLst>
              <a:ext uri="{FF2B5EF4-FFF2-40B4-BE49-F238E27FC236}">
                <a16:creationId xmlns:a16="http://schemas.microsoft.com/office/drawing/2014/main" id="{6F03AADD-A4FE-4CE8-944C-3F9C9777F0AB}"/>
              </a:ext>
            </a:extLst>
          </p:cNvPr>
          <p:cNvSpPr>
            <a:spLocks noGrp="1"/>
          </p:cNvSpPr>
          <p:nvPr>
            <p:ph type="body" sz="quarter" idx="12"/>
          </p:nvPr>
        </p:nvSpPr>
        <p:spPr>
          <a:xfrm>
            <a:off x="660400" y="1957018"/>
            <a:ext cx="4275138" cy="3560763"/>
          </a:xfrm>
        </p:spPr>
        <p:txBody>
          <a:bodyPr rtlCol="0"/>
          <a:lstStyle/>
          <a:p>
            <a:pPr marL="0" indent="0" algn="just" rtl="0">
              <a:buNone/>
            </a:pPr>
            <a:r>
              <a:rPr lang="it-IT" sz="1600" dirty="0"/>
              <a:t>The datasets </a:t>
            </a:r>
            <a:r>
              <a:rPr lang="it-IT" sz="1600" dirty="0" err="1"/>
              <a:t>now</a:t>
            </a:r>
            <a:r>
              <a:rPr lang="it-IT" sz="1600" dirty="0"/>
              <a:t> made </a:t>
            </a:r>
            <a:r>
              <a:rPr lang="it-IT" sz="1600" dirty="0" err="1"/>
              <a:t>available</a:t>
            </a:r>
            <a:r>
              <a:rPr lang="it-IT" sz="1600" dirty="0"/>
              <a:t> </a:t>
            </a:r>
            <a:r>
              <a:rPr lang="it-IT" sz="1600" dirty="0" err="1"/>
              <a:t>were</a:t>
            </a:r>
            <a:r>
              <a:rPr lang="it-IT" sz="1600" dirty="0"/>
              <a:t> </a:t>
            </a:r>
            <a:r>
              <a:rPr lang="it-IT" sz="1600" dirty="0" err="1"/>
              <a:t>collected</a:t>
            </a:r>
            <a:r>
              <a:rPr lang="it-IT" sz="1600" dirty="0"/>
              <a:t> </a:t>
            </a:r>
            <a:r>
              <a:rPr lang="it-IT" sz="1600" dirty="0" err="1"/>
              <a:t>aiming</a:t>
            </a:r>
            <a:r>
              <a:rPr lang="it-IT" sz="1600" dirty="0"/>
              <a:t> </a:t>
            </a:r>
            <a:r>
              <a:rPr lang="it-IT" sz="1600" dirty="0" err="1"/>
              <a:t>at</a:t>
            </a:r>
            <a:r>
              <a:rPr lang="it-IT" sz="1600" dirty="0"/>
              <a:t> the </a:t>
            </a:r>
            <a:r>
              <a:rPr lang="it-IT" sz="1600" dirty="0" err="1"/>
              <a:t>development</a:t>
            </a:r>
            <a:r>
              <a:rPr lang="it-IT" sz="1600" dirty="0"/>
              <a:t> of </a:t>
            </a:r>
            <a:r>
              <a:rPr lang="it-IT" sz="1600" dirty="0" err="1"/>
              <a:t>prediction</a:t>
            </a:r>
            <a:r>
              <a:rPr lang="it-IT" sz="1600" dirty="0"/>
              <a:t> models to </a:t>
            </a:r>
            <a:r>
              <a:rPr lang="it-IT" sz="1600" dirty="0" err="1"/>
              <a:t>classify</a:t>
            </a:r>
            <a:r>
              <a:rPr lang="it-IT" sz="1600" dirty="0"/>
              <a:t> a hotel </a:t>
            </a:r>
            <a:r>
              <a:rPr lang="it-IT" sz="1600" dirty="0" err="1"/>
              <a:t>booking’s</a:t>
            </a:r>
            <a:r>
              <a:rPr lang="it-IT" sz="1600" dirty="0"/>
              <a:t> </a:t>
            </a:r>
            <a:r>
              <a:rPr lang="it-IT" sz="1600" dirty="0" err="1"/>
              <a:t>likelihood</a:t>
            </a:r>
            <a:r>
              <a:rPr lang="it-IT" sz="1600" dirty="0"/>
              <a:t> to be </a:t>
            </a:r>
            <a:r>
              <a:rPr lang="it-IT" sz="1600" dirty="0" err="1"/>
              <a:t>canceled</a:t>
            </a:r>
            <a:r>
              <a:rPr lang="it-IT" sz="1600" dirty="0"/>
              <a:t>. </a:t>
            </a:r>
            <a:r>
              <a:rPr lang="it-IT" sz="1600" dirty="0" err="1"/>
              <a:t>These</a:t>
            </a:r>
            <a:r>
              <a:rPr lang="it-IT" sz="1600" dirty="0"/>
              <a:t> are 3 </a:t>
            </a:r>
            <a:r>
              <a:rPr lang="it-IT" sz="1600" dirty="0" err="1"/>
              <a:t>variables</a:t>
            </a:r>
            <a:r>
              <a:rPr lang="it-IT" sz="1600" dirty="0"/>
              <a:t> of 32:</a:t>
            </a:r>
          </a:p>
          <a:p>
            <a:pPr algn="just">
              <a:buFont typeface="Arial" panose="020B0604020202020204" pitchFamily="34" charset="0"/>
              <a:buChar char="•"/>
            </a:pPr>
            <a:r>
              <a:rPr lang="en-US" sz="1600" b="0" i="0" dirty="0" err="1">
                <a:solidFill>
                  <a:srgbClr val="000000"/>
                </a:solidFill>
                <a:effectLst/>
              </a:rPr>
              <a:t>adr</a:t>
            </a:r>
            <a:r>
              <a:rPr lang="en-US" sz="1600" b="0" i="0" dirty="0">
                <a:solidFill>
                  <a:srgbClr val="000000"/>
                </a:solidFill>
                <a:effectLst/>
              </a:rPr>
              <a:t>: Average Daily Rate</a:t>
            </a:r>
          </a:p>
          <a:p>
            <a:pPr algn="just">
              <a:buFont typeface="Arial" panose="020B0604020202020204" pitchFamily="34" charset="0"/>
              <a:buChar char="•"/>
            </a:pPr>
            <a:r>
              <a:rPr lang="en-US" sz="1600" b="0" i="0" dirty="0">
                <a:solidFill>
                  <a:srgbClr val="000000"/>
                </a:solidFill>
                <a:effectLst/>
              </a:rPr>
              <a:t>Meal: Undefined/SC – no meal package; BB – Bed &amp; Breakfast; HB – Half board (breakfast and one other meal – usually dinner); FB – Full board (breakfast, lunch and dinner)</a:t>
            </a:r>
          </a:p>
          <a:p>
            <a:pPr algn="just">
              <a:buFont typeface="Arial" panose="020B0604020202020204" pitchFamily="34" charset="0"/>
              <a:buChar char="•"/>
            </a:pPr>
            <a:r>
              <a:rPr lang="en-US" sz="1600" dirty="0">
                <a:solidFill>
                  <a:srgbClr val="000000"/>
                </a:solidFill>
              </a:rPr>
              <a:t>Cancelled: Target Variable</a:t>
            </a:r>
            <a:endParaRPr lang="en-US" sz="1600" b="0" i="0" dirty="0">
              <a:solidFill>
                <a:srgbClr val="000000"/>
              </a:solidFill>
              <a:effectLst/>
            </a:endParaRPr>
          </a:p>
          <a:p>
            <a:pPr marL="0" indent="0" algn="just" rtl="0">
              <a:buNone/>
            </a:pPr>
            <a:endParaRPr lang="it-IT" sz="1600" dirty="0"/>
          </a:p>
        </p:txBody>
      </p:sp>
      <p:pic>
        <p:nvPicPr>
          <p:cNvPr id="4" name="Segnaposto immagine 3" descr="primo piano di un edificio">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3"/>
          <a:srcRect l="22544" r="22544"/>
          <a:stretch>
            <a:fillRect/>
          </a:stretch>
        </p:blipFill>
        <p:spPr/>
      </p:pic>
    </p:spTree>
    <p:extLst>
      <p:ext uri="{BB962C8B-B14F-4D97-AF65-F5344CB8AC3E}">
        <p14:creationId xmlns:p14="http://schemas.microsoft.com/office/powerpoint/2010/main" val="2521136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Segnaposto immagine 9" descr="Scale mobili">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3">
            <a:alphaModFix amt="60000"/>
          </a:blip>
          <a:srcRect t="6729" r="33992" b="40721"/>
          <a:stretch/>
        </p:blipFill>
        <p:spPr>
          <a:xfrm>
            <a:off x="15605" y="6350"/>
            <a:ext cx="12192001" cy="6858000"/>
          </a:xfrm>
        </p:spPr>
      </p:pic>
      <p:sp>
        <p:nvSpPr>
          <p:cNvPr id="3" name="Rettangolo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1" name="Titolo 10">
            <a:extLst>
              <a:ext uri="{FF2B5EF4-FFF2-40B4-BE49-F238E27FC236}">
                <a16:creationId xmlns:a16="http://schemas.microsoft.com/office/drawing/2014/main" id="{3D9E7E43-0082-4819-947F-94AD5664FC83}"/>
              </a:ext>
            </a:extLst>
          </p:cNvPr>
          <p:cNvSpPr>
            <a:spLocks noGrp="1"/>
          </p:cNvSpPr>
          <p:nvPr>
            <p:ph type="title"/>
          </p:nvPr>
        </p:nvSpPr>
        <p:spPr/>
        <p:txBody>
          <a:bodyPr rtlCol="0"/>
          <a:lstStyle/>
          <a:p>
            <a:pPr rtl="0" eaLnBrk="1" latinLnBrk="0" hangingPunct="1"/>
            <a:r>
              <a:rPr lang="it-IT" sz="3600" kern="1200" dirty="0">
                <a:effectLst/>
                <a:ea typeface="+mn-ea"/>
                <a:cs typeface="+mn-cs"/>
              </a:rPr>
              <a:t>EDA</a:t>
            </a:r>
            <a:endParaRPr lang="it-IT" sz="3600" dirty="0"/>
          </a:p>
        </p:txBody>
      </p:sp>
      <p:sp>
        <p:nvSpPr>
          <p:cNvPr id="6" name="Rettangolo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8" name="Rettangolo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5" name="Segnaposto testo 4">
            <a:extLst>
              <a:ext uri="{FF2B5EF4-FFF2-40B4-BE49-F238E27FC236}">
                <a16:creationId xmlns:a16="http://schemas.microsoft.com/office/drawing/2014/main" id="{6B6DDC29-DFE2-4F0C-9C81-DDBC9CD8D269}"/>
              </a:ext>
            </a:extLst>
          </p:cNvPr>
          <p:cNvSpPr>
            <a:spLocks noGrp="1"/>
          </p:cNvSpPr>
          <p:nvPr>
            <p:ph type="body" sz="quarter" idx="11"/>
          </p:nvPr>
        </p:nvSpPr>
        <p:spPr/>
        <p:txBody>
          <a:bodyPr rtlCol="0"/>
          <a:lstStyle/>
          <a:p>
            <a:pPr rtl="0"/>
            <a:r>
              <a:rPr lang="it-IT" dirty="0">
                <a:latin typeface="+mj-lt"/>
              </a:rPr>
              <a:t>Data Profiling</a:t>
            </a:r>
          </a:p>
        </p:txBody>
      </p:sp>
    </p:spTree>
    <p:extLst>
      <p:ext uri="{BB962C8B-B14F-4D97-AF65-F5344CB8AC3E}">
        <p14:creationId xmlns:p14="http://schemas.microsoft.com/office/powerpoint/2010/main" val="111025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3EEDAF89-0ECD-416A-93E5-A300FF0B9702}"/>
              </a:ext>
            </a:extLst>
          </p:cNvPr>
          <p:cNvSpPr>
            <a:spLocks noGrp="1"/>
          </p:cNvSpPr>
          <p:nvPr>
            <p:ph type="title"/>
          </p:nvPr>
        </p:nvSpPr>
        <p:spPr/>
        <p:txBody>
          <a:bodyPr rtlCol="0"/>
          <a:lstStyle/>
          <a:p>
            <a:pPr rtl="0"/>
            <a:r>
              <a:rPr lang="it-IT" sz="3600" dirty="0" err="1"/>
              <a:t>Numeric</a:t>
            </a:r>
            <a:r>
              <a:rPr lang="it-IT" sz="3600" dirty="0"/>
              <a:t> </a:t>
            </a:r>
            <a:r>
              <a:rPr lang="it-IT" sz="3600" dirty="0" err="1"/>
              <a:t>Variable</a:t>
            </a:r>
            <a:r>
              <a:rPr lang="it-IT" sz="3600" dirty="0"/>
              <a:t> Distribution</a:t>
            </a:r>
          </a:p>
        </p:txBody>
      </p:sp>
    </p:spTree>
    <p:extLst>
      <p:ext uri="{BB962C8B-B14F-4D97-AF65-F5344CB8AC3E}">
        <p14:creationId xmlns:p14="http://schemas.microsoft.com/office/powerpoint/2010/main" val="2580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3EEDAF89-0ECD-416A-93E5-A300FF0B9702}"/>
              </a:ext>
            </a:extLst>
          </p:cNvPr>
          <p:cNvSpPr>
            <a:spLocks noGrp="1"/>
          </p:cNvSpPr>
          <p:nvPr>
            <p:ph type="title"/>
          </p:nvPr>
        </p:nvSpPr>
        <p:spPr/>
        <p:txBody>
          <a:bodyPr rtlCol="0"/>
          <a:lstStyle/>
          <a:p>
            <a:pPr rtl="0"/>
            <a:r>
              <a:rPr lang="it-IT" sz="3600" dirty="0" err="1"/>
              <a:t>Cancellation</a:t>
            </a:r>
            <a:r>
              <a:rPr lang="it-IT" sz="3600" dirty="0"/>
              <a:t> Rate Distribution</a:t>
            </a:r>
          </a:p>
        </p:txBody>
      </p:sp>
      <p:pic>
        <p:nvPicPr>
          <p:cNvPr id="6" name="Immagine 5">
            <a:extLst>
              <a:ext uri="{FF2B5EF4-FFF2-40B4-BE49-F238E27FC236}">
                <a16:creationId xmlns:a16="http://schemas.microsoft.com/office/drawing/2014/main" id="{9718B198-6011-45E0-B6B0-275B96F12C66}"/>
              </a:ext>
            </a:extLst>
          </p:cNvPr>
          <p:cNvPicPr>
            <a:picLocks noChangeAspect="1"/>
          </p:cNvPicPr>
          <p:nvPr/>
        </p:nvPicPr>
        <p:blipFill>
          <a:blip r:embed="rId3"/>
          <a:stretch>
            <a:fillRect/>
          </a:stretch>
        </p:blipFill>
        <p:spPr>
          <a:xfrm>
            <a:off x="838200" y="1589006"/>
            <a:ext cx="7227506" cy="4633994"/>
          </a:xfrm>
          <a:prstGeom prst="rect">
            <a:avLst/>
          </a:prstGeom>
        </p:spPr>
      </p:pic>
      <p:sp>
        <p:nvSpPr>
          <p:cNvPr id="4" name="Segnaposto testo 7">
            <a:extLst>
              <a:ext uri="{FF2B5EF4-FFF2-40B4-BE49-F238E27FC236}">
                <a16:creationId xmlns:a16="http://schemas.microsoft.com/office/drawing/2014/main" id="{8E7564AA-5E6F-4E16-ABE5-125E84B87FDD}"/>
              </a:ext>
            </a:extLst>
          </p:cNvPr>
          <p:cNvSpPr txBox="1">
            <a:spLocks/>
          </p:cNvSpPr>
          <p:nvPr/>
        </p:nvSpPr>
        <p:spPr>
          <a:xfrm>
            <a:off x="8483600" y="3028511"/>
            <a:ext cx="2870200" cy="2324539"/>
          </a:xfrm>
          <a:prstGeom prst="rect">
            <a:avLst/>
          </a:prstGeom>
          <a:noFill/>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solidFill>
                  <a:srgbClr val="202124"/>
                </a:solidFill>
                <a:latin typeface="Century" panose="02040604050505020304" pitchFamily="18" charset="0"/>
              </a:rPr>
              <a:t>Here we’ve the cancellation rate of all the dataset. It can be understood that there are a lot of uncanceled booking and that, maybe, we will have to balance the target class.</a:t>
            </a:r>
          </a:p>
          <a:p>
            <a:pPr marL="0" indent="0" algn="just">
              <a:buFont typeface="Arial" panose="020B0604020202020204" pitchFamily="34" charset="0"/>
              <a:buNone/>
            </a:pPr>
            <a:r>
              <a:rPr lang="en-US" sz="1600" b="1" dirty="0">
                <a:solidFill>
                  <a:srgbClr val="202124"/>
                </a:solidFill>
                <a:latin typeface="Century" panose="02040604050505020304" pitchFamily="18" charset="0"/>
              </a:rPr>
              <a:t>We decided to balance the classes.</a:t>
            </a:r>
            <a:endParaRPr lang="it-IT" sz="1600" b="1" dirty="0">
              <a:latin typeface="Century" panose="02040604050505020304" pitchFamily="18" charset="0"/>
            </a:endParaRPr>
          </a:p>
        </p:txBody>
      </p:sp>
    </p:spTree>
    <p:extLst>
      <p:ext uri="{BB962C8B-B14F-4D97-AF65-F5344CB8AC3E}">
        <p14:creationId xmlns:p14="http://schemas.microsoft.com/office/powerpoint/2010/main" val="1627989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3EEDAF89-0ECD-416A-93E5-A300FF0B9702}"/>
              </a:ext>
            </a:extLst>
          </p:cNvPr>
          <p:cNvSpPr>
            <a:spLocks noGrp="1"/>
          </p:cNvSpPr>
          <p:nvPr>
            <p:ph type="title"/>
          </p:nvPr>
        </p:nvSpPr>
        <p:spPr/>
        <p:txBody>
          <a:bodyPr rtlCol="0"/>
          <a:lstStyle/>
          <a:p>
            <a:pPr rtl="0"/>
            <a:r>
              <a:rPr lang="it-IT" sz="3600" dirty="0" err="1"/>
              <a:t>Datetime</a:t>
            </a:r>
            <a:r>
              <a:rPr lang="it-IT" sz="3600" dirty="0"/>
              <a:t> Hotel Distribution</a:t>
            </a:r>
          </a:p>
        </p:txBody>
      </p:sp>
      <p:pic>
        <p:nvPicPr>
          <p:cNvPr id="3" name="Immagine 2">
            <a:extLst>
              <a:ext uri="{FF2B5EF4-FFF2-40B4-BE49-F238E27FC236}">
                <a16:creationId xmlns:a16="http://schemas.microsoft.com/office/drawing/2014/main" id="{50D8BF3D-157E-4B89-984F-464E618CA603}"/>
              </a:ext>
            </a:extLst>
          </p:cNvPr>
          <p:cNvPicPr>
            <a:picLocks noChangeAspect="1"/>
          </p:cNvPicPr>
          <p:nvPr/>
        </p:nvPicPr>
        <p:blipFill>
          <a:blip r:embed="rId3"/>
          <a:stretch>
            <a:fillRect/>
          </a:stretch>
        </p:blipFill>
        <p:spPr>
          <a:xfrm>
            <a:off x="838200" y="1893524"/>
            <a:ext cx="7594600" cy="3735455"/>
          </a:xfrm>
          <a:prstGeom prst="rect">
            <a:avLst/>
          </a:prstGeom>
        </p:spPr>
      </p:pic>
      <p:sp>
        <p:nvSpPr>
          <p:cNvPr id="4" name="Segnaposto testo 7">
            <a:extLst>
              <a:ext uri="{FF2B5EF4-FFF2-40B4-BE49-F238E27FC236}">
                <a16:creationId xmlns:a16="http://schemas.microsoft.com/office/drawing/2014/main" id="{4444752F-78C9-4621-8C1F-8C513DC82444}"/>
              </a:ext>
            </a:extLst>
          </p:cNvPr>
          <p:cNvSpPr txBox="1">
            <a:spLocks/>
          </p:cNvSpPr>
          <p:nvPr/>
        </p:nvSpPr>
        <p:spPr>
          <a:xfrm>
            <a:off x="8483600" y="2883759"/>
            <a:ext cx="2870200" cy="1754983"/>
          </a:xfrm>
          <a:prstGeom prst="rect">
            <a:avLst/>
          </a:prstGeom>
          <a:noFill/>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solidFill>
                  <a:srgbClr val="202124"/>
                </a:solidFill>
                <a:latin typeface="Century" panose="02040604050505020304" pitchFamily="18" charset="0"/>
              </a:rPr>
              <a:t>We can see the differences, by date, of the price per night for the two types of structures in the dataset.</a:t>
            </a:r>
            <a:endParaRPr lang="it-IT" sz="1600" dirty="0">
              <a:latin typeface="Century" panose="02040604050505020304" pitchFamily="18" charset="0"/>
            </a:endParaRPr>
          </a:p>
        </p:txBody>
      </p:sp>
    </p:spTree>
    <p:extLst>
      <p:ext uri="{BB962C8B-B14F-4D97-AF65-F5344CB8AC3E}">
        <p14:creationId xmlns:p14="http://schemas.microsoft.com/office/powerpoint/2010/main" val="4246060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3EEDAF89-0ECD-416A-93E5-A300FF0B9702}"/>
              </a:ext>
            </a:extLst>
          </p:cNvPr>
          <p:cNvSpPr>
            <a:spLocks noGrp="1"/>
          </p:cNvSpPr>
          <p:nvPr>
            <p:ph type="title"/>
          </p:nvPr>
        </p:nvSpPr>
        <p:spPr/>
        <p:txBody>
          <a:bodyPr rtlCol="0"/>
          <a:lstStyle/>
          <a:p>
            <a:pPr rtl="0"/>
            <a:r>
              <a:rPr lang="it-IT" sz="3600" dirty="0" err="1"/>
              <a:t>Different</a:t>
            </a:r>
            <a:r>
              <a:rPr lang="it-IT" sz="3600" dirty="0"/>
              <a:t> </a:t>
            </a:r>
            <a:r>
              <a:rPr lang="it-IT" sz="3600" dirty="0" err="1"/>
              <a:t>Type</a:t>
            </a:r>
            <a:r>
              <a:rPr lang="it-IT" sz="3600" dirty="0"/>
              <a:t> of Treatment</a:t>
            </a:r>
          </a:p>
        </p:txBody>
      </p:sp>
      <p:pic>
        <p:nvPicPr>
          <p:cNvPr id="4" name="Immagine 3">
            <a:extLst>
              <a:ext uri="{FF2B5EF4-FFF2-40B4-BE49-F238E27FC236}">
                <a16:creationId xmlns:a16="http://schemas.microsoft.com/office/drawing/2014/main" id="{87FD8580-D9F5-4529-B0E9-D9E3A96D5EB0}"/>
              </a:ext>
            </a:extLst>
          </p:cNvPr>
          <p:cNvPicPr>
            <a:picLocks noChangeAspect="1"/>
          </p:cNvPicPr>
          <p:nvPr/>
        </p:nvPicPr>
        <p:blipFill>
          <a:blip r:embed="rId3"/>
          <a:stretch>
            <a:fillRect/>
          </a:stretch>
        </p:blipFill>
        <p:spPr>
          <a:xfrm>
            <a:off x="838200" y="1604091"/>
            <a:ext cx="6779149" cy="4536359"/>
          </a:xfrm>
          <a:prstGeom prst="rect">
            <a:avLst/>
          </a:prstGeom>
        </p:spPr>
      </p:pic>
      <p:sp>
        <p:nvSpPr>
          <p:cNvPr id="5" name="Segnaposto testo 7">
            <a:extLst>
              <a:ext uri="{FF2B5EF4-FFF2-40B4-BE49-F238E27FC236}">
                <a16:creationId xmlns:a16="http://schemas.microsoft.com/office/drawing/2014/main" id="{7783376A-BCEA-4409-B8B5-8A94C6A1FBA8}"/>
              </a:ext>
            </a:extLst>
          </p:cNvPr>
          <p:cNvSpPr txBox="1">
            <a:spLocks/>
          </p:cNvSpPr>
          <p:nvPr/>
        </p:nvSpPr>
        <p:spPr>
          <a:xfrm>
            <a:off x="8280400" y="2724884"/>
            <a:ext cx="3073400" cy="2294772"/>
          </a:xfrm>
          <a:prstGeom prst="rect">
            <a:avLst/>
          </a:prstGeom>
          <a:noFill/>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solidFill>
                  <a:srgbClr val="202124"/>
                </a:solidFill>
                <a:latin typeface="Century" panose="02040604050505020304" pitchFamily="18" charset="0"/>
              </a:rPr>
              <a:t>Here we have the number of bookings divided by type of treatment.</a:t>
            </a:r>
          </a:p>
          <a:p>
            <a:pPr algn="just"/>
            <a:r>
              <a:rPr lang="en-US" sz="1600" dirty="0">
                <a:solidFill>
                  <a:srgbClr val="202124"/>
                </a:solidFill>
                <a:latin typeface="Century" panose="02040604050505020304" pitchFamily="18" charset="0"/>
              </a:rPr>
              <a:t>BB: Bed and Breakfast</a:t>
            </a:r>
          </a:p>
          <a:p>
            <a:pPr algn="just"/>
            <a:r>
              <a:rPr lang="en-US" sz="1600" dirty="0">
                <a:solidFill>
                  <a:srgbClr val="202124"/>
                </a:solidFill>
                <a:latin typeface="Century" panose="02040604050505020304" pitchFamily="18" charset="0"/>
              </a:rPr>
              <a:t>FB: Full Board</a:t>
            </a:r>
          </a:p>
          <a:p>
            <a:pPr algn="just"/>
            <a:r>
              <a:rPr lang="en-US" sz="1600" dirty="0">
                <a:solidFill>
                  <a:srgbClr val="202124"/>
                </a:solidFill>
                <a:latin typeface="Century" panose="02040604050505020304" pitchFamily="18" charset="0"/>
              </a:rPr>
              <a:t>HB: Half Board</a:t>
            </a:r>
          </a:p>
          <a:p>
            <a:pPr algn="just"/>
            <a:r>
              <a:rPr lang="en-US" sz="1600" dirty="0">
                <a:solidFill>
                  <a:srgbClr val="202124"/>
                </a:solidFill>
                <a:latin typeface="Century" panose="02040604050505020304" pitchFamily="18" charset="0"/>
              </a:rPr>
              <a:t>SC: No Meal</a:t>
            </a:r>
            <a:endParaRPr lang="it-IT" sz="1600" dirty="0">
              <a:latin typeface="Century" panose="02040604050505020304" pitchFamily="18" charset="0"/>
            </a:endParaRPr>
          </a:p>
        </p:txBody>
      </p:sp>
    </p:spTree>
    <p:extLst>
      <p:ext uri="{BB962C8B-B14F-4D97-AF65-F5344CB8AC3E}">
        <p14:creationId xmlns:p14="http://schemas.microsoft.com/office/powerpoint/2010/main" val="2024063307"/>
      </p:ext>
    </p:extLst>
  </p:cSld>
  <p:clrMapOvr>
    <a:masterClrMapping/>
  </p:clrMapOvr>
</p:sld>
</file>

<file path=ppt/theme/theme1.xml><?xml version="1.0" encoding="utf-8"?>
<a:theme xmlns:a="http://schemas.openxmlformats.org/drawingml/2006/main" name="Tema di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entury">
      <a:majorFont>
        <a:latin typeface="Century"/>
        <a:ea typeface=""/>
        <a:cs typeface=""/>
      </a:majorFont>
      <a:minorFont>
        <a:latin typeface="Centur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90_TF16411253_Win32" id="{DDE54870-2CE9-4EBD-B390-148B1DB4D946}" vid="{ED97BC0F-03A0-498D-B535-88250C6DA4D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geometrica</Template>
  <TotalTime>719</TotalTime>
  <Words>617</Words>
  <Application>Microsoft Office PowerPoint</Application>
  <PresentationFormat>Widescreen</PresentationFormat>
  <Paragraphs>97</Paragraphs>
  <Slides>16</Slides>
  <Notes>16</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16</vt:i4>
      </vt:variant>
    </vt:vector>
  </HeadingPairs>
  <TitlesOfParts>
    <vt:vector size="21" baseType="lpstr">
      <vt:lpstr>Arial</vt:lpstr>
      <vt:lpstr>Calibri</vt:lpstr>
      <vt:lpstr>Century</vt:lpstr>
      <vt:lpstr>Wingdings</vt:lpstr>
      <vt:lpstr>Tema di Office</vt:lpstr>
      <vt:lpstr>Hotel Bookind Demand</vt:lpstr>
      <vt:lpstr>Agenda</vt:lpstr>
      <vt:lpstr>Introduction</vt:lpstr>
      <vt:lpstr>Dataset</vt:lpstr>
      <vt:lpstr>EDA</vt:lpstr>
      <vt:lpstr>Numeric Variable Distribution</vt:lpstr>
      <vt:lpstr>Cancellation Rate Distribution</vt:lpstr>
      <vt:lpstr>Datetime Hotel Distribution</vt:lpstr>
      <vt:lpstr>Different Type of Treatment</vt:lpstr>
      <vt:lpstr>Percentage of NaN Values</vt:lpstr>
      <vt:lpstr>Map of % guests</vt:lpstr>
      <vt:lpstr>Variables Correlated With Our Target</vt:lpstr>
      <vt:lpstr>Model Explanation</vt:lpstr>
      <vt:lpstr>Model Explanation: XGB</vt:lpstr>
      <vt:lpstr>Model Explanation: XGB</vt:lpstr>
      <vt:lpstr> In conclusion, we can say that, as future developments, it would be interesting to test neural networks to try to improve the classification. Furthermore, the dataset could be extended by collecting data in real time in order to improve the capabilities of classifiers.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Bookind Deman</dc:title>
  <dc:creator>Luca Testa</dc:creator>
  <cp:lastModifiedBy>Luca Testa</cp:lastModifiedBy>
  <cp:revision>26</cp:revision>
  <dcterms:created xsi:type="dcterms:W3CDTF">2021-04-29T17:55:06Z</dcterms:created>
  <dcterms:modified xsi:type="dcterms:W3CDTF">2021-05-24T15:16:04Z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