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6858000" cx="9144000"/>
  <p:notesSz cx="6858000" cy="9144000"/>
  <p:embeddedFontLst>
    <p:embeddedFont>
      <p:font typeface="Robo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orient="horz" pos="1728">
          <p15:clr>
            <a:srgbClr val="000000"/>
          </p15:clr>
        </p15:guide>
        <p15:guide id="3" orient="horz" pos="336">
          <p15:clr>
            <a:srgbClr val="000000"/>
          </p15:clr>
        </p15:guide>
        <p15:guide id="4" orient="horz" pos="552">
          <p15:clr>
            <a:srgbClr val="000000"/>
          </p15:clr>
        </p15:guide>
        <p15:guide id="5" orient="horz" pos="3984">
          <p15:clr>
            <a:srgbClr val="000000"/>
          </p15:clr>
        </p15:guide>
        <p15:guide id="6" pos="2880">
          <p15:clr>
            <a:srgbClr val="000000"/>
          </p15:clr>
        </p15:guide>
        <p15:guide id="7" pos="1484">
          <p15:clr>
            <a:srgbClr val="000000"/>
          </p15:clr>
        </p15:guide>
        <p15:guide id="8">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49" roundtripDataSignature="AMtx7mgaqsiOwW/cEaNQe/Xy2+RyZ1xQ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4000C6C-4745-4FAF-B91E-5095C766D3C8}">
  <a:tblStyle styleId="{54000C6C-4745-4FAF-B91E-5095C766D3C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1728" orient="horz"/>
        <p:guide pos="336" orient="horz"/>
        <p:guide pos="552" orient="horz"/>
        <p:guide pos="3984" orient="horz"/>
        <p:guide pos="2880"/>
        <p:guide pos="1484"/>
        <p:guide/>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boldItalic.fntdata"/><Relationship Id="rId47" Type="http://schemas.openxmlformats.org/officeDocument/2006/relationships/font" Target="fonts/Roboto-italic.fntdata"/><Relationship Id="rId49"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9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9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9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07" name="Google Shape;10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 name="Google Shape;108;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63" name="Google Shape;26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4" name="Google Shape;264;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4" name="Google Shape;284;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5" name="Google Shape;285;p1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9" name="Google Shape;319;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p1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8" name="Google Shape;338;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9" name="Google Shape;339;p1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4" name="Google Shape;354;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5" name="Google Shape;355;p1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5" name="Google Shape;365;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6" name="Google Shape;366;p1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6" name="Google Shape;376;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7" name="Google Shape;377;p1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13" name="Google Shape;413;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4" name="Google Shape;414;p18: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30" name="Google Shape;430;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1" name="Google Shape;431;p1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47" name="Google Shape;447;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8" name="Google Shape;448;p2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3b6c2cf0c1_0_8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3b6c2cf0c1_0_8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13b6c2cf0c1_0_855: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GB"/>
              <a:t>‹#›</a:t>
            </a:fld>
            <a:endParaRPr sz="1400">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2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58" name="Google Shape;45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9" name="Google Shape;459;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88" name="Google Shape;488;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9" name="Google Shape;489;p2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04" name="Google Shape;504;p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5" name="Google Shape;505;p2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17" name="Google Shape;517;p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8" name="Google Shape;518;p2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f45c8eccd0_4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30" name="Google Shape;530;gf45c8eccd0_4_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1" name="Google Shape;531;gf45c8eccd0_4_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sz="1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f45c8eccd0_4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40" name="Google Shape;540;gf45c8eccd0_4_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1" name="Google Shape;541;gf45c8eccd0_4_1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sz="1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3b6c2cf0c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3b6c2cf0c1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g13b6c2cf0c1_0_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3b6c2cf0c1_0_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13b6c2cf0c1_0_10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g13b6c2cf0c1_0_108: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3b6c2cf0c1_0_2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3b6c2cf0c1_0_2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g13b6c2cf0c1_0_221: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sz="1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3b6c2cf0c1_1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13b6c2cf0c1_1_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5" name="Google Shape;595;g13b6c2cf0c1_1_8: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8" name="Google Shape;158;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sz="14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13b6c2cf0c1_0_3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13b6c2cf0c1_0_3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7" name="Google Shape;607;g13b6c2cf0c1_0_326: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sz="14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13b6c2cf0c1_0_4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13b6c2cf0c1_0_4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g13b6c2cf0c1_0_432: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sz="14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13b6c2cf0c1_0_5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13b6c2cf0c1_0_5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1" name="Google Shape;631;g13b6c2cf0c1_0_54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sz="14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13b6c153488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13b6c153488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1" name="Google Shape;641;g13b6c153488_0_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sz="14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13b6c2cf0c1_0_6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13b6c2cf0c1_0_6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3" name="Google Shape;653;g13b6c2cf0c1_0_645: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sz="14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13b6c2cf0c1_0_7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13b6c2cf0c1_0_7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3" name="Google Shape;663;g13b6c2cf0c1_0_75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sz="14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13b6c153488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13b6c153488_1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3" name="Google Shape;673;g13b6c153488_1_0: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sz="14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f45c8eccd0_4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84" name="Google Shape;684;gf45c8eccd0_4_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5" name="Google Shape;685;gf45c8eccd0_4_2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sz="14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f45c8ed791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02" name="Google Shape;702;gf45c8ed791_0_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3" name="Google Shape;703;gf45c8ed791_0_8: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69" name="Google Shape;16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 name="Google Shape;170;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5" name="Google Shape;185;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GB"/>
              <a:t>‹#›</a:t>
            </a:fld>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97" name="Google Shape;19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8" name="Google Shape;198;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16" name="Google Shape;21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7" name="Google Shape;217;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31" name="Google Shape;23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2" name="Google Shape;232;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44" name="Google Shape;24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5" name="Google Shape;245;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30"/>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0"/>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lnSpc>
                <a:spcPct val="100000"/>
              </a:lnSpc>
              <a:spcBef>
                <a:spcPts val="480"/>
              </a:spcBef>
              <a:spcAft>
                <a:spcPts val="0"/>
              </a:spcAft>
              <a:buSzPts val="2400"/>
              <a:buFont typeface="Arial"/>
              <a:buNone/>
              <a:defRPr sz="2400"/>
            </a:lvl1pPr>
            <a:lvl2pPr lvl="1" algn="ctr">
              <a:lnSpc>
                <a:spcPct val="100000"/>
              </a:lnSpc>
              <a:spcBef>
                <a:spcPts val="400"/>
              </a:spcBef>
              <a:spcAft>
                <a:spcPts val="0"/>
              </a:spcAft>
              <a:buClr>
                <a:srgbClr val="000000"/>
              </a:buClr>
              <a:buSzPts val="2000"/>
              <a:buFont typeface="Arial"/>
              <a:buNone/>
              <a:defRPr sz="2000"/>
            </a:lvl2pPr>
            <a:lvl3pPr lvl="2" algn="ctr">
              <a:lnSpc>
                <a:spcPct val="100000"/>
              </a:lnSpc>
              <a:spcBef>
                <a:spcPts val="360"/>
              </a:spcBef>
              <a:spcAft>
                <a:spcPts val="0"/>
              </a:spcAft>
              <a:buClr>
                <a:srgbClr val="000000"/>
              </a:buClr>
              <a:buSzPts val="1800"/>
              <a:buFont typeface="Arial"/>
              <a:buNone/>
              <a:defRPr sz="1800"/>
            </a:lvl3pPr>
            <a:lvl4pPr lvl="3" algn="ctr">
              <a:lnSpc>
                <a:spcPct val="100000"/>
              </a:lnSpc>
              <a:spcBef>
                <a:spcPts val="320"/>
              </a:spcBef>
              <a:spcAft>
                <a:spcPts val="0"/>
              </a:spcAft>
              <a:buClr>
                <a:srgbClr val="000000"/>
              </a:buClr>
              <a:buSzPts val="1600"/>
              <a:buFont typeface="Arial"/>
              <a:buNone/>
              <a:defRPr sz="1600"/>
            </a:lvl4pPr>
            <a:lvl5pPr lvl="4" algn="ctr">
              <a:lnSpc>
                <a:spcPct val="100000"/>
              </a:lnSpc>
              <a:spcBef>
                <a:spcPts val="320"/>
              </a:spcBef>
              <a:spcAft>
                <a:spcPts val="0"/>
              </a:spcAft>
              <a:buClr>
                <a:srgbClr val="000000"/>
              </a:buClr>
              <a:buSzPts val="1600"/>
              <a:buFont typeface="Arial"/>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1" name="Google Shape;21;p30"/>
          <p:cNvSpPr txBox="1"/>
          <p:nvPr>
            <p:ph idx="10" type="dt"/>
          </p:nvPr>
        </p:nvSpPr>
        <p:spPr>
          <a:xfrm>
            <a:off x="4343400" y="6148387"/>
            <a:ext cx="190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0"/>
          <p:cNvSpPr txBox="1"/>
          <p:nvPr>
            <p:ph idx="11" type="ftr"/>
          </p:nvPr>
        </p:nvSpPr>
        <p:spPr>
          <a:xfrm>
            <a:off x="1219200" y="6148387"/>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0"/>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r>
              <a:rPr lang="en-GB"/>
              <a:t>Pagina </a:t>
            </a: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4" name="Shape 74"/>
        <p:cNvGrpSpPr/>
        <p:nvPr/>
      </p:nvGrpSpPr>
      <p:grpSpPr>
        <a:xfrm>
          <a:off x="0" y="0"/>
          <a:ext cx="0" cy="0"/>
          <a:chOff x="0" y="0"/>
          <a:chExt cx="0" cy="0"/>
        </a:xfrm>
      </p:grpSpPr>
      <p:sp>
        <p:nvSpPr>
          <p:cNvPr id="75" name="Google Shape;75;p39"/>
          <p:cNvSpPr txBox="1"/>
          <p:nvPr>
            <p:ph idx="10" type="dt"/>
          </p:nvPr>
        </p:nvSpPr>
        <p:spPr>
          <a:xfrm>
            <a:off x="4343400" y="6148387"/>
            <a:ext cx="190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9"/>
          <p:cNvSpPr txBox="1"/>
          <p:nvPr>
            <p:ph idx="11" type="ftr"/>
          </p:nvPr>
        </p:nvSpPr>
        <p:spPr>
          <a:xfrm>
            <a:off x="1219200" y="6148387"/>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9"/>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r>
              <a:rPr lang="en-GB"/>
              <a:t>Pagina </a:t>
            </a: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sp>
        <p:nvSpPr>
          <p:cNvPr id="79" name="Google Shape;79;p40"/>
          <p:cNvSpPr txBox="1"/>
          <p:nvPr>
            <p:ph type="title"/>
          </p:nvPr>
        </p:nvSpPr>
        <p:spPr>
          <a:xfrm>
            <a:off x="1116012" y="409575"/>
            <a:ext cx="7559675" cy="5810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0"/>
          <p:cNvSpPr txBox="1"/>
          <p:nvPr>
            <p:ph idx="10" type="dt"/>
          </p:nvPr>
        </p:nvSpPr>
        <p:spPr>
          <a:xfrm>
            <a:off x="4343400" y="6148387"/>
            <a:ext cx="190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40"/>
          <p:cNvSpPr txBox="1"/>
          <p:nvPr>
            <p:ph idx="11" type="ftr"/>
          </p:nvPr>
        </p:nvSpPr>
        <p:spPr>
          <a:xfrm>
            <a:off x="1219200" y="6148387"/>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0"/>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r>
              <a:rPr lang="en-GB"/>
              <a:t>Pagina </a:t>
            </a: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3" name="Shape 83"/>
        <p:cNvGrpSpPr/>
        <p:nvPr/>
      </p:nvGrpSpPr>
      <p:grpSpPr>
        <a:xfrm>
          <a:off x="0" y="0"/>
          <a:ext cx="0" cy="0"/>
          <a:chOff x="0" y="0"/>
          <a:chExt cx="0" cy="0"/>
        </a:xfrm>
      </p:grpSpPr>
      <p:sp>
        <p:nvSpPr>
          <p:cNvPr id="84" name="Google Shape;84;p41"/>
          <p:cNvSpPr txBox="1"/>
          <p:nvPr>
            <p:ph type="title"/>
          </p:nvPr>
        </p:nvSpPr>
        <p:spPr>
          <a:xfrm>
            <a:off x="630238" y="365125"/>
            <a:ext cx="7886700" cy="1325563"/>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1"/>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Font typeface="Arial"/>
              <a:buNone/>
              <a:defRPr b="1" sz="2400"/>
            </a:lvl1pPr>
            <a:lvl2pPr indent="-228600" lvl="1" marL="914400" algn="l">
              <a:lnSpc>
                <a:spcPct val="100000"/>
              </a:lnSpc>
              <a:spcBef>
                <a:spcPts val="400"/>
              </a:spcBef>
              <a:spcAft>
                <a:spcPts val="0"/>
              </a:spcAft>
              <a:buClr>
                <a:srgbClr val="000000"/>
              </a:buClr>
              <a:buSzPts val="2000"/>
              <a:buFont typeface="Arial"/>
              <a:buNone/>
              <a:defRPr b="1" sz="2000"/>
            </a:lvl2pPr>
            <a:lvl3pPr indent="-228600" lvl="2" marL="1371600" algn="l">
              <a:lnSpc>
                <a:spcPct val="100000"/>
              </a:lnSpc>
              <a:spcBef>
                <a:spcPts val="360"/>
              </a:spcBef>
              <a:spcAft>
                <a:spcPts val="0"/>
              </a:spcAft>
              <a:buClr>
                <a:srgbClr val="000000"/>
              </a:buClr>
              <a:buSzPts val="1800"/>
              <a:buFont typeface="Arial"/>
              <a:buNone/>
              <a:defRPr b="1" sz="1800"/>
            </a:lvl3pPr>
            <a:lvl4pPr indent="-228600" lvl="3" marL="1828800" algn="l">
              <a:lnSpc>
                <a:spcPct val="100000"/>
              </a:lnSpc>
              <a:spcBef>
                <a:spcPts val="320"/>
              </a:spcBef>
              <a:spcAft>
                <a:spcPts val="0"/>
              </a:spcAft>
              <a:buClr>
                <a:srgbClr val="000000"/>
              </a:buClr>
              <a:buSzPts val="1600"/>
              <a:buFont typeface="Arial"/>
              <a:buNone/>
              <a:defRPr b="1" sz="1600"/>
            </a:lvl4pPr>
            <a:lvl5pPr indent="-228600" lvl="4" marL="2286000" algn="l">
              <a:lnSpc>
                <a:spcPct val="100000"/>
              </a:lnSpc>
              <a:spcBef>
                <a:spcPts val="320"/>
              </a:spcBef>
              <a:spcAft>
                <a:spcPts val="0"/>
              </a:spcAft>
              <a:buClr>
                <a:srgbClr val="000000"/>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6" name="Google Shape;86;p41"/>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41"/>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Font typeface="Arial"/>
              <a:buNone/>
              <a:defRPr b="1" sz="2400"/>
            </a:lvl1pPr>
            <a:lvl2pPr indent="-228600" lvl="1" marL="914400" algn="l">
              <a:lnSpc>
                <a:spcPct val="100000"/>
              </a:lnSpc>
              <a:spcBef>
                <a:spcPts val="400"/>
              </a:spcBef>
              <a:spcAft>
                <a:spcPts val="0"/>
              </a:spcAft>
              <a:buClr>
                <a:srgbClr val="000000"/>
              </a:buClr>
              <a:buSzPts val="2000"/>
              <a:buFont typeface="Arial"/>
              <a:buNone/>
              <a:defRPr b="1" sz="2000"/>
            </a:lvl2pPr>
            <a:lvl3pPr indent="-228600" lvl="2" marL="1371600" algn="l">
              <a:lnSpc>
                <a:spcPct val="100000"/>
              </a:lnSpc>
              <a:spcBef>
                <a:spcPts val="360"/>
              </a:spcBef>
              <a:spcAft>
                <a:spcPts val="0"/>
              </a:spcAft>
              <a:buClr>
                <a:srgbClr val="000000"/>
              </a:buClr>
              <a:buSzPts val="1800"/>
              <a:buFont typeface="Arial"/>
              <a:buNone/>
              <a:defRPr b="1" sz="1800"/>
            </a:lvl3pPr>
            <a:lvl4pPr indent="-228600" lvl="3" marL="1828800" algn="l">
              <a:lnSpc>
                <a:spcPct val="100000"/>
              </a:lnSpc>
              <a:spcBef>
                <a:spcPts val="320"/>
              </a:spcBef>
              <a:spcAft>
                <a:spcPts val="0"/>
              </a:spcAft>
              <a:buClr>
                <a:srgbClr val="000000"/>
              </a:buClr>
              <a:buSzPts val="1600"/>
              <a:buFont typeface="Arial"/>
              <a:buNone/>
              <a:defRPr b="1" sz="1600"/>
            </a:lvl4pPr>
            <a:lvl5pPr indent="-228600" lvl="4" marL="2286000" algn="l">
              <a:lnSpc>
                <a:spcPct val="100000"/>
              </a:lnSpc>
              <a:spcBef>
                <a:spcPts val="320"/>
              </a:spcBef>
              <a:spcAft>
                <a:spcPts val="0"/>
              </a:spcAft>
              <a:buClr>
                <a:srgbClr val="000000"/>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8" name="Google Shape;88;p41"/>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41"/>
          <p:cNvSpPr txBox="1"/>
          <p:nvPr>
            <p:ph idx="10" type="dt"/>
          </p:nvPr>
        </p:nvSpPr>
        <p:spPr>
          <a:xfrm>
            <a:off x="4343400" y="6148387"/>
            <a:ext cx="190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41"/>
          <p:cNvSpPr txBox="1"/>
          <p:nvPr>
            <p:ph idx="11" type="ftr"/>
          </p:nvPr>
        </p:nvSpPr>
        <p:spPr>
          <a:xfrm>
            <a:off x="1219200" y="6148387"/>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1"/>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r>
              <a:rPr lang="en-GB"/>
              <a:t>Pagina </a:t>
            </a: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2" name="Shape 92"/>
        <p:cNvGrpSpPr/>
        <p:nvPr/>
      </p:nvGrpSpPr>
      <p:grpSpPr>
        <a:xfrm>
          <a:off x="0" y="0"/>
          <a:ext cx="0" cy="0"/>
          <a:chOff x="0" y="0"/>
          <a:chExt cx="0" cy="0"/>
        </a:xfrm>
      </p:grpSpPr>
      <p:sp>
        <p:nvSpPr>
          <p:cNvPr id="93" name="Google Shape;93;p42"/>
          <p:cNvSpPr txBox="1"/>
          <p:nvPr>
            <p:ph type="title"/>
          </p:nvPr>
        </p:nvSpPr>
        <p:spPr>
          <a:xfrm>
            <a:off x="1116012" y="409575"/>
            <a:ext cx="7559675" cy="5810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42"/>
          <p:cNvSpPr txBox="1"/>
          <p:nvPr>
            <p:ph idx="1" type="body"/>
          </p:nvPr>
        </p:nvSpPr>
        <p:spPr>
          <a:xfrm>
            <a:off x="1116013" y="1752600"/>
            <a:ext cx="3703637" cy="4114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42"/>
          <p:cNvSpPr txBox="1"/>
          <p:nvPr>
            <p:ph idx="2" type="body"/>
          </p:nvPr>
        </p:nvSpPr>
        <p:spPr>
          <a:xfrm>
            <a:off x="4972050" y="1752600"/>
            <a:ext cx="3703638" cy="4114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42"/>
          <p:cNvSpPr txBox="1"/>
          <p:nvPr>
            <p:ph idx="10" type="dt"/>
          </p:nvPr>
        </p:nvSpPr>
        <p:spPr>
          <a:xfrm>
            <a:off x="4343400" y="6148387"/>
            <a:ext cx="190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42"/>
          <p:cNvSpPr txBox="1"/>
          <p:nvPr>
            <p:ph idx="11" type="ftr"/>
          </p:nvPr>
        </p:nvSpPr>
        <p:spPr>
          <a:xfrm>
            <a:off x="1219200" y="6148387"/>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42"/>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r>
              <a:rPr lang="en-GB"/>
              <a:t>Pagina </a:t>
            </a: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9" name="Shape 99"/>
        <p:cNvGrpSpPr/>
        <p:nvPr/>
      </p:nvGrpSpPr>
      <p:grpSpPr>
        <a:xfrm>
          <a:off x="0" y="0"/>
          <a:ext cx="0" cy="0"/>
          <a:chOff x="0" y="0"/>
          <a:chExt cx="0" cy="0"/>
        </a:xfrm>
      </p:grpSpPr>
      <p:sp>
        <p:nvSpPr>
          <p:cNvPr id="100" name="Google Shape;100;p43"/>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43"/>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80"/>
              </a:spcBef>
              <a:spcAft>
                <a:spcPts val="0"/>
              </a:spcAft>
              <a:buSzPts val="2400"/>
              <a:buFont typeface="Arial"/>
              <a:buNone/>
              <a:defRPr sz="2400"/>
            </a:lvl1pPr>
            <a:lvl2pPr indent="-228600" lvl="1" marL="914400" algn="l">
              <a:lnSpc>
                <a:spcPct val="100000"/>
              </a:lnSpc>
              <a:spcBef>
                <a:spcPts val="400"/>
              </a:spcBef>
              <a:spcAft>
                <a:spcPts val="0"/>
              </a:spcAft>
              <a:buClr>
                <a:srgbClr val="000000"/>
              </a:buClr>
              <a:buSzPts val="2000"/>
              <a:buFont typeface="Arial"/>
              <a:buNone/>
              <a:defRPr sz="2000"/>
            </a:lvl2pPr>
            <a:lvl3pPr indent="-228600" lvl="2" marL="1371600" algn="l">
              <a:lnSpc>
                <a:spcPct val="100000"/>
              </a:lnSpc>
              <a:spcBef>
                <a:spcPts val="360"/>
              </a:spcBef>
              <a:spcAft>
                <a:spcPts val="0"/>
              </a:spcAft>
              <a:buClr>
                <a:srgbClr val="000000"/>
              </a:buClr>
              <a:buSzPts val="1800"/>
              <a:buFont typeface="Arial"/>
              <a:buNone/>
              <a:defRPr sz="1800"/>
            </a:lvl3pPr>
            <a:lvl4pPr indent="-228600" lvl="3" marL="1828800" algn="l">
              <a:lnSpc>
                <a:spcPct val="100000"/>
              </a:lnSpc>
              <a:spcBef>
                <a:spcPts val="320"/>
              </a:spcBef>
              <a:spcAft>
                <a:spcPts val="0"/>
              </a:spcAft>
              <a:buClr>
                <a:srgbClr val="000000"/>
              </a:buClr>
              <a:buSzPts val="1600"/>
              <a:buFont typeface="Arial"/>
              <a:buNone/>
              <a:defRPr sz="1600"/>
            </a:lvl4pPr>
            <a:lvl5pPr indent="-228600" lvl="4" marL="2286000" algn="l">
              <a:lnSpc>
                <a:spcPct val="100000"/>
              </a:lnSpc>
              <a:spcBef>
                <a:spcPts val="320"/>
              </a:spcBef>
              <a:spcAft>
                <a:spcPts val="0"/>
              </a:spcAft>
              <a:buClr>
                <a:srgbClr val="000000"/>
              </a:buClr>
              <a:buSzPts val="1600"/>
              <a:buFont typeface="Arial"/>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102" name="Google Shape;102;p43"/>
          <p:cNvSpPr txBox="1"/>
          <p:nvPr>
            <p:ph idx="10" type="dt"/>
          </p:nvPr>
        </p:nvSpPr>
        <p:spPr>
          <a:xfrm>
            <a:off x="4343400" y="6148387"/>
            <a:ext cx="190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43"/>
          <p:cNvSpPr txBox="1"/>
          <p:nvPr>
            <p:ph idx="11" type="ftr"/>
          </p:nvPr>
        </p:nvSpPr>
        <p:spPr>
          <a:xfrm>
            <a:off x="1219200" y="6148387"/>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43"/>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r>
              <a:rPr lang="en-GB"/>
              <a:t>Pagina </a:t>
            </a: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1"/>
          <p:cNvSpPr txBox="1"/>
          <p:nvPr>
            <p:ph type="title"/>
          </p:nvPr>
        </p:nvSpPr>
        <p:spPr>
          <a:xfrm>
            <a:off x="1116012" y="409575"/>
            <a:ext cx="7559675" cy="5810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1"/>
          <p:cNvSpPr txBox="1"/>
          <p:nvPr>
            <p:ph idx="1" type="body"/>
          </p:nvPr>
        </p:nvSpPr>
        <p:spPr>
          <a:xfrm>
            <a:off x="1116012" y="1752600"/>
            <a:ext cx="7559675" cy="4114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31"/>
          <p:cNvSpPr txBox="1"/>
          <p:nvPr>
            <p:ph idx="10" type="dt"/>
          </p:nvPr>
        </p:nvSpPr>
        <p:spPr>
          <a:xfrm>
            <a:off x="4343400" y="6148387"/>
            <a:ext cx="190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1"/>
          <p:cNvSpPr txBox="1"/>
          <p:nvPr>
            <p:ph idx="11" type="ftr"/>
          </p:nvPr>
        </p:nvSpPr>
        <p:spPr>
          <a:xfrm>
            <a:off x="1219200" y="6148387"/>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1"/>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r>
              <a:rPr lang="en-GB"/>
              <a:t>Pagina </a:t>
            </a: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0" name="Shape 30"/>
        <p:cNvGrpSpPr/>
        <p:nvPr/>
      </p:nvGrpSpPr>
      <p:grpSpPr>
        <a:xfrm>
          <a:off x="0" y="0"/>
          <a:ext cx="0" cy="0"/>
          <a:chOff x="0" y="0"/>
          <a:chExt cx="0" cy="0"/>
        </a:xfrm>
      </p:grpSpPr>
      <p:sp>
        <p:nvSpPr>
          <p:cNvPr id="31" name="Google Shape;31;p32"/>
          <p:cNvSpPr txBox="1"/>
          <p:nvPr>
            <p:ph type="title"/>
          </p:nvPr>
        </p:nvSpPr>
        <p:spPr>
          <a:xfrm>
            <a:off x="1116013" y="409575"/>
            <a:ext cx="7559675" cy="5810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2"/>
          <p:cNvSpPr txBox="1"/>
          <p:nvPr>
            <p:ph idx="1" type="body"/>
          </p:nvPr>
        </p:nvSpPr>
        <p:spPr>
          <a:xfrm>
            <a:off x="1116013" y="1752600"/>
            <a:ext cx="3703637" cy="4114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2"/>
          <p:cNvSpPr txBox="1"/>
          <p:nvPr>
            <p:ph idx="2" type="body"/>
          </p:nvPr>
        </p:nvSpPr>
        <p:spPr>
          <a:xfrm>
            <a:off x="4972050" y="1752600"/>
            <a:ext cx="3703638" cy="4114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2"/>
          <p:cNvSpPr txBox="1"/>
          <p:nvPr>
            <p:ph idx="10" type="dt"/>
          </p:nvPr>
        </p:nvSpPr>
        <p:spPr>
          <a:xfrm>
            <a:off x="4343400" y="6148387"/>
            <a:ext cx="190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2"/>
          <p:cNvSpPr txBox="1"/>
          <p:nvPr>
            <p:ph idx="11" type="ftr"/>
          </p:nvPr>
        </p:nvSpPr>
        <p:spPr>
          <a:xfrm>
            <a:off x="1219200" y="6148387"/>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2"/>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r>
              <a:rPr lang="en-GB"/>
              <a:t>Pagina </a:t>
            </a: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37" name="Shape 37"/>
        <p:cNvGrpSpPr/>
        <p:nvPr/>
      </p:nvGrpSpPr>
      <p:grpSpPr>
        <a:xfrm>
          <a:off x="0" y="0"/>
          <a:ext cx="0" cy="0"/>
          <a:chOff x="0" y="0"/>
          <a:chExt cx="0" cy="0"/>
        </a:xfrm>
      </p:grpSpPr>
      <p:sp>
        <p:nvSpPr>
          <p:cNvPr id="38" name="Google Shape;38;p33"/>
          <p:cNvSpPr txBox="1"/>
          <p:nvPr>
            <p:ph type="title"/>
          </p:nvPr>
        </p:nvSpPr>
        <p:spPr>
          <a:xfrm>
            <a:off x="1116013" y="409575"/>
            <a:ext cx="7559675" cy="5810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3"/>
          <p:cNvSpPr txBox="1"/>
          <p:nvPr>
            <p:ph idx="10" type="dt"/>
          </p:nvPr>
        </p:nvSpPr>
        <p:spPr>
          <a:xfrm>
            <a:off x="4343400" y="6148387"/>
            <a:ext cx="190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3"/>
          <p:cNvSpPr txBox="1"/>
          <p:nvPr>
            <p:ph idx="11" type="ftr"/>
          </p:nvPr>
        </p:nvSpPr>
        <p:spPr>
          <a:xfrm>
            <a:off x="1219200" y="6148387"/>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3"/>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r>
              <a:rPr lang="en-GB"/>
              <a:t>Pagina </a:t>
            </a: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hart" type="chart">
  <p:cSld name="CHART">
    <p:spTree>
      <p:nvGrpSpPr>
        <p:cNvPr id="42" name="Shape 42"/>
        <p:cNvGrpSpPr/>
        <p:nvPr/>
      </p:nvGrpSpPr>
      <p:grpSpPr>
        <a:xfrm>
          <a:off x="0" y="0"/>
          <a:ext cx="0" cy="0"/>
          <a:chOff x="0" y="0"/>
          <a:chExt cx="0" cy="0"/>
        </a:xfrm>
      </p:grpSpPr>
      <p:sp>
        <p:nvSpPr>
          <p:cNvPr id="43" name="Google Shape;43;p34"/>
          <p:cNvSpPr txBox="1"/>
          <p:nvPr>
            <p:ph type="title"/>
          </p:nvPr>
        </p:nvSpPr>
        <p:spPr>
          <a:xfrm>
            <a:off x="1116013" y="409575"/>
            <a:ext cx="7559675" cy="5810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4"/>
          <p:cNvSpPr/>
          <p:nvPr>
            <p:ph idx="2" type="chart"/>
          </p:nvPr>
        </p:nvSpPr>
        <p:spPr>
          <a:xfrm>
            <a:off x="1116013" y="1752600"/>
            <a:ext cx="7559675"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480"/>
              </a:spcBef>
              <a:spcAft>
                <a:spcPts val="0"/>
              </a:spcAft>
              <a:buClr>
                <a:srgbClr val="822433"/>
              </a:buClr>
              <a:buSzPts val="2400"/>
              <a:buFont typeface="Arial"/>
              <a:buChar char="•"/>
              <a:defRPr b="0" i="0" sz="2400" u="none" cap="none" strike="noStrike">
                <a:solidFill>
                  <a:srgbClr val="000000"/>
                </a:solidFill>
                <a:latin typeface="Arial"/>
                <a:ea typeface="Arial"/>
                <a:cs typeface="Arial"/>
                <a:sym typeface="Arial"/>
              </a:defRPr>
            </a:lvl1pPr>
            <a:lvl2pPr lvl="1"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2pPr>
            <a:lvl3pPr lvl="2" marR="0" rtl="0" algn="l">
              <a:lnSpc>
                <a:spcPct val="100000"/>
              </a:lnSpc>
              <a:spcBef>
                <a:spcPts val="32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3pPr>
            <a:lvl4pPr lvl="3" marR="0" rtl="0" algn="l">
              <a:lnSpc>
                <a:spcPct val="100000"/>
              </a:lnSpc>
              <a:spcBef>
                <a:spcPts val="28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24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34"/>
          <p:cNvSpPr txBox="1"/>
          <p:nvPr>
            <p:ph idx="10" type="dt"/>
          </p:nvPr>
        </p:nvSpPr>
        <p:spPr>
          <a:xfrm>
            <a:off x="4343400" y="6148387"/>
            <a:ext cx="190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4"/>
          <p:cNvSpPr txBox="1"/>
          <p:nvPr>
            <p:ph idx="11" type="ftr"/>
          </p:nvPr>
        </p:nvSpPr>
        <p:spPr>
          <a:xfrm>
            <a:off x="1219200" y="6148387"/>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4"/>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r>
              <a:rPr lang="en-GB"/>
              <a:t>Pagina </a:t>
            </a: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8" name="Shape 48"/>
        <p:cNvGrpSpPr/>
        <p:nvPr/>
      </p:nvGrpSpPr>
      <p:grpSpPr>
        <a:xfrm>
          <a:off x="0" y="0"/>
          <a:ext cx="0" cy="0"/>
          <a:chOff x="0" y="0"/>
          <a:chExt cx="0" cy="0"/>
        </a:xfrm>
      </p:grpSpPr>
      <p:sp>
        <p:nvSpPr>
          <p:cNvPr id="49" name="Google Shape;49;p35"/>
          <p:cNvSpPr txBox="1"/>
          <p:nvPr>
            <p:ph type="title"/>
          </p:nvPr>
        </p:nvSpPr>
        <p:spPr>
          <a:xfrm rot="5400000">
            <a:off x="5002213" y="2193925"/>
            <a:ext cx="5457825" cy="1889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5"/>
          <p:cNvSpPr txBox="1"/>
          <p:nvPr>
            <p:ph idx="1" type="body"/>
          </p:nvPr>
        </p:nvSpPr>
        <p:spPr>
          <a:xfrm rot="5400000">
            <a:off x="1146176" y="379412"/>
            <a:ext cx="5457825" cy="551815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5"/>
          <p:cNvSpPr txBox="1"/>
          <p:nvPr>
            <p:ph idx="10" type="dt"/>
          </p:nvPr>
        </p:nvSpPr>
        <p:spPr>
          <a:xfrm>
            <a:off x="4343400" y="6148387"/>
            <a:ext cx="190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5"/>
          <p:cNvSpPr txBox="1"/>
          <p:nvPr>
            <p:ph idx="11" type="ftr"/>
          </p:nvPr>
        </p:nvSpPr>
        <p:spPr>
          <a:xfrm>
            <a:off x="1219200" y="6148387"/>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5"/>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r>
              <a:rPr lang="en-GB"/>
              <a:t>Pagina </a:t>
            </a: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4" name="Shape 54"/>
        <p:cNvGrpSpPr/>
        <p:nvPr/>
      </p:nvGrpSpPr>
      <p:grpSpPr>
        <a:xfrm>
          <a:off x="0" y="0"/>
          <a:ext cx="0" cy="0"/>
          <a:chOff x="0" y="0"/>
          <a:chExt cx="0" cy="0"/>
        </a:xfrm>
      </p:grpSpPr>
      <p:sp>
        <p:nvSpPr>
          <p:cNvPr id="55" name="Google Shape;55;p36"/>
          <p:cNvSpPr txBox="1"/>
          <p:nvPr>
            <p:ph type="title"/>
          </p:nvPr>
        </p:nvSpPr>
        <p:spPr>
          <a:xfrm>
            <a:off x="1116012" y="409575"/>
            <a:ext cx="7559675" cy="5810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6"/>
          <p:cNvSpPr txBox="1"/>
          <p:nvPr>
            <p:ph idx="1" type="body"/>
          </p:nvPr>
        </p:nvSpPr>
        <p:spPr>
          <a:xfrm rot="5400000">
            <a:off x="2838449" y="30162"/>
            <a:ext cx="4114800" cy="7559675"/>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Clr>
                <a:srgbClr val="000000"/>
              </a:buClr>
              <a:buSzPts val="1800"/>
              <a:buChar char="–"/>
              <a:defRPr/>
            </a:lvl2pPr>
            <a:lvl3pPr indent="-342900" lvl="2" marL="1371600" algn="l">
              <a:lnSpc>
                <a:spcPct val="100000"/>
              </a:lnSpc>
              <a:spcBef>
                <a:spcPts val="360"/>
              </a:spcBef>
              <a:spcAft>
                <a:spcPts val="0"/>
              </a:spcAft>
              <a:buClr>
                <a:srgbClr val="000000"/>
              </a:buClr>
              <a:buSzPts val="1800"/>
              <a:buChar char="•"/>
              <a:defRPr/>
            </a:lvl3pPr>
            <a:lvl4pPr indent="-342900" lvl="3" marL="1828800" algn="l">
              <a:lnSpc>
                <a:spcPct val="100000"/>
              </a:lnSpc>
              <a:spcBef>
                <a:spcPts val="360"/>
              </a:spcBef>
              <a:spcAft>
                <a:spcPts val="0"/>
              </a:spcAft>
              <a:buClr>
                <a:srgbClr val="000000"/>
              </a:buClr>
              <a:buSzPts val="1800"/>
              <a:buChar char="–"/>
              <a:defRPr/>
            </a:lvl4pPr>
            <a:lvl5pPr indent="-342900" lvl="4" marL="2286000" algn="l">
              <a:lnSpc>
                <a:spcPct val="100000"/>
              </a:lnSpc>
              <a:spcBef>
                <a:spcPts val="36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36"/>
          <p:cNvSpPr txBox="1"/>
          <p:nvPr>
            <p:ph idx="10" type="dt"/>
          </p:nvPr>
        </p:nvSpPr>
        <p:spPr>
          <a:xfrm>
            <a:off x="4343400" y="6148387"/>
            <a:ext cx="190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6"/>
          <p:cNvSpPr txBox="1"/>
          <p:nvPr>
            <p:ph idx="11" type="ftr"/>
          </p:nvPr>
        </p:nvSpPr>
        <p:spPr>
          <a:xfrm>
            <a:off x="1219200" y="6148387"/>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6"/>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r>
              <a:rPr lang="en-GB"/>
              <a:t>Pagina </a:t>
            </a: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0" name="Shape 60"/>
        <p:cNvGrpSpPr/>
        <p:nvPr/>
      </p:nvGrpSpPr>
      <p:grpSpPr>
        <a:xfrm>
          <a:off x="0" y="0"/>
          <a:ext cx="0" cy="0"/>
          <a:chOff x="0" y="0"/>
          <a:chExt cx="0" cy="0"/>
        </a:xfrm>
      </p:grpSpPr>
      <p:sp>
        <p:nvSpPr>
          <p:cNvPr id="61" name="Google Shape;61;p37"/>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7"/>
          <p:cNvSpPr/>
          <p:nvPr>
            <p:ph idx="2" type="pic"/>
          </p:nvPr>
        </p:nvSpPr>
        <p:spPr>
          <a:xfrm>
            <a:off x="3887788" y="987425"/>
            <a:ext cx="4629150" cy="4873625"/>
          </a:xfrm>
          <a:prstGeom prst="rect">
            <a:avLst/>
          </a:prstGeom>
          <a:noFill/>
          <a:ln>
            <a:noFill/>
          </a:ln>
        </p:spPr>
      </p:sp>
      <p:sp>
        <p:nvSpPr>
          <p:cNvPr id="63" name="Google Shape;63;p37"/>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20"/>
              </a:spcBef>
              <a:spcAft>
                <a:spcPts val="0"/>
              </a:spcAft>
              <a:buSzPts val="1600"/>
              <a:buFont typeface="Arial"/>
              <a:buNone/>
              <a:defRPr sz="1600"/>
            </a:lvl1pPr>
            <a:lvl2pPr indent="-228600" lvl="1" marL="914400" algn="l">
              <a:lnSpc>
                <a:spcPct val="100000"/>
              </a:lnSpc>
              <a:spcBef>
                <a:spcPts val="280"/>
              </a:spcBef>
              <a:spcAft>
                <a:spcPts val="0"/>
              </a:spcAft>
              <a:buClr>
                <a:srgbClr val="000000"/>
              </a:buClr>
              <a:buSzPts val="1400"/>
              <a:buFont typeface="Arial"/>
              <a:buNone/>
              <a:defRPr sz="1400"/>
            </a:lvl2pPr>
            <a:lvl3pPr indent="-228600" lvl="2" marL="1371600" algn="l">
              <a:lnSpc>
                <a:spcPct val="100000"/>
              </a:lnSpc>
              <a:spcBef>
                <a:spcPts val="240"/>
              </a:spcBef>
              <a:spcAft>
                <a:spcPts val="0"/>
              </a:spcAft>
              <a:buClr>
                <a:srgbClr val="000000"/>
              </a:buClr>
              <a:buSzPts val="1200"/>
              <a:buFont typeface="Arial"/>
              <a:buNone/>
              <a:defRPr sz="1200"/>
            </a:lvl3pPr>
            <a:lvl4pPr indent="-228600" lvl="3" marL="1828800" algn="l">
              <a:lnSpc>
                <a:spcPct val="100000"/>
              </a:lnSpc>
              <a:spcBef>
                <a:spcPts val="200"/>
              </a:spcBef>
              <a:spcAft>
                <a:spcPts val="0"/>
              </a:spcAft>
              <a:buClr>
                <a:srgbClr val="000000"/>
              </a:buClr>
              <a:buSzPts val="1000"/>
              <a:buFont typeface="Arial"/>
              <a:buNone/>
              <a:defRPr sz="1000"/>
            </a:lvl4pPr>
            <a:lvl5pPr indent="-228600" lvl="4" marL="2286000" algn="l">
              <a:lnSpc>
                <a:spcPct val="100000"/>
              </a:lnSpc>
              <a:spcBef>
                <a:spcPts val="200"/>
              </a:spcBef>
              <a:spcAft>
                <a:spcPts val="0"/>
              </a:spcAft>
              <a:buClr>
                <a:srgbClr val="000000"/>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37"/>
          <p:cNvSpPr txBox="1"/>
          <p:nvPr>
            <p:ph idx="10" type="dt"/>
          </p:nvPr>
        </p:nvSpPr>
        <p:spPr>
          <a:xfrm>
            <a:off x="4343400" y="6148387"/>
            <a:ext cx="190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7"/>
          <p:cNvSpPr txBox="1"/>
          <p:nvPr>
            <p:ph idx="11" type="ftr"/>
          </p:nvPr>
        </p:nvSpPr>
        <p:spPr>
          <a:xfrm>
            <a:off x="1219200" y="6148387"/>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7"/>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r>
              <a:rPr lang="en-GB"/>
              <a:t>Pagina </a:t>
            </a: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38"/>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8"/>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Font typeface="Arial"/>
              <a:buChar char="•"/>
              <a:defRPr sz="3200"/>
            </a:lvl1pPr>
            <a:lvl2pPr indent="-406400" lvl="1" marL="914400" algn="l">
              <a:lnSpc>
                <a:spcPct val="100000"/>
              </a:lnSpc>
              <a:spcBef>
                <a:spcPts val="560"/>
              </a:spcBef>
              <a:spcAft>
                <a:spcPts val="0"/>
              </a:spcAft>
              <a:buClr>
                <a:srgbClr val="000000"/>
              </a:buClr>
              <a:buSzPts val="2800"/>
              <a:buFont typeface="Arial"/>
              <a:buChar char="–"/>
              <a:defRPr sz="2800"/>
            </a:lvl2pPr>
            <a:lvl3pPr indent="-381000" lvl="2" marL="1371600" algn="l">
              <a:lnSpc>
                <a:spcPct val="100000"/>
              </a:lnSpc>
              <a:spcBef>
                <a:spcPts val="480"/>
              </a:spcBef>
              <a:spcAft>
                <a:spcPts val="0"/>
              </a:spcAft>
              <a:buClr>
                <a:srgbClr val="000000"/>
              </a:buClr>
              <a:buSzPts val="2400"/>
              <a:buFont typeface="Arial"/>
              <a:buChar char="•"/>
              <a:defRPr sz="2400"/>
            </a:lvl3pPr>
            <a:lvl4pPr indent="-355600" lvl="3" marL="1828800" algn="l">
              <a:lnSpc>
                <a:spcPct val="100000"/>
              </a:lnSpc>
              <a:spcBef>
                <a:spcPts val="400"/>
              </a:spcBef>
              <a:spcAft>
                <a:spcPts val="0"/>
              </a:spcAft>
              <a:buClr>
                <a:srgbClr val="000000"/>
              </a:buClr>
              <a:buSzPts val="2000"/>
              <a:buFont typeface="Arial"/>
              <a:buChar char="–"/>
              <a:defRPr sz="2000"/>
            </a:lvl4pPr>
            <a:lvl5pPr indent="-355600" lvl="4" marL="2286000" algn="l">
              <a:lnSpc>
                <a:spcPct val="100000"/>
              </a:lnSpc>
              <a:spcBef>
                <a:spcPts val="400"/>
              </a:spcBef>
              <a:spcAft>
                <a:spcPts val="0"/>
              </a:spcAft>
              <a:buClr>
                <a:srgbClr val="000000"/>
              </a:buClr>
              <a:buSzPts val="2000"/>
              <a:buFont typeface="Arial"/>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0" name="Google Shape;70;p38"/>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20"/>
              </a:spcBef>
              <a:spcAft>
                <a:spcPts val="0"/>
              </a:spcAft>
              <a:buSzPts val="1600"/>
              <a:buFont typeface="Arial"/>
              <a:buNone/>
              <a:defRPr sz="1600"/>
            </a:lvl1pPr>
            <a:lvl2pPr indent="-228600" lvl="1" marL="914400" algn="l">
              <a:lnSpc>
                <a:spcPct val="100000"/>
              </a:lnSpc>
              <a:spcBef>
                <a:spcPts val="280"/>
              </a:spcBef>
              <a:spcAft>
                <a:spcPts val="0"/>
              </a:spcAft>
              <a:buClr>
                <a:srgbClr val="000000"/>
              </a:buClr>
              <a:buSzPts val="1400"/>
              <a:buFont typeface="Arial"/>
              <a:buNone/>
              <a:defRPr sz="1400"/>
            </a:lvl2pPr>
            <a:lvl3pPr indent="-228600" lvl="2" marL="1371600" algn="l">
              <a:lnSpc>
                <a:spcPct val="100000"/>
              </a:lnSpc>
              <a:spcBef>
                <a:spcPts val="240"/>
              </a:spcBef>
              <a:spcAft>
                <a:spcPts val="0"/>
              </a:spcAft>
              <a:buClr>
                <a:srgbClr val="000000"/>
              </a:buClr>
              <a:buSzPts val="1200"/>
              <a:buFont typeface="Arial"/>
              <a:buNone/>
              <a:defRPr sz="1200"/>
            </a:lvl3pPr>
            <a:lvl4pPr indent="-228600" lvl="3" marL="1828800" algn="l">
              <a:lnSpc>
                <a:spcPct val="100000"/>
              </a:lnSpc>
              <a:spcBef>
                <a:spcPts val="200"/>
              </a:spcBef>
              <a:spcAft>
                <a:spcPts val="0"/>
              </a:spcAft>
              <a:buClr>
                <a:srgbClr val="000000"/>
              </a:buClr>
              <a:buSzPts val="1000"/>
              <a:buFont typeface="Arial"/>
              <a:buNone/>
              <a:defRPr sz="1000"/>
            </a:lvl4pPr>
            <a:lvl5pPr indent="-228600" lvl="4" marL="2286000" algn="l">
              <a:lnSpc>
                <a:spcPct val="100000"/>
              </a:lnSpc>
              <a:spcBef>
                <a:spcPts val="200"/>
              </a:spcBef>
              <a:spcAft>
                <a:spcPts val="0"/>
              </a:spcAft>
              <a:buClr>
                <a:srgbClr val="000000"/>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38"/>
          <p:cNvSpPr txBox="1"/>
          <p:nvPr>
            <p:ph idx="10" type="dt"/>
          </p:nvPr>
        </p:nvSpPr>
        <p:spPr>
          <a:xfrm>
            <a:off x="4343400" y="6148387"/>
            <a:ext cx="19050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8"/>
          <p:cNvSpPr txBox="1"/>
          <p:nvPr>
            <p:ph idx="11" type="ftr"/>
          </p:nvPr>
        </p:nvSpPr>
        <p:spPr>
          <a:xfrm>
            <a:off x="1219200" y="6148387"/>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8"/>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r>
              <a:rPr lang="en-GB"/>
              <a:t>Pagina </a:t>
            </a: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29"/>
          <p:cNvGrpSpPr/>
          <p:nvPr/>
        </p:nvGrpSpPr>
        <p:grpSpPr>
          <a:xfrm>
            <a:off x="0" y="6096000"/>
            <a:ext cx="9144000" cy="762000"/>
            <a:chOff x="0" y="3840"/>
            <a:chExt cx="5760" cy="480"/>
          </a:xfrm>
        </p:grpSpPr>
        <p:sp>
          <p:nvSpPr>
            <p:cNvPr id="11" name="Google Shape;11;p29"/>
            <p:cNvSpPr txBox="1"/>
            <p:nvPr/>
          </p:nvSpPr>
          <p:spPr>
            <a:xfrm>
              <a:off x="0" y="3984"/>
              <a:ext cx="5760" cy="336"/>
            </a:xfrm>
            <a:prstGeom prst="rect">
              <a:avLst/>
            </a:prstGeom>
            <a:solidFill>
              <a:srgbClr val="8224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sp>
          <p:nvSpPr>
            <p:cNvPr id="12" name="Google Shape;12;p29"/>
            <p:cNvSpPr txBox="1"/>
            <p:nvPr/>
          </p:nvSpPr>
          <p:spPr>
            <a:xfrm>
              <a:off x="768" y="3840"/>
              <a:ext cx="4992" cy="480"/>
            </a:xfrm>
            <a:prstGeom prst="rect">
              <a:avLst/>
            </a:prstGeom>
            <a:solidFill>
              <a:srgbClr val="8224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grpSp>
      <p:sp>
        <p:nvSpPr>
          <p:cNvPr id="13" name="Google Shape;13;p29"/>
          <p:cNvSpPr txBox="1"/>
          <p:nvPr>
            <p:ph type="title"/>
          </p:nvPr>
        </p:nvSpPr>
        <p:spPr>
          <a:xfrm>
            <a:off x="1116012" y="409575"/>
            <a:ext cx="7559675" cy="5810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400" u="none" cap="none" strike="noStrike">
                <a:solidFill>
                  <a:srgbClr val="822433"/>
                </a:solidFill>
                <a:latin typeface="Arial"/>
                <a:ea typeface="Arial"/>
                <a:cs typeface="Arial"/>
                <a:sym typeface="Arial"/>
              </a:defRPr>
            </a:lvl9pPr>
          </a:lstStyle>
          <a:p/>
        </p:txBody>
      </p:sp>
      <p:sp>
        <p:nvSpPr>
          <p:cNvPr id="14" name="Google Shape;14;p29"/>
          <p:cNvSpPr txBox="1"/>
          <p:nvPr>
            <p:ph idx="1" type="body"/>
          </p:nvPr>
        </p:nvSpPr>
        <p:spPr>
          <a:xfrm>
            <a:off x="1116012" y="1752600"/>
            <a:ext cx="7559675" cy="41148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rgbClr val="822433"/>
              </a:buClr>
              <a:buSzPts val="2400"/>
              <a:buFont typeface="Arial"/>
              <a:buChar char="•"/>
              <a:defRPr b="0" i="0" sz="2400" u="none" cap="none" strike="noStrike">
                <a:solidFill>
                  <a:srgbClr val="000000"/>
                </a:solidFill>
                <a:latin typeface="Arial"/>
                <a:ea typeface="Arial"/>
                <a:cs typeface="Arial"/>
                <a:sym typeface="Arial"/>
              </a:defRPr>
            </a:lvl1pPr>
            <a:lvl2pPr indent="-355600" lvl="1" marL="9144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2pPr>
            <a:lvl3pPr indent="-330200" lvl="2" marL="1371600" marR="0" rtl="0" algn="l">
              <a:lnSpc>
                <a:spcPct val="100000"/>
              </a:lnSpc>
              <a:spcBef>
                <a:spcPts val="32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3pPr>
            <a:lvl4pPr indent="-317500" lvl="3" marL="1828800" marR="0" rtl="0" algn="l">
              <a:lnSpc>
                <a:spcPct val="100000"/>
              </a:lnSpc>
              <a:spcBef>
                <a:spcPts val="28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04800" lvl="4" marL="2286000" marR="0" rtl="0" algn="l">
              <a:lnSpc>
                <a:spcPct val="100000"/>
              </a:lnSpc>
              <a:spcBef>
                <a:spcPts val="24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5" name="Google Shape;15;p29"/>
          <p:cNvSpPr txBox="1"/>
          <p:nvPr>
            <p:ph idx="10" type="dt"/>
          </p:nvPr>
        </p:nvSpPr>
        <p:spPr>
          <a:xfrm>
            <a:off x="4343400" y="6148387"/>
            <a:ext cx="19050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1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9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9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9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9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9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9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9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900" u="none" cap="none" strike="noStrike">
                <a:solidFill>
                  <a:schemeClr val="lt1"/>
                </a:solidFill>
                <a:latin typeface="Arial"/>
                <a:ea typeface="Arial"/>
                <a:cs typeface="Arial"/>
                <a:sym typeface="Arial"/>
              </a:defRPr>
            </a:lvl9pPr>
          </a:lstStyle>
          <a:p/>
        </p:txBody>
      </p:sp>
      <p:sp>
        <p:nvSpPr>
          <p:cNvPr id="16" name="Google Shape;16;p29"/>
          <p:cNvSpPr txBox="1"/>
          <p:nvPr>
            <p:ph idx="11" type="ftr"/>
          </p:nvPr>
        </p:nvSpPr>
        <p:spPr>
          <a:xfrm>
            <a:off x="1219200" y="6148387"/>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9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9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9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9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9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9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9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900" u="none" cap="none" strike="noStrike">
                <a:solidFill>
                  <a:schemeClr val="lt1"/>
                </a:solidFill>
                <a:latin typeface="Arial"/>
                <a:ea typeface="Arial"/>
                <a:cs typeface="Arial"/>
                <a:sym typeface="Arial"/>
              </a:defRPr>
            </a:lvl9pPr>
          </a:lstStyle>
          <a:p/>
        </p:txBody>
      </p:sp>
      <p:sp>
        <p:nvSpPr>
          <p:cNvPr id="17" name="Google Shape;17;p29"/>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SzPts val="1100"/>
              <a:buFont typeface="Arial"/>
              <a:buNone/>
              <a:defRPr b="0" i="0" sz="11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r>
              <a:rPr lang="en-GB"/>
              <a:t>Pagina </a:t>
            </a:r>
            <a:fld id="{00000000-1234-1234-1234-123412341234}" type="slidenum">
              <a:rPr lang="en-GB"/>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1" Type="http://schemas.openxmlformats.org/officeDocument/2006/relationships/image" Target="../media/image35.png"/><Relationship Id="rId10" Type="http://schemas.openxmlformats.org/officeDocument/2006/relationships/image" Target="../media/image27.png"/><Relationship Id="rId12"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image" Target="../media/image26.png"/><Relationship Id="rId9" Type="http://schemas.openxmlformats.org/officeDocument/2006/relationships/image" Target="../media/image31.png"/><Relationship Id="rId5" Type="http://schemas.openxmlformats.org/officeDocument/2006/relationships/image" Target="../media/image34.png"/><Relationship Id="rId6" Type="http://schemas.openxmlformats.org/officeDocument/2006/relationships/image" Target="../media/image23.png"/><Relationship Id="rId7" Type="http://schemas.openxmlformats.org/officeDocument/2006/relationships/image" Target="../media/image30.png"/><Relationship Id="rId8" Type="http://schemas.openxmlformats.org/officeDocument/2006/relationships/image" Target="../media/image42.png"/></Relationships>
</file>

<file path=ppt/slides/_rels/slide11.xml.rels><?xml version="1.0" encoding="UTF-8" standalone="yes"?><Relationships xmlns="http://schemas.openxmlformats.org/package/2006/relationships"><Relationship Id="rId11" Type="http://schemas.openxmlformats.org/officeDocument/2006/relationships/image" Target="../media/image41.png"/><Relationship Id="rId10" Type="http://schemas.openxmlformats.org/officeDocument/2006/relationships/image" Target="../media/image39.png"/><Relationship Id="rId13" Type="http://schemas.openxmlformats.org/officeDocument/2006/relationships/image" Target="../media/image61.png"/><Relationship Id="rId12"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6.png"/><Relationship Id="rId5" Type="http://schemas.openxmlformats.org/officeDocument/2006/relationships/image" Target="../media/image32.png"/><Relationship Id="rId6" Type="http://schemas.openxmlformats.org/officeDocument/2006/relationships/image" Target="../media/image45.png"/><Relationship Id="rId7" Type="http://schemas.openxmlformats.org/officeDocument/2006/relationships/image" Target="../media/image51.png"/><Relationship Id="rId8" Type="http://schemas.openxmlformats.org/officeDocument/2006/relationships/image" Target="../media/image52.png"/></Relationships>
</file>

<file path=ppt/slides/_rels/slide12.xml.rels><?xml version="1.0" encoding="UTF-8" standalone="yes"?><Relationships xmlns="http://schemas.openxmlformats.org/package/2006/relationships"><Relationship Id="rId11" Type="http://schemas.openxmlformats.org/officeDocument/2006/relationships/image" Target="../media/image49.png"/><Relationship Id="rId10" Type="http://schemas.openxmlformats.org/officeDocument/2006/relationships/image" Target="../media/image60.png"/><Relationship Id="rId12" Type="http://schemas.openxmlformats.org/officeDocument/2006/relationships/image" Target="../media/image62.png"/><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50.png"/><Relationship Id="rId5" Type="http://schemas.openxmlformats.org/officeDocument/2006/relationships/image" Target="../media/image43.png"/><Relationship Id="rId6" Type="http://schemas.openxmlformats.org/officeDocument/2006/relationships/image" Target="../media/image48.png"/><Relationship Id="rId7" Type="http://schemas.openxmlformats.org/officeDocument/2006/relationships/image" Target="../media/image55.png"/><Relationship Id="rId8" Type="http://schemas.openxmlformats.org/officeDocument/2006/relationships/image" Target="../media/image4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6.png"/><Relationship Id="rId4" Type="http://schemas.openxmlformats.org/officeDocument/2006/relationships/image" Target="../media/image5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www.youtube.com/watch?v=siq1wTCtpXE" TargetMode="External"/><Relationship Id="rId4" Type="http://schemas.openxmlformats.org/officeDocument/2006/relationships/image" Target="../media/image5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www.youtube.com/watch?v=Mf_WQur1wGo" TargetMode="External"/><Relationship Id="rId4" Type="http://schemas.openxmlformats.org/officeDocument/2006/relationships/image" Target="../media/image64.jpg"/></Relationships>
</file>

<file path=ppt/slides/_rels/slide16.xml.rels><?xml version="1.0" encoding="UTF-8" standalone="yes"?><Relationships xmlns="http://schemas.openxmlformats.org/package/2006/relationships"><Relationship Id="rId11" Type="http://schemas.openxmlformats.org/officeDocument/2006/relationships/image" Target="../media/image66.png"/><Relationship Id="rId10" Type="http://schemas.openxmlformats.org/officeDocument/2006/relationships/image" Target="../media/image82.png"/><Relationship Id="rId13" Type="http://schemas.openxmlformats.org/officeDocument/2006/relationships/image" Target="../media/image74.png"/><Relationship Id="rId12" Type="http://schemas.openxmlformats.org/officeDocument/2006/relationships/image" Target="../media/image68.png"/><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63.png"/><Relationship Id="rId14" Type="http://schemas.openxmlformats.org/officeDocument/2006/relationships/image" Target="../media/image51.png"/><Relationship Id="rId5" Type="http://schemas.openxmlformats.org/officeDocument/2006/relationships/image" Target="../media/image32.png"/><Relationship Id="rId6" Type="http://schemas.openxmlformats.org/officeDocument/2006/relationships/image" Target="../media/image45.png"/><Relationship Id="rId7" Type="http://schemas.openxmlformats.org/officeDocument/2006/relationships/image" Target="../media/image83.png"/><Relationship Id="rId8" Type="http://schemas.openxmlformats.org/officeDocument/2006/relationships/image" Target="../media/image7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9.png"/><Relationship Id="rId4" Type="http://schemas.openxmlformats.org/officeDocument/2006/relationships/image" Target="../media/image79.png"/><Relationship Id="rId5" Type="http://schemas.openxmlformats.org/officeDocument/2006/relationships/image" Target="../media/image70.png"/><Relationship Id="rId6" Type="http://schemas.openxmlformats.org/officeDocument/2006/relationships/image" Target="../media/image76.png"/><Relationship Id="rId7" Type="http://schemas.openxmlformats.org/officeDocument/2006/relationships/image" Target="../media/image75.png"/><Relationship Id="rId8" Type="http://schemas.openxmlformats.org/officeDocument/2006/relationships/image" Target="../media/image7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8.png"/><Relationship Id="rId4" Type="http://schemas.openxmlformats.org/officeDocument/2006/relationships/image" Target="../media/image8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www.youtube.com/watch?v=bWwhMwSnyeM" TargetMode="External"/><Relationship Id="rId4" Type="http://schemas.openxmlformats.org/officeDocument/2006/relationships/image" Target="../media/image8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1" Type="http://schemas.openxmlformats.org/officeDocument/2006/relationships/image" Target="../media/image91.png"/><Relationship Id="rId10" Type="http://schemas.openxmlformats.org/officeDocument/2006/relationships/image" Target="../media/image90.png"/><Relationship Id="rId13" Type="http://schemas.openxmlformats.org/officeDocument/2006/relationships/image" Target="../media/image96.png"/><Relationship Id="rId12" Type="http://schemas.openxmlformats.org/officeDocument/2006/relationships/image" Target="../media/image104.png"/><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0.png"/><Relationship Id="rId4" Type="http://schemas.openxmlformats.org/officeDocument/2006/relationships/image" Target="../media/image93.png"/><Relationship Id="rId9" Type="http://schemas.openxmlformats.org/officeDocument/2006/relationships/image" Target="../media/image86.png"/><Relationship Id="rId15" Type="http://schemas.openxmlformats.org/officeDocument/2006/relationships/image" Target="../media/image99.png"/><Relationship Id="rId14" Type="http://schemas.openxmlformats.org/officeDocument/2006/relationships/image" Target="../media/image95.png"/><Relationship Id="rId5" Type="http://schemas.openxmlformats.org/officeDocument/2006/relationships/image" Target="../media/image81.png"/><Relationship Id="rId6" Type="http://schemas.openxmlformats.org/officeDocument/2006/relationships/image" Target="../media/image78.png"/><Relationship Id="rId7" Type="http://schemas.openxmlformats.org/officeDocument/2006/relationships/image" Target="../media/image92.png"/><Relationship Id="rId8" Type="http://schemas.openxmlformats.org/officeDocument/2006/relationships/image" Target="../media/image8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www.youtube.com/watch?v=QXc50uuBx6Y" TargetMode="External"/><Relationship Id="rId4" Type="http://schemas.openxmlformats.org/officeDocument/2006/relationships/image" Target="../media/image94.jpg"/><Relationship Id="rId5" Type="http://schemas.openxmlformats.org/officeDocument/2006/relationships/hyperlink" Target="http://www.youtube.com/watch?v=k9f7EQRIzXE" TargetMode="External"/><Relationship Id="rId6" Type="http://schemas.openxmlformats.org/officeDocument/2006/relationships/image" Target="../media/image10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8.jpg"/><Relationship Id="rId4" Type="http://schemas.openxmlformats.org/officeDocument/2006/relationships/image" Target="../media/image9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www.youtube.com/watch?v=g_vkMvTtSYs" TargetMode="External"/><Relationship Id="rId4" Type="http://schemas.openxmlformats.org/officeDocument/2006/relationships/image" Target="../media/image11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2.jpg"/><Relationship Id="rId4" Type="http://schemas.openxmlformats.org/officeDocument/2006/relationships/image" Target="../media/image10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0.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1.png"/><Relationship Id="rId4" Type="http://schemas.openxmlformats.org/officeDocument/2006/relationships/image" Target="../media/image107.png"/><Relationship Id="rId5" Type="http://schemas.openxmlformats.org/officeDocument/2006/relationships/image" Target="../media/image10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www.youtube.com/watch?v=sgcd08OMASk" TargetMode="External"/><Relationship Id="rId4" Type="http://schemas.openxmlformats.org/officeDocument/2006/relationships/image" Target="../media/image10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20.png"/><Relationship Id="rId4" Type="http://schemas.openxmlformats.org/officeDocument/2006/relationships/image" Target="../media/image1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16.png"/><Relationship Id="rId4" Type="http://schemas.openxmlformats.org/officeDocument/2006/relationships/image" Target="../media/image1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13.png"/><Relationship Id="rId4" Type="http://schemas.openxmlformats.org/officeDocument/2006/relationships/image" Target="../media/image1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www.youtube.com/watch?v=UaxO50K0G94" TargetMode="External"/><Relationship Id="rId4" Type="http://schemas.openxmlformats.org/officeDocument/2006/relationships/image" Target="../media/image11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19.png"/><Relationship Id="rId4" Type="http://schemas.openxmlformats.org/officeDocument/2006/relationships/image" Target="../media/image1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0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www.youtube.com/watch?v=fUG-IpZxvvE" TargetMode="External"/><Relationship Id="rId4" Type="http://schemas.openxmlformats.org/officeDocument/2006/relationships/image" Target="../media/image117.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23.png"/><Relationship Id="rId4" Type="http://schemas.openxmlformats.org/officeDocument/2006/relationships/image" Target="../media/image1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0.png"/><Relationship Id="rId9" Type="http://schemas.openxmlformats.org/officeDocument/2006/relationships/image" Target="../media/image7.png"/><Relationship Id="rId5" Type="http://schemas.openxmlformats.org/officeDocument/2006/relationships/image" Target="../media/image13.png"/><Relationship Id="rId6" Type="http://schemas.openxmlformats.org/officeDocument/2006/relationships/image" Target="../media/image3.png"/><Relationship Id="rId7" Type="http://schemas.openxmlformats.org/officeDocument/2006/relationships/image" Target="../media/image15.png"/><Relationship Id="rId8"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0"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1.png"/><Relationship Id="rId9" Type="http://schemas.openxmlformats.org/officeDocument/2006/relationships/image" Target="../media/image22.png"/><Relationship Id="rId5" Type="http://schemas.openxmlformats.org/officeDocument/2006/relationships/image" Target="../media/image21.png"/><Relationship Id="rId6" Type="http://schemas.openxmlformats.org/officeDocument/2006/relationships/image" Target="../media/image53.png"/><Relationship Id="rId7" Type="http://schemas.openxmlformats.org/officeDocument/2006/relationships/image" Target="../media/image28.png"/><Relationship Id="rId8"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lt1"/>
        </a:solidFill>
      </p:bgPr>
    </p:bg>
    <p:spTree>
      <p:nvGrpSpPr>
        <p:cNvPr id="109" name="Shape 109"/>
        <p:cNvGrpSpPr/>
        <p:nvPr/>
      </p:nvGrpSpPr>
      <p:grpSpPr>
        <a:xfrm>
          <a:off x="0" y="0"/>
          <a:ext cx="0" cy="0"/>
          <a:chOff x="0" y="0"/>
          <a:chExt cx="0" cy="0"/>
        </a:xfrm>
      </p:grpSpPr>
      <p:sp>
        <p:nvSpPr>
          <p:cNvPr id="110" name="Google Shape;110;p1"/>
          <p:cNvSpPr txBox="1"/>
          <p:nvPr>
            <p:ph idx="1" type="subTitle"/>
          </p:nvPr>
        </p:nvSpPr>
        <p:spPr>
          <a:xfrm>
            <a:off x="2243137" y="795337"/>
            <a:ext cx="6138862" cy="6858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400"/>
              <a:buFont typeface="Arial"/>
              <a:buNone/>
            </a:pPr>
            <a:r>
              <a:t/>
            </a:r>
            <a:endParaRPr sz="2400"/>
          </a:p>
        </p:txBody>
      </p:sp>
      <p:grpSp>
        <p:nvGrpSpPr>
          <p:cNvPr id="111" name="Google Shape;111;p1"/>
          <p:cNvGrpSpPr/>
          <p:nvPr/>
        </p:nvGrpSpPr>
        <p:grpSpPr>
          <a:xfrm>
            <a:off x="-9525" y="0"/>
            <a:ext cx="9153525" cy="6858000"/>
            <a:chOff x="-6" y="0"/>
            <a:chExt cx="5766" cy="4320"/>
          </a:xfrm>
        </p:grpSpPr>
        <p:sp>
          <p:nvSpPr>
            <p:cNvPr id="112" name="Google Shape;112;p1"/>
            <p:cNvSpPr txBox="1"/>
            <p:nvPr/>
          </p:nvSpPr>
          <p:spPr>
            <a:xfrm>
              <a:off x="-6" y="0"/>
              <a:ext cx="5760" cy="2160"/>
            </a:xfrm>
            <a:prstGeom prst="rect">
              <a:avLst/>
            </a:prstGeom>
            <a:solidFill>
              <a:srgbClr val="C0CE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lt1"/>
                </a:solidFill>
                <a:latin typeface="Arial"/>
                <a:ea typeface="Arial"/>
                <a:cs typeface="Arial"/>
                <a:sym typeface="Arial"/>
              </a:endParaRPr>
            </a:p>
          </p:txBody>
        </p:sp>
        <p:pic>
          <p:nvPicPr>
            <p:cNvPr id="113" name="Google Shape;113;p1"/>
            <p:cNvPicPr preferRelativeResize="0"/>
            <p:nvPr/>
          </p:nvPicPr>
          <p:blipFill rotWithShape="1">
            <a:blip r:embed="rId3">
              <a:alphaModFix/>
            </a:blip>
            <a:srcRect b="0" l="0" r="0" t="0"/>
            <a:stretch/>
          </p:blipFill>
          <p:spPr>
            <a:xfrm>
              <a:off x="0" y="1728"/>
              <a:ext cx="5760" cy="2592"/>
            </a:xfrm>
            <a:prstGeom prst="rect">
              <a:avLst/>
            </a:prstGeom>
            <a:noFill/>
            <a:ln>
              <a:noFill/>
            </a:ln>
          </p:spPr>
        </p:pic>
      </p:grpSp>
      <p:sp>
        <p:nvSpPr>
          <p:cNvPr id="114" name="Google Shape;114;p1"/>
          <p:cNvSpPr txBox="1"/>
          <p:nvPr>
            <p:ph type="ctrTitle"/>
          </p:nvPr>
        </p:nvSpPr>
        <p:spPr>
          <a:xfrm>
            <a:off x="571500" y="650200"/>
            <a:ext cx="8301900" cy="16509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GB" sz="4300">
                <a:latin typeface="Times New Roman"/>
                <a:ea typeface="Times New Roman"/>
                <a:cs typeface="Times New Roman"/>
                <a:sym typeface="Times New Roman"/>
              </a:rPr>
              <a:t>Multi-robot collision avoidance using control barrier functions</a:t>
            </a:r>
            <a:endParaRPr sz="4300">
              <a:latin typeface="Times New Roman"/>
              <a:ea typeface="Times New Roman"/>
              <a:cs typeface="Times New Roman"/>
              <a:sym typeface="Times New Roman"/>
            </a:endParaRPr>
          </a:p>
        </p:txBody>
      </p:sp>
      <p:sp>
        <p:nvSpPr>
          <p:cNvPr id="115" name="Google Shape;115;p1"/>
          <p:cNvSpPr txBox="1"/>
          <p:nvPr/>
        </p:nvSpPr>
        <p:spPr>
          <a:xfrm>
            <a:off x="3726450" y="3429000"/>
            <a:ext cx="6602400" cy="275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CCCCCC"/>
                </a:solidFill>
                <a:latin typeface="Times New Roman"/>
                <a:ea typeface="Times New Roman"/>
                <a:cs typeface="Times New Roman"/>
                <a:sym typeface="Times New Roman"/>
              </a:rPr>
              <a:t>                                                </a:t>
            </a:r>
            <a:br>
              <a:rPr b="1" i="0" lang="en-GB" sz="1400" u="none" cap="none" strike="noStrike">
                <a:solidFill>
                  <a:srgbClr val="CCCCCC"/>
                </a:solidFill>
                <a:latin typeface="Times New Roman"/>
                <a:ea typeface="Times New Roman"/>
                <a:cs typeface="Times New Roman"/>
                <a:sym typeface="Times New Roman"/>
              </a:rPr>
            </a:br>
            <a:r>
              <a:rPr b="1" i="0" lang="en-GB" sz="1400" u="none" cap="none" strike="noStrike">
                <a:solidFill>
                  <a:srgbClr val="CCCCCC"/>
                </a:solidFill>
                <a:latin typeface="Times New Roman"/>
                <a:ea typeface="Times New Roman"/>
                <a:cs typeface="Times New Roman"/>
                <a:sym typeface="Times New Roman"/>
              </a:rPr>
              <a:t>                                                    </a:t>
            </a:r>
            <a:r>
              <a:rPr b="1" i="0" lang="en-GB" sz="1400" u="sng" cap="none" strike="noStrike">
                <a:solidFill>
                  <a:srgbClr val="CCCCCC"/>
                </a:solidFill>
                <a:latin typeface="Times New Roman"/>
                <a:ea typeface="Times New Roman"/>
                <a:cs typeface="Times New Roman"/>
                <a:sym typeface="Times New Roman"/>
              </a:rPr>
              <a:t>Presented to</a:t>
            </a:r>
            <a:br>
              <a:rPr b="1" i="0" lang="en-GB" sz="1400" u="none" cap="none" strike="noStrike">
                <a:solidFill>
                  <a:srgbClr val="CCCCCC"/>
                </a:solidFill>
                <a:latin typeface="Times New Roman"/>
                <a:ea typeface="Times New Roman"/>
                <a:cs typeface="Times New Roman"/>
                <a:sym typeface="Times New Roman"/>
              </a:rPr>
            </a:br>
            <a:r>
              <a:rPr b="1" i="0" lang="en-GB" sz="1400" u="none" cap="none" strike="noStrike">
                <a:solidFill>
                  <a:srgbClr val="CCCCCC"/>
                </a:solidFill>
                <a:latin typeface="Times New Roman"/>
                <a:ea typeface="Times New Roman"/>
                <a:cs typeface="Times New Roman"/>
                <a:sym typeface="Times New Roman"/>
              </a:rPr>
              <a:t>                                      </a:t>
            </a:r>
            <a:r>
              <a:rPr b="1" i="0" lang="en-GB" sz="1800" u="none" cap="none" strike="noStrike">
                <a:solidFill>
                  <a:srgbClr val="CCCCCC"/>
                </a:solidFill>
                <a:latin typeface="Times New Roman"/>
                <a:ea typeface="Times New Roman"/>
                <a:cs typeface="Times New Roman"/>
                <a:sym typeface="Times New Roman"/>
              </a:rPr>
              <a:t> </a:t>
            </a:r>
            <a:r>
              <a:rPr b="1" i="0" lang="en-GB" sz="1500" u="none" cap="none" strike="noStrike">
                <a:solidFill>
                  <a:srgbClr val="CCCCCC"/>
                </a:solidFill>
                <a:latin typeface="Times New Roman"/>
                <a:ea typeface="Times New Roman"/>
                <a:cs typeface="Times New Roman"/>
                <a:sym typeface="Times New Roman"/>
              </a:rPr>
              <a:t>Prof.</a:t>
            </a:r>
            <a:r>
              <a:rPr b="1" i="0" lang="en-GB" sz="1800" u="none" cap="none" strike="noStrike">
                <a:solidFill>
                  <a:srgbClr val="CCCCCC"/>
                </a:solidFill>
                <a:latin typeface="Times New Roman"/>
                <a:ea typeface="Times New Roman"/>
                <a:cs typeface="Times New Roman"/>
                <a:sym typeface="Times New Roman"/>
              </a:rPr>
              <a:t> Andrea Cristofaro </a:t>
            </a:r>
            <a:r>
              <a:rPr b="1" i="0" lang="en-GB" sz="1600" u="none" cap="none" strike="noStrike">
                <a:solidFill>
                  <a:srgbClr val="CCCCCC"/>
                </a:solidFill>
                <a:latin typeface="Times New Roman"/>
                <a:ea typeface="Times New Roman"/>
                <a:cs typeface="Times New Roman"/>
                <a:sym typeface="Times New Roman"/>
              </a:rPr>
              <a:t>                                                 </a:t>
            </a:r>
            <a:br>
              <a:rPr b="1" i="0" lang="en-GB" sz="1600" u="none" cap="none" strike="noStrike">
                <a:solidFill>
                  <a:srgbClr val="CCCCCC"/>
                </a:solidFill>
                <a:latin typeface="Times New Roman"/>
                <a:ea typeface="Times New Roman"/>
                <a:cs typeface="Times New Roman"/>
                <a:sym typeface="Times New Roman"/>
              </a:rPr>
            </a:br>
            <a:r>
              <a:rPr b="1" i="0" lang="en-GB" sz="1600" u="none" cap="none" strike="noStrike">
                <a:solidFill>
                  <a:srgbClr val="CCCCCC"/>
                </a:solidFill>
                <a:latin typeface="Times New Roman"/>
                <a:ea typeface="Times New Roman"/>
                <a:cs typeface="Times New Roman"/>
                <a:sym typeface="Times New Roman"/>
              </a:rPr>
              <a:t>          </a:t>
            </a:r>
            <a:r>
              <a:rPr b="1" i="0" lang="en-GB" sz="1400" u="none" cap="none" strike="noStrike">
                <a:solidFill>
                  <a:srgbClr val="CCCCCC"/>
                </a:solidFill>
                <a:latin typeface="Times New Roman"/>
                <a:ea typeface="Times New Roman"/>
                <a:cs typeface="Times New Roman"/>
                <a:sym typeface="Times New Roman"/>
              </a:rPr>
              <a:t>                                           </a:t>
            </a:r>
            <a:endParaRPr b="1" i="0" sz="1400" u="none" cap="none" strike="noStrike">
              <a:solidFill>
                <a:srgbClr val="CCCCCC"/>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CCCCCC"/>
                </a:solidFill>
                <a:latin typeface="Times New Roman"/>
                <a:ea typeface="Times New Roman"/>
                <a:cs typeface="Times New Roman"/>
                <a:sym typeface="Times New Roman"/>
              </a:rPr>
              <a:t>                                                       </a:t>
            </a:r>
            <a:r>
              <a:rPr b="1" i="0" lang="en-GB" sz="1400" u="sng" cap="none" strike="noStrike">
                <a:solidFill>
                  <a:srgbClr val="CCCCCC"/>
                </a:solidFill>
                <a:latin typeface="Times New Roman"/>
                <a:ea typeface="Times New Roman"/>
                <a:cs typeface="Times New Roman"/>
                <a:sym typeface="Times New Roman"/>
              </a:rPr>
              <a:t>Done by </a:t>
            </a:r>
            <a:r>
              <a:rPr b="1" i="0" lang="en-GB" sz="1400" u="none" cap="none" strike="noStrike">
                <a:solidFill>
                  <a:srgbClr val="CCCCCC"/>
                </a:solidFill>
                <a:latin typeface="Times New Roman"/>
                <a:ea typeface="Times New Roman"/>
                <a:cs typeface="Times New Roman"/>
                <a:sym typeface="Times New Roman"/>
              </a:rPr>
              <a:t> </a:t>
            </a:r>
            <a:endParaRPr b="1" i="0" sz="1400" u="none" cap="none" strike="noStrike">
              <a:solidFill>
                <a:srgbClr val="CCCCCC"/>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CCCCCC"/>
                </a:solidFill>
                <a:latin typeface="Times New Roman"/>
                <a:ea typeface="Times New Roman"/>
                <a:cs typeface="Times New Roman"/>
                <a:sym typeface="Times New Roman"/>
              </a:rPr>
              <a:t>                                                     Luca Tirel</a:t>
            </a:r>
            <a:br>
              <a:rPr b="1" i="0" lang="en-GB" sz="1400" u="none" cap="none" strike="noStrike">
                <a:solidFill>
                  <a:srgbClr val="CCCCCC"/>
                </a:solidFill>
                <a:latin typeface="Times New Roman"/>
                <a:ea typeface="Times New Roman"/>
                <a:cs typeface="Times New Roman"/>
                <a:sym typeface="Times New Roman"/>
              </a:rPr>
            </a:br>
            <a:r>
              <a:rPr b="1" i="0" lang="en-GB" sz="1400" u="none" cap="none" strike="noStrike">
                <a:solidFill>
                  <a:srgbClr val="CCCCCC"/>
                </a:solidFill>
                <a:latin typeface="Times New Roman"/>
                <a:ea typeface="Times New Roman"/>
                <a:cs typeface="Times New Roman"/>
                <a:sym typeface="Times New Roman"/>
              </a:rPr>
              <a:t>                                    tirel.1702631@studenti.uniroma1.it</a:t>
            </a:r>
            <a:endParaRPr b="1" i="0" sz="1400" u="none" cap="none" strike="noStrike">
              <a:solidFill>
                <a:srgbClr val="CCCCCC"/>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br>
              <a:rPr b="1" i="0" lang="en-GB" sz="1400" u="none" cap="none" strike="noStrike">
                <a:solidFill>
                  <a:srgbClr val="CCCCCC"/>
                </a:solidFill>
                <a:latin typeface="Times New Roman"/>
                <a:ea typeface="Times New Roman"/>
                <a:cs typeface="Times New Roman"/>
                <a:sym typeface="Times New Roman"/>
              </a:rPr>
            </a:br>
            <a:r>
              <a:rPr b="1" i="0" lang="en-GB" sz="1400" u="none" cap="none" strike="noStrike">
                <a:solidFill>
                  <a:srgbClr val="CCCCCC"/>
                </a:solidFill>
                <a:latin typeface="Times New Roman"/>
                <a:ea typeface="Times New Roman"/>
                <a:cs typeface="Times New Roman"/>
                <a:sym typeface="Times New Roman"/>
              </a:rPr>
              <a:t>                                                    Alessandro Reali</a:t>
            </a:r>
            <a:br>
              <a:rPr b="1" i="0" lang="en-GB" sz="1400" u="none" cap="none" strike="noStrike">
                <a:solidFill>
                  <a:srgbClr val="CCCCCC"/>
                </a:solidFill>
                <a:latin typeface="Times New Roman"/>
                <a:ea typeface="Times New Roman"/>
                <a:cs typeface="Times New Roman"/>
                <a:sym typeface="Times New Roman"/>
              </a:rPr>
            </a:br>
            <a:r>
              <a:rPr b="1" i="0" lang="en-GB" sz="1400" u="none" cap="none" strike="noStrike">
                <a:solidFill>
                  <a:srgbClr val="CCCCCC"/>
                </a:solidFill>
                <a:latin typeface="Times New Roman"/>
                <a:ea typeface="Times New Roman"/>
                <a:cs typeface="Times New Roman"/>
                <a:sym typeface="Times New Roman"/>
              </a:rPr>
              <a:t>                                reali.1714214@studenti.uniroma1.it</a:t>
            </a:r>
            <a:br>
              <a:rPr b="1" i="0" lang="en-GB" sz="1400" u="none" cap="none" strike="noStrike">
                <a:solidFill>
                  <a:srgbClr val="CCCCCC"/>
                </a:solidFill>
                <a:latin typeface="Times New Roman"/>
                <a:ea typeface="Times New Roman"/>
                <a:cs typeface="Times New Roman"/>
                <a:sym typeface="Times New Roman"/>
              </a:rPr>
            </a:br>
            <a:br>
              <a:rPr b="1" i="0" lang="en-GB" sz="1400" u="none" cap="none" strike="noStrike">
                <a:solidFill>
                  <a:srgbClr val="CCCCCC"/>
                </a:solidFill>
                <a:latin typeface="Times New Roman"/>
                <a:ea typeface="Times New Roman"/>
                <a:cs typeface="Times New Roman"/>
                <a:sym typeface="Times New Roman"/>
              </a:rPr>
            </a:br>
            <a:r>
              <a:rPr b="1" i="0" lang="en-GB" sz="1400" u="none" cap="none" strike="noStrike">
                <a:solidFill>
                  <a:srgbClr val="CCCCCC"/>
                </a:solidFill>
                <a:latin typeface="Times New Roman"/>
                <a:ea typeface="Times New Roman"/>
                <a:cs typeface="Times New Roman"/>
                <a:sym typeface="Times New Roman"/>
              </a:rPr>
              <a:t>                                       Ali Mohamed Ali Hassan Ali</a:t>
            </a:r>
            <a:br>
              <a:rPr b="1" i="0" lang="en-GB" sz="1400" u="none" cap="none" strike="noStrike">
                <a:solidFill>
                  <a:srgbClr val="CCCCCC"/>
                </a:solidFill>
                <a:latin typeface="Times New Roman"/>
                <a:ea typeface="Times New Roman"/>
                <a:cs typeface="Times New Roman"/>
                <a:sym typeface="Times New Roman"/>
              </a:rPr>
            </a:br>
            <a:r>
              <a:rPr b="1" i="0" lang="en-GB" sz="1400" u="none" cap="none" strike="noStrike">
                <a:solidFill>
                  <a:srgbClr val="CCCCCC"/>
                </a:solidFill>
                <a:latin typeface="Times New Roman"/>
                <a:ea typeface="Times New Roman"/>
                <a:cs typeface="Times New Roman"/>
                <a:sym typeface="Times New Roman"/>
              </a:rPr>
              <a:t>                                   ali.1936023@studenti.uniroma1.it</a:t>
            </a:r>
            <a:endParaRPr b="1" i="0" sz="1400" u="none" cap="none" strike="noStrike">
              <a:solidFill>
                <a:srgbClr val="CCCCCC"/>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0"/>
          <p:cNvSpPr txBox="1"/>
          <p:nvPr/>
        </p:nvSpPr>
        <p:spPr>
          <a:xfrm>
            <a:off x="43434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0"/>
          <p:cNvSpPr txBox="1"/>
          <p:nvPr/>
        </p:nvSpPr>
        <p:spPr>
          <a:xfrm>
            <a:off x="1219200" y="6148387"/>
            <a:ext cx="2895600" cy="457200"/>
          </a:xfrm>
          <a:prstGeom prst="rect">
            <a:avLst/>
          </a:prstGeom>
          <a:noFill/>
          <a:ln>
            <a:noFill/>
          </a:ln>
        </p:spPr>
        <p:txBody>
          <a:bodyPr anchorCtr="0" anchor="t" bIns="45700" lIns="91425" spcFirstLastPara="1" rIns="91425" wrap="square" tIns="45700">
            <a:noAutofit/>
          </a:bodyPr>
          <a:lstStyle/>
          <a:p>
            <a:pPr indent="0" lvl="0" marL="91440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0000"/>
              </a:solidFill>
              <a:latin typeface="Arial"/>
              <a:ea typeface="Arial"/>
              <a:cs typeface="Arial"/>
              <a:sym typeface="Arial"/>
            </a:endParaRPr>
          </a:p>
        </p:txBody>
      </p:sp>
      <p:sp>
        <p:nvSpPr>
          <p:cNvPr id="268" name="Google Shape;268;p10"/>
          <p:cNvSpPr txBox="1"/>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100"/>
              <a:buFont typeface="Arial"/>
              <a:buNone/>
            </a:pPr>
            <a:r>
              <a:rPr b="0" i="0" lang="en-GB" sz="1100" u="none" cap="none" strike="noStrike">
                <a:solidFill>
                  <a:schemeClr val="lt1"/>
                </a:solidFill>
                <a:latin typeface="Arial"/>
                <a:ea typeface="Arial"/>
                <a:cs typeface="Arial"/>
                <a:sym typeface="Arial"/>
              </a:rPr>
              <a:t>Pagina </a:t>
            </a:r>
            <a:fld id="{00000000-1234-1234-1234-123412341234}" type="slidenum">
              <a:rPr b="0" i="0" lang="en-GB" sz="11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69" name="Google Shape;269;p10"/>
          <p:cNvSpPr txBox="1"/>
          <p:nvPr>
            <p:ph idx="1" type="body"/>
          </p:nvPr>
        </p:nvSpPr>
        <p:spPr>
          <a:xfrm>
            <a:off x="280800" y="496625"/>
            <a:ext cx="8863200" cy="5132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360"/>
              </a:spcBef>
              <a:spcAft>
                <a:spcPts val="0"/>
              </a:spcAft>
              <a:buSzPts val="1800"/>
              <a:buNone/>
            </a:pPr>
            <a:r>
              <a:rPr lang="en-GB" sz="1800">
                <a:latin typeface="Times New Roman"/>
                <a:ea typeface="Times New Roman"/>
                <a:cs typeface="Times New Roman"/>
                <a:sym typeface="Times New Roman"/>
              </a:rPr>
              <a:t>Now that we have defined the barrier functions we can define the </a:t>
            </a:r>
            <a:r>
              <a:rPr b="1" lang="en-GB" sz="1800">
                <a:latin typeface="Times New Roman"/>
                <a:ea typeface="Times New Roman"/>
                <a:cs typeface="Times New Roman"/>
                <a:sym typeface="Times New Roman"/>
              </a:rPr>
              <a:t>pairwise safety sets</a:t>
            </a:r>
            <a:r>
              <a:rPr lang="en-GB" sz="1800">
                <a:latin typeface="Times New Roman"/>
                <a:ea typeface="Times New Roman"/>
                <a:cs typeface="Times New Roman"/>
                <a:sym typeface="Times New Roman"/>
              </a:rPr>
              <a:t> as :</a:t>
            </a:r>
            <a:br>
              <a:rPr lang="en-GB" sz="1800">
                <a:latin typeface="Times New Roman"/>
                <a:ea typeface="Times New Roman"/>
                <a:cs typeface="Times New Roman"/>
                <a:sym typeface="Times New Roman"/>
              </a:rPr>
            </a:br>
            <a:br>
              <a:rPr lang="en-GB" sz="1800">
                <a:latin typeface="Times New Roman"/>
                <a:ea typeface="Times New Roman"/>
                <a:cs typeface="Times New Roman"/>
                <a:sym typeface="Times New Roman"/>
              </a:rPr>
            </a:br>
            <a:r>
              <a:rPr lang="en-GB" sz="1800">
                <a:latin typeface="Times New Roman"/>
                <a:ea typeface="Times New Roman"/>
                <a:cs typeface="Times New Roman"/>
                <a:sym typeface="Times New Roman"/>
              </a:rPr>
              <a:t>Now, by combining the definition of         with the constraint used to render         forward invariant, and by </a:t>
            </a:r>
            <a:r>
              <a:rPr b="1" lang="en-GB" sz="1800">
                <a:latin typeface="Times New Roman"/>
                <a:ea typeface="Times New Roman"/>
                <a:cs typeface="Times New Roman"/>
                <a:sym typeface="Times New Roman"/>
              </a:rPr>
              <a:t>fixing the class-k extended function</a:t>
            </a:r>
            <a:r>
              <a:rPr lang="en-GB" sz="1800">
                <a:latin typeface="Times New Roman"/>
                <a:ea typeface="Times New Roman"/>
                <a:cs typeface="Times New Roman"/>
                <a:sym typeface="Times New Roman"/>
              </a:rPr>
              <a:t> as:</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rPr lang="en-GB" sz="1800">
                <a:latin typeface="Times New Roman"/>
                <a:ea typeface="Times New Roman"/>
                <a:cs typeface="Times New Roman"/>
                <a:sym typeface="Times New Roman"/>
              </a:rPr>
              <a:t>We can rewrite the </a:t>
            </a:r>
            <a:r>
              <a:rPr b="1" lang="en-GB" sz="1800">
                <a:latin typeface="Times New Roman"/>
                <a:ea typeface="Times New Roman"/>
                <a:cs typeface="Times New Roman"/>
                <a:sym typeface="Times New Roman"/>
              </a:rPr>
              <a:t>QP</a:t>
            </a:r>
            <a:r>
              <a:rPr lang="en-GB" sz="1800">
                <a:latin typeface="Times New Roman"/>
                <a:ea typeface="Times New Roman"/>
                <a:cs typeface="Times New Roman"/>
                <a:sym typeface="Times New Roman"/>
              </a:rPr>
              <a:t> </a:t>
            </a:r>
            <a:r>
              <a:rPr b="1" lang="en-GB" sz="1800">
                <a:latin typeface="Times New Roman"/>
                <a:ea typeface="Times New Roman"/>
                <a:cs typeface="Times New Roman"/>
                <a:sym typeface="Times New Roman"/>
              </a:rPr>
              <a:t>safety </a:t>
            </a:r>
            <a:r>
              <a:rPr lang="en-GB" sz="1800">
                <a:latin typeface="Times New Roman"/>
                <a:ea typeface="Times New Roman"/>
                <a:cs typeface="Times New Roman"/>
                <a:sym typeface="Times New Roman"/>
              </a:rPr>
              <a:t>(linear)</a:t>
            </a:r>
            <a:r>
              <a:rPr b="1" lang="en-GB" sz="1800">
                <a:latin typeface="Times New Roman"/>
                <a:ea typeface="Times New Roman"/>
                <a:cs typeface="Times New Roman"/>
                <a:sym typeface="Times New Roman"/>
              </a:rPr>
              <a:t> constraints</a:t>
            </a:r>
            <a:r>
              <a:rPr lang="en-GB" sz="1800">
                <a:latin typeface="Times New Roman"/>
                <a:ea typeface="Times New Roman"/>
                <a:cs typeface="Times New Roman"/>
                <a:sym typeface="Times New Roman"/>
              </a:rPr>
              <a:t> as: </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rPr lang="en-GB" sz="1800">
                <a:latin typeface="Times New Roman"/>
                <a:ea typeface="Times New Roman"/>
                <a:cs typeface="Times New Roman"/>
                <a:sym typeface="Times New Roman"/>
              </a:rPr>
              <a:t>Furthermore, in the </a:t>
            </a:r>
            <a:r>
              <a:rPr b="1" lang="en-GB" sz="1800">
                <a:latin typeface="Times New Roman"/>
                <a:ea typeface="Times New Roman"/>
                <a:cs typeface="Times New Roman"/>
                <a:sym typeface="Times New Roman"/>
              </a:rPr>
              <a:t>presence of obstacles</a:t>
            </a:r>
            <a:r>
              <a:rPr lang="en-GB" sz="1800">
                <a:latin typeface="Times New Roman"/>
                <a:ea typeface="Times New Roman"/>
                <a:cs typeface="Times New Roman"/>
                <a:sym typeface="Times New Roman"/>
              </a:rPr>
              <a:t> (fixed or moving), we can assume it to be bounded by circles and treat them as agents with no control inputs. The barrier functions are:</a:t>
            </a:r>
            <a:br>
              <a:rPr lang="en-GB" sz="1800">
                <a:latin typeface="Times New Roman"/>
                <a:ea typeface="Times New Roman"/>
                <a:cs typeface="Times New Roman"/>
                <a:sym typeface="Times New Roman"/>
              </a:rPr>
            </a:br>
            <a:br>
              <a:rPr lang="en-GB" sz="1800">
                <a:latin typeface="Times New Roman"/>
                <a:ea typeface="Times New Roman"/>
                <a:cs typeface="Times New Roman"/>
                <a:sym typeface="Times New Roman"/>
              </a:rPr>
            </a:br>
            <a:br>
              <a:rPr lang="en-GB" sz="1800">
                <a:latin typeface="Times New Roman"/>
                <a:ea typeface="Times New Roman"/>
                <a:cs typeface="Times New Roman"/>
                <a:sym typeface="Times New Roman"/>
              </a:rPr>
            </a:br>
            <a:r>
              <a:rPr lang="en-GB" sz="1800">
                <a:latin typeface="Times New Roman"/>
                <a:ea typeface="Times New Roman"/>
                <a:cs typeface="Times New Roman"/>
                <a:sym typeface="Times New Roman"/>
              </a:rPr>
              <a:t>where      is the radius of the circle and       is the position of k-th obstacle.</a:t>
            </a:r>
            <a:br>
              <a:rPr lang="en-GB" sz="1800">
                <a:latin typeface="Times New Roman"/>
                <a:ea typeface="Times New Roman"/>
                <a:cs typeface="Times New Roman"/>
                <a:sym typeface="Times New Roman"/>
              </a:rPr>
            </a:b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rPr lang="en-GB" sz="1800">
                <a:latin typeface="Times New Roman"/>
                <a:ea typeface="Times New Roman"/>
                <a:cs typeface="Times New Roman"/>
                <a:sym typeface="Times New Roman"/>
              </a:rPr>
              <a:t>The QP problem defined will aim at </a:t>
            </a:r>
            <a:r>
              <a:rPr b="1" lang="en-GB" sz="1800">
                <a:latin typeface="Times New Roman"/>
                <a:ea typeface="Times New Roman"/>
                <a:cs typeface="Times New Roman"/>
                <a:sym typeface="Times New Roman"/>
              </a:rPr>
              <a:t>finding the control input that deviates the least</a:t>
            </a:r>
            <a:r>
              <a:rPr lang="en-GB" sz="1800">
                <a:latin typeface="Times New Roman"/>
                <a:ea typeface="Times New Roman"/>
                <a:cs typeface="Times New Roman"/>
                <a:sym typeface="Times New Roman"/>
              </a:rPr>
              <a:t> from the PID (reference) control input, by satisfying the safety constraints (</a:t>
            </a:r>
            <a:r>
              <a:rPr b="1" lang="en-GB" sz="1800">
                <a:latin typeface="Times New Roman"/>
                <a:ea typeface="Times New Roman"/>
                <a:cs typeface="Times New Roman"/>
                <a:sym typeface="Times New Roman"/>
              </a:rPr>
              <a:t>Zeroing C</a:t>
            </a:r>
            <a:r>
              <a:rPr lang="en-GB" sz="1800">
                <a:latin typeface="Times New Roman"/>
                <a:ea typeface="Times New Roman"/>
                <a:cs typeface="Times New Roman"/>
                <a:sym typeface="Times New Roman"/>
              </a:rPr>
              <a:t>ontrol </a:t>
            </a:r>
            <a:r>
              <a:rPr b="1" lang="en-GB" sz="1800">
                <a:latin typeface="Times New Roman"/>
                <a:ea typeface="Times New Roman"/>
                <a:cs typeface="Times New Roman"/>
                <a:sym typeface="Times New Roman"/>
              </a:rPr>
              <a:t>B</a:t>
            </a:r>
            <a:r>
              <a:rPr lang="en-GB" sz="1800">
                <a:latin typeface="Times New Roman"/>
                <a:ea typeface="Times New Roman"/>
                <a:cs typeface="Times New Roman"/>
                <a:sym typeface="Times New Roman"/>
              </a:rPr>
              <a:t>arrier </a:t>
            </a:r>
            <a:r>
              <a:rPr b="1" lang="en-GB" sz="1800">
                <a:latin typeface="Times New Roman"/>
                <a:ea typeface="Times New Roman"/>
                <a:cs typeface="Times New Roman"/>
                <a:sym typeface="Times New Roman"/>
              </a:rPr>
              <a:t>F</a:t>
            </a:r>
            <a:r>
              <a:rPr lang="en-GB" sz="1800">
                <a:latin typeface="Times New Roman"/>
                <a:ea typeface="Times New Roman"/>
                <a:cs typeface="Times New Roman"/>
                <a:sym typeface="Times New Roman"/>
              </a:rPr>
              <a:t>unctions problem). The </a:t>
            </a:r>
            <a:r>
              <a:rPr b="1" lang="en-GB" sz="1800">
                <a:latin typeface="Times New Roman"/>
                <a:ea typeface="Times New Roman"/>
                <a:cs typeface="Times New Roman"/>
                <a:sym typeface="Times New Roman"/>
              </a:rPr>
              <a:t>cost function</a:t>
            </a:r>
            <a:r>
              <a:rPr lang="en-GB" sz="1800">
                <a:latin typeface="Times New Roman"/>
                <a:ea typeface="Times New Roman"/>
                <a:cs typeface="Times New Roman"/>
                <a:sym typeface="Times New Roman"/>
              </a:rPr>
              <a:t> will change according to approach and is defined as:</a:t>
            </a:r>
            <a:endParaRPr sz="1800">
              <a:latin typeface="Times New Roman"/>
              <a:ea typeface="Times New Roman"/>
              <a:cs typeface="Times New Roman"/>
              <a:sym typeface="Times New Roman"/>
            </a:endParaRPr>
          </a:p>
        </p:txBody>
      </p:sp>
      <p:sp>
        <p:nvSpPr>
          <p:cNvPr id="270" name="Google Shape;270;p10"/>
          <p:cNvSpPr txBox="1"/>
          <p:nvPr/>
        </p:nvSpPr>
        <p:spPr>
          <a:xfrm>
            <a:off x="1219200" y="6148375"/>
            <a:ext cx="5638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r>
              <a:rPr b="1" i="0" lang="en-GB" sz="1400" u="none" cap="none" strike="noStrike">
                <a:solidFill>
                  <a:schemeClr val="lt1"/>
                </a:solidFill>
                <a:latin typeface="Arial"/>
                <a:ea typeface="Arial"/>
                <a:cs typeface="Arial"/>
                <a:sym typeface="Arial"/>
              </a:rPr>
              <a:t>Multi-robot collision avoidance using control barrier functions</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p:txBody>
      </p:sp>
      <p:sp>
        <p:nvSpPr>
          <p:cNvPr id="271" name="Google Shape;271;p10"/>
          <p:cNvSpPr txBox="1"/>
          <p:nvPr>
            <p:ph type="title"/>
          </p:nvPr>
        </p:nvSpPr>
        <p:spPr>
          <a:xfrm>
            <a:off x="330162" y="92625"/>
            <a:ext cx="7416900" cy="581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Problem Formulation </a:t>
            </a:r>
            <a:endParaRPr/>
          </a:p>
        </p:txBody>
      </p:sp>
      <p:pic>
        <p:nvPicPr>
          <p:cNvPr id="272" name="Google Shape;272;p10"/>
          <p:cNvPicPr preferRelativeResize="0"/>
          <p:nvPr/>
        </p:nvPicPr>
        <p:blipFill rotWithShape="1">
          <a:blip r:embed="rId3">
            <a:alphaModFix/>
          </a:blip>
          <a:srcRect b="0" l="0" r="0" t="0"/>
          <a:stretch/>
        </p:blipFill>
        <p:spPr>
          <a:xfrm>
            <a:off x="2952388" y="1856852"/>
            <a:ext cx="2835325" cy="277981"/>
          </a:xfrm>
          <a:prstGeom prst="rect">
            <a:avLst/>
          </a:prstGeom>
          <a:noFill/>
          <a:ln>
            <a:noFill/>
          </a:ln>
        </p:spPr>
      </p:pic>
      <p:pic>
        <p:nvPicPr>
          <p:cNvPr id="273" name="Google Shape;273;p10"/>
          <p:cNvPicPr preferRelativeResize="0"/>
          <p:nvPr/>
        </p:nvPicPr>
        <p:blipFill rotWithShape="1">
          <a:blip r:embed="rId4">
            <a:alphaModFix/>
          </a:blip>
          <a:srcRect b="0" l="0" r="0" t="0"/>
          <a:stretch/>
        </p:blipFill>
        <p:spPr>
          <a:xfrm>
            <a:off x="2636725" y="901691"/>
            <a:ext cx="3466650" cy="322175"/>
          </a:xfrm>
          <a:prstGeom prst="rect">
            <a:avLst/>
          </a:prstGeom>
          <a:noFill/>
          <a:ln>
            <a:noFill/>
          </a:ln>
        </p:spPr>
      </p:pic>
      <p:pic>
        <p:nvPicPr>
          <p:cNvPr id="274" name="Google Shape;274;p10"/>
          <p:cNvPicPr preferRelativeResize="0"/>
          <p:nvPr/>
        </p:nvPicPr>
        <p:blipFill rotWithShape="1">
          <a:blip r:embed="rId5">
            <a:alphaModFix/>
          </a:blip>
          <a:srcRect b="0" l="0" r="0" t="0"/>
          <a:stretch/>
        </p:blipFill>
        <p:spPr>
          <a:xfrm>
            <a:off x="7389210" y="1267965"/>
            <a:ext cx="333250" cy="225175"/>
          </a:xfrm>
          <a:prstGeom prst="rect">
            <a:avLst/>
          </a:prstGeom>
          <a:noFill/>
          <a:ln>
            <a:noFill/>
          </a:ln>
        </p:spPr>
      </p:pic>
      <p:pic>
        <p:nvPicPr>
          <p:cNvPr id="275" name="Google Shape;275;p10"/>
          <p:cNvPicPr preferRelativeResize="0"/>
          <p:nvPr/>
        </p:nvPicPr>
        <p:blipFill rotWithShape="1">
          <a:blip r:embed="rId6">
            <a:alphaModFix/>
          </a:blip>
          <a:srcRect b="0" l="0" r="0" t="0"/>
          <a:stretch/>
        </p:blipFill>
        <p:spPr>
          <a:xfrm>
            <a:off x="3857403" y="1267976"/>
            <a:ext cx="292723" cy="225175"/>
          </a:xfrm>
          <a:prstGeom prst="rect">
            <a:avLst/>
          </a:prstGeom>
          <a:noFill/>
          <a:ln>
            <a:noFill/>
          </a:ln>
        </p:spPr>
      </p:pic>
      <p:pic>
        <p:nvPicPr>
          <p:cNvPr id="276" name="Google Shape;276;p10"/>
          <p:cNvPicPr preferRelativeResize="0"/>
          <p:nvPr/>
        </p:nvPicPr>
        <p:blipFill rotWithShape="1">
          <a:blip r:embed="rId7">
            <a:alphaModFix/>
          </a:blip>
          <a:srcRect b="0" l="0" r="0" t="0"/>
          <a:stretch/>
        </p:blipFill>
        <p:spPr>
          <a:xfrm>
            <a:off x="1488634" y="2582491"/>
            <a:ext cx="6166729" cy="500300"/>
          </a:xfrm>
          <a:prstGeom prst="rect">
            <a:avLst/>
          </a:prstGeom>
          <a:noFill/>
          <a:ln>
            <a:noFill/>
          </a:ln>
        </p:spPr>
      </p:pic>
      <p:pic>
        <p:nvPicPr>
          <p:cNvPr id="277" name="Google Shape;277;p10"/>
          <p:cNvPicPr preferRelativeResize="0"/>
          <p:nvPr/>
        </p:nvPicPr>
        <p:blipFill rotWithShape="1">
          <a:blip r:embed="rId8">
            <a:alphaModFix/>
          </a:blip>
          <a:srcRect b="0" l="0" r="0" t="0"/>
          <a:stretch/>
        </p:blipFill>
        <p:spPr>
          <a:xfrm>
            <a:off x="7955275" y="2700262"/>
            <a:ext cx="441371" cy="225175"/>
          </a:xfrm>
          <a:prstGeom prst="rect">
            <a:avLst/>
          </a:prstGeom>
          <a:noFill/>
          <a:ln>
            <a:noFill/>
          </a:ln>
        </p:spPr>
      </p:pic>
      <p:pic>
        <p:nvPicPr>
          <p:cNvPr id="278" name="Google Shape;278;p10"/>
          <p:cNvPicPr preferRelativeResize="0"/>
          <p:nvPr/>
        </p:nvPicPr>
        <p:blipFill rotWithShape="1">
          <a:blip r:embed="rId9">
            <a:alphaModFix/>
          </a:blip>
          <a:srcRect b="0" l="0" r="0" t="0"/>
          <a:stretch/>
        </p:blipFill>
        <p:spPr>
          <a:xfrm>
            <a:off x="2530725" y="3732684"/>
            <a:ext cx="4082550" cy="500313"/>
          </a:xfrm>
          <a:prstGeom prst="rect">
            <a:avLst/>
          </a:prstGeom>
          <a:noFill/>
          <a:ln>
            <a:noFill/>
          </a:ln>
        </p:spPr>
      </p:pic>
      <p:pic>
        <p:nvPicPr>
          <p:cNvPr id="279" name="Google Shape;279;p10"/>
          <p:cNvPicPr preferRelativeResize="0"/>
          <p:nvPr/>
        </p:nvPicPr>
        <p:blipFill rotWithShape="1">
          <a:blip r:embed="rId10">
            <a:alphaModFix/>
          </a:blip>
          <a:srcRect b="0" l="0" r="0" t="0"/>
          <a:stretch/>
        </p:blipFill>
        <p:spPr>
          <a:xfrm>
            <a:off x="988448" y="4309554"/>
            <a:ext cx="211575" cy="165299"/>
          </a:xfrm>
          <a:prstGeom prst="rect">
            <a:avLst/>
          </a:prstGeom>
          <a:noFill/>
          <a:ln>
            <a:noFill/>
          </a:ln>
        </p:spPr>
      </p:pic>
      <p:pic>
        <p:nvPicPr>
          <p:cNvPr id="280" name="Google Shape;280;p10"/>
          <p:cNvPicPr preferRelativeResize="0"/>
          <p:nvPr/>
        </p:nvPicPr>
        <p:blipFill rotWithShape="1">
          <a:blip r:embed="rId11">
            <a:alphaModFix/>
          </a:blip>
          <a:srcRect b="0" l="0" r="0" t="0"/>
          <a:stretch/>
        </p:blipFill>
        <p:spPr>
          <a:xfrm>
            <a:off x="3982281" y="4313771"/>
            <a:ext cx="211575" cy="179300"/>
          </a:xfrm>
          <a:prstGeom prst="rect">
            <a:avLst/>
          </a:prstGeom>
          <a:noFill/>
          <a:ln>
            <a:noFill/>
          </a:ln>
        </p:spPr>
      </p:pic>
      <p:pic>
        <p:nvPicPr>
          <p:cNvPr id="281" name="Google Shape;281;p10"/>
          <p:cNvPicPr preferRelativeResize="0"/>
          <p:nvPr/>
        </p:nvPicPr>
        <p:blipFill rotWithShape="1">
          <a:blip r:embed="rId12">
            <a:alphaModFix/>
          </a:blip>
          <a:srcRect b="0" l="0" r="0" t="0"/>
          <a:stretch/>
        </p:blipFill>
        <p:spPr>
          <a:xfrm>
            <a:off x="3864525" y="5749558"/>
            <a:ext cx="1695731" cy="277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2"/>
          <p:cNvSpPr txBox="1"/>
          <p:nvPr>
            <p:ph type="title"/>
          </p:nvPr>
        </p:nvSpPr>
        <p:spPr>
          <a:xfrm>
            <a:off x="12" y="192424"/>
            <a:ext cx="7559700" cy="581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Experiment 1 - Centralized Approach </a:t>
            </a:r>
            <a:endParaRPr/>
          </a:p>
        </p:txBody>
      </p:sp>
      <p:sp>
        <p:nvSpPr>
          <p:cNvPr id="288" name="Google Shape;288;p12"/>
          <p:cNvSpPr txBox="1"/>
          <p:nvPr>
            <p:ph idx="1" type="body"/>
          </p:nvPr>
        </p:nvSpPr>
        <p:spPr>
          <a:xfrm>
            <a:off x="0" y="716300"/>
            <a:ext cx="9107100" cy="71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GB" sz="1800"/>
              <a:t>In the </a:t>
            </a:r>
            <a:r>
              <a:rPr b="1" lang="en-GB" sz="1800"/>
              <a:t>centralized approach</a:t>
            </a:r>
            <a:r>
              <a:rPr lang="en-GB" sz="1800"/>
              <a:t> we can </a:t>
            </a:r>
            <a:r>
              <a:rPr b="1" lang="en-GB" sz="1800"/>
              <a:t>model the robot swarm as a complete graph</a:t>
            </a:r>
            <a:r>
              <a:rPr lang="en-GB" sz="1800"/>
              <a:t> with N robots, considering the </a:t>
            </a:r>
            <a:r>
              <a:rPr b="1" lang="en-GB" sz="1800"/>
              <a:t>pairwise barriers within all of the couples</a:t>
            </a:r>
            <a:r>
              <a:rPr lang="en-GB" sz="1800"/>
              <a:t>.</a:t>
            </a:r>
            <a:endParaRPr sz="1800"/>
          </a:p>
        </p:txBody>
      </p:sp>
      <p:sp>
        <p:nvSpPr>
          <p:cNvPr id="289" name="Google Shape;289;p12"/>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lt1"/>
              </a:buClr>
              <a:buSzPts val="1100"/>
              <a:buFont typeface="Arial"/>
              <a:buNone/>
            </a:pPr>
            <a:r>
              <a:rPr lang="en-GB"/>
              <a:t>Pagina </a:t>
            </a:r>
            <a:fld id="{00000000-1234-1234-1234-123412341234}" type="slidenum">
              <a:rPr lang="en-GB"/>
              <a:t>‹#›</a:t>
            </a:fld>
            <a:endParaRPr/>
          </a:p>
        </p:txBody>
      </p:sp>
      <p:sp>
        <p:nvSpPr>
          <p:cNvPr id="290" name="Google Shape;290;p12"/>
          <p:cNvSpPr txBox="1"/>
          <p:nvPr/>
        </p:nvSpPr>
        <p:spPr>
          <a:xfrm>
            <a:off x="1219200" y="6148375"/>
            <a:ext cx="5638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r>
              <a:rPr b="1" i="0" lang="en-GB" sz="1400" u="none" cap="none" strike="noStrike">
                <a:solidFill>
                  <a:schemeClr val="lt1"/>
                </a:solidFill>
                <a:latin typeface="Arial"/>
                <a:ea typeface="Arial"/>
                <a:cs typeface="Arial"/>
                <a:sym typeface="Arial"/>
              </a:rPr>
              <a:t>Multi-robot collision avoidance using control barrier functions</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p:txBody>
      </p:sp>
      <p:sp>
        <p:nvSpPr>
          <p:cNvPr id="291" name="Google Shape;291;p12"/>
          <p:cNvSpPr txBox="1"/>
          <p:nvPr>
            <p:ph idx="1" type="body"/>
          </p:nvPr>
        </p:nvSpPr>
        <p:spPr>
          <a:xfrm>
            <a:off x="926125" y="1565550"/>
            <a:ext cx="1905000" cy="710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360"/>
              </a:spcBef>
              <a:spcAft>
                <a:spcPts val="0"/>
              </a:spcAft>
              <a:buSzPts val="1800"/>
              <a:buNone/>
            </a:pPr>
            <a:r>
              <a:rPr b="1" lang="en-GB" sz="1800">
                <a:solidFill>
                  <a:schemeClr val="dk2"/>
                </a:solidFill>
              </a:rPr>
              <a:t>Parameters and Dimensions</a:t>
            </a:r>
            <a:endParaRPr b="1" sz="1800">
              <a:solidFill>
                <a:schemeClr val="dk2"/>
              </a:solidFill>
            </a:endParaRPr>
          </a:p>
        </p:txBody>
      </p:sp>
      <p:graphicFrame>
        <p:nvGraphicFramePr>
          <p:cNvPr id="292" name="Google Shape;292;p12"/>
          <p:cNvGraphicFramePr/>
          <p:nvPr/>
        </p:nvGraphicFramePr>
        <p:xfrm>
          <a:off x="243463" y="2459300"/>
          <a:ext cx="3000000" cy="3000000"/>
        </p:xfrm>
        <a:graphic>
          <a:graphicData uri="http://schemas.openxmlformats.org/drawingml/2006/table">
            <a:tbl>
              <a:tblPr>
                <a:noFill/>
                <a:tableStyleId>{54000C6C-4745-4FAF-B91E-5095C766D3C8}</a:tableStyleId>
              </a:tblPr>
              <a:tblGrid>
                <a:gridCol w="807500"/>
                <a:gridCol w="1029300"/>
                <a:gridCol w="922000"/>
              </a:tblGrid>
              <a:tr h="619700">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t>Name</a:t>
                      </a:r>
                      <a:endParaRPr b="1"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t>Symbolic Value</a:t>
                      </a:r>
                      <a:endParaRPr b="1"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t>Numeric Value</a:t>
                      </a:r>
                      <a:endParaRPr b="1" sz="1400" u="none" cap="none" strike="noStrike"/>
                    </a:p>
                  </a:txBody>
                  <a:tcPr marT="91425" marB="91425" marR="91425" marL="91425">
                    <a:lnB cap="flat" cmpd="sng" w="9525">
                      <a:solidFill>
                        <a:srgbClr val="9E9E9E"/>
                      </a:solidFill>
                      <a:prstDash val="solid"/>
                      <a:round/>
                      <a:headEnd len="sm" w="sm" type="none"/>
                      <a:tailEnd len="sm" w="sm" type="none"/>
                    </a:lnB>
                  </a:tcPr>
                </a:tc>
              </a:tr>
              <a:tr h="395375">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Robots swarm size</a:t>
                      </a:r>
                      <a:endParaRPr sz="10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N</a:t>
                      </a:r>
                      <a:endParaRPr sz="10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8</a:t>
                      </a:r>
                      <a:endParaRPr sz="10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5375">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State dimension</a:t>
                      </a:r>
                      <a:endParaRPr sz="10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n = 4*N</a:t>
                      </a:r>
                      <a:endParaRPr sz="10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32</a:t>
                      </a:r>
                      <a:endParaRPr sz="10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95750">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Control input dimension</a:t>
                      </a:r>
                      <a:endParaRPr sz="10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m = 2*N</a:t>
                      </a:r>
                      <a:endParaRPr sz="10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16</a:t>
                      </a:r>
                      <a:endParaRPr sz="10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2800">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Number of edges in the graph</a:t>
                      </a:r>
                      <a:endParaRPr sz="10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E = N*(N-1)/2</a:t>
                      </a:r>
                      <a:endParaRPr sz="10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28</a:t>
                      </a:r>
                      <a:endParaRPr sz="1000" u="none" cap="none" strike="noStrike"/>
                    </a:p>
                  </a:txBody>
                  <a:tcPr marT="91425" marB="91425" marR="91425" marL="91425">
                    <a:lnT cap="flat" cmpd="sng" w="9525">
                      <a:solidFill>
                        <a:srgbClr val="9E9E9E"/>
                      </a:solidFill>
                      <a:prstDash val="solid"/>
                      <a:round/>
                      <a:headEnd len="sm" w="sm" type="none"/>
                      <a:tailEnd len="sm" w="sm" type="none"/>
                    </a:lnT>
                  </a:tcPr>
                </a:tc>
              </a:tr>
            </a:tbl>
          </a:graphicData>
        </a:graphic>
      </p:graphicFrame>
      <p:sp>
        <p:nvSpPr>
          <p:cNvPr id="293" name="Google Shape;293;p12"/>
          <p:cNvSpPr txBox="1"/>
          <p:nvPr>
            <p:ph idx="1" type="body"/>
          </p:nvPr>
        </p:nvSpPr>
        <p:spPr>
          <a:xfrm>
            <a:off x="3172925" y="1692150"/>
            <a:ext cx="1905000" cy="457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360"/>
              </a:spcBef>
              <a:spcAft>
                <a:spcPts val="0"/>
              </a:spcAft>
              <a:buSzPts val="1800"/>
              <a:buNone/>
            </a:pPr>
            <a:r>
              <a:rPr b="1" lang="en-GB" sz="1800">
                <a:solidFill>
                  <a:schemeClr val="dk2"/>
                </a:solidFill>
              </a:rPr>
              <a:t>Dynamics</a:t>
            </a:r>
            <a:endParaRPr b="1" sz="1800">
              <a:solidFill>
                <a:schemeClr val="dk2"/>
              </a:solidFill>
            </a:endParaRPr>
          </a:p>
        </p:txBody>
      </p:sp>
      <p:sp>
        <p:nvSpPr>
          <p:cNvPr id="294" name="Google Shape;294;p12"/>
          <p:cNvSpPr txBox="1"/>
          <p:nvPr>
            <p:ph idx="1" type="body"/>
          </p:nvPr>
        </p:nvSpPr>
        <p:spPr>
          <a:xfrm>
            <a:off x="5927850" y="1692150"/>
            <a:ext cx="3155700" cy="457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360"/>
              </a:spcBef>
              <a:spcAft>
                <a:spcPts val="0"/>
              </a:spcAft>
              <a:buSzPts val="1800"/>
              <a:buNone/>
            </a:pPr>
            <a:r>
              <a:rPr b="1" lang="en-GB" sz="1800">
                <a:solidFill>
                  <a:schemeClr val="dk2"/>
                </a:solidFill>
              </a:rPr>
              <a:t>CBFs and other quantities</a:t>
            </a:r>
            <a:endParaRPr b="1" sz="1800">
              <a:solidFill>
                <a:schemeClr val="dk2"/>
              </a:solidFill>
            </a:endParaRPr>
          </a:p>
        </p:txBody>
      </p:sp>
      <p:pic>
        <p:nvPicPr>
          <p:cNvPr id="295" name="Google Shape;295;p12"/>
          <p:cNvPicPr preferRelativeResize="0"/>
          <p:nvPr/>
        </p:nvPicPr>
        <p:blipFill rotWithShape="1">
          <a:blip r:embed="rId3">
            <a:alphaModFix/>
          </a:blip>
          <a:srcRect b="0" l="0" r="0" t="0"/>
          <a:stretch/>
        </p:blipFill>
        <p:spPr>
          <a:xfrm>
            <a:off x="4076225" y="2388878"/>
            <a:ext cx="1249200" cy="383190"/>
          </a:xfrm>
          <a:prstGeom prst="rect">
            <a:avLst/>
          </a:prstGeom>
          <a:noFill/>
          <a:ln>
            <a:noFill/>
          </a:ln>
        </p:spPr>
      </p:pic>
      <p:pic>
        <p:nvPicPr>
          <p:cNvPr id="296" name="Google Shape;296;p12"/>
          <p:cNvPicPr preferRelativeResize="0"/>
          <p:nvPr/>
        </p:nvPicPr>
        <p:blipFill rotWithShape="1">
          <a:blip r:embed="rId4">
            <a:alphaModFix/>
          </a:blip>
          <a:srcRect b="0" l="0" r="0" t="0"/>
          <a:stretch/>
        </p:blipFill>
        <p:spPr>
          <a:xfrm>
            <a:off x="4061860" y="2959568"/>
            <a:ext cx="1249200" cy="385550"/>
          </a:xfrm>
          <a:prstGeom prst="rect">
            <a:avLst/>
          </a:prstGeom>
          <a:noFill/>
          <a:ln>
            <a:noFill/>
          </a:ln>
        </p:spPr>
      </p:pic>
      <p:sp>
        <p:nvSpPr>
          <p:cNvPr id="297" name="Google Shape;297;p12"/>
          <p:cNvSpPr txBox="1"/>
          <p:nvPr>
            <p:ph idx="1" type="body"/>
          </p:nvPr>
        </p:nvSpPr>
        <p:spPr>
          <a:xfrm>
            <a:off x="3045825" y="2412375"/>
            <a:ext cx="794700" cy="335700"/>
          </a:xfrm>
          <a:prstGeom prst="rect">
            <a:avLst/>
          </a:prstGeom>
          <a:noFill/>
          <a:ln>
            <a:noFill/>
          </a:ln>
        </p:spPr>
        <p:txBody>
          <a:bodyPr anchorCtr="0" anchor="t" bIns="45700" lIns="91425" spcFirstLastPara="1" rIns="91425" wrap="square" tIns="45700">
            <a:noAutofit/>
          </a:bodyPr>
          <a:lstStyle/>
          <a:p>
            <a:pPr indent="0" lvl="0" marL="0" rtl="0" algn="ctr">
              <a:lnSpc>
                <a:spcPct val="50000"/>
              </a:lnSpc>
              <a:spcBef>
                <a:spcPts val="360"/>
              </a:spcBef>
              <a:spcAft>
                <a:spcPts val="0"/>
              </a:spcAft>
              <a:buSzPts val="1800"/>
              <a:buNone/>
            </a:pPr>
            <a:r>
              <a:rPr lang="en-GB" sz="1000"/>
              <a:t>Position of </a:t>
            </a:r>
            <a:endParaRPr sz="1000"/>
          </a:p>
          <a:p>
            <a:pPr indent="0" lvl="0" marL="0" rtl="0" algn="ctr">
              <a:lnSpc>
                <a:spcPct val="50000"/>
              </a:lnSpc>
              <a:spcBef>
                <a:spcPts val="360"/>
              </a:spcBef>
              <a:spcAft>
                <a:spcPts val="0"/>
              </a:spcAft>
              <a:buSzPts val="1800"/>
              <a:buNone/>
            </a:pPr>
            <a:r>
              <a:rPr lang="en-GB" sz="1000"/>
              <a:t>robot i-th</a:t>
            </a:r>
            <a:endParaRPr sz="1000"/>
          </a:p>
        </p:txBody>
      </p:sp>
      <p:sp>
        <p:nvSpPr>
          <p:cNvPr id="298" name="Google Shape;298;p12"/>
          <p:cNvSpPr txBox="1"/>
          <p:nvPr>
            <p:ph idx="1" type="body"/>
          </p:nvPr>
        </p:nvSpPr>
        <p:spPr>
          <a:xfrm>
            <a:off x="3045825" y="2961075"/>
            <a:ext cx="794700" cy="335700"/>
          </a:xfrm>
          <a:prstGeom prst="rect">
            <a:avLst/>
          </a:prstGeom>
          <a:noFill/>
          <a:ln>
            <a:noFill/>
          </a:ln>
        </p:spPr>
        <p:txBody>
          <a:bodyPr anchorCtr="0" anchor="t" bIns="45700" lIns="91425" spcFirstLastPara="1" rIns="91425" wrap="square" tIns="45700">
            <a:noAutofit/>
          </a:bodyPr>
          <a:lstStyle/>
          <a:p>
            <a:pPr indent="0" lvl="0" marL="0" rtl="0" algn="ctr">
              <a:lnSpc>
                <a:spcPct val="50000"/>
              </a:lnSpc>
              <a:spcBef>
                <a:spcPts val="360"/>
              </a:spcBef>
              <a:spcAft>
                <a:spcPts val="0"/>
              </a:spcAft>
              <a:buSzPts val="1800"/>
              <a:buNone/>
            </a:pPr>
            <a:r>
              <a:rPr lang="en-GB" sz="1000"/>
              <a:t>Velocity of </a:t>
            </a:r>
            <a:endParaRPr sz="1000"/>
          </a:p>
          <a:p>
            <a:pPr indent="0" lvl="0" marL="0" rtl="0" algn="ctr">
              <a:lnSpc>
                <a:spcPct val="50000"/>
              </a:lnSpc>
              <a:spcBef>
                <a:spcPts val="360"/>
              </a:spcBef>
              <a:spcAft>
                <a:spcPts val="0"/>
              </a:spcAft>
              <a:buSzPts val="1800"/>
              <a:buNone/>
            </a:pPr>
            <a:r>
              <a:rPr lang="en-GB" sz="1000"/>
              <a:t> i-th robot</a:t>
            </a:r>
            <a:endParaRPr sz="1000"/>
          </a:p>
        </p:txBody>
      </p:sp>
      <p:sp>
        <p:nvSpPr>
          <p:cNvPr id="299" name="Google Shape;299;p12"/>
          <p:cNvSpPr txBox="1"/>
          <p:nvPr>
            <p:ph idx="1" type="body"/>
          </p:nvPr>
        </p:nvSpPr>
        <p:spPr>
          <a:xfrm>
            <a:off x="2957013" y="3910500"/>
            <a:ext cx="1040700" cy="335700"/>
          </a:xfrm>
          <a:prstGeom prst="rect">
            <a:avLst/>
          </a:prstGeom>
          <a:noFill/>
          <a:ln>
            <a:noFill/>
          </a:ln>
        </p:spPr>
        <p:txBody>
          <a:bodyPr anchorCtr="0" anchor="t" bIns="45700" lIns="91425" spcFirstLastPara="1" rIns="91425" wrap="square" tIns="45700">
            <a:noAutofit/>
          </a:bodyPr>
          <a:lstStyle/>
          <a:p>
            <a:pPr indent="0" lvl="0" marL="0" rtl="0" algn="ctr">
              <a:lnSpc>
                <a:spcPct val="50000"/>
              </a:lnSpc>
              <a:spcBef>
                <a:spcPts val="360"/>
              </a:spcBef>
              <a:spcAft>
                <a:spcPts val="0"/>
              </a:spcAft>
              <a:buSzPts val="1800"/>
              <a:buNone/>
            </a:pPr>
            <a:r>
              <a:rPr lang="en-GB" sz="1000"/>
              <a:t>State vector</a:t>
            </a:r>
            <a:br>
              <a:rPr lang="en-GB" sz="1000"/>
            </a:br>
            <a:br>
              <a:rPr lang="en-GB" sz="1000"/>
            </a:br>
            <a:endParaRPr sz="1000"/>
          </a:p>
        </p:txBody>
      </p:sp>
      <p:pic>
        <p:nvPicPr>
          <p:cNvPr id="300" name="Google Shape;300;p12"/>
          <p:cNvPicPr preferRelativeResize="0"/>
          <p:nvPr/>
        </p:nvPicPr>
        <p:blipFill rotWithShape="1">
          <a:blip r:embed="rId5">
            <a:alphaModFix/>
          </a:blip>
          <a:srcRect b="0" l="0" r="0" t="0"/>
          <a:stretch/>
        </p:blipFill>
        <p:spPr>
          <a:xfrm>
            <a:off x="4180473" y="5429127"/>
            <a:ext cx="1040700" cy="495575"/>
          </a:xfrm>
          <a:prstGeom prst="rect">
            <a:avLst/>
          </a:prstGeom>
          <a:noFill/>
          <a:ln>
            <a:noFill/>
          </a:ln>
        </p:spPr>
      </p:pic>
      <p:sp>
        <p:nvSpPr>
          <p:cNvPr id="301" name="Google Shape;301;p12"/>
          <p:cNvSpPr txBox="1"/>
          <p:nvPr>
            <p:ph idx="1" type="body"/>
          </p:nvPr>
        </p:nvSpPr>
        <p:spPr>
          <a:xfrm>
            <a:off x="3078467" y="5509063"/>
            <a:ext cx="1040700" cy="335700"/>
          </a:xfrm>
          <a:prstGeom prst="rect">
            <a:avLst/>
          </a:prstGeom>
          <a:noFill/>
          <a:ln>
            <a:noFill/>
          </a:ln>
        </p:spPr>
        <p:txBody>
          <a:bodyPr anchorCtr="0" anchor="t" bIns="45700" lIns="91425" spcFirstLastPara="1" rIns="91425" wrap="square" tIns="45700">
            <a:noAutofit/>
          </a:bodyPr>
          <a:lstStyle/>
          <a:p>
            <a:pPr indent="0" lvl="0" marL="0" rtl="0" algn="ctr">
              <a:lnSpc>
                <a:spcPct val="50000"/>
              </a:lnSpc>
              <a:spcBef>
                <a:spcPts val="360"/>
              </a:spcBef>
              <a:spcAft>
                <a:spcPts val="0"/>
              </a:spcAft>
              <a:buSzPts val="1800"/>
              <a:buNone/>
            </a:pPr>
            <a:r>
              <a:rPr lang="en-GB" sz="1000"/>
              <a:t>Control vector</a:t>
            </a:r>
            <a:endParaRPr sz="1000"/>
          </a:p>
        </p:txBody>
      </p:sp>
      <p:pic>
        <p:nvPicPr>
          <p:cNvPr id="302" name="Google Shape;302;p12"/>
          <p:cNvPicPr preferRelativeResize="0"/>
          <p:nvPr/>
        </p:nvPicPr>
        <p:blipFill rotWithShape="1">
          <a:blip r:embed="rId6">
            <a:alphaModFix/>
          </a:blip>
          <a:srcRect b="0" l="0" r="0" t="0"/>
          <a:stretch/>
        </p:blipFill>
        <p:spPr>
          <a:xfrm>
            <a:off x="4143563" y="4881493"/>
            <a:ext cx="1114524" cy="335700"/>
          </a:xfrm>
          <a:prstGeom prst="rect">
            <a:avLst/>
          </a:prstGeom>
          <a:noFill/>
          <a:ln>
            <a:noFill/>
          </a:ln>
        </p:spPr>
      </p:pic>
      <p:sp>
        <p:nvSpPr>
          <p:cNvPr id="303" name="Google Shape;303;p12"/>
          <p:cNvSpPr txBox="1"/>
          <p:nvPr>
            <p:ph idx="1" type="body"/>
          </p:nvPr>
        </p:nvSpPr>
        <p:spPr>
          <a:xfrm>
            <a:off x="3045825" y="4859950"/>
            <a:ext cx="1097700" cy="335700"/>
          </a:xfrm>
          <a:prstGeom prst="rect">
            <a:avLst/>
          </a:prstGeom>
          <a:noFill/>
          <a:ln>
            <a:noFill/>
          </a:ln>
        </p:spPr>
        <p:txBody>
          <a:bodyPr anchorCtr="0" anchor="t" bIns="45700" lIns="91425" spcFirstLastPara="1" rIns="91425" wrap="square" tIns="45700">
            <a:noAutofit/>
          </a:bodyPr>
          <a:lstStyle/>
          <a:p>
            <a:pPr indent="0" lvl="0" marL="0" rtl="0" algn="ctr">
              <a:lnSpc>
                <a:spcPct val="50000"/>
              </a:lnSpc>
              <a:spcBef>
                <a:spcPts val="360"/>
              </a:spcBef>
              <a:spcAft>
                <a:spcPts val="0"/>
              </a:spcAft>
              <a:buSzPts val="1800"/>
              <a:buNone/>
            </a:pPr>
            <a:r>
              <a:rPr lang="en-GB" sz="1000"/>
              <a:t>Control input of </a:t>
            </a:r>
            <a:endParaRPr sz="1000"/>
          </a:p>
          <a:p>
            <a:pPr indent="0" lvl="0" marL="0" rtl="0" algn="ctr">
              <a:lnSpc>
                <a:spcPct val="50000"/>
              </a:lnSpc>
              <a:spcBef>
                <a:spcPts val="360"/>
              </a:spcBef>
              <a:spcAft>
                <a:spcPts val="0"/>
              </a:spcAft>
              <a:buSzPts val="1800"/>
              <a:buNone/>
            </a:pPr>
            <a:r>
              <a:rPr lang="en-GB" sz="1000"/>
              <a:t> i-th robot</a:t>
            </a:r>
            <a:endParaRPr sz="1000"/>
          </a:p>
        </p:txBody>
      </p:sp>
      <p:pic>
        <p:nvPicPr>
          <p:cNvPr id="304" name="Google Shape;304;p12"/>
          <p:cNvPicPr preferRelativeResize="0"/>
          <p:nvPr/>
        </p:nvPicPr>
        <p:blipFill rotWithShape="1">
          <a:blip r:embed="rId7">
            <a:alphaModFix/>
          </a:blip>
          <a:srcRect b="0" l="0" r="0" t="0"/>
          <a:stretch/>
        </p:blipFill>
        <p:spPr>
          <a:xfrm>
            <a:off x="3875804" y="3476111"/>
            <a:ext cx="1704975" cy="1143000"/>
          </a:xfrm>
          <a:prstGeom prst="rect">
            <a:avLst/>
          </a:prstGeom>
          <a:noFill/>
          <a:ln>
            <a:noFill/>
          </a:ln>
        </p:spPr>
      </p:pic>
      <p:pic>
        <p:nvPicPr>
          <p:cNvPr id="305" name="Google Shape;305;p12"/>
          <p:cNvPicPr preferRelativeResize="0"/>
          <p:nvPr/>
        </p:nvPicPr>
        <p:blipFill rotWithShape="1">
          <a:blip r:embed="rId8">
            <a:alphaModFix/>
          </a:blip>
          <a:srcRect b="0" l="0" r="0" t="0"/>
          <a:stretch/>
        </p:blipFill>
        <p:spPr>
          <a:xfrm>
            <a:off x="7138350" y="2314550"/>
            <a:ext cx="1515728" cy="581100"/>
          </a:xfrm>
          <a:prstGeom prst="rect">
            <a:avLst/>
          </a:prstGeom>
          <a:noFill/>
          <a:ln>
            <a:noFill/>
          </a:ln>
        </p:spPr>
      </p:pic>
      <p:sp>
        <p:nvSpPr>
          <p:cNvPr id="306" name="Google Shape;306;p12"/>
          <p:cNvSpPr txBox="1"/>
          <p:nvPr>
            <p:ph idx="1" type="body"/>
          </p:nvPr>
        </p:nvSpPr>
        <p:spPr>
          <a:xfrm>
            <a:off x="5740375" y="2437250"/>
            <a:ext cx="1186200" cy="335700"/>
          </a:xfrm>
          <a:prstGeom prst="rect">
            <a:avLst/>
          </a:prstGeom>
          <a:noFill/>
          <a:ln>
            <a:noFill/>
          </a:ln>
        </p:spPr>
        <p:txBody>
          <a:bodyPr anchorCtr="0" anchor="t" bIns="45700" lIns="91425" spcFirstLastPara="1" rIns="91425" wrap="square" tIns="45700">
            <a:noAutofit/>
          </a:bodyPr>
          <a:lstStyle/>
          <a:p>
            <a:pPr indent="0" lvl="0" marL="0" rtl="0" algn="ctr">
              <a:lnSpc>
                <a:spcPct val="50000"/>
              </a:lnSpc>
              <a:spcBef>
                <a:spcPts val="360"/>
              </a:spcBef>
              <a:spcAft>
                <a:spcPts val="0"/>
              </a:spcAft>
              <a:buSzPts val="1800"/>
              <a:buNone/>
            </a:pPr>
            <a:r>
              <a:rPr lang="en-GB" sz="1000"/>
              <a:t>Barrier functions</a:t>
            </a:r>
            <a:endParaRPr sz="1000"/>
          </a:p>
          <a:p>
            <a:pPr indent="0" lvl="0" marL="0" rtl="0" algn="ctr">
              <a:lnSpc>
                <a:spcPct val="50000"/>
              </a:lnSpc>
              <a:spcBef>
                <a:spcPts val="360"/>
              </a:spcBef>
              <a:spcAft>
                <a:spcPts val="0"/>
              </a:spcAft>
              <a:buSzPts val="1800"/>
              <a:buNone/>
            </a:pPr>
            <a:r>
              <a:rPr lang="en-GB" sz="1000"/>
              <a:t>(Centralized)</a:t>
            </a:r>
            <a:endParaRPr sz="1000"/>
          </a:p>
        </p:txBody>
      </p:sp>
      <p:sp>
        <p:nvSpPr>
          <p:cNvPr id="307" name="Google Shape;307;p12"/>
          <p:cNvSpPr txBox="1"/>
          <p:nvPr>
            <p:ph idx="1" type="body"/>
          </p:nvPr>
        </p:nvSpPr>
        <p:spPr>
          <a:xfrm>
            <a:off x="5711650" y="3152638"/>
            <a:ext cx="1186200" cy="335700"/>
          </a:xfrm>
          <a:prstGeom prst="rect">
            <a:avLst/>
          </a:prstGeom>
          <a:noFill/>
          <a:ln>
            <a:noFill/>
          </a:ln>
        </p:spPr>
        <p:txBody>
          <a:bodyPr anchorCtr="0" anchor="t" bIns="45700" lIns="91425" spcFirstLastPara="1" rIns="91425" wrap="square" tIns="45700">
            <a:noAutofit/>
          </a:bodyPr>
          <a:lstStyle/>
          <a:p>
            <a:pPr indent="0" lvl="0" marL="0" rtl="0" algn="ctr">
              <a:lnSpc>
                <a:spcPct val="50000"/>
              </a:lnSpc>
              <a:spcBef>
                <a:spcPts val="360"/>
              </a:spcBef>
              <a:spcAft>
                <a:spcPts val="0"/>
              </a:spcAft>
              <a:buSzPts val="1800"/>
              <a:buNone/>
            </a:pPr>
            <a:r>
              <a:rPr lang="en-GB" sz="1000"/>
              <a:t>Barrier gradient</a:t>
            </a:r>
            <a:endParaRPr sz="1000"/>
          </a:p>
          <a:p>
            <a:pPr indent="0" lvl="0" marL="0" rtl="0" algn="ctr">
              <a:lnSpc>
                <a:spcPct val="50000"/>
              </a:lnSpc>
              <a:spcBef>
                <a:spcPts val="360"/>
              </a:spcBef>
              <a:spcAft>
                <a:spcPts val="0"/>
              </a:spcAft>
              <a:buSzPts val="1800"/>
              <a:buNone/>
            </a:pPr>
            <a:r>
              <a:rPr lang="en-GB" sz="1000"/>
              <a:t>(Centralized)</a:t>
            </a:r>
            <a:endParaRPr sz="1000"/>
          </a:p>
        </p:txBody>
      </p:sp>
      <p:pic>
        <p:nvPicPr>
          <p:cNvPr id="308" name="Google Shape;308;p12"/>
          <p:cNvPicPr preferRelativeResize="0"/>
          <p:nvPr/>
        </p:nvPicPr>
        <p:blipFill rotWithShape="1">
          <a:blip r:embed="rId9">
            <a:alphaModFix/>
          </a:blip>
          <a:srcRect b="0" l="0" r="0" t="0"/>
          <a:stretch/>
        </p:blipFill>
        <p:spPr>
          <a:xfrm>
            <a:off x="6891614" y="3847676"/>
            <a:ext cx="2195478" cy="335700"/>
          </a:xfrm>
          <a:prstGeom prst="rect">
            <a:avLst/>
          </a:prstGeom>
          <a:noFill/>
          <a:ln>
            <a:noFill/>
          </a:ln>
        </p:spPr>
      </p:pic>
      <p:sp>
        <p:nvSpPr>
          <p:cNvPr id="309" name="Google Shape;309;p12"/>
          <p:cNvSpPr txBox="1"/>
          <p:nvPr>
            <p:ph idx="1" type="body"/>
          </p:nvPr>
        </p:nvSpPr>
        <p:spPr>
          <a:xfrm>
            <a:off x="5711650" y="3805201"/>
            <a:ext cx="1186200" cy="335700"/>
          </a:xfrm>
          <a:prstGeom prst="rect">
            <a:avLst/>
          </a:prstGeom>
          <a:noFill/>
          <a:ln>
            <a:noFill/>
          </a:ln>
        </p:spPr>
        <p:txBody>
          <a:bodyPr anchorCtr="0" anchor="t" bIns="45700" lIns="91425" spcFirstLastPara="1" rIns="91425" wrap="square" tIns="45700">
            <a:noAutofit/>
          </a:bodyPr>
          <a:lstStyle/>
          <a:p>
            <a:pPr indent="0" lvl="0" marL="0" rtl="0" algn="ctr">
              <a:lnSpc>
                <a:spcPct val="50000"/>
              </a:lnSpc>
              <a:spcBef>
                <a:spcPts val="360"/>
              </a:spcBef>
              <a:spcAft>
                <a:spcPts val="0"/>
              </a:spcAft>
              <a:buSzPts val="1800"/>
              <a:buNone/>
            </a:pPr>
            <a:r>
              <a:rPr lang="en-GB" sz="1000"/>
              <a:t>State dynamics</a:t>
            </a:r>
            <a:endParaRPr sz="1000"/>
          </a:p>
          <a:p>
            <a:pPr indent="0" lvl="0" marL="0" rtl="0" algn="ctr">
              <a:lnSpc>
                <a:spcPct val="50000"/>
              </a:lnSpc>
              <a:spcBef>
                <a:spcPts val="360"/>
              </a:spcBef>
              <a:spcAft>
                <a:spcPts val="0"/>
              </a:spcAft>
              <a:buSzPts val="1800"/>
              <a:buNone/>
            </a:pPr>
            <a:r>
              <a:rPr lang="en-GB" sz="1000"/>
              <a:t>(Centralized)</a:t>
            </a:r>
            <a:endParaRPr sz="1000"/>
          </a:p>
        </p:txBody>
      </p:sp>
      <p:sp>
        <p:nvSpPr>
          <p:cNvPr id="310" name="Google Shape;310;p12"/>
          <p:cNvSpPr txBox="1"/>
          <p:nvPr>
            <p:ph idx="1" type="body"/>
          </p:nvPr>
        </p:nvSpPr>
        <p:spPr>
          <a:xfrm>
            <a:off x="5711650" y="4364013"/>
            <a:ext cx="1186200" cy="335700"/>
          </a:xfrm>
          <a:prstGeom prst="rect">
            <a:avLst/>
          </a:prstGeom>
          <a:noFill/>
          <a:ln>
            <a:noFill/>
          </a:ln>
        </p:spPr>
        <p:txBody>
          <a:bodyPr anchorCtr="0" anchor="t" bIns="45700" lIns="91425" spcFirstLastPara="1" rIns="91425" wrap="square" tIns="45700">
            <a:noAutofit/>
          </a:bodyPr>
          <a:lstStyle/>
          <a:p>
            <a:pPr indent="0" lvl="0" marL="0" rtl="0" algn="ctr">
              <a:lnSpc>
                <a:spcPct val="50000"/>
              </a:lnSpc>
              <a:spcBef>
                <a:spcPts val="360"/>
              </a:spcBef>
              <a:spcAft>
                <a:spcPts val="0"/>
              </a:spcAft>
              <a:buSzPts val="1800"/>
              <a:buNone/>
            </a:pPr>
            <a:r>
              <a:rPr lang="en-GB" sz="1000"/>
              <a:t>Input matrix</a:t>
            </a:r>
            <a:endParaRPr sz="1000"/>
          </a:p>
          <a:p>
            <a:pPr indent="0" lvl="0" marL="0" rtl="0" algn="ctr">
              <a:lnSpc>
                <a:spcPct val="50000"/>
              </a:lnSpc>
              <a:spcBef>
                <a:spcPts val="360"/>
              </a:spcBef>
              <a:spcAft>
                <a:spcPts val="0"/>
              </a:spcAft>
              <a:buSzPts val="1800"/>
              <a:buNone/>
            </a:pPr>
            <a:r>
              <a:rPr lang="en-GB" sz="1000"/>
              <a:t>(Centralized)</a:t>
            </a:r>
            <a:endParaRPr sz="1000"/>
          </a:p>
        </p:txBody>
      </p:sp>
      <p:pic>
        <p:nvPicPr>
          <p:cNvPr id="311" name="Google Shape;311;p12"/>
          <p:cNvPicPr preferRelativeResize="0"/>
          <p:nvPr/>
        </p:nvPicPr>
        <p:blipFill rotWithShape="1">
          <a:blip r:embed="rId10">
            <a:alphaModFix/>
          </a:blip>
          <a:srcRect b="0" l="0" r="0" t="0"/>
          <a:stretch/>
        </p:blipFill>
        <p:spPr>
          <a:xfrm>
            <a:off x="7126603" y="4425376"/>
            <a:ext cx="1725498" cy="335700"/>
          </a:xfrm>
          <a:prstGeom prst="rect">
            <a:avLst/>
          </a:prstGeom>
          <a:noFill/>
          <a:ln>
            <a:noFill/>
          </a:ln>
        </p:spPr>
      </p:pic>
      <p:pic>
        <p:nvPicPr>
          <p:cNvPr id="312" name="Google Shape;312;p12"/>
          <p:cNvPicPr preferRelativeResize="0"/>
          <p:nvPr/>
        </p:nvPicPr>
        <p:blipFill rotWithShape="1">
          <a:blip r:embed="rId11">
            <a:alphaModFix/>
          </a:blip>
          <a:srcRect b="0" l="0" r="0" t="0"/>
          <a:stretch/>
        </p:blipFill>
        <p:spPr>
          <a:xfrm>
            <a:off x="7261725" y="5003089"/>
            <a:ext cx="1268983" cy="335700"/>
          </a:xfrm>
          <a:prstGeom prst="rect">
            <a:avLst/>
          </a:prstGeom>
          <a:noFill/>
          <a:ln>
            <a:noFill/>
          </a:ln>
        </p:spPr>
      </p:pic>
      <p:pic>
        <p:nvPicPr>
          <p:cNvPr id="313" name="Google Shape;313;p12"/>
          <p:cNvPicPr preferRelativeResize="0"/>
          <p:nvPr/>
        </p:nvPicPr>
        <p:blipFill rotWithShape="1">
          <a:blip r:embed="rId12">
            <a:alphaModFix/>
          </a:blip>
          <a:srcRect b="0" l="0" r="0" t="0"/>
          <a:stretch/>
        </p:blipFill>
        <p:spPr>
          <a:xfrm>
            <a:off x="7231488" y="5536938"/>
            <a:ext cx="1515725" cy="344466"/>
          </a:xfrm>
          <a:prstGeom prst="rect">
            <a:avLst/>
          </a:prstGeom>
          <a:noFill/>
          <a:ln>
            <a:noFill/>
          </a:ln>
        </p:spPr>
      </p:pic>
      <p:sp>
        <p:nvSpPr>
          <p:cNvPr id="314" name="Google Shape;314;p12"/>
          <p:cNvSpPr txBox="1"/>
          <p:nvPr>
            <p:ph idx="1" type="body"/>
          </p:nvPr>
        </p:nvSpPr>
        <p:spPr>
          <a:xfrm>
            <a:off x="5575675" y="5021713"/>
            <a:ext cx="1515600" cy="335700"/>
          </a:xfrm>
          <a:prstGeom prst="rect">
            <a:avLst/>
          </a:prstGeom>
          <a:noFill/>
          <a:ln>
            <a:noFill/>
          </a:ln>
        </p:spPr>
        <p:txBody>
          <a:bodyPr anchorCtr="0" anchor="t" bIns="45700" lIns="91425" spcFirstLastPara="1" rIns="91425" wrap="square" tIns="45700">
            <a:noAutofit/>
          </a:bodyPr>
          <a:lstStyle/>
          <a:p>
            <a:pPr indent="0" lvl="0" marL="0" rtl="0" algn="ctr">
              <a:lnSpc>
                <a:spcPct val="50000"/>
              </a:lnSpc>
              <a:spcBef>
                <a:spcPts val="360"/>
              </a:spcBef>
              <a:spcAft>
                <a:spcPts val="0"/>
              </a:spcAft>
              <a:buSzPts val="1800"/>
              <a:buNone/>
            </a:pPr>
            <a:r>
              <a:rPr lang="en-GB" sz="1000"/>
              <a:t>Lie product (dynamic)</a:t>
            </a:r>
            <a:endParaRPr sz="1000"/>
          </a:p>
          <a:p>
            <a:pPr indent="0" lvl="0" marL="0" rtl="0" algn="ctr">
              <a:lnSpc>
                <a:spcPct val="50000"/>
              </a:lnSpc>
              <a:spcBef>
                <a:spcPts val="360"/>
              </a:spcBef>
              <a:spcAft>
                <a:spcPts val="0"/>
              </a:spcAft>
              <a:buSzPts val="1800"/>
              <a:buNone/>
            </a:pPr>
            <a:r>
              <a:rPr lang="en-GB" sz="1000"/>
              <a:t>(Centralized)</a:t>
            </a:r>
            <a:endParaRPr sz="1000"/>
          </a:p>
        </p:txBody>
      </p:sp>
      <p:sp>
        <p:nvSpPr>
          <p:cNvPr id="315" name="Google Shape;315;p12"/>
          <p:cNvSpPr txBox="1"/>
          <p:nvPr>
            <p:ph idx="1" type="body"/>
          </p:nvPr>
        </p:nvSpPr>
        <p:spPr>
          <a:xfrm>
            <a:off x="5546950" y="5541326"/>
            <a:ext cx="1515600" cy="335700"/>
          </a:xfrm>
          <a:prstGeom prst="rect">
            <a:avLst/>
          </a:prstGeom>
          <a:noFill/>
          <a:ln>
            <a:noFill/>
          </a:ln>
        </p:spPr>
        <p:txBody>
          <a:bodyPr anchorCtr="0" anchor="t" bIns="45700" lIns="91425" spcFirstLastPara="1" rIns="91425" wrap="square" tIns="45700">
            <a:noAutofit/>
          </a:bodyPr>
          <a:lstStyle/>
          <a:p>
            <a:pPr indent="0" lvl="0" marL="0" rtl="0" algn="ctr">
              <a:lnSpc>
                <a:spcPct val="50000"/>
              </a:lnSpc>
              <a:spcBef>
                <a:spcPts val="360"/>
              </a:spcBef>
              <a:spcAft>
                <a:spcPts val="0"/>
              </a:spcAft>
              <a:buSzPts val="1800"/>
              <a:buNone/>
            </a:pPr>
            <a:r>
              <a:rPr lang="en-GB" sz="1000"/>
              <a:t>Lie product (control)</a:t>
            </a:r>
            <a:endParaRPr sz="1000"/>
          </a:p>
          <a:p>
            <a:pPr indent="0" lvl="0" marL="0" rtl="0" algn="ctr">
              <a:lnSpc>
                <a:spcPct val="50000"/>
              </a:lnSpc>
              <a:spcBef>
                <a:spcPts val="360"/>
              </a:spcBef>
              <a:spcAft>
                <a:spcPts val="0"/>
              </a:spcAft>
              <a:buSzPts val="1800"/>
              <a:buNone/>
            </a:pPr>
            <a:r>
              <a:rPr lang="en-GB" sz="1000"/>
              <a:t>(Centralized)</a:t>
            </a:r>
            <a:endParaRPr sz="1000"/>
          </a:p>
        </p:txBody>
      </p:sp>
      <p:pic>
        <p:nvPicPr>
          <p:cNvPr id="316" name="Google Shape;316;p12"/>
          <p:cNvPicPr preferRelativeResize="0"/>
          <p:nvPr/>
        </p:nvPicPr>
        <p:blipFill rotWithShape="1">
          <a:blip r:embed="rId13">
            <a:alphaModFix/>
          </a:blip>
          <a:srcRect b="0" l="0" r="0" t="0"/>
          <a:stretch/>
        </p:blipFill>
        <p:spPr>
          <a:xfrm>
            <a:off x="6846363" y="3036544"/>
            <a:ext cx="2286001" cy="61838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3"/>
          <p:cNvSpPr txBox="1"/>
          <p:nvPr>
            <p:ph type="title"/>
          </p:nvPr>
        </p:nvSpPr>
        <p:spPr>
          <a:xfrm>
            <a:off x="-2" y="192425"/>
            <a:ext cx="8994300" cy="581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Experiment 1 - Centralized Approach - Optimization Problem</a:t>
            </a:r>
            <a:endParaRPr/>
          </a:p>
        </p:txBody>
      </p:sp>
      <p:sp>
        <p:nvSpPr>
          <p:cNvPr id="323" name="Google Shape;323;p13"/>
          <p:cNvSpPr txBox="1"/>
          <p:nvPr>
            <p:ph idx="1" type="body"/>
          </p:nvPr>
        </p:nvSpPr>
        <p:spPr>
          <a:xfrm>
            <a:off x="18450" y="701950"/>
            <a:ext cx="9107100" cy="5357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GB" sz="1800"/>
              <a:t>The safe control action is computed by </a:t>
            </a:r>
            <a:r>
              <a:rPr b="1" lang="en-GB" sz="1800"/>
              <a:t>solving a single centralized QP problem</a:t>
            </a:r>
            <a:r>
              <a:rPr lang="en-GB" sz="1800"/>
              <a:t>.</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br>
              <a:rPr lang="en-GB" sz="1800"/>
            </a:br>
            <a:r>
              <a:rPr lang="en-GB" sz="1800"/>
              <a:t>Where       is the output of the PID control system,     is the optimization variables vector relative to the i-th robot,      are the bounds on the accelerations of the i-th robot, and:</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br>
              <a:rPr lang="en-GB" sz="1800"/>
            </a:br>
            <a:r>
              <a:rPr lang="en-GB" sz="1800"/>
              <a:t>With respect to the dimensions using the Lie’s notation, the following holds:</a:t>
            </a:r>
            <a:br>
              <a:rPr lang="en-GB" sz="1800"/>
            </a:br>
            <a:br>
              <a:rPr lang="en-GB" sz="1800"/>
            </a:br>
            <a:br>
              <a:rPr lang="en-GB" sz="1800"/>
            </a:br>
            <a:br>
              <a:rPr lang="en-GB" sz="1800"/>
            </a:br>
            <a:r>
              <a:rPr lang="en-GB" sz="1800"/>
              <a:t>This will imply that at each timestep, we have to satisfy E constraints. Thus a more scalable approach is needed.</a:t>
            </a:r>
            <a:endParaRPr sz="1800"/>
          </a:p>
          <a:p>
            <a:pPr indent="0" lvl="0" marL="0" rtl="0" algn="l">
              <a:lnSpc>
                <a:spcPct val="100000"/>
              </a:lnSpc>
              <a:spcBef>
                <a:spcPts val="360"/>
              </a:spcBef>
              <a:spcAft>
                <a:spcPts val="0"/>
              </a:spcAft>
              <a:buSzPts val="1800"/>
              <a:buNone/>
            </a:pPr>
            <a:r>
              <a:t/>
            </a:r>
            <a:endParaRPr sz="1800"/>
          </a:p>
        </p:txBody>
      </p:sp>
      <p:sp>
        <p:nvSpPr>
          <p:cNvPr id="324" name="Google Shape;324;p13"/>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lt1"/>
              </a:buClr>
              <a:buSzPts val="1100"/>
              <a:buFont typeface="Arial"/>
              <a:buNone/>
            </a:pPr>
            <a:r>
              <a:rPr lang="en-GB"/>
              <a:t>Pagina </a:t>
            </a:r>
            <a:fld id="{00000000-1234-1234-1234-123412341234}" type="slidenum">
              <a:rPr lang="en-GB"/>
              <a:t>‹#›</a:t>
            </a:fld>
            <a:endParaRPr/>
          </a:p>
        </p:txBody>
      </p:sp>
      <p:sp>
        <p:nvSpPr>
          <p:cNvPr id="325" name="Google Shape;325;p13"/>
          <p:cNvSpPr txBox="1"/>
          <p:nvPr/>
        </p:nvSpPr>
        <p:spPr>
          <a:xfrm>
            <a:off x="1219200" y="6148375"/>
            <a:ext cx="5638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r>
              <a:rPr b="1" i="0" lang="en-GB" sz="1400" u="none" cap="none" strike="noStrike">
                <a:solidFill>
                  <a:schemeClr val="lt1"/>
                </a:solidFill>
                <a:latin typeface="Arial"/>
                <a:ea typeface="Arial"/>
                <a:cs typeface="Arial"/>
                <a:sym typeface="Arial"/>
              </a:rPr>
              <a:t>Multi-robot collision avoidance using control barrier functions</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p:txBody>
      </p:sp>
      <p:pic>
        <p:nvPicPr>
          <p:cNvPr id="326" name="Google Shape;326;p13"/>
          <p:cNvPicPr preferRelativeResize="0"/>
          <p:nvPr/>
        </p:nvPicPr>
        <p:blipFill rotWithShape="1">
          <a:blip r:embed="rId3">
            <a:alphaModFix/>
          </a:blip>
          <a:srcRect b="0" l="0" r="0" t="0"/>
          <a:stretch/>
        </p:blipFill>
        <p:spPr>
          <a:xfrm>
            <a:off x="2367338" y="1205725"/>
            <a:ext cx="4409316" cy="1247475"/>
          </a:xfrm>
          <a:prstGeom prst="rect">
            <a:avLst/>
          </a:prstGeom>
          <a:noFill/>
          <a:ln>
            <a:noFill/>
          </a:ln>
        </p:spPr>
      </p:pic>
      <p:pic>
        <p:nvPicPr>
          <p:cNvPr id="327" name="Google Shape;327;p13"/>
          <p:cNvPicPr preferRelativeResize="0"/>
          <p:nvPr/>
        </p:nvPicPr>
        <p:blipFill rotWithShape="1">
          <a:blip r:embed="rId4">
            <a:alphaModFix/>
          </a:blip>
          <a:srcRect b="0" l="0" r="0" t="0"/>
          <a:stretch/>
        </p:blipFill>
        <p:spPr>
          <a:xfrm>
            <a:off x="865625" y="2743799"/>
            <a:ext cx="273150" cy="206925"/>
          </a:xfrm>
          <a:prstGeom prst="rect">
            <a:avLst/>
          </a:prstGeom>
          <a:noFill/>
          <a:ln>
            <a:noFill/>
          </a:ln>
        </p:spPr>
      </p:pic>
      <p:pic>
        <p:nvPicPr>
          <p:cNvPr id="328" name="Google Shape;328;p13"/>
          <p:cNvPicPr preferRelativeResize="0"/>
          <p:nvPr/>
        </p:nvPicPr>
        <p:blipFill rotWithShape="1">
          <a:blip r:embed="rId5">
            <a:alphaModFix/>
          </a:blip>
          <a:srcRect b="0" l="0" r="0" t="0"/>
          <a:stretch/>
        </p:blipFill>
        <p:spPr>
          <a:xfrm>
            <a:off x="5203375" y="2709076"/>
            <a:ext cx="176475" cy="156175"/>
          </a:xfrm>
          <a:prstGeom prst="rect">
            <a:avLst/>
          </a:prstGeom>
          <a:noFill/>
          <a:ln>
            <a:noFill/>
          </a:ln>
        </p:spPr>
      </p:pic>
      <p:pic>
        <p:nvPicPr>
          <p:cNvPr id="329" name="Google Shape;329;p13"/>
          <p:cNvPicPr preferRelativeResize="0"/>
          <p:nvPr/>
        </p:nvPicPr>
        <p:blipFill rotWithShape="1">
          <a:blip r:embed="rId6">
            <a:alphaModFix/>
          </a:blip>
          <a:srcRect b="0" l="0" r="0" t="0"/>
          <a:stretch/>
        </p:blipFill>
        <p:spPr>
          <a:xfrm>
            <a:off x="2599501" y="2996780"/>
            <a:ext cx="176475" cy="147063"/>
          </a:xfrm>
          <a:prstGeom prst="rect">
            <a:avLst/>
          </a:prstGeom>
          <a:noFill/>
          <a:ln>
            <a:noFill/>
          </a:ln>
        </p:spPr>
      </p:pic>
      <p:pic>
        <p:nvPicPr>
          <p:cNvPr id="330" name="Google Shape;330;p13"/>
          <p:cNvPicPr preferRelativeResize="0"/>
          <p:nvPr/>
        </p:nvPicPr>
        <p:blipFill rotWithShape="1">
          <a:blip r:embed="rId7">
            <a:alphaModFix/>
          </a:blip>
          <a:srcRect b="0" l="0" r="0" t="0"/>
          <a:stretch/>
        </p:blipFill>
        <p:spPr>
          <a:xfrm>
            <a:off x="2757648" y="3273373"/>
            <a:ext cx="3628701" cy="267300"/>
          </a:xfrm>
          <a:prstGeom prst="rect">
            <a:avLst/>
          </a:prstGeom>
          <a:noFill/>
          <a:ln>
            <a:noFill/>
          </a:ln>
        </p:spPr>
      </p:pic>
      <p:pic>
        <p:nvPicPr>
          <p:cNvPr id="331" name="Google Shape;331;p13"/>
          <p:cNvPicPr preferRelativeResize="0"/>
          <p:nvPr/>
        </p:nvPicPr>
        <p:blipFill rotWithShape="1">
          <a:blip r:embed="rId8">
            <a:alphaModFix/>
          </a:blip>
          <a:srcRect b="0" l="0" r="0" t="0"/>
          <a:stretch/>
        </p:blipFill>
        <p:spPr>
          <a:xfrm>
            <a:off x="2012625" y="3680400"/>
            <a:ext cx="5118752" cy="457200"/>
          </a:xfrm>
          <a:prstGeom prst="rect">
            <a:avLst/>
          </a:prstGeom>
          <a:noFill/>
          <a:ln>
            <a:noFill/>
          </a:ln>
        </p:spPr>
      </p:pic>
      <p:pic>
        <p:nvPicPr>
          <p:cNvPr id="332" name="Google Shape;332;p13"/>
          <p:cNvPicPr preferRelativeResize="0"/>
          <p:nvPr/>
        </p:nvPicPr>
        <p:blipFill rotWithShape="1">
          <a:blip r:embed="rId9">
            <a:alphaModFix/>
          </a:blip>
          <a:srcRect b="0" l="0" r="0" t="0"/>
          <a:stretch/>
        </p:blipFill>
        <p:spPr>
          <a:xfrm>
            <a:off x="3619500" y="4521817"/>
            <a:ext cx="1905000" cy="263121"/>
          </a:xfrm>
          <a:prstGeom prst="rect">
            <a:avLst/>
          </a:prstGeom>
          <a:noFill/>
          <a:ln>
            <a:noFill/>
          </a:ln>
        </p:spPr>
      </p:pic>
      <p:pic>
        <p:nvPicPr>
          <p:cNvPr id="333" name="Google Shape;333;p13"/>
          <p:cNvPicPr preferRelativeResize="0"/>
          <p:nvPr/>
        </p:nvPicPr>
        <p:blipFill rotWithShape="1">
          <a:blip r:embed="rId10">
            <a:alphaModFix/>
          </a:blip>
          <a:srcRect b="0" l="0" r="0" t="0"/>
          <a:stretch/>
        </p:blipFill>
        <p:spPr>
          <a:xfrm>
            <a:off x="3465275" y="4889881"/>
            <a:ext cx="2143746" cy="267300"/>
          </a:xfrm>
          <a:prstGeom prst="rect">
            <a:avLst/>
          </a:prstGeom>
          <a:noFill/>
          <a:ln>
            <a:noFill/>
          </a:ln>
        </p:spPr>
      </p:pic>
      <p:pic>
        <p:nvPicPr>
          <p:cNvPr id="334" name="Google Shape;334;p13"/>
          <p:cNvPicPr preferRelativeResize="0"/>
          <p:nvPr/>
        </p:nvPicPr>
        <p:blipFill rotWithShape="1">
          <a:blip r:embed="rId11">
            <a:alphaModFix/>
          </a:blip>
          <a:srcRect b="0" l="0" r="0" t="0"/>
          <a:stretch/>
        </p:blipFill>
        <p:spPr>
          <a:xfrm>
            <a:off x="5724700" y="1844675"/>
            <a:ext cx="1163033" cy="263125"/>
          </a:xfrm>
          <a:prstGeom prst="rect">
            <a:avLst/>
          </a:prstGeom>
          <a:noFill/>
          <a:ln>
            <a:noFill/>
          </a:ln>
        </p:spPr>
      </p:pic>
      <p:pic>
        <p:nvPicPr>
          <p:cNvPr id="335" name="Google Shape;335;p13"/>
          <p:cNvPicPr preferRelativeResize="0"/>
          <p:nvPr/>
        </p:nvPicPr>
        <p:blipFill rotWithShape="1">
          <a:blip r:embed="rId12">
            <a:alphaModFix/>
          </a:blip>
          <a:srcRect b="0" l="0" r="0" t="0"/>
          <a:stretch/>
        </p:blipFill>
        <p:spPr>
          <a:xfrm>
            <a:off x="5738227" y="2228850"/>
            <a:ext cx="237391" cy="156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4"/>
          <p:cNvSpPr txBox="1"/>
          <p:nvPr>
            <p:ph type="title"/>
          </p:nvPr>
        </p:nvSpPr>
        <p:spPr>
          <a:xfrm>
            <a:off x="0" y="192425"/>
            <a:ext cx="8953200" cy="581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solidFill>
                  <a:schemeClr val="dk1"/>
                </a:solidFill>
              </a:rPr>
              <a:t>Experiment 1 - </a:t>
            </a:r>
            <a:r>
              <a:rPr lang="en-GB"/>
              <a:t>Centralized Approach - Implementation</a:t>
            </a:r>
            <a:endParaRPr/>
          </a:p>
        </p:txBody>
      </p:sp>
      <p:sp>
        <p:nvSpPr>
          <p:cNvPr id="342" name="Google Shape;342;p14"/>
          <p:cNvSpPr txBox="1"/>
          <p:nvPr>
            <p:ph idx="1" type="body"/>
          </p:nvPr>
        </p:nvSpPr>
        <p:spPr>
          <a:xfrm>
            <a:off x="18450" y="701950"/>
            <a:ext cx="9107100" cy="5357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GB" sz="1800"/>
              <a:t>The first experiment was implemented using MATLAB R2022a making use of Symbolic Toolbox, Simulink, and Optimization Toolbox, in particular the Barriers Certificates Enforcement block. This is the scheme for the </a:t>
            </a:r>
            <a:r>
              <a:rPr b="1" lang="en-GB" sz="1800"/>
              <a:t>centralized</a:t>
            </a:r>
            <a:r>
              <a:rPr lang="en-GB" sz="1800"/>
              <a:t> algorithm.</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p:txBody>
      </p:sp>
      <p:sp>
        <p:nvSpPr>
          <p:cNvPr id="343" name="Google Shape;343;p14"/>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lt1"/>
              </a:buClr>
              <a:buSzPts val="1100"/>
              <a:buFont typeface="Arial"/>
              <a:buNone/>
            </a:pPr>
            <a:r>
              <a:rPr lang="en-GB"/>
              <a:t>Pagina </a:t>
            </a:r>
            <a:fld id="{00000000-1234-1234-1234-123412341234}" type="slidenum">
              <a:rPr lang="en-GB"/>
              <a:t>‹#›</a:t>
            </a:fld>
            <a:endParaRPr/>
          </a:p>
        </p:txBody>
      </p:sp>
      <p:sp>
        <p:nvSpPr>
          <p:cNvPr id="344" name="Google Shape;344;p14"/>
          <p:cNvSpPr txBox="1"/>
          <p:nvPr/>
        </p:nvSpPr>
        <p:spPr>
          <a:xfrm>
            <a:off x="1219200" y="6148375"/>
            <a:ext cx="5638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r>
              <a:rPr b="1" i="0" lang="en-GB" sz="1400" u="none" cap="none" strike="noStrike">
                <a:solidFill>
                  <a:schemeClr val="lt1"/>
                </a:solidFill>
                <a:latin typeface="Arial"/>
                <a:ea typeface="Arial"/>
                <a:cs typeface="Arial"/>
                <a:sym typeface="Arial"/>
              </a:rPr>
              <a:t>Multi-robot collision avoidance using control barrier functions</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p:txBody>
      </p:sp>
      <p:pic>
        <p:nvPicPr>
          <p:cNvPr id="345" name="Google Shape;345;p14"/>
          <p:cNvPicPr preferRelativeResize="0"/>
          <p:nvPr/>
        </p:nvPicPr>
        <p:blipFill rotWithShape="1">
          <a:blip r:embed="rId3">
            <a:alphaModFix/>
          </a:blip>
          <a:srcRect b="0" l="0" r="0" t="0"/>
          <a:stretch/>
        </p:blipFill>
        <p:spPr>
          <a:xfrm>
            <a:off x="116100" y="1739125"/>
            <a:ext cx="8911801" cy="4029950"/>
          </a:xfrm>
          <a:prstGeom prst="rect">
            <a:avLst/>
          </a:prstGeom>
          <a:noFill/>
          <a:ln>
            <a:noFill/>
          </a:ln>
        </p:spPr>
      </p:pic>
      <p:pic>
        <p:nvPicPr>
          <p:cNvPr id="346" name="Google Shape;346;p14"/>
          <p:cNvPicPr preferRelativeResize="0"/>
          <p:nvPr/>
        </p:nvPicPr>
        <p:blipFill rotWithShape="1">
          <a:blip r:embed="rId4">
            <a:alphaModFix/>
          </a:blip>
          <a:srcRect b="0" l="0" r="0" t="0"/>
          <a:stretch/>
        </p:blipFill>
        <p:spPr>
          <a:xfrm>
            <a:off x="1548000" y="1739113"/>
            <a:ext cx="6790724" cy="4201275"/>
          </a:xfrm>
          <a:prstGeom prst="rect">
            <a:avLst/>
          </a:prstGeom>
          <a:noFill/>
          <a:ln>
            <a:noFill/>
          </a:ln>
        </p:spPr>
      </p:pic>
      <p:sp>
        <p:nvSpPr>
          <p:cNvPr id="347" name="Google Shape;347;p14"/>
          <p:cNvSpPr txBox="1"/>
          <p:nvPr/>
        </p:nvSpPr>
        <p:spPr>
          <a:xfrm>
            <a:off x="178675" y="2338000"/>
            <a:ext cx="28728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Arial"/>
                <a:ea typeface="Arial"/>
                <a:cs typeface="Arial"/>
                <a:sym typeface="Arial"/>
              </a:rPr>
              <a:t>Computation of h and dh using the state vector</a:t>
            </a:r>
            <a:endParaRPr b="1" i="0" sz="1400" u="none" cap="none" strike="noStrike">
              <a:solidFill>
                <a:schemeClr val="dk1"/>
              </a:solidFill>
              <a:latin typeface="Arial"/>
              <a:ea typeface="Arial"/>
              <a:cs typeface="Arial"/>
              <a:sym typeface="Arial"/>
            </a:endParaRPr>
          </a:p>
        </p:txBody>
      </p:sp>
      <p:sp>
        <p:nvSpPr>
          <p:cNvPr id="348" name="Google Shape;348;p14"/>
          <p:cNvSpPr txBox="1"/>
          <p:nvPr/>
        </p:nvSpPr>
        <p:spPr>
          <a:xfrm>
            <a:off x="7724100" y="3162950"/>
            <a:ext cx="13038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Arial"/>
                <a:ea typeface="Arial"/>
                <a:cs typeface="Arial"/>
                <a:sym typeface="Arial"/>
              </a:rPr>
              <a:t>Barrier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Arial"/>
                <a:ea typeface="Arial"/>
                <a:cs typeface="Arial"/>
                <a:sym typeface="Arial"/>
              </a:rPr>
              <a:t>Certificate</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Arial"/>
                <a:ea typeface="Arial"/>
                <a:cs typeface="Arial"/>
                <a:sym typeface="Arial"/>
              </a:rPr>
              <a:t>Enforcement block</a:t>
            </a:r>
            <a:endParaRPr b="1" i="0" sz="1400" u="none" cap="none" strike="noStrike">
              <a:solidFill>
                <a:schemeClr val="dk1"/>
              </a:solidFill>
              <a:latin typeface="Arial"/>
              <a:ea typeface="Arial"/>
              <a:cs typeface="Arial"/>
              <a:sym typeface="Arial"/>
            </a:endParaRPr>
          </a:p>
        </p:txBody>
      </p:sp>
      <p:cxnSp>
        <p:nvCxnSpPr>
          <p:cNvPr id="349" name="Google Shape;349;p14"/>
          <p:cNvCxnSpPr>
            <a:stCxn id="347" idx="2"/>
          </p:cNvCxnSpPr>
          <p:nvPr/>
        </p:nvCxnSpPr>
        <p:spPr>
          <a:xfrm>
            <a:off x="1615075" y="2953600"/>
            <a:ext cx="2322900" cy="755100"/>
          </a:xfrm>
          <a:prstGeom prst="straightConnector1">
            <a:avLst/>
          </a:prstGeom>
          <a:noFill/>
          <a:ln cap="flat" cmpd="sng" w="9525">
            <a:solidFill>
              <a:schemeClr val="dk2"/>
            </a:solidFill>
            <a:prstDash val="solid"/>
            <a:round/>
            <a:headEnd len="sm" w="sm" type="none"/>
            <a:tailEnd len="med" w="med" type="triangle"/>
          </a:ln>
        </p:spPr>
      </p:cxnSp>
      <p:cxnSp>
        <p:nvCxnSpPr>
          <p:cNvPr id="350" name="Google Shape;350;p14"/>
          <p:cNvCxnSpPr>
            <a:stCxn id="347" idx="2"/>
          </p:cNvCxnSpPr>
          <p:nvPr/>
        </p:nvCxnSpPr>
        <p:spPr>
          <a:xfrm>
            <a:off x="1615075" y="2953600"/>
            <a:ext cx="2281800" cy="1305300"/>
          </a:xfrm>
          <a:prstGeom prst="straightConnector1">
            <a:avLst/>
          </a:prstGeom>
          <a:noFill/>
          <a:ln cap="flat" cmpd="sng" w="9525">
            <a:solidFill>
              <a:schemeClr val="dk2"/>
            </a:solidFill>
            <a:prstDash val="solid"/>
            <a:round/>
            <a:headEnd len="sm" w="sm" type="none"/>
            <a:tailEnd len="med" w="med" type="triangle"/>
          </a:ln>
        </p:spPr>
      </p:cxnSp>
      <p:cxnSp>
        <p:nvCxnSpPr>
          <p:cNvPr id="351" name="Google Shape;351;p14"/>
          <p:cNvCxnSpPr>
            <a:stCxn id="348" idx="1"/>
          </p:cNvCxnSpPr>
          <p:nvPr/>
        </p:nvCxnSpPr>
        <p:spPr>
          <a:xfrm flipH="1">
            <a:off x="7369200" y="3686300"/>
            <a:ext cx="354900" cy="60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45"/>
                                        </p:tgtEl>
                                      </p:cBhvr>
                                    </p:animEffect>
                                    <p:set>
                                      <p:cBhvr>
                                        <p:cTn dur="1" fill="hold">
                                          <p:stCondLst>
                                            <p:cond delay="1000"/>
                                          </p:stCondLst>
                                        </p:cTn>
                                        <p:tgtEl>
                                          <p:spTgt spid="345"/>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par>
                                <p:cTn fill="hold" nodeType="with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par>
                                <p:cTn fill="hold" nodeType="with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par>
                                <p:cTn fill="hold" nodeType="with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15"/>
          <p:cNvSpPr txBox="1"/>
          <p:nvPr>
            <p:ph type="title"/>
          </p:nvPr>
        </p:nvSpPr>
        <p:spPr>
          <a:xfrm>
            <a:off x="0" y="40025"/>
            <a:ext cx="8296500" cy="581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solidFill>
                  <a:schemeClr val="dk1"/>
                </a:solidFill>
              </a:rPr>
              <a:t>Experiment 1 - </a:t>
            </a:r>
            <a:r>
              <a:rPr lang="en-GB"/>
              <a:t>Centralized Approach - Results</a:t>
            </a:r>
            <a:endParaRPr/>
          </a:p>
        </p:txBody>
      </p:sp>
      <p:sp>
        <p:nvSpPr>
          <p:cNvPr id="358" name="Google Shape;358;p15"/>
          <p:cNvSpPr txBox="1"/>
          <p:nvPr>
            <p:ph idx="1" type="body"/>
          </p:nvPr>
        </p:nvSpPr>
        <p:spPr>
          <a:xfrm>
            <a:off x="18449" y="474509"/>
            <a:ext cx="9107100" cy="5357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GB" sz="1800"/>
              <a:t>Below is shown the behaviour of the system if we use a </a:t>
            </a:r>
            <a:r>
              <a:rPr b="1" lang="en-GB" sz="1800"/>
              <a:t>PID controller</a:t>
            </a:r>
            <a:r>
              <a:rPr lang="en-GB" sz="1800"/>
              <a:t>. The robots </a:t>
            </a:r>
            <a:r>
              <a:rPr b="1" lang="en-GB" sz="1800"/>
              <a:t>collides in the center</a:t>
            </a:r>
            <a:r>
              <a:rPr lang="en-GB" sz="1800"/>
              <a:t>. Plot is </a:t>
            </a:r>
            <a:r>
              <a:rPr b="1" lang="en-GB" sz="1800"/>
              <a:t>not continuous</a:t>
            </a:r>
            <a:r>
              <a:rPr lang="en-GB" sz="1800"/>
              <a:t> because the use of a</a:t>
            </a:r>
            <a:r>
              <a:rPr b="1" lang="en-GB" sz="1800"/>
              <a:t> fixed step solver.</a:t>
            </a:r>
            <a:endParaRPr b="1"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p:txBody>
      </p:sp>
      <p:sp>
        <p:nvSpPr>
          <p:cNvPr id="359" name="Google Shape;359;p15"/>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lt1"/>
              </a:buClr>
              <a:buSzPts val="1100"/>
              <a:buFont typeface="Arial"/>
              <a:buNone/>
            </a:pPr>
            <a:r>
              <a:rPr lang="en-GB"/>
              <a:t>Pagina </a:t>
            </a:r>
            <a:fld id="{00000000-1234-1234-1234-123412341234}" type="slidenum">
              <a:rPr lang="en-GB"/>
              <a:t>‹#›</a:t>
            </a:fld>
            <a:endParaRPr/>
          </a:p>
        </p:txBody>
      </p:sp>
      <p:sp>
        <p:nvSpPr>
          <p:cNvPr id="360" name="Google Shape;360;p15"/>
          <p:cNvSpPr txBox="1"/>
          <p:nvPr/>
        </p:nvSpPr>
        <p:spPr>
          <a:xfrm>
            <a:off x="1219200" y="6148375"/>
            <a:ext cx="5638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r>
              <a:rPr b="1" i="0" lang="en-GB" sz="1400" u="none" cap="none" strike="noStrike">
                <a:solidFill>
                  <a:schemeClr val="lt1"/>
                </a:solidFill>
                <a:latin typeface="Arial"/>
                <a:ea typeface="Arial"/>
                <a:cs typeface="Arial"/>
                <a:sym typeface="Arial"/>
              </a:rPr>
              <a:t>Multi-robot collision avoidance using control barrier functions</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p:txBody>
      </p:sp>
      <p:sp>
        <p:nvSpPr>
          <p:cNvPr id="361" name="Google Shape;361;p15"/>
          <p:cNvSpPr txBox="1"/>
          <p:nvPr>
            <p:ph idx="1" type="body"/>
          </p:nvPr>
        </p:nvSpPr>
        <p:spPr>
          <a:xfrm>
            <a:off x="3824549" y="1064609"/>
            <a:ext cx="1494900" cy="4017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360"/>
              </a:spcBef>
              <a:spcAft>
                <a:spcPts val="0"/>
              </a:spcAft>
              <a:buSzPts val="1800"/>
              <a:buNone/>
            </a:pPr>
            <a:r>
              <a:rPr b="1" lang="en-GB" sz="1800">
                <a:solidFill>
                  <a:schemeClr val="dk2"/>
                </a:solidFill>
              </a:rPr>
              <a:t>PID</a:t>
            </a:r>
            <a:endParaRPr b="1" sz="1800">
              <a:solidFill>
                <a:schemeClr val="dk2"/>
              </a:solidFill>
            </a:endParaRPr>
          </a:p>
        </p:txBody>
      </p:sp>
      <p:pic>
        <p:nvPicPr>
          <p:cNvPr id="362" name="Google Shape;362;p15" title="PID">
            <a:hlinkClick r:id="rId3"/>
          </p:cNvPr>
          <p:cNvPicPr preferRelativeResize="0"/>
          <p:nvPr/>
        </p:nvPicPr>
        <p:blipFill>
          <a:blip r:embed="rId4">
            <a:alphaModFix/>
          </a:blip>
          <a:stretch>
            <a:fillRect/>
          </a:stretch>
        </p:blipFill>
        <p:spPr>
          <a:xfrm>
            <a:off x="1471888" y="1414574"/>
            <a:ext cx="6200225" cy="4650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16"/>
          <p:cNvSpPr txBox="1"/>
          <p:nvPr>
            <p:ph type="title"/>
          </p:nvPr>
        </p:nvSpPr>
        <p:spPr>
          <a:xfrm>
            <a:off x="0" y="90475"/>
            <a:ext cx="8296500" cy="581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solidFill>
                  <a:schemeClr val="dk1"/>
                </a:solidFill>
              </a:rPr>
              <a:t>Experiment 1 - </a:t>
            </a:r>
            <a:r>
              <a:rPr lang="en-GB"/>
              <a:t>Centralized Approach - Results</a:t>
            </a:r>
            <a:endParaRPr/>
          </a:p>
        </p:txBody>
      </p:sp>
      <p:sp>
        <p:nvSpPr>
          <p:cNvPr id="369" name="Google Shape;369;p16"/>
          <p:cNvSpPr txBox="1"/>
          <p:nvPr>
            <p:ph idx="1" type="body"/>
          </p:nvPr>
        </p:nvSpPr>
        <p:spPr>
          <a:xfrm>
            <a:off x="18450" y="475525"/>
            <a:ext cx="9107100" cy="5357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GB" sz="1800"/>
              <a:t>This are the results of the</a:t>
            </a:r>
            <a:r>
              <a:rPr b="1" lang="en-GB" sz="1800"/>
              <a:t> centralized</a:t>
            </a:r>
            <a:r>
              <a:rPr lang="en-GB" sz="1800"/>
              <a:t> control system.</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p:txBody>
      </p:sp>
      <p:sp>
        <p:nvSpPr>
          <p:cNvPr id="370" name="Google Shape;370;p16"/>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lt1"/>
              </a:buClr>
              <a:buSzPts val="1100"/>
              <a:buFont typeface="Arial"/>
              <a:buNone/>
            </a:pPr>
            <a:r>
              <a:rPr lang="en-GB"/>
              <a:t>Pagina </a:t>
            </a:r>
            <a:fld id="{00000000-1234-1234-1234-123412341234}" type="slidenum">
              <a:rPr lang="en-GB"/>
              <a:t>‹#›</a:t>
            </a:fld>
            <a:endParaRPr/>
          </a:p>
        </p:txBody>
      </p:sp>
      <p:sp>
        <p:nvSpPr>
          <p:cNvPr id="371" name="Google Shape;371;p16"/>
          <p:cNvSpPr txBox="1"/>
          <p:nvPr/>
        </p:nvSpPr>
        <p:spPr>
          <a:xfrm>
            <a:off x="1219200" y="6148375"/>
            <a:ext cx="5638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r>
              <a:rPr b="1" i="0" lang="en-GB" sz="1400" u="none" cap="none" strike="noStrike">
                <a:solidFill>
                  <a:schemeClr val="lt1"/>
                </a:solidFill>
                <a:latin typeface="Arial"/>
                <a:ea typeface="Arial"/>
                <a:cs typeface="Arial"/>
                <a:sym typeface="Arial"/>
              </a:rPr>
              <a:t>Multi-robot collision avoidance using control barrier functions</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p:txBody>
      </p:sp>
      <p:sp>
        <p:nvSpPr>
          <p:cNvPr id="372" name="Google Shape;372;p16"/>
          <p:cNvSpPr txBox="1"/>
          <p:nvPr>
            <p:ph idx="1" type="body"/>
          </p:nvPr>
        </p:nvSpPr>
        <p:spPr>
          <a:xfrm>
            <a:off x="3824550" y="787238"/>
            <a:ext cx="1905000" cy="4017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360"/>
              </a:spcBef>
              <a:spcAft>
                <a:spcPts val="0"/>
              </a:spcAft>
              <a:buSzPts val="1800"/>
              <a:buNone/>
            </a:pPr>
            <a:r>
              <a:rPr b="1" lang="en-GB" sz="1800">
                <a:solidFill>
                  <a:schemeClr val="dk2"/>
                </a:solidFill>
              </a:rPr>
              <a:t>CENTRALIZED</a:t>
            </a:r>
            <a:endParaRPr b="1" sz="1800">
              <a:solidFill>
                <a:schemeClr val="dk2"/>
              </a:solidFill>
            </a:endParaRPr>
          </a:p>
        </p:txBody>
      </p:sp>
      <p:pic>
        <p:nvPicPr>
          <p:cNvPr id="373" name="Google Shape;373;p16" title="Centralized">
            <a:hlinkClick r:id="rId3"/>
          </p:cNvPr>
          <p:cNvPicPr preferRelativeResize="0"/>
          <p:nvPr/>
        </p:nvPicPr>
        <p:blipFill>
          <a:blip r:embed="rId4">
            <a:alphaModFix/>
          </a:blip>
          <a:stretch>
            <a:fillRect/>
          </a:stretch>
        </p:blipFill>
        <p:spPr>
          <a:xfrm>
            <a:off x="1584425" y="1188950"/>
            <a:ext cx="6385250" cy="4788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17"/>
          <p:cNvSpPr txBox="1"/>
          <p:nvPr>
            <p:ph type="title"/>
          </p:nvPr>
        </p:nvSpPr>
        <p:spPr>
          <a:xfrm>
            <a:off x="12" y="151382"/>
            <a:ext cx="7559700" cy="581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solidFill>
                  <a:schemeClr val="dk1"/>
                </a:solidFill>
              </a:rPr>
              <a:t>Experiment 1 - </a:t>
            </a:r>
            <a:r>
              <a:rPr lang="en-GB"/>
              <a:t>Decentralized Approach </a:t>
            </a:r>
            <a:endParaRPr/>
          </a:p>
        </p:txBody>
      </p:sp>
      <p:sp>
        <p:nvSpPr>
          <p:cNvPr id="380" name="Google Shape;380;p17"/>
          <p:cNvSpPr txBox="1"/>
          <p:nvPr>
            <p:ph idx="1" type="body"/>
          </p:nvPr>
        </p:nvSpPr>
        <p:spPr>
          <a:xfrm>
            <a:off x="0" y="563900"/>
            <a:ext cx="9107100" cy="90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GB" sz="1800"/>
              <a:t>In the </a:t>
            </a:r>
            <a:r>
              <a:rPr b="1" lang="en-GB" sz="1800"/>
              <a:t>decentralized approach</a:t>
            </a:r>
            <a:r>
              <a:rPr lang="en-GB" sz="1800"/>
              <a:t> we can </a:t>
            </a:r>
            <a:r>
              <a:rPr b="1" lang="en-GB" sz="1800"/>
              <a:t>model the robot swarm as a complete graph</a:t>
            </a:r>
            <a:r>
              <a:rPr lang="en-GB" sz="1800"/>
              <a:t> with N robots and consider the </a:t>
            </a:r>
            <a:r>
              <a:rPr b="1" lang="en-GB" sz="1800"/>
              <a:t>pairwise barriers within all of the couples, for each i-th robot</a:t>
            </a:r>
            <a:r>
              <a:rPr lang="en-GB" sz="1800"/>
              <a:t>.</a:t>
            </a:r>
            <a:endParaRPr sz="1800"/>
          </a:p>
        </p:txBody>
      </p:sp>
      <p:sp>
        <p:nvSpPr>
          <p:cNvPr id="381" name="Google Shape;381;p17"/>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lt1"/>
              </a:buClr>
              <a:buSzPts val="1100"/>
              <a:buFont typeface="Arial"/>
              <a:buNone/>
            </a:pPr>
            <a:r>
              <a:rPr lang="en-GB"/>
              <a:t>Pagina </a:t>
            </a:r>
            <a:fld id="{00000000-1234-1234-1234-123412341234}" type="slidenum">
              <a:rPr lang="en-GB"/>
              <a:t>‹#›</a:t>
            </a:fld>
            <a:endParaRPr/>
          </a:p>
        </p:txBody>
      </p:sp>
      <p:sp>
        <p:nvSpPr>
          <p:cNvPr id="382" name="Google Shape;382;p17"/>
          <p:cNvSpPr txBox="1"/>
          <p:nvPr/>
        </p:nvSpPr>
        <p:spPr>
          <a:xfrm>
            <a:off x="1219200" y="6148375"/>
            <a:ext cx="5638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r>
              <a:rPr b="1" i="0" lang="en-GB" sz="1400" u="none" cap="none" strike="noStrike">
                <a:solidFill>
                  <a:schemeClr val="lt1"/>
                </a:solidFill>
                <a:latin typeface="Arial"/>
                <a:ea typeface="Arial"/>
                <a:cs typeface="Arial"/>
                <a:sym typeface="Arial"/>
              </a:rPr>
              <a:t>Multi-robot collision avoidance using control barrier functions</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p:txBody>
      </p:sp>
      <p:sp>
        <p:nvSpPr>
          <p:cNvPr id="383" name="Google Shape;383;p17"/>
          <p:cNvSpPr txBox="1"/>
          <p:nvPr>
            <p:ph idx="1" type="body"/>
          </p:nvPr>
        </p:nvSpPr>
        <p:spPr>
          <a:xfrm>
            <a:off x="671666" y="1427241"/>
            <a:ext cx="1905000" cy="710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360"/>
              </a:spcBef>
              <a:spcAft>
                <a:spcPts val="0"/>
              </a:spcAft>
              <a:buSzPts val="1800"/>
              <a:buNone/>
            </a:pPr>
            <a:r>
              <a:rPr b="1" lang="en-GB" sz="1800">
                <a:solidFill>
                  <a:schemeClr val="dk2"/>
                </a:solidFill>
              </a:rPr>
              <a:t>Parameters and Dimensions</a:t>
            </a:r>
            <a:endParaRPr b="1" sz="1800">
              <a:solidFill>
                <a:schemeClr val="dk2"/>
              </a:solidFill>
            </a:endParaRPr>
          </a:p>
        </p:txBody>
      </p:sp>
      <p:graphicFrame>
        <p:nvGraphicFramePr>
          <p:cNvPr id="384" name="Google Shape;384;p17"/>
          <p:cNvGraphicFramePr/>
          <p:nvPr/>
        </p:nvGraphicFramePr>
        <p:xfrm>
          <a:off x="3903" y="2137641"/>
          <a:ext cx="3000000" cy="3000000"/>
        </p:xfrm>
        <a:graphic>
          <a:graphicData uri="http://schemas.openxmlformats.org/drawingml/2006/table">
            <a:tbl>
              <a:tblPr>
                <a:noFill/>
                <a:tableStyleId>{54000C6C-4745-4FAF-B91E-5095C766D3C8}</a:tableStyleId>
              </a:tblPr>
              <a:tblGrid>
                <a:gridCol w="807500"/>
                <a:gridCol w="1029300"/>
                <a:gridCol w="922000"/>
              </a:tblGrid>
              <a:tr h="619700">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t>Name</a:t>
                      </a:r>
                      <a:endParaRPr b="1"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t>Symbolic Value</a:t>
                      </a:r>
                      <a:endParaRPr b="1" sz="14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GB" sz="1400" u="none" cap="none" strike="noStrike"/>
                        <a:t>Numeric Value</a:t>
                      </a:r>
                      <a:endParaRPr b="1" sz="1400" u="none" cap="none" strike="noStrike"/>
                    </a:p>
                  </a:txBody>
                  <a:tcPr marT="91425" marB="91425" marR="91425" marL="91425">
                    <a:lnB cap="flat" cmpd="sng" w="9525">
                      <a:solidFill>
                        <a:srgbClr val="9E9E9E"/>
                      </a:solidFill>
                      <a:prstDash val="solid"/>
                      <a:round/>
                      <a:headEnd len="sm" w="sm" type="none"/>
                      <a:tailEnd len="sm" w="sm" type="none"/>
                    </a:lnB>
                  </a:tcPr>
                </a:tc>
              </a:tr>
              <a:tr h="395375">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Robots swarm size</a:t>
                      </a:r>
                      <a:endParaRPr sz="10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GB" sz="1000" u="none" cap="none" strike="noStrike"/>
                        <a:t>N</a:t>
                      </a:r>
                      <a:endParaRPr b="1" sz="10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8</a:t>
                      </a:r>
                      <a:endParaRPr sz="10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5375">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State dimension</a:t>
                      </a:r>
                      <a:endParaRPr sz="10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GB" sz="1000" u="none" cap="none" strike="noStrike"/>
                        <a:t>n</a:t>
                      </a:r>
                      <a:r>
                        <a:rPr lang="en-GB" sz="1000" u="none" cap="none" strike="noStrike"/>
                        <a:t> = 4*N</a:t>
                      </a:r>
                      <a:endParaRPr sz="10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32</a:t>
                      </a:r>
                      <a:endParaRPr sz="10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5375">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State dimension (i-th robot)</a:t>
                      </a:r>
                      <a:endParaRPr sz="10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GB" sz="1000" u="none" cap="none" strike="noStrike"/>
                        <a:t>d </a:t>
                      </a:r>
                      <a:r>
                        <a:rPr lang="en-GB" sz="1000" u="none" cap="none" strike="noStrike"/>
                        <a:t>= n/N</a:t>
                      </a:r>
                      <a:endParaRPr sz="10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4</a:t>
                      </a:r>
                      <a:endParaRPr sz="10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95750">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Control input size</a:t>
                      </a:r>
                      <a:endParaRPr sz="10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GB" sz="1000" u="none" cap="none" strike="noStrike"/>
                        <a:t>m</a:t>
                      </a:r>
                      <a:r>
                        <a:rPr lang="en-GB" sz="1000" u="none" cap="none" strike="noStrike"/>
                        <a:t> = 2*N</a:t>
                      </a:r>
                      <a:endParaRPr sz="10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16</a:t>
                      </a:r>
                      <a:endParaRPr sz="10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2800">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Edges in the graph</a:t>
                      </a:r>
                      <a:endParaRPr sz="10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GB" sz="1000" u="none" cap="none" strike="noStrike"/>
                        <a:t>E</a:t>
                      </a:r>
                      <a:r>
                        <a:rPr lang="en-GB" sz="1000" u="none" cap="none" strike="noStrike"/>
                        <a:t> = N*(N-1)/2</a:t>
                      </a:r>
                      <a:endParaRPr sz="10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28</a:t>
                      </a:r>
                      <a:endParaRPr sz="10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2800">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Edges per robot</a:t>
                      </a:r>
                      <a:endParaRPr sz="10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1" lang="en-GB" sz="1000" u="none" cap="none" strike="noStrike"/>
                        <a:t>Ei</a:t>
                      </a:r>
                      <a:r>
                        <a:rPr lang="en-GB" sz="1000" u="none" cap="none" strike="noStrike"/>
                        <a:t> = N-1</a:t>
                      </a:r>
                      <a:endParaRPr sz="10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GB" sz="1000" u="none" cap="none" strike="noStrike"/>
                        <a:t>7</a:t>
                      </a:r>
                      <a:endParaRPr sz="10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85" name="Google Shape;385;p17"/>
          <p:cNvSpPr txBox="1"/>
          <p:nvPr>
            <p:ph idx="1" type="body"/>
          </p:nvPr>
        </p:nvSpPr>
        <p:spPr>
          <a:xfrm>
            <a:off x="2918466" y="1553841"/>
            <a:ext cx="1905000" cy="457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360"/>
              </a:spcBef>
              <a:spcAft>
                <a:spcPts val="0"/>
              </a:spcAft>
              <a:buSzPts val="1800"/>
              <a:buNone/>
            </a:pPr>
            <a:r>
              <a:rPr b="1" lang="en-GB" sz="1800">
                <a:solidFill>
                  <a:schemeClr val="dk2"/>
                </a:solidFill>
              </a:rPr>
              <a:t>Dynamics</a:t>
            </a:r>
            <a:endParaRPr b="1" sz="1800">
              <a:solidFill>
                <a:schemeClr val="dk2"/>
              </a:solidFill>
            </a:endParaRPr>
          </a:p>
        </p:txBody>
      </p:sp>
      <p:sp>
        <p:nvSpPr>
          <p:cNvPr id="386" name="Google Shape;386;p17"/>
          <p:cNvSpPr txBox="1"/>
          <p:nvPr>
            <p:ph idx="1" type="body"/>
          </p:nvPr>
        </p:nvSpPr>
        <p:spPr>
          <a:xfrm>
            <a:off x="5634675" y="1463550"/>
            <a:ext cx="3155700" cy="457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360"/>
              </a:spcBef>
              <a:spcAft>
                <a:spcPts val="0"/>
              </a:spcAft>
              <a:buSzPts val="1800"/>
              <a:buNone/>
            </a:pPr>
            <a:r>
              <a:rPr b="1" lang="en-GB" sz="1800">
                <a:solidFill>
                  <a:schemeClr val="dk2"/>
                </a:solidFill>
              </a:rPr>
              <a:t>CBFs and other quantities</a:t>
            </a:r>
            <a:endParaRPr b="1" sz="1800">
              <a:solidFill>
                <a:schemeClr val="dk2"/>
              </a:solidFill>
            </a:endParaRPr>
          </a:p>
        </p:txBody>
      </p:sp>
      <p:pic>
        <p:nvPicPr>
          <p:cNvPr id="387" name="Google Shape;387;p17"/>
          <p:cNvPicPr preferRelativeResize="0"/>
          <p:nvPr/>
        </p:nvPicPr>
        <p:blipFill rotWithShape="1">
          <a:blip r:embed="rId3">
            <a:alphaModFix/>
          </a:blip>
          <a:srcRect b="0" l="0" r="0" t="0"/>
          <a:stretch/>
        </p:blipFill>
        <p:spPr>
          <a:xfrm>
            <a:off x="3696316" y="2250569"/>
            <a:ext cx="1249200" cy="383190"/>
          </a:xfrm>
          <a:prstGeom prst="rect">
            <a:avLst/>
          </a:prstGeom>
          <a:noFill/>
          <a:ln>
            <a:noFill/>
          </a:ln>
        </p:spPr>
      </p:pic>
      <p:pic>
        <p:nvPicPr>
          <p:cNvPr id="388" name="Google Shape;388;p17"/>
          <p:cNvPicPr preferRelativeResize="0"/>
          <p:nvPr/>
        </p:nvPicPr>
        <p:blipFill rotWithShape="1">
          <a:blip r:embed="rId4">
            <a:alphaModFix/>
          </a:blip>
          <a:srcRect b="0" l="0" r="0" t="0"/>
          <a:stretch/>
        </p:blipFill>
        <p:spPr>
          <a:xfrm>
            <a:off x="3681951" y="2821259"/>
            <a:ext cx="1249200" cy="385550"/>
          </a:xfrm>
          <a:prstGeom prst="rect">
            <a:avLst/>
          </a:prstGeom>
          <a:noFill/>
          <a:ln>
            <a:noFill/>
          </a:ln>
        </p:spPr>
      </p:pic>
      <p:sp>
        <p:nvSpPr>
          <p:cNvPr id="389" name="Google Shape;389;p17"/>
          <p:cNvSpPr txBox="1"/>
          <p:nvPr>
            <p:ph idx="1" type="body"/>
          </p:nvPr>
        </p:nvSpPr>
        <p:spPr>
          <a:xfrm>
            <a:off x="2791366" y="2274066"/>
            <a:ext cx="794700" cy="335700"/>
          </a:xfrm>
          <a:prstGeom prst="rect">
            <a:avLst/>
          </a:prstGeom>
          <a:noFill/>
          <a:ln>
            <a:noFill/>
          </a:ln>
        </p:spPr>
        <p:txBody>
          <a:bodyPr anchorCtr="0" anchor="t" bIns="45700" lIns="91425" spcFirstLastPara="1" rIns="91425" wrap="square" tIns="45700">
            <a:noAutofit/>
          </a:bodyPr>
          <a:lstStyle/>
          <a:p>
            <a:pPr indent="0" lvl="0" marL="0" rtl="0" algn="ctr">
              <a:lnSpc>
                <a:spcPct val="50000"/>
              </a:lnSpc>
              <a:spcBef>
                <a:spcPts val="360"/>
              </a:spcBef>
              <a:spcAft>
                <a:spcPts val="0"/>
              </a:spcAft>
              <a:buSzPts val="1800"/>
              <a:buNone/>
            </a:pPr>
            <a:r>
              <a:rPr lang="en-GB" sz="1000"/>
              <a:t>Position of </a:t>
            </a:r>
            <a:endParaRPr sz="1000"/>
          </a:p>
          <a:p>
            <a:pPr indent="0" lvl="0" marL="0" rtl="0" algn="ctr">
              <a:lnSpc>
                <a:spcPct val="50000"/>
              </a:lnSpc>
              <a:spcBef>
                <a:spcPts val="360"/>
              </a:spcBef>
              <a:spcAft>
                <a:spcPts val="0"/>
              </a:spcAft>
              <a:buSzPts val="1800"/>
              <a:buNone/>
            </a:pPr>
            <a:r>
              <a:rPr lang="en-GB" sz="1000"/>
              <a:t>robot i-th</a:t>
            </a:r>
            <a:endParaRPr sz="1000"/>
          </a:p>
        </p:txBody>
      </p:sp>
      <p:sp>
        <p:nvSpPr>
          <p:cNvPr id="390" name="Google Shape;390;p17"/>
          <p:cNvSpPr txBox="1"/>
          <p:nvPr>
            <p:ph idx="1" type="body"/>
          </p:nvPr>
        </p:nvSpPr>
        <p:spPr>
          <a:xfrm>
            <a:off x="2791366" y="2822766"/>
            <a:ext cx="794700" cy="335700"/>
          </a:xfrm>
          <a:prstGeom prst="rect">
            <a:avLst/>
          </a:prstGeom>
          <a:noFill/>
          <a:ln>
            <a:noFill/>
          </a:ln>
        </p:spPr>
        <p:txBody>
          <a:bodyPr anchorCtr="0" anchor="t" bIns="45700" lIns="91425" spcFirstLastPara="1" rIns="91425" wrap="square" tIns="45700">
            <a:noAutofit/>
          </a:bodyPr>
          <a:lstStyle/>
          <a:p>
            <a:pPr indent="0" lvl="0" marL="0" rtl="0" algn="ctr">
              <a:lnSpc>
                <a:spcPct val="50000"/>
              </a:lnSpc>
              <a:spcBef>
                <a:spcPts val="360"/>
              </a:spcBef>
              <a:spcAft>
                <a:spcPts val="0"/>
              </a:spcAft>
              <a:buSzPts val="1800"/>
              <a:buNone/>
            </a:pPr>
            <a:r>
              <a:rPr lang="en-GB" sz="1000"/>
              <a:t>Velocity of </a:t>
            </a:r>
            <a:endParaRPr sz="1000"/>
          </a:p>
          <a:p>
            <a:pPr indent="0" lvl="0" marL="0" rtl="0" algn="ctr">
              <a:lnSpc>
                <a:spcPct val="50000"/>
              </a:lnSpc>
              <a:spcBef>
                <a:spcPts val="360"/>
              </a:spcBef>
              <a:spcAft>
                <a:spcPts val="0"/>
              </a:spcAft>
              <a:buSzPts val="1800"/>
              <a:buNone/>
            </a:pPr>
            <a:r>
              <a:rPr lang="en-GB" sz="1000"/>
              <a:t> i-th robot</a:t>
            </a:r>
            <a:endParaRPr sz="1000"/>
          </a:p>
        </p:txBody>
      </p:sp>
      <p:sp>
        <p:nvSpPr>
          <p:cNvPr id="391" name="Google Shape;391;p17"/>
          <p:cNvSpPr txBox="1"/>
          <p:nvPr>
            <p:ph idx="1" type="body"/>
          </p:nvPr>
        </p:nvSpPr>
        <p:spPr>
          <a:xfrm>
            <a:off x="2733870" y="3444345"/>
            <a:ext cx="1040700" cy="335700"/>
          </a:xfrm>
          <a:prstGeom prst="rect">
            <a:avLst/>
          </a:prstGeom>
          <a:noFill/>
          <a:ln>
            <a:noFill/>
          </a:ln>
        </p:spPr>
        <p:txBody>
          <a:bodyPr anchorCtr="0" anchor="t" bIns="45700" lIns="91425" spcFirstLastPara="1" rIns="91425" wrap="square" tIns="45700">
            <a:noAutofit/>
          </a:bodyPr>
          <a:lstStyle/>
          <a:p>
            <a:pPr indent="0" lvl="0" marL="0" rtl="0" algn="ctr">
              <a:lnSpc>
                <a:spcPct val="50000"/>
              </a:lnSpc>
              <a:spcBef>
                <a:spcPts val="360"/>
              </a:spcBef>
              <a:spcAft>
                <a:spcPts val="0"/>
              </a:spcAft>
              <a:buSzPts val="1800"/>
              <a:buNone/>
            </a:pPr>
            <a:r>
              <a:rPr lang="en-GB" sz="1000"/>
              <a:t>State vector</a:t>
            </a:r>
            <a:endParaRPr sz="1000"/>
          </a:p>
          <a:p>
            <a:pPr indent="0" lvl="0" marL="0" rtl="0" algn="ctr">
              <a:lnSpc>
                <a:spcPct val="50000"/>
              </a:lnSpc>
              <a:spcBef>
                <a:spcPts val="360"/>
              </a:spcBef>
              <a:spcAft>
                <a:spcPts val="0"/>
              </a:spcAft>
              <a:buSzPts val="1800"/>
              <a:buNone/>
            </a:pPr>
            <a:r>
              <a:rPr lang="en-GB" sz="1000"/>
              <a:t>of i-th robot</a:t>
            </a:r>
            <a:br>
              <a:rPr lang="en-GB" sz="1000"/>
            </a:br>
            <a:br>
              <a:rPr lang="en-GB" sz="1000"/>
            </a:br>
            <a:endParaRPr sz="1000"/>
          </a:p>
        </p:txBody>
      </p:sp>
      <p:pic>
        <p:nvPicPr>
          <p:cNvPr id="392" name="Google Shape;392;p17"/>
          <p:cNvPicPr preferRelativeResize="0"/>
          <p:nvPr/>
        </p:nvPicPr>
        <p:blipFill rotWithShape="1">
          <a:blip r:embed="rId5">
            <a:alphaModFix/>
          </a:blip>
          <a:srcRect b="0" l="0" r="0" t="0"/>
          <a:stretch/>
        </p:blipFill>
        <p:spPr>
          <a:xfrm>
            <a:off x="3800564" y="4605017"/>
            <a:ext cx="1040700" cy="495575"/>
          </a:xfrm>
          <a:prstGeom prst="rect">
            <a:avLst/>
          </a:prstGeom>
          <a:noFill/>
          <a:ln>
            <a:noFill/>
          </a:ln>
        </p:spPr>
      </p:pic>
      <p:sp>
        <p:nvSpPr>
          <p:cNvPr id="393" name="Google Shape;393;p17"/>
          <p:cNvSpPr txBox="1"/>
          <p:nvPr>
            <p:ph idx="1" type="body"/>
          </p:nvPr>
        </p:nvSpPr>
        <p:spPr>
          <a:xfrm>
            <a:off x="2791175" y="4701370"/>
            <a:ext cx="1040700" cy="335700"/>
          </a:xfrm>
          <a:prstGeom prst="rect">
            <a:avLst/>
          </a:prstGeom>
          <a:noFill/>
          <a:ln>
            <a:noFill/>
          </a:ln>
        </p:spPr>
        <p:txBody>
          <a:bodyPr anchorCtr="0" anchor="t" bIns="45700" lIns="91425" spcFirstLastPara="1" rIns="91425" wrap="square" tIns="45700">
            <a:noAutofit/>
          </a:bodyPr>
          <a:lstStyle/>
          <a:p>
            <a:pPr indent="0" lvl="0" marL="0" rtl="0" algn="ctr">
              <a:lnSpc>
                <a:spcPct val="50000"/>
              </a:lnSpc>
              <a:spcBef>
                <a:spcPts val="360"/>
              </a:spcBef>
              <a:spcAft>
                <a:spcPts val="0"/>
              </a:spcAft>
              <a:buSzPts val="1800"/>
              <a:buNone/>
            </a:pPr>
            <a:r>
              <a:rPr lang="en-GB" sz="1000"/>
              <a:t>Control vector</a:t>
            </a:r>
            <a:endParaRPr sz="1000"/>
          </a:p>
        </p:txBody>
      </p:sp>
      <p:pic>
        <p:nvPicPr>
          <p:cNvPr id="394" name="Google Shape;394;p17"/>
          <p:cNvPicPr preferRelativeResize="0"/>
          <p:nvPr/>
        </p:nvPicPr>
        <p:blipFill rotWithShape="1">
          <a:blip r:embed="rId6">
            <a:alphaModFix/>
          </a:blip>
          <a:srcRect b="0" l="0" r="0" t="0"/>
          <a:stretch/>
        </p:blipFill>
        <p:spPr>
          <a:xfrm>
            <a:off x="3763654" y="4057384"/>
            <a:ext cx="1114524" cy="335700"/>
          </a:xfrm>
          <a:prstGeom prst="rect">
            <a:avLst/>
          </a:prstGeom>
          <a:noFill/>
          <a:ln>
            <a:noFill/>
          </a:ln>
        </p:spPr>
      </p:pic>
      <p:sp>
        <p:nvSpPr>
          <p:cNvPr id="395" name="Google Shape;395;p17"/>
          <p:cNvSpPr txBox="1"/>
          <p:nvPr>
            <p:ph idx="1" type="body"/>
          </p:nvPr>
        </p:nvSpPr>
        <p:spPr>
          <a:xfrm>
            <a:off x="2738066" y="4016991"/>
            <a:ext cx="1097700" cy="335700"/>
          </a:xfrm>
          <a:prstGeom prst="rect">
            <a:avLst/>
          </a:prstGeom>
          <a:noFill/>
          <a:ln>
            <a:noFill/>
          </a:ln>
        </p:spPr>
        <p:txBody>
          <a:bodyPr anchorCtr="0" anchor="t" bIns="45700" lIns="91425" spcFirstLastPara="1" rIns="91425" wrap="square" tIns="45700">
            <a:noAutofit/>
          </a:bodyPr>
          <a:lstStyle/>
          <a:p>
            <a:pPr indent="0" lvl="0" marL="0" rtl="0" algn="ctr">
              <a:lnSpc>
                <a:spcPct val="50000"/>
              </a:lnSpc>
              <a:spcBef>
                <a:spcPts val="360"/>
              </a:spcBef>
              <a:spcAft>
                <a:spcPts val="0"/>
              </a:spcAft>
              <a:buSzPts val="1800"/>
              <a:buNone/>
            </a:pPr>
            <a:r>
              <a:rPr lang="en-GB" sz="1000"/>
              <a:t>Control input </a:t>
            </a:r>
            <a:endParaRPr sz="1000"/>
          </a:p>
          <a:p>
            <a:pPr indent="0" lvl="0" marL="0" rtl="0" algn="ctr">
              <a:lnSpc>
                <a:spcPct val="50000"/>
              </a:lnSpc>
              <a:spcBef>
                <a:spcPts val="360"/>
              </a:spcBef>
              <a:spcAft>
                <a:spcPts val="0"/>
              </a:spcAft>
              <a:buSzPts val="1800"/>
              <a:buNone/>
            </a:pPr>
            <a:r>
              <a:rPr lang="en-GB" sz="1000"/>
              <a:t>of </a:t>
            </a:r>
            <a:endParaRPr sz="1000"/>
          </a:p>
          <a:p>
            <a:pPr indent="0" lvl="0" marL="0" rtl="0" algn="ctr">
              <a:lnSpc>
                <a:spcPct val="50000"/>
              </a:lnSpc>
              <a:spcBef>
                <a:spcPts val="360"/>
              </a:spcBef>
              <a:spcAft>
                <a:spcPts val="0"/>
              </a:spcAft>
              <a:buSzPts val="1800"/>
              <a:buNone/>
            </a:pPr>
            <a:r>
              <a:rPr lang="en-GB" sz="1000"/>
              <a:t> i-th robot</a:t>
            </a:r>
            <a:endParaRPr sz="1000"/>
          </a:p>
        </p:txBody>
      </p:sp>
      <p:sp>
        <p:nvSpPr>
          <p:cNvPr id="396" name="Google Shape;396;p17"/>
          <p:cNvSpPr txBox="1"/>
          <p:nvPr>
            <p:ph idx="1" type="body"/>
          </p:nvPr>
        </p:nvSpPr>
        <p:spPr>
          <a:xfrm>
            <a:off x="5113124" y="2146541"/>
            <a:ext cx="1186200" cy="335700"/>
          </a:xfrm>
          <a:prstGeom prst="rect">
            <a:avLst/>
          </a:prstGeom>
          <a:noFill/>
          <a:ln>
            <a:noFill/>
          </a:ln>
        </p:spPr>
        <p:txBody>
          <a:bodyPr anchorCtr="0" anchor="t" bIns="45700" lIns="91425" spcFirstLastPara="1" rIns="91425" wrap="square" tIns="45700">
            <a:noAutofit/>
          </a:bodyPr>
          <a:lstStyle/>
          <a:p>
            <a:pPr indent="0" lvl="0" marL="0" rtl="0" algn="ctr">
              <a:lnSpc>
                <a:spcPct val="50000"/>
              </a:lnSpc>
              <a:spcBef>
                <a:spcPts val="360"/>
              </a:spcBef>
              <a:spcAft>
                <a:spcPts val="0"/>
              </a:spcAft>
              <a:buSzPts val="1800"/>
              <a:buNone/>
            </a:pPr>
            <a:r>
              <a:rPr lang="en-GB" sz="1000"/>
              <a:t>Barrier functions</a:t>
            </a:r>
            <a:endParaRPr sz="1000"/>
          </a:p>
          <a:p>
            <a:pPr indent="0" lvl="0" marL="0" rtl="0" algn="ctr">
              <a:lnSpc>
                <a:spcPct val="50000"/>
              </a:lnSpc>
              <a:spcBef>
                <a:spcPts val="360"/>
              </a:spcBef>
              <a:spcAft>
                <a:spcPts val="0"/>
              </a:spcAft>
              <a:buSzPts val="1800"/>
              <a:buNone/>
            </a:pPr>
            <a:r>
              <a:rPr lang="en-GB" sz="1000"/>
              <a:t>(Decentralized)</a:t>
            </a:r>
            <a:endParaRPr sz="1000"/>
          </a:p>
        </p:txBody>
      </p:sp>
      <p:sp>
        <p:nvSpPr>
          <p:cNvPr id="397" name="Google Shape;397;p17"/>
          <p:cNvSpPr txBox="1"/>
          <p:nvPr>
            <p:ph idx="1" type="body"/>
          </p:nvPr>
        </p:nvSpPr>
        <p:spPr>
          <a:xfrm>
            <a:off x="5064566" y="2784421"/>
            <a:ext cx="1186200" cy="335700"/>
          </a:xfrm>
          <a:prstGeom prst="rect">
            <a:avLst/>
          </a:prstGeom>
          <a:noFill/>
          <a:ln>
            <a:noFill/>
          </a:ln>
        </p:spPr>
        <p:txBody>
          <a:bodyPr anchorCtr="0" anchor="t" bIns="45700" lIns="91425" spcFirstLastPara="1" rIns="91425" wrap="square" tIns="45700">
            <a:noAutofit/>
          </a:bodyPr>
          <a:lstStyle/>
          <a:p>
            <a:pPr indent="0" lvl="0" marL="0" rtl="0" algn="ctr">
              <a:lnSpc>
                <a:spcPct val="50000"/>
              </a:lnSpc>
              <a:spcBef>
                <a:spcPts val="360"/>
              </a:spcBef>
              <a:spcAft>
                <a:spcPts val="0"/>
              </a:spcAft>
              <a:buSzPts val="1800"/>
              <a:buNone/>
            </a:pPr>
            <a:r>
              <a:rPr lang="en-GB" sz="1000"/>
              <a:t>Barrier </a:t>
            </a:r>
            <a:endParaRPr sz="1000"/>
          </a:p>
          <a:p>
            <a:pPr indent="0" lvl="0" marL="0" rtl="0" algn="ctr">
              <a:lnSpc>
                <a:spcPct val="50000"/>
              </a:lnSpc>
              <a:spcBef>
                <a:spcPts val="360"/>
              </a:spcBef>
              <a:spcAft>
                <a:spcPts val="0"/>
              </a:spcAft>
              <a:buSzPts val="1800"/>
              <a:buNone/>
            </a:pPr>
            <a:r>
              <a:rPr lang="en-GB" sz="1000"/>
              <a:t>gradient</a:t>
            </a:r>
            <a:endParaRPr sz="1000"/>
          </a:p>
          <a:p>
            <a:pPr indent="0" lvl="0" marL="0" rtl="0" algn="ctr">
              <a:lnSpc>
                <a:spcPct val="50000"/>
              </a:lnSpc>
              <a:spcBef>
                <a:spcPts val="360"/>
              </a:spcBef>
              <a:spcAft>
                <a:spcPts val="0"/>
              </a:spcAft>
              <a:buSzPts val="1800"/>
              <a:buNone/>
            </a:pPr>
            <a:r>
              <a:rPr lang="en-GB" sz="1000"/>
              <a:t>(Decentralized)</a:t>
            </a:r>
            <a:endParaRPr sz="1000"/>
          </a:p>
        </p:txBody>
      </p:sp>
      <p:sp>
        <p:nvSpPr>
          <p:cNvPr id="398" name="Google Shape;398;p17"/>
          <p:cNvSpPr txBox="1"/>
          <p:nvPr>
            <p:ph idx="1" type="body"/>
          </p:nvPr>
        </p:nvSpPr>
        <p:spPr>
          <a:xfrm>
            <a:off x="5083308" y="3666891"/>
            <a:ext cx="1186200" cy="335700"/>
          </a:xfrm>
          <a:prstGeom prst="rect">
            <a:avLst/>
          </a:prstGeom>
          <a:noFill/>
          <a:ln>
            <a:noFill/>
          </a:ln>
        </p:spPr>
        <p:txBody>
          <a:bodyPr anchorCtr="0" anchor="t" bIns="45700" lIns="91425" spcFirstLastPara="1" rIns="91425" wrap="square" tIns="45700">
            <a:noAutofit/>
          </a:bodyPr>
          <a:lstStyle/>
          <a:p>
            <a:pPr indent="0" lvl="0" marL="0" rtl="0" algn="ctr">
              <a:lnSpc>
                <a:spcPct val="50000"/>
              </a:lnSpc>
              <a:spcBef>
                <a:spcPts val="360"/>
              </a:spcBef>
              <a:spcAft>
                <a:spcPts val="0"/>
              </a:spcAft>
              <a:buSzPts val="1800"/>
              <a:buNone/>
            </a:pPr>
            <a:r>
              <a:rPr lang="en-GB" sz="1000"/>
              <a:t>State dynamics</a:t>
            </a:r>
            <a:endParaRPr sz="1000"/>
          </a:p>
          <a:p>
            <a:pPr indent="0" lvl="0" marL="0" rtl="0" algn="ctr">
              <a:lnSpc>
                <a:spcPct val="50000"/>
              </a:lnSpc>
              <a:spcBef>
                <a:spcPts val="360"/>
              </a:spcBef>
              <a:spcAft>
                <a:spcPts val="0"/>
              </a:spcAft>
              <a:buSzPts val="1800"/>
              <a:buNone/>
            </a:pPr>
            <a:r>
              <a:rPr lang="en-GB" sz="1000"/>
              <a:t>(Decentralized)</a:t>
            </a:r>
            <a:endParaRPr sz="1000"/>
          </a:p>
        </p:txBody>
      </p:sp>
      <p:sp>
        <p:nvSpPr>
          <p:cNvPr id="399" name="Google Shape;399;p17"/>
          <p:cNvSpPr txBox="1"/>
          <p:nvPr>
            <p:ph idx="1" type="body"/>
          </p:nvPr>
        </p:nvSpPr>
        <p:spPr>
          <a:xfrm>
            <a:off x="5083308" y="4225704"/>
            <a:ext cx="1186200" cy="335700"/>
          </a:xfrm>
          <a:prstGeom prst="rect">
            <a:avLst/>
          </a:prstGeom>
          <a:noFill/>
          <a:ln>
            <a:noFill/>
          </a:ln>
        </p:spPr>
        <p:txBody>
          <a:bodyPr anchorCtr="0" anchor="t" bIns="45700" lIns="91425" spcFirstLastPara="1" rIns="91425" wrap="square" tIns="45700">
            <a:noAutofit/>
          </a:bodyPr>
          <a:lstStyle/>
          <a:p>
            <a:pPr indent="0" lvl="0" marL="0" rtl="0" algn="ctr">
              <a:lnSpc>
                <a:spcPct val="50000"/>
              </a:lnSpc>
              <a:spcBef>
                <a:spcPts val="360"/>
              </a:spcBef>
              <a:spcAft>
                <a:spcPts val="0"/>
              </a:spcAft>
              <a:buSzPts val="1800"/>
              <a:buNone/>
            </a:pPr>
            <a:r>
              <a:rPr lang="en-GB" sz="1000"/>
              <a:t>Input matrix</a:t>
            </a:r>
            <a:endParaRPr sz="1000"/>
          </a:p>
          <a:p>
            <a:pPr indent="0" lvl="0" marL="0" rtl="0" algn="ctr">
              <a:lnSpc>
                <a:spcPct val="50000"/>
              </a:lnSpc>
              <a:spcBef>
                <a:spcPts val="360"/>
              </a:spcBef>
              <a:spcAft>
                <a:spcPts val="0"/>
              </a:spcAft>
              <a:buSzPts val="1800"/>
              <a:buNone/>
            </a:pPr>
            <a:r>
              <a:rPr lang="en-GB" sz="1000"/>
              <a:t>(Decentralized)</a:t>
            </a:r>
            <a:endParaRPr sz="1000"/>
          </a:p>
        </p:txBody>
      </p:sp>
      <p:sp>
        <p:nvSpPr>
          <p:cNvPr id="400" name="Google Shape;400;p17"/>
          <p:cNvSpPr txBox="1"/>
          <p:nvPr>
            <p:ph idx="1" type="body"/>
          </p:nvPr>
        </p:nvSpPr>
        <p:spPr>
          <a:xfrm>
            <a:off x="4947333" y="4883404"/>
            <a:ext cx="1515600" cy="335700"/>
          </a:xfrm>
          <a:prstGeom prst="rect">
            <a:avLst/>
          </a:prstGeom>
          <a:noFill/>
          <a:ln>
            <a:noFill/>
          </a:ln>
        </p:spPr>
        <p:txBody>
          <a:bodyPr anchorCtr="0" anchor="t" bIns="45700" lIns="91425" spcFirstLastPara="1" rIns="91425" wrap="square" tIns="45700">
            <a:noAutofit/>
          </a:bodyPr>
          <a:lstStyle/>
          <a:p>
            <a:pPr indent="0" lvl="0" marL="0" rtl="0" algn="ctr">
              <a:lnSpc>
                <a:spcPct val="50000"/>
              </a:lnSpc>
              <a:spcBef>
                <a:spcPts val="360"/>
              </a:spcBef>
              <a:spcAft>
                <a:spcPts val="0"/>
              </a:spcAft>
              <a:buSzPts val="1800"/>
              <a:buNone/>
            </a:pPr>
            <a:r>
              <a:rPr lang="en-GB" sz="1000"/>
              <a:t>Lie product (dynamic)</a:t>
            </a:r>
            <a:endParaRPr sz="1000"/>
          </a:p>
          <a:p>
            <a:pPr indent="0" lvl="0" marL="0" rtl="0" algn="ctr">
              <a:lnSpc>
                <a:spcPct val="50000"/>
              </a:lnSpc>
              <a:spcBef>
                <a:spcPts val="360"/>
              </a:spcBef>
              <a:spcAft>
                <a:spcPts val="0"/>
              </a:spcAft>
              <a:buSzPts val="1800"/>
              <a:buNone/>
            </a:pPr>
            <a:r>
              <a:rPr lang="en-GB" sz="1000"/>
              <a:t>(Decentralized)</a:t>
            </a:r>
            <a:endParaRPr sz="1000"/>
          </a:p>
        </p:txBody>
      </p:sp>
      <p:sp>
        <p:nvSpPr>
          <p:cNvPr id="401" name="Google Shape;401;p17"/>
          <p:cNvSpPr txBox="1"/>
          <p:nvPr>
            <p:ph idx="1" type="body"/>
          </p:nvPr>
        </p:nvSpPr>
        <p:spPr>
          <a:xfrm>
            <a:off x="4918608" y="5403016"/>
            <a:ext cx="1515600" cy="335700"/>
          </a:xfrm>
          <a:prstGeom prst="rect">
            <a:avLst/>
          </a:prstGeom>
          <a:noFill/>
          <a:ln>
            <a:noFill/>
          </a:ln>
        </p:spPr>
        <p:txBody>
          <a:bodyPr anchorCtr="0" anchor="t" bIns="45700" lIns="91425" spcFirstLastPara="1" rIns="91425" wrap="square" tIns="45700">
            <a:noAutofit/>
          </a:bodyPr>
          <a:lstStyle/>
          <a:p>
            <a:pPr indent="0" lvl="0" marL="0" rtl="0" algn="ctr">
              <a:lnSpc>
                <a:spcPct val="50000"/>
              </a:lnSpc>
              <a:spcBef>
                <a:spcPts val="360"/>
              </a:spcBef>
              <a:spcAft>
                <a:spcPts val="0"/>
              </a:spcAft>
              <a:buSzPts val="1800"/>
              <a:buNone/>
            </a:pPr>
            <a:r>
              <a:rPr lang="en-GB" sz="1000"/>
              <a:t>Lie product (control)</a:t>
            </a:r>
            <a:endParaRPr sz="1000"/>
          </a:p>
          <a:p>
            <a:pPr indent="0" lvl="0" marL="0" rtl="0" algn="ctr">
              <a:lnSpc>
                <a:spcPct val="50000"/>
              </a:lnSpc>
              <a:spcBef>
                <a:spcPts val="360"/>
              </a:spcBef>
              <a:spcAft>
                <a:spcPts val="0"/>
              </a:spcAft>
              <a:buSzPts val="1800"/>
              <a:buNone/>
            </a:pPr>
            <a:r>
              <a:rPr lang="en-GB" sz="1000"/>
              <a:t>(Decentralized)</a:t>
            </a:r>
            <a:endParaRPr sz="1000"/>
          </a:p>
        </p:txBody>
      </p:sp>
      <p:pic>
        <p:nvPicPr>
          <p:cNvPr id="402" name="Google Shape;402;p17"/>
          <p:cNvPicPr preferRelativeResize="0"/>
          <p:nvPr/>
        </p:nvPicPr>
        <p:blipFill rotWithShape="1">
          <a:blip r:embed="rId7">
            <a:alphaModFix/>
          </a:blip>
          <a:srcRect b="0" l="0" r="0" t="0"/>
          <a:stretch/>
        </p:blipFill>
        <p:spPr>
          <a:xfrm>
            <a:off x="6878509" y="2116563"/>
            <a:ext cx="1635384" cy="495575"/>
          </a:xfrm>
          <a:prstGeom prst="rect">
            <a:avLst/>
          </a:prstGeom>
          <a:noFill/>
          <a:ln>
            <a:noFill/>
          </a:ln>
        </p:spPr>
      </p:pic>
      <p:pic>
        <p:nvPicPr>
          <p:cNvPr id="403" name="Google Shape;403;p17"/>
          <p:cNvPicPr preferRelativeResize="0"/>
          <p:nvPr/>
        </p:nvPicPr>
        <p:blipFill rotWithShape="1">
          <a:blip r:embed="rId8">
            <a:alphaModFix/>
          </a:blip>
          <a:srcRect b="0" l="0" r="0" t="0"/>
          <a:stretch/>
        </p:blipFill>
        <p:spPr>
          <a:xfrm>
            <a:off x="3686429" y="3448252"/>
            <a:ext cx="1268975" cy="400722"/>
          </a:xfrm>
          <a:prstGeom prst="rect">
            <a:avLst/>
          </a:prstGeom>
          <a:noFill/>
          <a:ln>
            <a:noFill/>
          </a:ln>
        </p:spPr>
      </p:pic>
      <p:pic>
        <p:nvPicPr>
          <p:cNvPr id="404" name="Google Shape;404;p17"/>
          <p:cNvPicPr preferRelativeResize="0"/>
          <p:nvPr/>
        </p:nvPicPr>
        <p:blipFill rotWithShape="1">
          <a:blip r:embed="rId9">
            <a:alphaModFix/>
          </a:blip>
          <a:srcRect b="0" l="0" r="0" t="0"/>
          <a:stretch/>
        </p:blipFill>
        <p:spPr>
          <a:xfrm>
            <a:off x="6124331" y="2694075"/>
            <a:ext cx="3001519" cy="710400"/>
          </a:xfrm>
          <a:prstGeom prst="rect">
            <a:avLst/>
          </a:prstGeom>
          <a:noFill/>
          <a:ln>
            <a:noFill/>
          </a:ln>
        </p:spPr>
      </p:pic>
      <p:pic>
        <p:nvPicPr>
          <p:cNvPr id="405" name="Google Shape;405;p17"/>
          <p:cNvPicPr preferRelativeResize="0"/>
          <p:nvPr/>
        </p:nvPicPr>
        <p:blipFill rotWithShape="1">
          <a:blip r:embed="rId10">
            <a:alphaModFix/>
          </a:blip>
          <a:srcRect b="0" l="0" r="0" t="0"/>
          <a:stretch/>
        </p:blipFill>
        <p:spPr>
          <a:xfrm>
            <a:off x="6498063" y="3634387"/>
            <a:ext cx="2396284" cy="400725"/>
          </a:xfrm>
          <a:prstGeom prst="rect">
            <a:avLst/>
          </a:prstGeom>
          <a:noFill/>
          <a:ln>
            <a:noFill/>
          </a:ln>
        </p:spPr>
      </p:pic>
      <p:pic>
        <p:nvPicPr>
          <p:cNvPr id="406" name="Google Shape;406;p17"/>
          <p:cNvPicPr preferRelativeResize="0"/>
          <p:nvPr/>
        </p:nvPicPr>
        <p:blipFill rotWithShape="1">
          <a:blip r:embed="rId11">
            <a:alphaModFix/>
          </a:blip>
          <a:srcRect b="0" l="0" r="0" t="0"/>
          <a:stretch/>
        </p:blipFill>
        <p:spPr>
          <a:xfrm>
            <a:off x="6536000" y="4204437"/>
            <a:ext cx="1939404" cy="400725"/>
          </a:xfrm>
          <a:prstGeom prst="rect">
            <a:avLst/>
          </a:prstGeom>
          <a:noFill/>
          <a:ln>
            <a:noFill/>
          </a:ln>
        </p:spPr>
      </p:pic>
      <p:pic>
        <p:nvPicPr>
          <p:cNvPr id="407" name="Google Shape;407;p17"/>
          <p:cNvPicPr preferRelativeResize="0"/>
          <p:nvPr/>
        </p:nvPicPr>
        <p:blipFill rotWithShape="1">
          <a:blip r:embed="rId12">
            <a:alphaModFix/>
          </a:blip>
          <a:srcRect b="0" l="0" r="0" t="0"/>
          <a:stretch/>
        </p:blipFill>
        <p:spPr>
          <a:xfrm>
            <a:off x="6770666" y="4832955"/>
            <a:ext cx="1851104" cy="436581"/>
          </a:xfrm>
          <a:prstGeom prst="rect">
            <a:avLst/>
          </a:prstGeom>
          <a:noFill/>
          <a:ln>
            <a:noFill/>
          </a:ln>
        </p:spPr>
      </p:pic>
      <p:pic>
        <p:nvPicPr>
          <p:cNvPr id="408" name="Google Shape;408;p17"/>
          <p:cNvPicPr preferRelativeResize="0"/>
          <p:nvPr/>
        </p:nvPicPr>
        <p:blipFill rotWithShape="1">
          <a:blip r:embed="rId13">
            <a:alphaModFix/>
          </a:blip>
          <a:srcRect b="0" l="0" r="0" t="0"/>
          <a:stretch/>
        </p:blipFill>
        <p:spPr>
          <a:xfrm>
            <a:off x="6682376" y="5405102"/>
            <a:ext cx="1939400" cy="417974"/>
          </a:xfrm>
          <a:prstGeom prst="rect">
            <a:avLst/>
          </a:prstGeom>
          <a:noFill/>
          <a:ln>
            <a:noFill/>
          </a:ln>
        </p:spPr>
      </p:pic>
      <p:sp>
        <p:nvSpPr>
          <p:cNvPr id="409" name="Google Shape;409;p17"/>
          <p:cNvSpPr txBox="1"/>
          <p:nvPr>
            <p:ph idx="1" type="body"/>
          </p:nvPr>
        </p:nvSpPr>
        <p:spPr>
          <a:xfrm>
            <a:off x="2846385" y="5350297"/>
            <a:ext cx="815700" cy="243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360"/>
              </a:spcBef>
              <a:spcAft>
                <a:spcPts val="0"/>
              </a:spcAft>
              <a:buSzPts val="1800"/>
              <a:buNone/>
            </a:pPr>
            <a:r>
              <a:rPr lang="en-GB" sz="1000"/>
              <a:t>State vector</a:t>
            </a:r>
            <a:br>
              <a:rPr lang="en-GB" sz="1000"/>
            </a:br>
            <a:br>
              <a:rPr lang="en-GB" sz="1000"/>
            </a:br>
            <a:endParaRPr sz="1000"/>
          </a:p>
        </p:txBody>
      </p:sp>
      <p:pic>
        <p:nvPicPr>
          <p:cNvPr id="410" name="Google Shape;410;p17"/>
          <p:cNvPicPr preferRelativeResize="0"/>
          <p:nvPr/>
        </p:nvPicPr>
        <p:blipFill rotWithShape="1">
          <a:blip r:embed="rId14">
            <a:alphaModFix/>
          </a:blip>
          <a:srcRect b="0" l="0" r="0" t="0"/>
          <a:stretch/>
        </p:blipFill>
        <p:spPr>
          <a:xfrm>
            <a:off x="3579549" y="5172976"/>
            <a:ext cx="1454000" cy="903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18"/>
          <p:cNvSpPr txBox="1"/>
          <p:nvPr>
            <p:ph type="title"/>
          </p:nvPr>
        </p:nvSpPr>
        <p:spPr>
          <a:xfrm>
            <a:off x="0" y="192425"/>
            <a:ext cx="8917200" cy="581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sz="2200">
                <a:solidFill>
                  <a:schemeClr val="dk1"/>
                </a:solidFill>
              </a:rPr>
              <a:t>Experiment 1 - </a:t>
            </a:r>
            <a:r>
              <a:rPr lang="en-GB" sz="2300"/>
              <a:t>Decentralized Approach - Optimization Problem</a:t>
            </a:r>
            <a:endParaRPr sz="2300"/>
          </a:p>
        </p:txBody>
      </p:sp>
      <p:sp>
        <p:nvSpPr>
          <p:cNvPr id="417" name="Google Shape;417;p18"/>
          <p:cNvSpPr txBox="1"/>
          <p:nvPr>
            <p:ph idx="1" type="body"/>
          </p:nvPr>
        </p:nvSpPr>
        <p:spPr>
          <a:xfrm>
            <a:off x="18450" y="701950"/>
            <a:ext cx="9107100" cy="5357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GB" sz="1800"/>
              <a:t>The safe control action is computed by </a:t>
            </a:r>
            <a:r>
              <a:rPr b="1" lang="en-GB" sz="1800"/>
              <a:t>solving a single centralized QP problem</a:t>
            </a:r>
            <a:r>
              <a:rPr lang="en-GB" sz="1800"/>
              <a:t>.</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br>
              <a:rPr lang="en-GB" sz="1800"/>
            </a:br>
            <a:r>
              <a:rPr lang="en-GB" sz="1800"/>
              <a:t>In the decentralized approach the author of the paper further reduced the admissible control space by partitioning it </a:t>
            </a:r>
            <a:r>
              <a:rPr b="1" lang="en-GB" sz="1800"/>
              <a:t>according to agents’ acceleration limits</a:t>
            </a:r>
            <a:r>
              <a:rPr lang="en-GB" sz="1800"/>
              <a:t>, as shown:</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br>
              <a:rPr lang="en-GB" sz="1800"/>
            </a:br>
            <a:r>
              <a:rPr lang="en-GB" sz="1800"/>
              <a:t>With respect to the dimensions using the Lie’s notation, the following holds:</a:t>
            </a:r>
            <a:br>
              <a:rPr lang="en-GB" sz="1800"/>
            </a:br>
            <a:br>
              <a:rPr lang="en-GB" sz="1800"/>
            </a:br>
            <a:br>
              <a:rPr lang="en-GB" sz="1800"/>
            </a:br>
            <a:br>
              <a:rPr lang="en-GB" sz="1800"/>
            </a:br>
            <a:r>
              <a:rPr lang="en-GB" sz="1800"/>
              <a:t>This will imply that at each timestep, we have to satisfy </a:t>
            </a:r>
            <a:r>
              <a:rPr b="1" lang="en-GB" sz="1800"/>
              <a:t>N-1 constraints</a:t>
            </a:r>
            <a:r>
              <a:rPr lang="en-GB" sz="1800"/>
              <a:t>. We can further simplify the admissible control space by using the </a:t>
            </a:r>
            <a:r>
              <a:rPr b="1" lang="en-GB" sz="1800"/>
              <a:t>notion of neighborhood</a:t>
            </a:r>
            <a:r>
              <a:rPr lang="en-GB" sz="1800"/>
              <a:t>.</a:t>
            </a:r>
            <a:endParaRPr sz="1800"/>
          </a:p>
          <a:p>
            <a:pPr indent="0" lvl="0" marL="0" rtl="0" algn="l">
              <a:lnSpc>
                <a:spcPct val="100000"/>
              </a:lnSpc>
              <a:spcBef>
                <a:spcPts val="360"/>
              </a:spcBef>
              <a:spcAft>
                <a:spcPts val="0"/>
              </a:spcAft>
              <a:buSzPts val="1800"/>
              <a:buNone/>
            </a:pPr>
            <a:r>
              <a:t/>
            </a:r>
            <a:endParaRPr sz="1800"/>
          </a:p>
        </p:txBody>
      </p:sp>
      <p:sp>
        <p:nvSpPr>
          <p:cNvPr id="418" name="Google Shape;418;p18"/>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lt1"/>
              </a:buClr>
              <a:buSzPts val="1100"/>
              <a:buFont typeface="Arial"/>
              <a:buNone/>
            </a:pPr>
            <a:r>
              <a:rPr lang="en-GB"/>
              <a:t>Pagina </a:t>
            </a:r>
            <a:fld id="{00000000-1234-1234-1234-123412341234}" type="slidenum">
              <a:rPr lang="en-GB"/>
              <a:t>‹#›</a:t>
            </a:fld>
            <a:endParaRPr/>
          </a:p>
        </p:txBody>
      </p:sp>
      <p:sp>
        <p:nvSpPr>
          <p:cNvPr id="419" name="Google Shape;419;p18"/>
          <p:cNvSpPr txBox="1"/>
          <p:nvPr/>
        </p:nvSpPr>
        <p:spPr>
          <a:xfrm>
            <a:off x="1219200" y="6148375"/>
            <a:ext cx="5638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r>
              <a:rPr b="1" i="0" lang="en-GB" sz="1400" u="none" cap="none" strike="noStrike">
                <a:solidFill>
                  <a:schemeClr val="lt1"/>
                </a:solidFill>
                <a:latin typeface="Arial"/>
                <a:ea typeface="Arial"/>
                <a:cs typeface="Arial"/>
                <a:sym typeface="Arial"/>
              </a:rPr>
              <a:t>Multi-robot collision avoidance using control barrier functions</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p:txBody>
      </p:sp>
      <p:pic>
        <p:nvPicPr>
          <p:cNvPr id="420" name="Google Shape;420;p18"/>
          <p:cNvPicPr preferRelativeResize="0"/>
          <p:nvPr/>
        </p:nvPicPr>
        <p:blipFill rotWithShape="1">
          <a:blip r:embed="rId3">
            <a:alphaModFix/>
          </a:blip>
          <a:srcRect b="0" l="0" r="0" t="0"/>
          <a:stretch/>
        </p:blipFill>
        <p:spPr>
          <a:xfrm>
            <a:off x="2557900" y="1179400"/>
            <a:ext cx="4028200" cy="1339925"/>
          </a:xfrm>
          <a:prstGeom prst="rect">
            <a:avLst/>
          </a:prstGeom>
          <a:noFill/>
          <a:ln>
            <a:noFill/>
          </a:ln>
        </p:spPr>
      </p:pic>
      <p:pic>
        <p:nvPicPr>
          <p:cNvPr id="421" name="Google Shape;421;p18"/>
          <p:cNvPicPr preferRelativeResize="0"/>
          <p:nvPr/>
        </p:nvPicPr>
        <p:blipFill rotWithShape="1">
          <a:blip r:embed="rId4">
            <a:alphaModFix/>
          </a:blip>
          <a:srcRect b="0" l="0" r="0" t="0"/>
          <a:stretch/>
        </p:blipFill>
        <p:spPr>
          <a:xfrm>
            <a:off x="4004764" y="3273600"/>
            <a:ext cx="1134475" cy="310800"/>
          </a:xfrm>
          <a:prstGeom prst="rect">
            <a:avLst/>
          </a:prstGeom>
          <a:noFill/>
          <a:ln>
            <a:noFill/>
          </a:ln>
        </p:spPr>
      </p:pic>
      <p:pic>
        <p:nvPicPr>
          <p:cNvPr id="422" name="Google Shape;422;p18"/>
          <p:cNvPicPr preferRelativeResize="0"/>
          <p:nvPr/>
        </p:nvPicPr>
        <p:blipFill rotWithShape="1">
          <a:blip r:embed="rId5">
            <a:alphaModFix/>
          </a:blip>
          <a:srcRect b="0" l="0" r="0" t="0"/>
          <a:stretch/>
        </p:blipFill>
        <p:spPr>
          <a:xfrm>
            <a:off x="5695223" y="3364924"/>
            <a:ext cx="224277" cy="147075"/>
          </a:xfrm>
          <a:prstGeom prst="rect">
            <a:avLst/>
          </a:prstGeom>
          <a:noFill/>
          <a:ln>
            <a:noFill/>
          </a:ln>
        </p:spPr>
      </p:pic>
      <p:pic>
        <p:nvPicPr>
          <p:cNvPr id="423" name="Google Shape;423;p18"/>
          <p:cNvPicPr preferRelativeResize="0"/>
          <p:nvPr/>
        </p:nvPicPr>
        <p:blipFill rotWithShape="1">
          <a:blip r:embed="rId6">
            <a:alphaModFix/>
          </a:blip>
          <a:srcRect b="0" l="0" r="0" t="0"/>
          <a:stretch/>
        </p:blipFill>
        <p:spPr>
          <a:xfrm>
            <a:off x="1725388" y="3688211"/>
            <a:ext cx="5693224" cy="457200"/>
          </a:xfrm>
          <a:prstGeom prst="rect">
            <a:avLst/>
          </a:prstGeom>
          <a:noFill/>
          <a:ln>
            <a:noFill/>
          </a:ln>
        </p:spPr>
      </p:pic>
      <p:pic>
        <p:nvPicPr>
          <p:cNvPr id="424" name="Google Shape;424;p18"/>
          <p:cNvPicPr preferRelativeResize="0"/>
          <p:nvPr/>
        </p:nvPicPr>
        <p:blipFill rotWithShape="1">
          <a:blip r:embed="rId5">
            <a:alphaModFix/>
          </a:blip>
          <a:srcRect b="0" l="0" r="0" t="0"/>
          <a:stretch/>
        </p:blipFill>
        <p:spPr>
          <a:xfrm>
            <a:off x="8458198" y="3843277"/>
            <a:ext cx="224275" cy="147074"/>
          </a:xfrm>
          <a:prstGeom prst="rect">
            <a:avLst/>
          </a:prstGeom>
          <a:noFill/>
          <a:ln>
            <a:noFill/>
          </a:ln>
        </p:spPr>
      </p:pic>
      <p:pic>
        <p:nvPicPr>
          <p:cNvPr id="425" name="Google Shape;425;p18"/>
          <p:cNvPicPr preferRelativeResize="0"/>
          <p:nvPr/>
        </p:nvPicPr>
        <p:blipFill rotWithShape="1">
          <a:blip r:embed="rId5">
            <a:alphaModFix/>
          </a:blip>
          <a:srcRect b="0" l="0" r="0" t="0"/>
          <a:stretch/>
        </p:blipFill>
        <p:spPr>
          <a:xfrm>
            <a:off x="1735614" y="1759794"/>
            <a:ext cx="273150" cy="179121"/>
          </a:xfrm>
          <a:prstGeom prst="rect">
            <a:avLst/>
          </a:prstGeom>
          <a:noFill/>
          <a:ln>
            <a:noFill/>
          </a:ln>
        </p:spPr>
      </p:pic>
      <p:pic>
        <p:nvPicPr>
          <p:cNvPr id="426" name="Google Shape;426;p18"/>
          <p:cNvPicPr preferRelativeResize="0"/>
          <p:nvPr/>
        </p:nvPicPr>
        <p:blipFill rotWithShape="1">
          <a:blip r:embed="rId7">
            <a:alphaModFix/>
          </a:blip>
          <a:srcRect b="0" l="0" r="0" t="0"/>
          <a:stretch/>
        </p:blipFill>
        <p:spPr>
          <a:xfrm>
            <a:off x="3500125" y="4507580"/>
            <a:ext cx="2143750" cy="291269"/>
          </a:xfrm>
          <a:prstGeom prst="rect">
            <a:avLst/>
          </a:prstGeom>
          <a:noFill/>
          <a:ln>
            <a:noFill/>
          </a:ln>
        </p:spPr>
      </p:pic>
      <p:pic>
        <p:nvPicPr>
          <p:cNvPr id="427" name="Google Shape;427;p18"/>
          <p:cNvPicPr preferRelativeResize="0"/>
          <p:nvPr/>
        </p:nvPicPr>
        <p:blipFill rotWithShape="1">
          <a:blip r:embed="rId8">
            <a:alphaModFix/>
          </a:blip>
          <a:srcRect b="0" l="0" r="0" t="0"/>
          <a:stretch/>
        </p:blipFill>
        <p:spPr>
          <a:xfrm>
            <a:off x="3354463" y="4892180"/>
            <a:ext cx="2435070" cy="291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19"/>
          <p:cNvSpPr txBox="1"/>
          <p:nvPr>
            <p:ph type="title"/>
          </p:nvPr>
        </p:nvSpPr>
        <p:spPr>
          <a:xfrm>
            <a:off x="0" y="192425"/>
            <a:ext cx="8953200" cy="581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solidFill>
                  <a:schemeClr val="dk1"/>
                </a:solidFill>
              </a:rPr>
              <a:t>Experiment 1 - </a:t>
            </a:r>
            <a:r>
              <a:rPr lang="en-GB"/>
              <a:t>Decentralized Approach - Implementation</a:t>
            </a:r>
            <a:endParaRPr/>
          </a:p>
        </p:txBody>
      </p:sp>
      <p:sp>
        <p:nvSpPr>
          <p:cNvPr id="434" name="Google Shape;434;p19"/>
          <p:cNvSpPr txBox="1"/>
          <p:nvPr>
            <p:ph idx="1" type="body"/>
          </p:nvPr>
        </p:nvSpPr>
        <p:spPr>
          <a:xfrm>
            <a:off x="18450" y="701950"/>
            <a:ext cx="9107100" cy="5357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GB" sz="1800"/>
              <a:t>The first experiment was implemented using MATLAB R2022a making use of Symbolic Toolbox, Simulink, and Optimization Toolbox, in particular the Barriers Certificates Enforcement block. This is the scheme for the </a:t>
            </a:r>
            <a:r>
              <a:rPr b="1" lang="en-GB" sz="1800"/>
              <a:t>decentralized</a:t>
            </a:r>
            <a:r>
              <a:rPr lang="en-GB" sz="1800"/>
              <a:t> problem.</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p:txBody>
      </p:sp>
      <p:sp>
        <p:nvSpPr>
          <p:cNvPr id="435" name="Google Shape;435;p19"/>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lt1"/>
              </a:buClr>
              <a:buSzPts val="1100"/>
              <a:buFont typeface="Arial"/>
              <a:buNone/>
            </a:pPr>
            <a:r>
              <a:rPr lang="en-GB"/>
              <a:t>Pagina </a:t>
            </a:r>
            <a:fld id="{00000000-1234-1234-1234-123412341234}" type="slidenum">
              <a:rPr lang="en-GB"/>
              <a:t>‹#›</a:t>
            </a:fld>
            <a:endParaRPr/>
          </a:p>
        </p:txBody>
      </p:sp>
      <p:sp>
        <p:nvSpPr>
          <p:cNvPr id="436" name="Google Shape;436;p19"/>
          <p:cNvSpPr txBox="1"/>
          <p:nvPr/>
        </p:nvSpPr>
        <p:spPr>
          <a:xfrm>
            <a:off x="1219200" y="6148375"/>
            <a:ext cx="5638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r>
              <a:rPr b="1" i="0" lang="en-GB" sz="1400" u="none" cap="none" strike="noStrike">
                <a:solidFill>
                  <a:schemeClr val="lt1"/>
                </a:solidFill>
                <a:latin typeface="Arial"/>
                <a:ea typeface="Arial"/>
                <a:cs typeface="Arial"/>
                <a:sym typeface="Arial"/>
              </a:rPr>
              <a:t>Multi-robot collision avoidance using control barrier functions</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p:txBody>
      </p:sp>
      <p:pic>
        <p:nvPicPr>
          <p:cNvPr id="437" name="Google Shape;437;p19"/>
          <p:cNvPicPr preferRelativeResize="0"/>
          <p:nvPr/>
        </p:nvPicPr>
        <p:blipFill rotWithShape="1">
          <a:blip r:embed="rId3">
            <a:alphaModFix/>
          </a:blip>
          <a:srcRect b="0" l="0" r="0" t="0"/>
          <a:stretch/>
        </p:blipFill>
        <p:spPr>
          <a:xfrm>
            <a:off x="0" y="1700612"/>
            <a:ext cx="9144000" cy="4063376"/>
          </a:xfrm>
          <a:prstGeom prst="rect">
            <a:avLst/>
          </a:prstGeom>
          <a:noFill/>
          <a:ln>
            <a:noFill/>
          </a:ln>
        </p:spPr>
      </p:pic>
      <p:pic>
        <p:nvPicPr>
          <p:cNvPr id="438" name="Google Shape;438;p19"/>
          <p:cNvPicPr preferRelativeResize="0"/>
          <p:nvPr/>
        </p:nvPicPr>
        <p:blipFill rotWithShape="1">
          <a:blip r:embed="rId4">
            <a:alphaModFix/>
          </a:blip>
          <a:srcRect b="0" l="0" r="0" t="0"/>
          <a:stretch/>
        </p:blipFill>
        <p:spPr>
          <a:xfrm>
            <a:off x="2355850" y="1700600"/>
            <a:ext cx="4171525" cy="4171525"/>
          </a:xfrm>
          <a:prstGeom prst="rect">
            <a:avLst/>
          </a:prstGeom>
          <a:noFill/>
          <a:ln>
            <a:noFill/>
          </a:ln>
        </p:spPr>
      </p:pic>
      <p:sp>
        <p:nvSpPr>
          <p:cNvPr id="439" name="Google Shape;439;p19"/>
          <p:cNvSpPr txBox="1"/>
          <p:nvPr/>
        </p:nvSpPr>
        <p:spPr>
          <a:xfrm>
            <a:off x="5125700" y="2082950"/>
            <a:ext cx="28728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Arial"/>
                <a:ea typeface="Arial"/>
                <a:cs typeface="Arial"/>
                <a:sym typeface="Arial"/>
              </a:rPr>
              <a:t>Decentralized barrier certificates (one for each robot)</a:t>
            </a:r>
            <a:endParaRPr b="1" i="0" sz="1400" u="none" cap="none" strike="noStrike">
              <a:solidFill>
                <a:schemeClr val="dk1"/>
              </a:solidFill>
              <a:latin typeface="Arial"/>
              <a:ea typeface="Arial"/>
              <a:cs typeface="Arial"/>
              <a:sym typeface="Arial"/>
            </a:endParaRPr>
          </a:p>
        </p:txBody>
      </p:sp>
      <p:cxnSp>
        <p:nvCxnSpPr>
          <p:cNvPr id="440" name="Google Shape;440;p19"/>
          <p:cNvCxnSpPr>
            <a:stCxn id="439" idx="1"/>
          </p:cNvCxnSpPr>
          <p:nvPr/>
        </p:nvCxnSpPr>
        <p:spPr>
          <a:xfrm flipH="1">
            <a:off x="4846700" y="2390750"/>
            <a:ext cx="279000" cy="634800"/>
          </a:xfrm>
          <a:prstGeom prst="straightConnector1">
            <a:avLst/>
          </a:prstGeom>
          <a:noFill/>
          <a:ln cap="flat" cmpd="sng" w="9525">
            <a:solidFill>
              <a:schemeClr val="dk2"/>
            </a:solidFill>
            <a:prstDash val="solid"/>
            <a:round/>
            <a:headEnd len="sm" w="sm" type="none"/>
            <a:tailEnd len="med" w="med" type="triangle"/>
          </a:ln>
        </p:spPr>
      </p:cxnSp>
      <p:sp>
        <p:nvSpPr>
          <p:cNvPr id="441" name="Google Shape;441;p19"/>
          <p:cNvSpPr txBox="1"/>
          <p:nvPr/>
        </p:nvSpPr>
        <p:spPr>
          <a:xfrm>
            <a:off x="750725" y="2001350"/>
            <a:ext cx="12831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Arial"/>
                <a:ea typeface="Arial"/>
                <a:cs typeface="Arial"/>
                <a:sym typeface="Arial"/>
              </a:rPr>
              <a:t>Reshaped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Arial"/>
                <a:ea typeface="Arial"/>
                <a:cs typeface="Arial"/>
                <a:sym typeface="Arial"/>
              </a:rPr>
              <a:t>states input</a:t>
            </a:r>
            <a:endParaRPr b="1" i="0" sz="1400" u="none" cap="none" strike="noStrike">
              <a:solidFill>
                <a:schemeClr val="dk1"/>
              </a:solidFill>
              <a:latin typeface="Arial"/>
              <a:ea typeface="Arial"/>
              <a:cs typeface="Arial"/>
              <a:sym typeface="Arial"/>
            </a:endParaRPr>
          </a:p>
        </p:txBody>
      </p:sp>
      <p:cxnSp>
        <p:nvCxnSpPr>
          <p:cNvPr id="442" name="Google Shape;442;p19"/>
          <p:cNvCxnSpPr>
            <a:stCxn id="441" idx="3"/>
          </p:cNvCxnSpPr>
          <p:nvPr/>
        </p:nvCxnSpPr>
        <p:spPr>
          <a:xfrm>
            <a:off x="2033825" y="2309150"/>
            <a:ext cx="669900" cy="11100"/>
          </a:xfrm>
          <a:prstGeom prst="straightConnector1">
            <a:avLst/>
          </a:prstGeom>
          <a:noFill/>
          <a:ln cap="flat" cmpd="sng" w="9525">
            <a:solidFill>
              <a:schemeClr val="dk2"/>
            </a:solidFill>
            <a:prstDash val="solid"/>
            <a:round/>
            <a:headEnd len="sm" w="sm" type="none"/>
            <a:tailEnd len="med" w="med" type="triangle"/>
          </a:ln>
        </p:spPr>
      </p:cxnSp>
      <p:sp>
        <p:nvSpPr>
          <p:cNvPr id="443" name="Google Shape;443;p19"/>
          <p:cNvSpPr txBox="1"/>
          <p:nvPr/>
        </p:nvSpPr>
        <p:spPr>
          <a:xfrm>
            <a:off x="685500" y="4975525"/>
            <a:ext cx="1464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Arial"/>
                <a:ea typeface="Arial"/>
                <a:cs typeface="Arial"/>
                <a:sym typeface="Arial"/>
              </a:rPr>
              <a:t>PID control system output</a:t>
            </a:r>
            <a:endParaRPr b="1" i="0" sz="1400" u="none" cap="none" strike="noStrike">
              <a:solidFill>
                <a:schemeClr val="dk1"/>
              </a:solidFill>
              <a:latin typeface="Arial"/>
              <a:ea typeface="Arial"/>
              <a:cs typeface="Arial"/>
              <a:sym typeface="Arial"/>
            </a:endParaRPr>
          </a:p>
        </p:txBody>
      </p:sp>
      <p:cxnSp>
        <p:nvCxnSpPr>
          <p:cNvPr id="444" name="Google Shape;444;p19"/>
          <p:cNvCxnSpPr>
            <a:stCxn id="443" idx="3"/>
          </p:cNvCxnSpPr>
          <p:nvPr/>
        </p:nvCxnSpPr>
        <p:spPr>
          <a:xfrm flipH="1" rot="10800000">
            <a:off x="2150400" y="4758025"/>
            <a:ext cx="347700" cy="5253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37"/>
                                        </p:tgtEl>
                                      </p:cBhvr>
                                    </p:animEffect>
                                    <p:set>
                                      <p:cBhvr>
                                        <p:cTn dur="1" fill="hold">
                                          <p:stCondLst>
                                            <p:cond delay="1000"/>
                                          </p:stCondLst>
                                        </p:cTn>
                                        <p:tgtEl>
                                          <p:spTgt spid="437"/>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000"/>
                                        <p:tgtEl>
                                          <p:spTgt spid="438"/>
                                        </p:tgtEl>
                                      </p:cBhvr>
                                    </p:animEffect>
                                  </p:childTnLst>
                                </p:cTn>
                              </p:par>
                              <p:par>
                                <p:cTn fill="hold" nodeType="with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000"/>
                                        <p:tgtEl>
                                          <p:spTgt spid="439"/>
                                        </p:tgtEl>
                                      </p:cBhvr>
                                    </p:animEffect>
                                  </p:childTnLst>
                                </p:cTn>
                              </p:par>
                              <p:par>
                                <p:cTn fill="hold" nodeType="with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000"/>
                                        <p:tgtEl>
                                          <p:spTgt spid="441"/>
                                        </p:tgtEl>
                                      </p:cBhvr>
                                    </p:animEffect>
                                  </p:childTnLst>
                                </p:cTn>
                              </p:par>
                              <p:par>
                                <p:cTn fill="hold" nodeType="with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000"/>
                                        <p:tgtEl>
                                          <p:spTgt spid="442"/>
                                        </p:tgtEl>
                                      </p:cBhvr>
                                    </p:animEffect>
                                  </p:childTnLst>
                                </p:cTn>
                              </p:par>
                              <p:par>
                                <p:cTn fill="hold" nodeType="with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000"/>
                                        <p:tgtEl>
                                          <p:spTgt spid="443"/>
                                        </p:tgtEl>
                                      </p:cBhvr>
                                    </p:animEffect>
                                  </p:childTnLst>
                                </p:cTn>
                              </p:par>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par>
                                <p:cTn fill="hold" nodeType="with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000"/>
                                        <p:tgtEl>
                                          <p:spTgt spid="4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20"/>
          <p:cNvSpPr txBox="1"/>
          <p:nvPr>
            <p:ph type="title"/>
          </p:nvPr>
        </p:nvSpPr>
        <p:spPr>
          <a:xfrm>
            <a:off x="0" y="99277"/>
            <a:ext cx="8953200" cy="581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solidFill>
                  <a:schemeClr val="dk1"/>
                </a:solidFill>
              </a:rPr>
              <a:t>Experiment 1 - </a:t>
            </a:r>
            <a:r>
              <a:rPr lang="en-GB"/>
              <a:t>Decentralized Approach - Results</a:t>
            </a:r>
            <a:endParaRPr/>
          </a:p>
        </p:txBody>
      </p:sp>
      <p:sp>
        <p:nvSpPr>
          <p:cNvPr id="451" name="Google Shape;451;p20"/>
          <p:cNvSpPr txBox="1"/>
          <p:nvPr>
            <p:ph idx="1" type="body"/>
          </p:nvPr>
        </p:nvSpPr>
        <p:spPr>
          <a:xfrm>
            <a:off x="18450" y="519552"/>
            <a:ext cx="9107100" cy="5357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GB" sz="1800"/>
              <a:t>This is the video of the simulation using the </a:t>
            </a:r>
            <a:r>
              <a:rPr b="1" lang="en-GB" sz="1800"/>
              <a:t>decentralized approach.</a:t>
            </a:r>
            <a:endParaRPr b="1"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p:txBody>
      </p:sp>
      <p:sp>
        <p:nvSpPr>
          <p:cNvPr id="452" name="Google Shape;452;p20"/>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lt1"/>
              </a:buClr>
              <a:buSzPts val="1100"/>
              <a:buFont typeface="Arial"/>
              <a:buNone/>
            </a:pPr>
            <a:r>
              <a:rPr lang="en-GB"/>
              <a:t>Pagina </a:t>
            </a:r>
            <a:fld id="{00000000-1234-1234-1234-123412341234}" type="slidenum">
              <a:rPr lang="en-GB"/>
              <a:t>‹#›</a:t>
            </a:fld>
            <a:endParaRPr/>
          </a:p>
        </p:txBody>
      </p:sp>
      <p:sp>
        <p:nvSpPr>
          <p:cNvPr id="453" name="Google Shape;453;p20"/>
          <p:cNvSpPr txBox="1"/>
          <p:nvPr/>
        </p:nvSpPr>
        <p:spPr>
          <a:xfrm>
            <a:off x="1219200" y="6148375"/>
            <a:ext cx="5638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r>
              <a:rPr b="1" i="0" lang="en-GB" sz="1400" u="none" cap="none" strike="noStrike">
                <a:solidFill>
                  <a:schemeClr val="lt1"/>
                </a:solidFill>
                <a:latin typeface="Arial"/>
                <a:ea typeface="Arial"/>
                <a:cs typeface="Arial"/>
                <a:sym typeface="Arial"/>
              </a:rPr>
              <a:t>Multi-robot collision avoidance using control barrier functions</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p:txBody>
      </p:sp>
      <p:sp>
        <p:nvSpPr>
          <p:cNvPr id="454" name="Google Shape;454;p20"/>
          <p:cNvSpPr txBox="1"/>
          <p:nvPr>
            <p:ph idx="1" type="body"/>
          </p:nvPr>
        </p:nvSpPr>
        <p:spPr>
          <a:xfrm>
            <a:off x="3343950" y="839264"/>
            <a:ext cx="2456100" cy="4017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360"/>
              </a:spcBef>
              <a:spcAft>
                <a:spcPts val="0"/>
              </a:spcAft>
              <a:buSzPts val="1800"/>
              <a:buNone/>
            </a:pPr>
            <a:r>
              <a:rPr b="1" lang="en-GB" sz="1800">
                <a:solidFill>
                  <a:schemeClr val="dk2"/>
                </a:solidFill>
              </a:rPr>
              <a:t>DECENTRALIZED</a:t>
            </a:r>
            <a:endParaRPr b="1" sz="1800">
              <a:solidFill>
                <a:schemeClr val="dk2"/>
              </a:solidFill>
            </a:endParaRPr>
          </a:p>
        </p:txBody>
      </p:sp>
      <p:pic>
        <p:nvPicPr>
          <p:cNvPr id="455" name="Google Shape;455;p20" title="Decentralized">
            <a:hlinkClick r:id="rId3"/>
          </p:cNvPr>
          <p:cNvPicPr preferRelativeResize="0"/>
          <p:nvPr/>
        </p:nvPicPr>
        <p:blipFill>
          <a:blip r:embed="rId4">
            <a:alphaModFix/>
          </a:blip>
          <a:stretch>
            <a:fillRect/>
          </a:stretch>
        </p:blipFill>
        <p:spPr>
          <a:xfrm>
            <a:off x="1362775" y="1209925"/>
            <a:ext cx="6418450" cy="4813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000"/>
                                        <p:tgtEl>
                                          <p:spTgt spid="4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13b6c2cf0c1_0_855"/>
          <p:cNvSpPr txBox="1"/>
          <p:nvPr>
            <p:ph type="title"/>
          </p:nvPr>
        </p:nvSpPr>
        <p:spPr>
          <a:xfrm>
            <a:off x="1205162" y="1089737"/>
            <a:ext cx="7416900" cy="504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Project overview</a:t>
            </a:r>
            <a:endParaRPr/>
          </a:p>
        </p:txBody>
      </p:sp>
      <p:grpSp>
        <p:nvGrpSpPr>
          <p:cNvPr id="122" name="Google Shape;122;g13b6c2cf0c1_0_855"/>
          <p:cNvGrpSpPr/>
          <p:nvPr/>
        </p:nvGrpSpPr>
        <p:grpSpPr>
          <a:xfrm>
            <a:off x="2523110" y="1594634"/>
            <a:ext cx="4384279" cy="4089385"/>
            <a:chOff x="2675582" y="676586"/>
            <a:chExt cx="3793942" cy="3790328"/>
          </a:xfrm>
        </p:grpSpPr>
        <p:sp>
          <p:nvSpPr>
            <p:cNvPr id="123" name="Google Shape;123;g13b6c2cf0c1_0_855"/>
            <p:cNvSpPr/>
            <p:nvPr/>
          </p:nvSpPr>
          <p:spPr>
            <a:xfrm rot="-7199815">
              <a:off x="3183352" y="1184485"/>
              <a:ext cx="2774659" cy="2774659"/>
            </a:xfrm>
            <a:prstGeom prst="blockArc">
              <a:avLst>
                <a:gd fmla="val 12622480" name="adj1"/>
                <a:gd fmla="val 18176457" name="adj2"/>
                <a:gd fmla="val 20786" name="adj3"/>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13b6c2cf0c1_0_855"/>
            <p:cNvSpPr/>
            <p:nvPr/>
          </p:nvSpPr>
          <p:spPr>
            <a:xfrm rot="-1799815">
              <a:off x="3183352" y="1184357"/>
              <a:ext cx="2774659" cy="2774659"/>
            </a:xfrm>
            <a:prstGeom prst="blockArc">
              <a:avLst>
                <a:gd fmla="val 12622480" name="adj1"/>
                <a:gd fmla="val 18176457" name="adj2"/>
                <a:gd fmla="val 20786" name="adj3"/>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13b6c2cf0c1_0_855"/>
            <p:cNvSpPr/>
            <p:nvPr/>
          </p:nvSpPr>
          <p:spPr>
            <a:xfrm rot="3600185">
              <a:off x="3187094" y="1184439"/>
              <a:ext cx="2774659" cy="2774659"/>
            </a:xfrm>
            <a:prstGeom prst="blockArc">
              <a:avLst>
                <a:gd fmla="val 12564381" name="adj1"/>
                <a:gd fmla="val 18346131" name="adj2"/>
                <a:gd fmla="val 20844" name="adj3"/>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13b6c2cf0c1_0_855"/>
            <p:cNvSpPr/>
            <p:nvPr/>
          </p:nvSpPr>
          <p:spPr>
            <a:xfrm rot="9000185">
              <a:off x="3185977" y="1184485"/>
              <a:ext cx="2774659" cy="2774659"/>
            </a:xfrm>
            <a:prstGeom prst="blockArc">
              <a:avLst>
                <a:gd fmla="val 12622480" name="adj1"/>
                <a:gd fmla="val 18081133" name="adj2"/>
                <a:gd fmla="val 20809" name="adj3"/>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 name="Google Shape;127;g13b6c2cf0c1_0_855"/>
            <p:cNvGrpSpPr/>
            <p:nvPr/>
          </p:nvGrpSpPr>
          <p:grpSpPr>
            <a:xfrm rot="5400000">
              <a:off x="5379663" y="2278951"/>
              <a:ext cx="585001" cy="585472"/>
              <a:chOff x="1967628" y="812211"/>
              <a:chExt cx="588000" cy="588000"/>
            </a:xfrm>
          </p:grpSpPr>
          <p:sp>
            <p:nvSpPr>
              <p:cNvPr id="128" name="Google Shape;128;g13b6c2cf0c1_0_855"/>
              <p:cNvSpPr/>
              <p:nvPr/>
            </p:nvSpPr>
            <p:spPr>
              <a:xfrm rot="39023">
                <a:off x="1970909" y="815492"/>
                <a:ext cx="581437" cy="581437"/>
              </a:xfrm>
              <a:prstGeom prst="pie">
                <a:avLst>
                  <a:gd fmla="val 6190354" name="adj1"/>
                  <a:gd fmla="val 14996165" name="adj2"/>
                </a:avLst>
              </a:prstGeom>
              <a:solidFill>
                <a:srgbClr val="1B786E"/>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13b6c2cf0c1_0_855"/>
              <p:cNvSpPr/>
              <p:nvPr/>
            </p:nvSpPr>
            <p:spPr>
              <a:xfrm rot="10800000">
                <a:off x="1970875" y="815525"/>
                <a:ext cx="581400" cy="581400"/>
              </a:xfrm>
              <a:prstGeom prst="pie">
                <a:avLst>
                  <a:gd fmla="val 4028252" name="adj1"/>
                  <a:gd fmla="val 17183677" name="adj2"/>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g13b6c2cf0c1_0_855"/>
            <p:cNvGrpSpPr/>
            <p:nvPr/>
          </p:nvGrpSpPr>
          <p:grpSpPr>
            <a:xfrm rot="10800000">
              <a:off x="4280709" y="3378529"/>
              <a:ext cx="585001" cy="585472"/>
              <a:chOff x="1967628" y="812211"/>
              <a:chExt cx="588000" cy="588000"/>
            </a:xfrm>
          </p:grpSpPr>
          <p:sp>
            <p:nvSpPr>
              <p:cNvPr id="131" name="Google Shape;131;g13b6c2cf0c1_0_855"/>
              <p:cNvSpPr/>
              <p:nvPr/>
            </p:nvSpPr>
            <p:spPr>
              <a:xfrm rot="39023">
                <a:off x="1970909" y="815492"/>
                <a:ext cx="581437" cy="581437"/>
              </a:xfrm>
              <a:prstGeom prst="pie">
                <a:avLst>
                  <a:gd fmla="val 6190354" name="adj1"/>
                  <a:gd fmla="val 14996165" name="adj2"/>
                </a:avLst>
              </a:prstGeom>
              <a:solidFill>
                <a:srgbClr val="1D7E7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13b6c2cf0c1_0_855"/>
              <p:cNvSpPr/>
              <p:nvPr/>
            </p:nvSpPr>
            <p:spPr>
              <a:xfrm rot="10800000">
                <a:off x="1970875" y="815525"/>
                <a:ext cx="581400" cy="581400"/>
              </a:xfrm>
              <a:prstGeom prst="pie">
                <a:avLst>
                  <a:gd fmla="val 4028252" name="adj1"/>
                  <a:gd fmla="val 17183677" name="adj2"/>
                </a:avLst>
              </a:prstGeom>
              <a:solidFill>
                <a:srgbClr val="1D7E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 name="Google Shape;133;g13b6c2cf0c1_0_855"/>
            <p:cNvGrpSpPr/>
            <p:nvPr/>
          </p:nvGrpSpPr>
          <p:grpSpPr>
            <a:xfrm rot="-5400000">
              <a:off x="3179922" y="2281478"/>
              <a:ext cx="585001" cy="585472"/>
              <a:chOff x="1967628" y="812211"/>
              <a:chExt cx="588000" cy="588000"/>
            </a:xfrm>
          </p:grpSpPr>
          <p:sp>
            <p:nvSpPr>
              <p:cNvPr id="134" name="Google Shape;134;g13b6c2cf0c1_0_855"/>
              <p:cNvSpPr/>
              <p:nvPr/>
            </p:nvSpPr>
            <p:spPr>
              <a:xfrm rot="39023">
                <a:off x="1970909" y="815492"/>
                <a:ext cx="581437" cy="581437"/>
              </a:xfrm>
              <a:prstGeom prst="pie">
                <a:avLst>
                  <a:gd fmla="val 6190354" name="adj1"/>
                  <a:gd fmla="val 14996165" name="adj2"/>
                </a:avLst>
              </a:prstGeom>
              <a:solidFill>
                <a:srgbClr val="1F887E"/>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13b6c2cf0c1_0_855"/>
              <p:cNvSpPr/>
              <p:nvPr/>
            </p:nvSpPr>
            <p:spPr>
              <a:xfrm rot="10800000">
                <a:off x="1970875" y="815525"/>
                <a:ext cx="581400" cy="581400"/>
              </a:xfrm>
              <a:prstGeom prst="pie">
                <a:avLst>
                  <a:gd fmla="val 4028252" name="adj1"/>
                  <a:gd fmla="val 17183677" name="adj2"/>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g13b6c2cf0c1_0_855"/>
            <p:cNvSpPr txBox="1"/>
            <p:nvPr/>
          </p:nvSpPr>
          <p:spPr>
            <a:xfrm>
              <a:off x="3214513" y="2360618"/>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600">
                  <a:solidFill>
                    <a:srgbClr val="FFFFFF"/>
                  </a:solidFill>
                  <a:latin typeface="Roboto"/>
                  <a:ea typeface="Roboto"/>
                  <a:cs typeface="Roboto"/>
                  <a:sym typeface="Roboto"/>
                </a:rPr>
                <a:t>01</a:t>
              </a:r>
              <a:endParaRPr b="1" sz="1600">
                <a:solidFill>
                  <a:srgbClr val="FFFFFF"/>
                </a:solidFill>
                <a:latin typeface="Roboto"/>
                <a:ea typeface="Roboto"/>
                <a:cs typeface="Roboto"/>
                <a:sym typeface="Roboto"/>
              </a:endParaRPr>
            </a:p>
          </p:txBody>
        </p:sp>
        <p:sp>
          <p:nvSpPr>
            <p:cNvPr id="137" name="Google Shape;137;g13b6c2cf0c1_0_855"/>
            <p:cNvSpPr txBox="1"/>
            <p:nvPr/>
          </p:nvSpPr>
          <p:spPr>
            <a:xfrm>
              <a:off x="4335750" y="346030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600">
                  <a:solidFill>
                    <a:srgbClr val="FFFFFF"/>
                  </a:solidFill>
                  <a:latin typeface="Roboto"/>
                  <a:ea typeface="Roboto"/>
                  <a:cs typeface="Roboto"/>
                  <a:sym typeface="Roboto"/>
                </a:rPr>
                <a:t>02</a:t>
              </a:r>
              <a:endParaRPr b="1" sz="1600">
                <a:solidFill>
                  <a:srgbClr val="FFFFFF"/>
                </a:solidFill>
                <a:latin typeface="Roboto"/>
                <a:ea typeface="Roboto"/>
                <a:cs typeface="Roboto"/>
                <a:sym typeface="Roboto"/>
              </a:endParaRPr>
            </a:p>
          </p:txBody>
        </p:sp>
        <p:sp>
          <p:nvSpPr>
            <p:cNvPr id="138" name="Google Shape;138;g13b6c2cf0c1_0_855"/>
            <p:cNvSpPr txBox="1"/>
            <p:nvPr/>
          </p:nvSpPr>
          <p:spPr>
            <a:xfrm>
              <a:off x="5419402" y="2360618"/>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600">
                  <a:solidFill>
                    <a:srgbClr val="FFFFFF"/>
                  </a:solidFill>
                  <a:latin typeface="Roboto"/>
                  <a:ea typeface="Roboto"/>
                  <a:cs typeface="Roboto"/>
                  <a:sym typeface="Roboto"/>
                </a:rPr>
                <a:t>03</a:t>
              </a:r>
              <a:endParaRPr b="1" sz="1600">
                <a:solidFill>
                  <a:srgbClr val="FFFFFF"/>
                </a:solidFill>
                <a:latin typeface="Roboto"/>
                <a:ea typeface="Roboto"/>
                <a:cs typeface="Roboto"/>
                <a:sym typeface="Roboto"/>
              </a:endParaRPr>
            </a:p>
          </p:txBody>
        </p:sp>
        <p:grpSp>
          <p:nvGrpSpPr>
            <p:cNvPr id="139" name="Google Shape;139;g13b6c2cf0c1_0_855"/>
            <p:cNvGrpSpPr/>
            <p:nvPr/>
          </p:nvGrpSpPr>
          <p:grpSpPr>
            <a:xfrm>
              <a:off x="4261689" y="1180926"/>
              <a:ext cx="585001" cy="585530"/>
              <a:chOff x="1967628" y="812211"/>
              <a:chExt cx="588000" cy="588000"/>
            </a:xfrm>
          </p:grpSpPr>
          <p:sp>
            <p:nvSpPr>
              <p:cNvPr id="140" name="Google Shape;140;g13b6c2cf0c1_0_855"/>
              <p:cNvSpPr/>
              <p:nvPr/>
            </p:nvSpPr>
            <p:spPr>
              <a:xfrm rot="39023">
                <a:off x="1970909" y="815492"/>
                <a:ext cx="581437" cy="581437"/>
              </a:xfrm>
              <a:prstGeom prst="pie">
                <a:avLst>
                  <a:gd fmla="val 6190354" name="adj1"/>
                  <a:gd fmla="val 14996165" name="adj2"/>
                </a:avLst>
              </a:prstGeom>
              <a:solidFill>
                <a:srgbClr val="155B54"/>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13b6c2cf0c1_0_855"/>
              <p:cNvSpPr/>
              <p:nvPr/>
            </p:nvSpPr>
            <p:spPr>
              <a:xfrm rot="10800000">
                <a:off x="1970875" y="815525"/>
                <a:ext cx="581400" cy="581400"/>
              </a:xfrm>
              <a:prstGeom prst="pie">
                <a:avLst>
                  <a:gd fmla="val 4028252" name="adj1"/>
                  <a:gd fmla="val 17183677" name="adj2"/>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 name="Google Shape;142;g13b6c2cf0c1_0_855"/>
            <p:cNvSpPr txBox="1"/>
            <p:nvPr/>
          </p:nvSpPr>
          <p:spPr>
            <a:xfrm>
              <a:off x="4335750" y="1254446"/>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600">
                  <a:solidFill>
                    <a:srgbClr val="FFFFFF"/>
                  </a:solidFill>
                  <a:latin typeface="Roboto"/>
                  <a:ea typeface="Roboto"/>
                  <a:cs typeface="Roboto"/>
                  <a:sym typeface="Roboto"/>
                </a:rPr>
                <a:t>04</a:t>
              </a:r>
              <a:endParaRPr b="1" sz="1600">
                <a:solidFill>
                  <a:srgbClr val="FFFFFF"/>
                </a:solidFill>
                <a:latin typeface="Roboto"/>
                <a:ea typeface="Roboto"/>
                <a:cs typeface="Roboto"/>
                <a:sym typeface="Roboto"/>
              </a:endParaRPr>
            </a:p>
          </p:txBody>
        </p:sp>
      </p:grpSp>
      <p:grpSp>
        <p:nvGrpSpPr>
          <p:cNvPr id="143" name="Google Shape;143;g13b6c2cf0c1_0_855"/>
          <p:cNvGrpSpPr/>
          <p:nvPr/>
        </p:nvGrpSpPr>
        <p:grpSpPr>
          <a:xfrm>
            <a:off x="-214875" y="1731568"/>
            <a:ext cx="3527470" cy="1855951"/>
            <a:chOff x="1786" y="375653"/>
            <a:chExt cx="3684427" cy="1629600"/>
          </a:xfrm>
        </p:grpSpPr>
        <p:sp>
          <p:nvSpPr>
            <p:cNvPr id="144" name="Google Shape;144;g13b6c2cf0c1_0_855"/>
            <p:cNvSpPr txBox="1"/>
            <p:nvPr/>
          </p:nvSpPr>
          <p:spPr>
            <a:xfrm>
              <a:off x="1786" y="375653"/>
              <a:ext cx="2524800" cy="16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GB" sz="2200">
                  <a:latin typeface="Roboto"/>
                  <a:ea typeface="Roboto"/>
                  <a:cs typeface="Roboto"/>
                  <a:sym typeface="Roboto"/>
                </a:rPr>
                <a:t>Introduction</a:t>
              </a:r>
              <a:endParaRPr b="1" sz="2200">
                <a:latin typeface="Roboto"/>
                <a:ea typeface="Roboto"/>
                <a:cs typeface="Roboto"/>
                <a:sym typeface="Roboto"/>
              </a:endParaRPr>
            </a:p>
            <a:p>
              <a:pPr indent="0" lvl="0" marL="0" rtl="0" algn="r">
                <a:spcBef>
                  <a:spcPts val="0"/>
                </a:spcBef>
                <a:spcAft>
                  <a:spcPts val="0"/>
                </a:spcAft>
                <a:buNone/>
              </a:pPr>
              <a:r>
                <a:t/>
              </a:r>
              <a:endParaRPr b="1" sz="800">
                <a:latin typeface="Roboto"/>
                <a:ea typeface="Roboto"/>
                <a:cs typeface="Roboto"/>
                <a:sym typeface="Roboto"/>
              </a:endParaRPr>
            </a:p>
            <a:p>
              <a:pPr indent="-317500" lvl="0" marL="457200" rtl="0" algn="r">
                <a:spcBef>
                  <a:spcPts val="0"/>
                </a:spcBef>
                <a:spcAft>
                  <a:spcPts val="0"/>
                </a:spcAft>
                <a:buSzPts val="1400"/>
                <a:buFont typeface="Roboto"/>
                <a:buChar char="-"/>
              </a:pPr>
              <a:r>
                <a:rPr b="1" lang="en-GB">
                  <a:latin typeface="Roboto"/>
                  <a:ea typeface="Roboto"/>
                  <a:cs typeface="Roboto"/>
                  <a:sym typeface="Roboto"/>
                </a:rPr>
                <a:t>Lyapunov &amp; Control Barrier Functions</a:t>
              </a:r>
              <a:endParaRPr b="1">
                <a:latin typeface="Roboto"/>
                <a:ea typeface="Roboto"/>
                <a:cs typeface="Roboto"/>
                <a:sym typeface="Roboto"/>
              </a:endParaRPr>
            </a:p>
            <a:p>
              <a:pPr indent="-317500" lvl="0" marL="457200" rtl="0" algn="r">
                <a:spcBef>
                  <a:spcPts val="0"/>
                </a:spcBef>
                <a:spcAft>
                  <a:spcPts val="0"/>
                </a:spcAft>
                <a:buSzPts val="1400"/>
                <a:buFont typeface="Roboto"/>
                <a:buChar char="-"/>
              </a:pPr>
              <a:r>
                <a:rPr b="1" lang="en-GB">
                  <a:latin typeface="Roboto"/>
                  <a:ea typeface="Roboto"/>
                  <a:cs typeface="Roboto"/>
                  <a:sym typeface="Roboto"/>
                </a:rPr>
                <a:t>Quadratic programming</a:t>
              </a:r>
              <a:endParaRPr b="1">
                <a:latin typeface="Roboto"/>
                <a:ea typeface="Roboto"/>
                <a:cs typeface="Roboto"/>
                <a:sym typeface="Roboto"/>
              </a:endParaRPr>
            </a:p>
            <a:p>
              <a:pPr indent="-317500" lvl="0" marL="457200" rtl="0" algn="r">
                <a:spcBef>
                  <a:spcPts val="0"/>
                </a:spcBef>
                <a:spcAft>
                  <a:spcPts val="0"/>
                </a:spcAft>
                <a:buSzPts val="1400"/>
                <a:buFont typeface="Roboto"/>
                <a:buChar char="-"/>
              </a:pPr>
              <a:r>
                <a:rPr b="1" lang="en-GB">
                  <a:latin typeface="Roboto"/>
                  <a:ea typeface="Roboto"/>
                  <a:cs typeface="Roboto"/>
                  <a:sym typeface="Roboto"/>
                </a:rPr>
                <a:t>Problem statement</a:t>
              </a:r>
              <a:endParaRPr b="1">
                <a:latin typeface="Roboto"/>
                <a:ea typeface="Roboto"/>
                <a:cs typeface="Roboto"/>
                <a:sym typeface="Roboto"/>
              </a:endParaRPr>
            </a:p>
          </p:txBody>
        </p:sp>
        <p:cxnSp>
          <p:nvCxnSpPr>
            <p:cNvPr id="145" name="Google Shape;145;g13b6c2cf0c1_0_855"/>
            <p:cNvCxnSpPr/>
            <p:nvPr/>
          </p:nvCxnSpPr>
          <p:spPr>
            <a:xfrm rot="10800000">
              <a:off x="2641913" y="1831625"/>
              <a:ext cx="1044300" cy="0"/>
            </a:xfrm>
            <a:prstGeom prst="straightConnector1">
              <a:avLst/>
            </a:prstGeom>
            <a:noFill/>
            <a:ln cap="flat" cmpd="sng" w="9525">
              <a:solidFill>
                <a:srgbClr val="1F887E"/>
              </a:solidFill>
              <a:prstDash val="solid"/>
              <a:round/>
              <a:headEnd len="sm" w="sm" type="none"/>
              <a:tailEnd len="med" w="med" type="oval"/>
            </a:ln>
          </p:spPr>
        </p:cxnSp>
      </p:grpSp>
      <p:grpSp>
        <p:nvGrpSpPr>
          <p:cNvPr id="146" name="Google Shape;146;g13b6c2cf0c1_0_855"/>
          <p:cNvGrpSpPr/>
          <p:nvPr/>
        </p:nvGrpSpPr>
        <p:grpSpPr>
          <a:xfrm>
            <a:off x="529062" y="4312287"/>
            <a:ext cx="3445900" cy="1448728"/>
            <a:chOff x="537749" y="2758926"/>
            <a:chExt cx="3415164" cy="1461000"/>
          </a:xfrm>
        </p:grpSpPr>
        <p:sp>
          <p:nvSpPr>
            <p:cNvPr id="147" name="Google Shape;147;g13b6c2cf0c1_0_855"/>
            <p:cNvSpPr txBox="1"/>
            <p:nvPr/>
          </p:nvSpPr>
          <p:spPr>
            <a:xfrm>
              <a:off x="537749" y="2758926"/>
              <a:ext cx="2021400" cy="1461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sz="2200">
                  <a:highlight>
                    <a:srgbClr val="FFFFFF"/>
                  </a:highlight>
                  <a:latin typeface="Roboto"/>
                  <a:ea typeface="Roboto"/>
                  <a:cs typeface="Roboto"/>
                  <a:sym typeface="Roboto"/>
                </a:rPr>
                <a:t>Centralized safety barrier certificates</a:t>
              </a:r>
              <a:endParaRPr b="1" sz="2200">
                <a:latin typeface="Roboto"/>
                <a:ea typeface="Roboto"/>
                <a:cs typeface="Roboto"/>
                <a:sym typeface="Roboto"/>
              </a:endParaRPr>
            </a:p>
            <a:p>
              <a:pPr indent="-317500" lvl="0" marL="457200" rtl="0" algn="l">
                <a:spcBef>
                  <a:spcPts val="0"/>
                </a:spcBef>
                <a:spcAft>
                  <a:spcPts val="0"/>
                </a:spcAft>
                <a:buSzPts val="1400"/>
                <a:buFont typeface="Roboto"/>
                <a:buChar char="-"/>
              </a:pPr>
              <a:r>
                <a:rPr b="1" lang="en-GB"/>
                <a:t>Approach</a:t>
              </a:r>
              <a:endParaRPr b="1"/>
            </a:p>
            <a:p>
              <a:pPr indent="-317500" lvl="0" marL="457200" rtl="0" algn="l">
                <a:spcBef>
                  <a:spcPts val="0"/>
                </a:spcBef>
                <a:spcAft>
                  <a:spcPts val="0"/>
                </a:spcAft>
                <a:buSzPts val="1400"/>
                <a:buChar char="-"/>
              </a:pPr>
              <a:r>
                <a:rPr b="1" lang="en-GB"/>
                <a:t>Optimization</a:t>
              </a:r>
              <a:endParaRPr b="1"/>
            </a:p>
            <a:p>
              <a:pPr indent="-317500" lvl="0" marL="457200" rtl="0" algn="l">
                <a:spcBef>
                  <a:spcPts val="0"/>
                </a:spcBef>
                <a:spcAft>
                  <a:spcPts val="0"/>
                </a:spcAft>
                <a:buSzPts val="1400"/>
                <a:buChar char="-"/>
              </a:pPr>
              <a:r>
                <a:rPr b="1" lang="en-GB"/>
                <a:t>Implementation &amp; Results</a:t>
              </a:r>
              <a:endParaRPr b="1"/>
            </a:p>
            <a:p>
              <a:pPr indent="0" lvl="0" marL="457200" rtl="0" algn="l">
                <a:spcBef>
                  <a:spcPts val="0"/>
                </a:spcBef>
                <a:spcAft>
                  <a:spcPts val="0"/>
                </a:spcAft>
                <a:buNone/>
              </a:pPr>
              <a:r>
                <a:t/>
              </a:r>
              <a:endParaRPr b="1"/>
            </a:p>
          </p:txBody>
        </p:sp>
        <p:cxnSp>
          <p:nvCxnSpPr>
            <p:cNvPr id="148" name="Google Shape;148;g13b6c2cf0c1_0_855"/>
            <p:cNvCxnSpPr/>
            <p:nvPr/>
          </p:nvCxnSpPr>
          <p:spPr>
            <a:xfrm rot="10800000">
              <a:off x="2641913" y="3489425"/>
              <a:ext cx="1311000" cy="0"/>
            </a:xfrm>
            <a:prstGeom prst="straightConnector1">
              <a:avLst/>
            </a:prstGeom>
            <a:noFill/>
            <a:ln cap="flat" cmpd="sng" w="9525">
              <a:solidFill>
                <a:srgbClr val="1D7E74"/>
              </a:solidFill>
              <a:prstDash val="solid"/>
              <a:round/>
              <a:headEnd len="sm" w="sm" type="none"/>
              <a:tailEnd len="med" w="med" type="oval"/>
            </a:ln>
          </p:spPr>
        </p:cxnSp>
      </p:grpSp>
      <p:grpSp>
        <p:nvGrpSpPr>
          <p:cNvPr id="149" name="Google Shape;149;g13b6c2cf0c1_0_855"/>
          <p:cNvGrpSpPr/>
          <p:nvPr/>
        </p:nvGrpSpPr>
        <p:grpSpPr>
          <a:xfrm>
            <a:off x="5873455" y="4403925"/>
            <a:ext cx="3188103" cy="1629621"/>
            <a:chOff x="4992143" y="1705196"/>
            <a:chExt cx="4306501" cy="2125500"/>
          </a:xfrm>
        </p:grpSpPr>
        <p:sp>
          <p:nvSpPr>
            <p:cNvPr id="150" name="Google Shape;150;g13b6c2cf0c1_0_855"/>
            <p:cNvSpPr txBox="1"/>
            <p:nvPr/>
          </p:nvSpPr>
          <p:spPr>
            <a:xfrm>
              <a:off x="6278844" y="1705196"/>
              <a:ext cx="3019800" cy="2125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sz="2200">
                  <a:highlight>
                    <a:srgbClr val="FFFFFF"/>
                  </a:highlight>
                  <a:latin typeface="Roboto"/>
                  <a:ea typeface="Roboto"/>
                  <a:cs typeface="Roboto"/>
                  <a:sym typeface="Roboto"/>
                </a:rPr>
                <a:t>Decentralized safety barrier certificates</a:t>
              </a:r>
              <a:endParaRPr b="1" sz="2200">
                <a:latin typeface="Roboto"/>
                <a:ea typeface="Roboto"/>
                <a:cs typeface="Roboto"/>
                <a:sym typeface="Roboto"/>
              </a:endParaRPr>
            </a:p>
            <a:p>
              <a:pPr indent="-317500" lvl="0" marL="457200" rtl="0" algn="l">
                <a:spcBef>
                  <a:spcPts val="0"/>
                </a:spcBef>
                <a:spcAft>
                  <a:spcPts val="0"/>
                </a:spcAft>
                <a:buSzPts val="1400"/>
                <a:buFont typeface="Roboto"/>
                <a:buChar char="-"/>
              </a:pPr>
              <a:r>
                <a:rPr b="1" lang="en-GB"/>
                <a:t>Approach</a:t>
              </a:r>
              <a:endParaRPr b="1"/>
            </a:p>
            <a:p>
              <a:pPr indent="-317500" lvl="0" marL="457200" rtl="0" algn="l">
                <a:spcBef>
                  <a:spcPts val="0"/>
                </a:spcBef>
                <a:spcAft>
                  <a:spcPts val="0"/>
                </a:spcAft>
                <a:buSzPts val="1400"/>
                <a:buChar char="-"/>
              </a:pPr>
              <a:r>
                <a:rPr b="1" lang="en-GB"/>
                <a:t>Optimization</a:t>
              </a:r>
              <a:endParaRPr b="1"/>
            </a:p>
            <a:p>
              <a:pPr indent="-317500" lvl="0" marL="457200" rtl="0" algn="l">
                <a:spcBef>
                  <a:spcPts val="0"/>
                </a:spcBef>
                <a:spcAft>
                  <a:spcPts val="0"/>
                </a:spcAft>
                <a:buSzPts val="1400"/>
                <a:buChar char="-"/>
              </a:pPr>
              <a:r>
                <a:rPr b="1" lang="en-GB"/>
                <a:t>Implementation &amp; Results</a:t>
              </a:r>
              <a:endParaRPr b="1" sz="800">
                <a:latin typeface="Roboto"/>
                <a:ea typeface="Roboto"/>
                <a:cs typeface="Roboto"/>
                <a:sym typeface="Roboto"/>
              </a:endParaRPr>
            </a:p>
            <a:p>
              <a:pPr indent="0" lvl="0" marL="0" rtl="0" algn="l">
                <a:spcBef>
                  <a:spcPts val="0"/>
                </a:spcBef>
                <a:spcAft>
                  <a:spcPts val="0"/>
                </a:spcAft>
                <a:buNone/>
              </a:pPr>
              <a:r>
                <a:t/>
              </a:r>
              <a:endParaRPr b="1"/>
            </a:p>
          </p:txBody>
        </p:sp>
        <p:cxnSp>
          <p:nvCxnSpPr>
            <p:cNvPr id="151" name="Google Shape;151;g13b6c2cf0c1_0_855"/>
            <p:cNvCxnSpPr/>
            <p:nvPr/>
          </p:nvCxnSpPr>
          <p:spPr>
            <a:xfrm>
              <a:off x="4992143" y="2055500"/>
              <a:ext cx="1286700" cy="0"/>
            </a:xfrm>
            <a:prstGeom prst="straightConnector1">
              <a:avLst/>
            </a:prstGeom>
            <a:noFill/>
            <a:ln cap="flat" cmpd="sng" w="9525">
              <a:solidFill>
                <a:srgbClr val="155B54"/>
              </a:solidFill>
              <a:prstDash val="solid"/>
              <a:round/>
              <a:headEnd len="sm" w="sm" type="none"/>
              <a:tailEnd len="med" w="med" type="oval"/>
            </a:ln>
          </p:spPr>
        </p:cxnSp>
      </p:grpSp>
      <p:grpSp>
        <p:nvGrpSpPr>
          <p:cNvPr id="152" name="Google Shape;152;g13b6c2cf0c1_0_855"/>
          <p:cNvGrpSpPr/>
          <p:nvPr/>
        </p:nvGrpSpPr>
        <p:grpSpPr>
          <a:xfrm>
            <a:off x="5701396" y="2411034"/>
            <a:ext cx="3302790" cy="1176485"/>
            <a:chOff x="5209825" y="3234089"/>
            <a:chExt cx="7435366" cy="2915700"/>
          </a:xfrm>
        </p:grpSpPr>
        <p:sp>
          <p:nvSpPr>
            <p:cNvPr id="153" name="Google Shape;153;g13b6c2cf0c1_0_855"/>
            <p:cNvSpPr txBox="1"/>
            <p:nvPr/>
          </p:nvSpPr>
          <p:spPr>
            <a:xfrm>
              <a:off x="6883091" y="3234089"/>
              <a:ext cx="5762100" cy="291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2200">
                  <a:latin typeface="Roboto"/>
                  <a:ea typeface="Roboto"/>
                  <a:cs typeface="Roboto"/>
                  <a:sym typeface="Roboto"/>
                </a:rPr>
                <a:t>Simulation and results</a:t>
              </a:r>
              <a:endParaRPr b="1" sz="2200">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b="1" lang="en-GB"/>
                <a:t>Exp 1: Centralized &amp; Decentralized CBFs for 8 robots swapping positions</a:t>
              </a:r>
              <a:endParaRPr b="1"/>
            </a:p>
            <a:p>
              <a:pPr indent="-317500" lvl="0" marL="457200" rtl="0" algn="l">
                <a:lnSpc>
                  <a:spcPct val="115000"/>
                </a:lnSpc>
                <a:spcBef>
                  <a:spcPts val="0"/>
                </a:spcBef>
                <a:spcAft>
                  <a:spcPts val="0"/>
                </a:spcAft>
                <a:buSzPts val="1400"/>
                <a:buChar char="-"/>
              </a:pPr>
              <a:r>
                <a:rPr b="1" lang="en-GB"/>
                <a:t>Exp 2: Obstacle avoidance and leader follower with CBFs</a:t>
              </a:r>
              <a:endParaRPr b="1"/>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t/>
              </a:r>
              <a:endParaRPr b="1" sz="800">
                <a:latin typeface="Roboto"/>
                <a:ea typeface="Roboto"/>
                <a:cs typeface="Roboto"/>
                <a:sym typeface="Roboto"/>
              </a:endParaRPr>
            </a:p>
          </p:txBody>
        </p:sp>
        <p:cxnSp>
          <p:nvCxnSpPr>
            <p:cNvPr id="154" name="Google Shape;154;g13b6c2cf0c1_0_855"/>
            <p:cNvCxnSpPr/>
            <p:nvPr/>
          </p:nvCxnSpPr>
          <p:spPr>
            <a:xfrm>
              <a:off x="5209825" y="3648300"/>
              <a:ext cx="1286700" cy="0"/>
            </a:xfrm>
            <a:prstGeom prst="straightConnector1">
              <a:avLst/>
            </a:prstGeom>
            <a:noFill/>
            <a:ln cap="flat" cmpd="sng" w="9525">
              <a:solidFill>
                <a:srgbClr val="1B786E"/>
              </a:solidFill>
              <a:prstDash val="solid"/>
              <a:round/>
              <a:headEnd len="sm" w="sm" type="none"/>
              <a:tailEnd len="med" w="med" type="oval"/>
            </a:ln>
          </p:spPr>
        </p:cxnSp>
      </p:grpSp>
      <p:sp>
        <p:nvSpPr>
          <p:cNvPr id="155" name="Google Shape;155;g13b6c2cf0c1_0_855"/>
          <p:cNvSpPr txBox="1"/>
          <p:nvPr/>
        </p:nvSpPr>
        <p:spPr>
          <a:xfrm>
            <a:off x="1219200" y="6148375"/>
            <a:ext cx="56883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r>
              <a:rPr b="1" lang="en-GB">
                <a:solidFill>
                  <a:schemeClr val="lt1"/>
                </a:solidFill>
              </a:rPr>
              <a:t>Multi-robot collision avoidance using control barrier functions</a:t>
            </a:r>
            <a:endParaRPr b="1">
              <a:solidFill>
                <a:schemeClr val="lt1"/>
              </a:solidFill>
            </a:endParaRPr>
          </a:p>
          <a:p>
            <a:pPr indent="0" lvl="0" marL="0" marR="0" rtl="0" algn="l">
              <a:lnSpc>
                <a:spcPct val="100000"/>
              </a:lnSpc>
              <a:spcBef>
                <a:spcPts val="0"/>
              </a:spcBef>
              <a:spcAft>
                <a:spcPts val="0"/>
              </a:spcAft>
              <a:buClr>
                <a:schemeClr val="lt1"/>
              </a:buClr>
              <a:buSzPts val="1100"/>
              <a:buFont typeface="Arial"/>
              <a:buNone/>
            </a:pPr>
            <a:r>
              <a:t/>
            </a:r>
            <a:endParaRPr b="1">
              <a:solidFill>
                <a:schemeClr val="lt1"/>
              </a:solidFill>
            </a:endParaRPr>
          </a:p>
          <a:p>
            <a:pPr indent="0" lvl="0" marL="0" marR="0" rtl="0" algn="l">
              <a:lnSpc>
                <a:spcPct val="100000"/>
              </a:lnSpc>
              <a:spcBef>
                <a:spcPts val="0"/>
              </a:spcBef>
              <a:spcAft>
                <a:spcPts val="0"/>
              </a:spcAft>
              <a:buClr>
                <a:schemeClr val="lt1"/>
              </a:buClr>
              <a:buSzPts val="1100"/>
              <a:buFont typeface="Arial"/>
              <a:buNone/>
            </a:pPr>
            <a:r>
              <a:t/>
            </a:r>
            <a:endParaRPr b="1">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1"/>
          <p:cNvSpPr txBox="1"/>
          <p:nvPr>
            <p:ph idx="1" type="body"/>
          </p:nvPr>
        </p:nvSpPr>
        <p:spPr>
          <a:xfrm>
            <a:off x="55525" y="823950"/>
            <a:ext cx="9088500" cy="5132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GB" sz="1800">
                <a:latin typeface="Times New Roman"/>
                <a:ea typeface="Times New Roman"/>
                <a:cs typeface="Times New Roman"/>
                <a:sym typeface="Times New Roman"/>
              </a:rPr>
              <a:t>In the control strategies presented above </a:t>
            </a:r>
            <a:r>
              <a:rPr b="1" lang="en-GB" sz="1800">
                <a:latin typeface="Times New Roman"/>
                <a:ea typeface="Times New Roman"/>
                <a:cs typeface="Times New Roman"/>
                <a:sym typeface="Times New Roman"/>
              </a:rPr>
              <a:t>all pairs of robots</a:t>
            </a:r>
            <a:r>
              <a:rPr lang="en-GB" sz="1800">
                <a:latin typeface="Times New Roman"/>
                <a:ea typeface="Times New Roman"/>
                <a:cs typeface="Times New Roman"/>
                <a:sym typeface="Times New Roman"/>
              </a:rPr>
              <a:t> are considered (this requires a complete information graph for the centralized case), which is potentially a very large number. We can </a:t>
            </a:r>
            <a:r>
              <a:rPr b="1" lang="en-GB" sz="1800">
                <a:latin typeface="Times New Roman"/>
                <a:ea typeface="Times New Roman"/>
                <a:cs typeface="Times New Roman"/>
                <a:sym typeface="Times New Roman"/>
              </a:rPr>
              <a:t>further reduce the number of constraints</a:t>
            </a:r>
            <a:r>
              <a:rPr lang="en-GB" sz="1800">
                <a:latin typeface="Times New Roman"/>
                <a:ea typeface="Times New Roman"/>
                <a:cs typeface="Times New Roman"/>
                <a:sym typeface="Times New Roman"/>
              </a:rPr>
              <a:t> to enforce by considering </a:t>
            </a:r>
            <a:r>
              <a:rPr b="1" lang="en-GB" sz="1800">
                <a:latin typeface="Times New Roman"/>
                <a:ea typeface="Times New Roman"/>
                <a:cs typeface="Times New Roman"/>
                <a:sym typeface="Times New Roman"/>
              </a:rPr>
              <a:t>only the robots that lies within a specified disk information graph</a:t>
            </a:r>
            <a:r>
              <a:rPr lang="en-GB" sz="1800">
                <a:latin typeface="Times New Roman"/>
                <a:ea typeface="Times New Roman"/>
                <a:cs typeface="Times New Roman"/>
                <a:sym typeface="Times New Roman"/>
              </a:rPr>
              <a:t>, for each robot. The </a:t>
            </a:r>
            <a:r>
              <a:rPr b="1" lang="en-GB" sz="1800">
                <a:latin typeface="Times New Roman"/>
                <a:ea typeface="Times New Roman"/>
                <a:cs typeface="Times New Roman"/>
                <a:sym typeface="Times New Roman"/>
              </a:rPr>
              <a:t>neighbourhood set</a:t>
            </a:r>
            <a:r>
              <a:rPr lang="en-GB" sz="1800">
                <a:latin typeface="Times New Roman"/>
                <a:ea typeface="Times New Roman"/>
                <a:cs typeface="Times New Roman"/>
                <a:sym typeface="Times New Roman"/>
              </a:rPr>
              <a:t> is defined in the following way:</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rPr lang="en-GB" sz="1800">
                <a:latin typeface="Times New Roman"/>
                <a:ea typeface="Times New Roman"/>
                <a:cs typeface="Times New Roman"/>
                <a:sym typeface="Times New Roman"/>
              </a:rPr>
              <a:t>Where         </a:t>
            </a:r>
            <a:r>
              <a:rPr b="1" lang="en-GB" sz="1800">
                <a:latin typeface="Times New Roman"/>
                <a:ea typeface="Times New Roman"/>
                <a:cs typeface="Times New Roman"/>
                <a:sym typeface="Times New Roman"/>
              </a:rPr>
              <a:t>is the radius</a:t>
            </a:r>
            <a:r>
              <a:rPr lang="en-GB" sz="1800">
                <a:latin typeface="Times New Roman"/>
                <a:ea typeface="Times New Roman"/>
                <a:cs typeface="Times New Roman"/>
                <a:sym typeface="Times New Roman"/>
              </a:rPr>
              <a:t> of the neighbourhood and     is an adjustable parameter for the radius of the sensing area,                               are the lower bounds for accelerations and velocities.</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sz="1800">
              <a:latin typeface="Times New Roman"/>
              <a:ea typeface="Times New Roman"/>
              <a:cs typeface="Times New Roman"/>
              <a:sym typeface="Times New Roman"/>
            </a:endParaRPr>
          </a:p>
        </p:txBody>
      </p:sp>
      <p:sp>
        <p:nvSpPr>
          <p:cNvPr id="462" name="Google Shape;462;p21"/>
          <p:cNvSpPr txBox="1"/>
          <p:nvPr>
            <p:ph idx="1" type="body"/>
          </p:nvPr>
        </p:nvSpPr>
        <p:spPr>
          <a:xfrm>
            <a:off x="236325" y="4594600"/>
            <a:ext cx="4506000" cy="1318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GB" sz="1800">
                <a:latin typeface="Times New Roman"/>
                <a:ea typeface="Times New Roman"/>
                <a:cs typeface="Times New Roman"/>
                <a:sym typeface="Times New Roman"/>
              </a:rPr>
              <a:t>The parameters          and          represents </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rPr lang="en-GB" sz="1800">
                <a:latin typeface="Times New Roman"/>
                <a:ea typeface="Times New Roman"/>
                <a:cs typeface="Times New Roman"/>
                <a:sym typeface="Times New Roman"/>
              </a:rPr>
              <a:t>the </a:t>
            </a:r>
            <a:r>
              <a:rPr b="1" lang="en-GB" sz="1800">
                <a:latin typeface="Times New Roman"/>
                <a:ea typeface="Times New Roman"/>
                <a:cs typeface="Times New Roman"/>
                <a:sym typeface="Times New Roman"/>
              </a:rPr>
              <a:t>maximum number of decision variables </a:t>
            </a:r>
            <a:endParaRPr b="1"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rPr b="1" lang="en-GB" sz="1800">
                <a:latin typeface="Times New Roman"/>
                <a:ea typeface="Times New Roman"/>
                <a:cs typeface="Times New Roman"/>
                <a:sym typeface="Times New Roman"/>
              </a:rPr>
              <a:t>and constraints</a:t>
            </a:r>
            <a:r>
              <a:rPr lang="en-GB" sz="1800">
                <a:latin typeface="Times New Roman"/>
                <a:ea typeface="Times New Roman"/>
                <a:cs typeface="Times New Roman"/>
                <a:sym typeface="Times New Roman"/>
              </a:rPr>
              <a:t>, respectively.</a:t>
            </a:r>
            <a:endParaRPr sz="1800">
              <a:latin typeface="Times New Roman"/>
              <a:ea typeface="Times New Roman"/>
              <a:cs typeface="Times New Roman"/>
              <a:sym typeface="Times New Roman"/>
            </a:endParaRPr>
          </a:p>
        </p:txBody>
      </p:sp>
      <p:sp>
        <p:nvSpPr>
          <p:cNvPr id="463" name="Google Shape;463;p21"/>
          <p:cNvSpPr txBox="1"/>
          <p:nvPr/>
        </p:nvSpPr>
        <p:spPr>
          <a:xfrm>
            <a:off x="43434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21"/>
          <p:cNvSpPr txBox="1"/>
          <p:nvPr/>
        </p:nvSpPr>
        <p:spPr>
          <a:xfrm>
            <a:off x="1219200" y="6148387"/>
            <a:ext cx="2895600" cy="457200"/>
          </a:xfrm>
          <a:prstGeom prst="rect">
            <a:avLst/>
          </a:prstGeom>
          <a:noFill/>
          <a:ln>
            <a:noFill/>
          </a:ln>
        </p:spPr>
        <p:txBody>
          <a:bodyPr anchorCtr="0" anchor="t" bIns="45700" lIns="91425" spcFirstLastPara="1" rIns="91425" wrap="square" tIns="45700">
            <a:noAutofit/>
          </a:bodyPr>
          <a:lstStyle/>
          <a:p>
            <a:pPr indent="0" lvl="0" marL="91440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0000"/>
              </a:solidFill>
              <a:latin typeface="Arial"/>
              <a:ea typeface="Arial"/>
              <a:cs typeface="Arial"/>
              <a:sym typeface="Arial"/>
            </a:endParaRPr>
          </a:p>
        </p:txBody>
      </p:sp>
      <p:sp>
        <p:nvSpPr>
          <p:cNvPr id="465" name="Google Shape;465;p21"/>
          <p:cNvSpPr txBox="1"/>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100"/>
              <a:buFont typeface="Arial"/>
              <a:buNone/>
            </a:pPr>
            <a:r>
              <a:rPr b="0" i="0" lang="en-GB" sz="1100" u="none" cap="none" strike="noStrike">
                <a:solidFill>
                  <a:schemeClr val="lt1"/>
                </a:solidFill>
                <a:latin typeface="Arial"/>
                <a:ea typeface="Arial"/>
                <a:cs typeface="Arial"/>
                <a:sym typeface="Arial"/>
              </a:rPr>
              <a:t>Pagina </a:t>
            </a:r>
            <a:fld id="{00000000-1234-1234-1234-123412341234}" type="slidenum">
              <a:rPr b="0" i="0" lang="en-GB" sz="11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66" name="Google Shape;466;p21"/>
          <p:cNvSpPr txBox="1"/>
          <p:nvPr/>
        </p:nvSpPr>
        <p:spPr>
          <a:xfrm>
            <a:off x="1219200" y="6148375"/>
            <a:ext cx="5638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r>
              <a:rPr b="1" i="0" lang="en-GB" sz="1400" u="none" cap="none" strike="noStrike">
                <a:solidFill>
                  <a:schemeClr val="lt1"/>
                </a:solidFill>
                <a:latin typeface="Arial"/>
                <a:ea typeface="Arial"/>
                <a:cs typeface="Arial"/>
                <a:sym typeface="Arial"/>
              </a:rPr>
              <a:t>Multi-robot collision avoidance using control barrier functions</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p:txBody>
      </p:sp>
      <p:sp>
        <p:nvSpPr>
          <p:cNvPr id="467" name="Google Shape;467;p21"/>
          <p:cNvSpPr txBox="1"/>
          <p:nvPr>
            <p:ph type="title"/>
          </p:nvPr>
        </p:nvSpPr>
        <p:spPr>
          <a:xfrm>
            <a:off x="55537" y="242850"/>
            <a:ext cx="7416900" cy="581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solidFill>
                  <a:schemeClr val="dk1"/>
                </a:solidFill>
              </a:rPr>
              <a:t>Experiment 1 - </a:t>
            </a:r>
            <a:r>
              <a:rPr lang="en-GB"/>
              <a:t>The notion of neighborhood</a:t>
            </a:r>
            <a:endParaRPr/>
          </a:p>
        </p:txBody>
      </p:sp>
      <p:pic>
        <p:nvPicPr>
          <p:cNvPr id="468" name="Google Shape;468;p21"/>
          <p:cNvPicPr preferRelativeResize="0"/>
          <p:nvPr/>
        </p:nvPicPr>
        <p:blipFill rotWithShape="1">
          <a:blip r:embed="rId3">
            <a:alphaModFix/>
          </a:blip>
          <a:srcRect b="0" l="0" r="0" t="0"/>
          <a:stretch/>
        </p:blipFill>
        <p:spPr>
          <a:xfrm>
            <a:off x="3157400" y="2330800"/>
            <a:ext cx="2829200" cy="289275"/>
          </a:xfrm>
          <a:prstGeom prst="rect">
            <a:avLst/>
          </a:prstGeom>
          <a:noFill/>
          <a:ln>
            <a:noFill/>
          </a:ln>
        </p:spPr>
      </p:pic>
      <p:pic>
        <p:nvPicPr>
          <p:cNvPr id="469" name="Google Shape;469;p21"/>
          <p:cNvPicPr preferRelativeResize="0"/>
          <p:nvPr/>
        </p:nvPicPr>
        <p:blipFill rotWithShape="1">
          <a:blip r:embed="rId4">
            <a:alphaModFix/>
          </a:blip>
          <a:srcRect b="0" l="0" r="0" t="0"/>
          <a:stretch/>
        </p:blipFill>
        <p:spPr>
          <a:xfrm>
            <a:off x="837050" y="3261996"/>
            <a:ext cx="332925" cy="248450"/>
          </a:xfrm>
          <a:prstGeom prst="rect">
            <a:avLst/>
          </a:prstGeom>
          <a:noFill/>
          <a:ln>
            <a:noFill/>
          </a:ln>
        </p:spPr>
      </p:pic>
      <p:pic>
        <p:nvPicPr>
          <p:cNvPr id="470" name="Google Shape;470;p21"/>
          <p:cNvPicPr preferRelativeResize="0"/>
          <p:nvPr/>
        </p:nvPicPr>
        <p:blipFill rotWithShape="1">
          <a:blip r:embed="rId5">
            <a:alphaModFix/>
          </a:blip>
          <a:srcRect b="0" l="0" r="0" t="0"/>
          <a:stretch/>
        </p:blipFill>
        <p:spPr>
          <a:xfrm>
            <a:off x="4937168" y="3346179"/>
            <a:ext cx="139157" cy="173925"/>
          </a:xfrm>
          <a:prstGeom prst="rect">
            <a:avLst/>
          </a:prstGeom>
          <a:noFill/>
          <a:ln>
            <a:noFill/>
          </a:ln>
        </p:spPr>
      </p:pic>
      <p:pic>
        <p:nvPicPr>
          <p:cNvPr id="471" name="Google Shape;471;p21"/>
          <p:cNvPicPr preferRelativeResize="0"/>
          <p:nvPr/>
        </p:nvPicPr>
        <p:blipFill rotWithShape="1">
          <a:blip r:embed="rId6">
            <a:alphaModFix/>
          </a:blip>
          <a:srcRect b="0" l="0" r="0" t="0"/>
          <a:stretch/>
        </p:blipFill>
        <p:spPr>
          <a:xfrm>
            <a:off x="2008550" y="3566512"/>
            <a:ext cx="1590114" cy="248450"/>
          </a:xfrm>
          <a:prstGeom prst="rect">
            <a:avLst/>
          </a:prstGeom>
          <a:noFill/>
          <a:ln>
            <a:noFill/>
          </a:ln>
        </p:spPr>
      </p:pic>
      <p:pic>
        <p:nvPicPr>
          <p:cNvPr id="472" name="Google Shape;472;p21"/>
          <p:cNvPicPr preferRelativeResize="0"/>
          <p:nvPr/>
        </p:nvPicPr>
        <p:blipFill rotWithShape="1">
          <a:blip r:embed="rId7">
            <a:alphaModFix/>
          </a:blip>
          <a:srcRect b="0" l="0" r="0" t="0"/>
          <a:stretch/>
        </p:blipFill>
        <p:spPr>
          <a:xfrm>
            <a:off x="2832900" y="2715463"/>
            <a:ext cx="3533755" cy="476250"/>
          </a:xfrm>
          <a:prstGeom prst="rect">
            <a:avLst/>
          </a:prstGeom>
          <a:noFill/>
          <a:ln>
            <a:noFill/>
          </a:ln>
        </p:spPr>
      </p:pic>
      <p:sp>
        <p:nvSpPr>
          <p:cNvPr id="473" name="Google Shape;473;p21"/>
          <p:cNvSpPr txBox="1"/>
          <p:nvPr>
            <p:ph idx="1" type="body"/>
          </p:nvPr>
        </p:nvSpPr>
        <p:spPr>
          <a:xfrm>
            <a:off x="2594466" y="4112076"/>
            <a:ext cx="1320900" cy="4017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360"/>
              </a:spcBef>
              <a:spcAft>
                <a:spcPts val="0"/>
              </a:spcAft>
              <a:buSzPts val="1800"/>
              <a:buNone/>
            </a:pPr>
            <a:r>
              <a:rPr b="1" lang="en-GB" sz="1800">
                <a:solidFill>
                  <a:schemeClr val="dk2"/>
                </a:solidFill>
              </a:rPr>
              <a:t>From</a:t>
            </a:r>
            <a:endParaRPr b="1" sz="1800">
              <a:solidFill>
                <a:schemeClr val="dk2"/>
              </a:solidFill>
            </a:endParaRPr>
          </a:p>
        </p:txBody>
      </p:sp>
      <p:sp>
        <p:nvSpPr>
          <p:cNvPr id="474" name="Google Shape;474;p21"/>
          <p:cNvSpPr txBox="1"/>
          <p:nvPr>
            <p:ph idx="1" type="body"/>
          </p:nvPr>
        </p:nvSpPr>
        <p:spPr>
          <a:xfrm>
            <a:off x="6471788" y="4112076"/>
            <a:ext cx="1320900" cy="4017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360"/>
              </a:spcBef>
              <a:spcAft>
                <a:spcPts val="0"/>
              </a:spcAft>
              <a:buSzPts val="1800"/>
              <a:buNone/>
            </a:pPr>
            <a:r>
              <a:rPr b="1" lang="en-GB" sz="1800">
                <a:solidFill>
                  <a:schemeClr val="dk2"/>
                </a:solidFill>
              </a:rPr>
              <a:t>To</a:t>
            </a:r>
            <a:endParaRPr b="1" sz="1800">
              <a:solidFill>
                <a:schemeClr val="dk2"/>
              </a:solidFill>
            </a:endParaRPr>
          </a:p>
        </p:txBody>
      </p:sp>
      <p:sp>
        <p:nvSpPr>
          <p:cNvPr id="475" name="Google Shape;475;p21"/>
          <p:cNvSpPr txBox="1"/>
          <p:nvPr>
            <p:ph idx="1" type="body"/>
          </p:nvPr>
        </p:nvSpPr>
        <p:spPr>
          <a:xfrm>
            <a:off x="256075" y="4491650"/>
            <a:ext cx="1494900" cy="4017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360"/>
              </a:spcBef>
              <a:spcAft>
                <a:spcPts val="0"/>
              </a:spcAft>
              <a:buSzPts val="1800"/>
              <a:buNone/>
            </a:pPr>
            <a:r>
              <a:rPr b="1" lang="en-GB" sz="1800">
                <a:solidFill>
                  <a:schemeClr val="dk2"/>
                </a:solidFill>
              </a:rPr>
              <a:t>Centralized</a:t>
            </a:r>
            <a:endParaRPr b="1" sz="1800">
              <a:solidFill>
                <a:schemeClr val="dk2"/>
              </a:solidFill>
            </a:endParaRPr>
          </a:p>
        </p:txBody>
      </p:sp>
      <p:sp>
        <p:nvSpPr>
          <p:cNvPr id="476" name="Google Shape;476;p21"/>
          <p:cNvSpPr txBox="1"/>
          <p:nvPr>
            <p:ph idx="1" type="body"/>
          </p:nvPr>
        </p:nvSpPr>
        <p:spPr>
          <a:xfrm>
            <a:off x="55525" y="5128325"/>
            <a:ext cx="1695600" cy="4017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360"/>
              </a:spcBef>
              <a:spcAft>
                <a:spcPts val="0"/>
              </a:spcAft>
              <a:buSzPts val="1800"/>
              <a:buNone/>
            </a:pPr>
            <a:r>
              <a:rPr b="1" lang="en-GB" sz="1800">
                <a:solidFill>
                  <a:schemeClr val="dk2"/>
                </a:solidFill>
              </a:rPr>
              <a:t>Decentralized</a:t>
            </a:r>
            <a:endParaRPr b="1" sz="1800">
              <a:solidFill>
                <a:schemeClr val="dk2"/>
              </a:solidFill>
            </a:endParaRPr>
          </a:p>
        </p:txBody>
      </p:sp>
      <p:pic>
        <p:nvPicPr>
          <p:cNvPr id="477" name="Google Shape;477;p21"/>
          <p:cNvPicPr preferRelativeResize="0"/>
          <p:nvPr/>
        </p:nvPicPr>
        <p:blipFill rotWithShape="1">
          <a:blip r:embed="rId8">
            <a:alphaModFix/>
          </a:blip>
          <a:srcRect b="0" l="0" r="0" t="0"/>
          <a:stretch/>
        </p:blipFill>
        <p:spPr>
          <a:xfrm>
            <a:off x="2524463" y="4649100"/>
            <a:ext cx="1460918" cy="248450"/>
          </a:xfrm>
          <a:prstGeom prst="rect">
            <a:avLst/>
          </a:prstGeom>
          <a:noFill/>
          <a:ln>
            <a:noFill/>
          </a:ln>
        </p:spPr>
      </p:pic>
      <p:pic>
        <p:nvPicPr>
          <p:cNvPr id="478" name="Google Shape;478;p21"/>
          <p:cNvPicPr preferRelativeResize="0"/>
          <p:nvPr/>
        </p:nvPicPr>
        <p:blipFill rotWithShape="1">
          <a:blip r:embed="rId9">
            <a:alphaModFix/>
          </a:blip>
          <a:srcRect b="0" l="0" r="0" t="0"/>
          <a:stretch/>
        </p:blipFill>
        <p:spPr>
          <a:xfrm>
            <a:off x="2097161" y="5262424"/>
            <a:ext cx="2315539" cy="248450"/>
          </a:xfrm>
          <a:prstGeom prst="rect">
            <a:avLst/>
          </a:prstGeom>
          <a:noFill/>
          <a:ln>
            <a:noFill/>
          </a:ln>
        </p:spPr>
      </p:pic>
      <p:pic>
        <p:nvPicPr>
          <p:cNvPr id="479" name="Google Shape;479;p21"/>
          <p:cNvPicPr preferRelativeResize="0"/>
          <p:nvPr/>
        </p:nvPicPr>
        <p:blipFill rotWithShape="1">
          <a:blip r:embed="rId10">
            <a:alphaModFix/>
          </a:blip>
          <a:srcRect b="0" l="0" r="0" t="0"/>
          <a:stretch/>
        </p:blipFill>
        <p:spPr>
          <a:xfrm>
            <a:off x="4604500" y="4667700"/>
            <a:ext cx="773200" cy="211250"/>
          </a:xfrm>
          <a:prstGeom prst="rect">
            <a:avLst/>
          </a:prstGeom>
          <a:noFill/>
          <a:ln>
            <a:noFill/>
          </a:ln>
        </p:spPr>
      </p:pic>
      <p:pic>
        <p:nvPicPr>
          <p:cNvPr id="480" name="Google Shape;480;p21"/>
          <p:cNvPicPr preferRelativeResize="0"/>
          <p:nvPr/>
        </p:nvPicPr>
        <p:blipFill rotWithShape="1">
          <a:blip r:embed="rId10">
            <a:alphaModFix/>
          </a:blip>
          <a:srcRect b="0" l="0" r="0" t="0"/>
          <a:stretch/>
        </p:blipFill>
        <p:spPr>
          <a:xfrm>
            <a:off x="4604500" y="5281013"/>
            <a:ext cx="773200" cy="211250"/>
          </a:xfrm>
          <a:prstGeom prst="rect">
            <a:avLst/>
          </a:prstGeom>
          <a:noFill/>
          <a:ln>
            <a:noFill/>
          </a:ln>
        </p:spPr>
      </p:pic>
      <p:pic>
        <p:nvPicPr>
          <p:cNvPr id="481" name="Google Shape;481;p21"/>
          <p:cNvPicPr preferRelativeResize="0"/>
          <p:nvPr/>
        </p:nvPicPr>
        <p:blipFill rotWithShape="1">
          <a:blip r:embed="rId11">
            <a:alphaModFix/>
          </a:blip>
          <a:srcRect b="0" l="0" r="0" t="0"/>
          <a:stretch/>
        </p:blipFill>
        <p:spPr>
          <a:xfrm>
            <a:off x="5568300" y="4667700"/>
            <a:ext cx="2889900" cy="211250"/>
          </a:xfrm>
          <a:prstGeom prst="rect">
            <a:avLst/>
          </a:prstGeom>
          <a:noFill/>
          <a:ln>
            <a:noFill/>
          </a:ln>
        </p:spPr>
      </p:pic>
      <p:pic>
        <p:nvPicPr>
          <p:cNvPr id="482" name="Google Shape;482;p21"/>
          <p:cNvPicPr preferRelativeResize="0"/>
          <p:nvPr/>
        </p:nvPicPr>
        <p:blipFill rotWithShape="1">
          <a:blip r:embed="rId12">
            <a:alphaModFix/>
          </a:blip>
          <a:srcRect b="0" l="0" r="0" t="0"/>
          <a:stretch/>
        </p:blipFill>
        <p:spPr>
          <a:xfrm>
            <a:off x="5998288" y="5242013"/>
            <a:ext cx="2267916" cy="289275"/>
          </a:xfrm>
          <a:prstGeom prst="rect">
            <a:avLst/>
          </a:prstGeom>
          <a:noFill/>
          <a:ln>
            <a:noFill/>
          </a:ln>
        </p:spPr>
      </p:pic>
      <p:pic>
        <p:nvPicPr>
          <p:cNvPr id="483" name="Google Shape;483;p21"/>
          <p:cNvPicPr preferRelativeResize="0"/>
          <p:nvPr/>
        </p:nvPicPr>
        <p:blipFill rotWithShape="1">
          <a:blip r:embed="rId13">
            <a:alphaModFix/>
          </a:blip>
          <a:srcRect b="0" l="0" r="0" t="20469"/>
          <a:stretch/>
        </p:blipFill>
        <p:spPr>
          <a:xfrm>
            <a:off x="4572000" y="4126925"/>
            <a:ext cx="4467674" cy="1684450"/>
          </a:xfrm>
          <a:prstGeom prst="rect">
            <a:avLst/>
          </a:prstGeom>
          <a:noFill/>
          <a:ln>
            <a:noFill/>
          </a:ln>
        </p:spPr>
      </p:pic>
      <p:pic>
        <p:nvPicPr>
          <p:cNvPr id="484" name="Google Shape;484;p21"/>
          <p:cNvPicPr preferRelativeResize="0"/>
          <p:nvPr/>
        </p:nvPicPr>
        <p:blipFill rotWithShape="1">
          <a:blip r:embed="rId14">
            <a:alphaModFix/>
          </a:blip>
          <a:srcRect b="0" l="0" r="0" t="0"/>
          <a:stretch/>
        </p:blipFill>
        <p:spPr>
          <a:xfrm>
            <a:off x="1832217" y="4710424"/>
            <a:ext cx="397525" cy="236599"/>
          </a:xfrm>
          <a:prstGeom prst="rect">
            <a:avLst/>
          </a:prstGeom>
          <a:noFill/>
          <a:ln>
            <a:noFill/>
          </a:ln>
        </p:spPr>
      </p:pic>
      <p:pic>
        <p:nvPicPr>
          <p:cNvPr id="485" name="Google Shape;485;p21"/>
          <p:cNvPicPr preferRelativeResize="0"/>
          <p:nvPr/>
        </p:nvPicPr>
        <p:blipFill rotWithShape="1">
          <a:blip r:embed="rId15">
            <a:alphaModFix/>
          </a:blip>
          <a:srcRect b="0" l="0" r="0" t="0"/>
          <a:stretch/>
        </p:blipFill>
        <p:spPr>
          <a:xfrm>
            <a:off x="2720733" y="4704488"/>
            <a:ext cx="397520" cy="248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73"/>
                                        </p:tgtEl>
                                      </p:cBhvr>
                                    </p:animEffect>
                                    <p:set>
                                      <p:cBhvr>
                                        <p:cTn dur="1" fill="hold">
                                          <p:stCondLst>
                                            <p:cond delay="1000"/>
                                          </p:stCondLst>
                                        </p:cTn>
                                        <p:tgtEl>
                                          <p:spTgt spid="47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74"/>
                                        </p:tgtEl>
                                      </p:cBhvr>
                                    </p:animEffect>
                                    <p:set>
                                      <p:cBhvr>
                                        <p:cTn dur="1" fill="hold">
                                          <p:stCondLst>
                                            <p:cond delay="1000"/>
                                          </p:stCondLst>
                                        </p:cTn>
                                        <p:tgtEl>
                                          <p:spTgt spid="47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75"/>
                                        </p:tgtEl>
                                      </p:cBhvr>
                                    </p:animEffect>
                                    <p:set>
                                      <p:cBhvr>
                                        <p:cTn dur="1" fill="hold">
                                          <p:stCondLst>
                                            <p:cond delay="1000"/>
                                          </p:stCondLst>
                                        </p:cTn>
                                        <p:tgtEl>
                                          <p:spTgt spid="47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76"/>
                                        </p:tgtEl>
                                      </p:cBhvr>
                                    </p:animEffect>
                                    <p:set>
                                      <p:cBhvr>
                                        <p:cTn dur="1" fill="hold">
                                          <p:stCondLst>
                                            <p:cond delay="1000"/>
                                          </p:stCondLst>
                                        </p:cTn>
                                        <p:tgtEl>
                                          <p:spTgt spid="47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77"/>
                                        </p:tgtEl>
                                      </p:cBhvr>
                                    </p:animEffect>
                                    <p:set>
                                      <p:cBhvr>
                                        <p:cTn dur="1" fill="hold">
                                          <p:stCondLst>
                                            <p:cond delay="1000"/>
                                          </p:stCondLst>
                                        </p:cTn>
                                        <p:tgtEl>
                                          <p:spTgt spid="47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78"/>
                                        </p:tgtEl>
                                      </p:cBhvr>
                                    </p:animEffect>
                                    <p:set>
                                      <p:cBhvr>
                                        <p:cTn dur="1" fill="hold">
                                          <p:stCondLst>
                                            <p:cond delay="1000"/>
                                          </p:stCondLst>
                                        </p:cTn>
                                        <p:tgtEl>
                                          <p:spTgt spid="47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79"/>
                                        </p:tgtEl>
                                      </p:cBhvr>
                                    </p:animEffect>
                                    <p:set>
                                      <p:cBhvr>
                                        <p:cTn dur="1" fill="hold">
                                          <p:stCondLst>
                                            <p:cond delay="1000"/>
                                          </p:stCondLst>
                                        </p:cTn>
                                        <p:tgtEl>
                                          <p:spTgt spid="47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80"/>
                                        </p:tgtEl>
                                      </p:cBhvr>
                                    </p:animEffect>
                                    <p:set>
                                      <p:cBhvr>
                                        <p:cTn dur="1" fill="hold">
                                          <p:stCondLst>
                                            <p:cond delay="1000"/>
                                          </p:stCondLst>
                                        </p:cTn>
                                        <p:tgtEl>
                                          <p:spTgt spid="48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81"/>
                                        </p:tgtEl>
                                      </p:cBhvr>
                                    </p:animEffect>
                                    <p:set>
                                      <p:cBhvr>
                                        <p:cTn dur="1" fill="hold">
                                          <p:stCondLst>
                                            <p:cond delay="1000"/>
                                          </p:stCondLst>
                                        </p:cTn>
                                        <p:tgtEl>
                                          <p:spTgt spid="48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82"/>
                                        </p:tgtEl>
                                      </p:cBhvr>
                                    </p:animEffect>
                                    <p:set>
                                      <p:cBhvr>
                                        <p:cTn dur="1" fill="hold">
                                          <p:stCondLst>
                                            <p:cond delay="1000"/>
                                          </p:stCondLst>
                                        </p:cTn>
                                        <p:tgtEl>
                                          <p:spTgt spid="48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1000"/>
                                        <p:tgtEl>
                                          <p:spTgt spid="483"/>
                                        </p:tgtEl>
                                      </p:cBhvr>
                                    </p:animEffect>
                                  </p:childTnLst>
                                </p:cTn>
                              </p:par>
                              <p:par>
                                <p:cTn fill="hold" nodeType="with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000"/>
                                        <p:tgtEl>
                                          <p:spTgt spid="462"/>
                                        </p:tgtEl>
                                      </p:cBhvr>
                                    </p:animEffect>
                                  </p:childTnLst>
                                </p:cTn>
                              </p:par>
                              <p:par>
                                <p:cTn fill="hold" nodeType="with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1000"/>
                                        <p:tgtEl>
                                          <p:spTgt spid="485"/>
                                        </p:tgtEl>
                                      </p:cBhvr>
                                    </p:animEffect>
                                  </p:childTnLst>
                                </p:cTn>
                              </p:par>
                              <p:par>
                                <p:cTn fill="hold" nodeType="with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1000"/>
                                        <p:tgtEl>
                                          <p:spTgt spid="4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22"/>
          <p:cNvSpPr txBox="1"/>
          <p:nvPr>
            <p:ph type="title"/>
          </p:nvPr>
        </p:nvSpPr>
        <p:spPr>
          <a:xfrm>
            <a:off x="18450" y="84450"/>
            <a:ext cx="8953200" cy="897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solidFill>
                  <a:schemeClr val="dk1"/>
                </a:solidFill>
              </a:rPr>
              <a:t>Experiment 1 - Neighborhood approach - Implementation</a:t>
            </a:r>
            <a:endParaRPr/>
          </a:p>
        </p:txBody>
      </p:sp>
      <p:sp>
        <p:nvSpPr>
          <p:cNvPr id="492" name="Google Shape;492;p22"/>
          <p:cNvSpPr txBox="1"/>
          <p:nvPr>
            <p:ph idx="1" type="body"/>
          </p:nvPr>
        </p:nvSpPr>
        <p:spPr>
          <a:xfrm>
            <a:off x="18450" y="576075"/>
            <a:ext cx="9107100" cy="5357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GB" sz="1800"/>
              <a:t>The neighborhood version of the problem requires the definition of an additional block to activate or deactivate the barrier functions, depending on the relative positions. This is the scheme for the Centralized problem, the decentralized one is similar.</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p:txBody>
      </p:sp>
      <p:sp>
        <p:nvSpPr>
          <p:cNvPr id="493" name="Google Shape;493;p22"/>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lt1"/>
              </a:buClr>
              <a:buSzPts val="1100"/>
              <a:buFont typeface="Arial"/>
              <a:buNone/>
            </a:pPr>
            <a:r>
              <a:rPr lang="en-GB"/>
              <a:t>Pagina </a:t>
            </a:r>
            <a:fld id="{00000000-1234-1234-1234-123412341234}" type="slidenum">
              <a:rPr lang="en-GB"/>
              <a:t>‹#›</a:t>
            </a:fld>
            <a:endParaRPr/>
          </a:p>
        </p:txBody>
      </p:sp>
      <p:sp>
        <p:nvSpPr>
          <p:cNvPr id="494" name="Google Shape;494;p22"/>
          <p:cNvSpPr txBox="1"/>
          <p:nvPr/>
        </p:nvSpPr>
        <p:spPr>
          <a:xfrm>
            <a:off x="1219200" y="6148375"/>
            <a:ext cx="5638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r>
              <a:rPr b="1" i="0" lang="en-GB" sz="1400" u="none" cap="none" strike="noStrike">
                <a:solidFill>
                  <a:schemeClr val="lt1"/>
                </a:solidFill>
                <a:latin typeface="Arial"/>
                <a:ea typeface="Arial"/>
                <a:cs typeface="Arial"/>
                <a:sym typeface="Arial"/>
              </a:rPr>
              <a:t>Multi-robot collision avoidance using control barrier functions</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p:txBody>
      </p:sp>
      <p:pic>
        <p:nvPicPr>
          <p:cNvPr id="495" name="Google Shape;495;p22"/>
          <p:cNvPicPr preferRelativeResize="0"/>
          <p:nvPr/>
        </p:nvPicPr>
        <p:blipFill rotWithShape="1">
          <a:blip r:embed="rId3">
            <a:alphaModFix/>
          </a:blip>
          <a:srcRect b="0" l="0" r="0" t="0"/>
          <a:stretch/>
        </p:blipFill>
        <p:spPr>
          <a:xfrm>
            <a:off x="1262438" y="1608625"/>
            <a:ext cx="6619124" cy="4325149"/>
          </a:xfrm>
          <a:prstGeom prst="rect">
            <a:avLst/>
          </a:prstGeom>
          <a:noFill/>
          <a:ln>
            <a:noFill/>
          </a:ln>
        </p:spPr>
      </p:pic>
      <p:sp>
        <p:nvSpPr>
          <p:cNvPr id="496" name="Google Shape;496;p22"/>
          <p:cNvSpPr txBox="1"/>
          <p:nvPr/>
        </p:nvSpPr>
        <p:spPr>
          <a:xfrm>
            <a:off x="111950" y="4588025"/>
            <a:ext cx="17742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Arial"/>
                <a:ea typeface="Arial"/>
                <a:cs typeface="Arial"/>
                <a:sym typeface="Arial"/>
              </a:rPr>
              <a:t>Computations of h, dh, and the relative positions</a:t>
            </a:r>
            <a:endParaRPr b="1" i="0" sz="1400" u="none" cap="none" strike="noStrike">
              <a:solidFill>
                <a:schemeClr val="dk1"/>
              </a:solidFill>
              <a:latin typeface="Arial"/>
              <a:ea typeface="Arial"/>
              <a:cs typeface="Arial"/>
              <a:sym typeface="Arial"/>
            </a:endParaRPr>
          </a:p>
        </p:txBody>
      </p:sp>
      <p:cxnSp>
        <p:nvCxnSpPr>
          <p:cNvPr id="497" name="Google Shape;497;p22"/>
          <p:cNvCxnSpPr/>
          <p:nvPr/>
        </p:nvCxnSpPr>
        <p:spPr>
          <a:xfrm flipH="1" rot="10800000">
            <a:off x="1886150" y="3798450"/>
            <a:ext cx="1768200" cy="1258800"/>
          </a:xfrm>
          <a:prstGeom prst="straightConnector1">
            <a:avLst/>
          </a:prstGeom>
          <a:noFill/>
          <a:ln cap="flat" cmpd="sng" w="9525">
            <a:solidFill>
              <a:schemeClr val="dk2"/>
            </a:solidFill>
            <a:prstDash val="solid"/>
            <a:round/>
            <a:headEnd len="sm" w="sm" type="none"/>
            <a:tailEnd len="med" w="med" type="triangle"/>
          </a:ln>
        </p:spPr>
      </p:cxnSp>
      <p:cxnSp>
        <p:nvCxnSpPr>
          <p:cNvPr id="498" name="Google Shape;498;p22"/>
          <p:cNvCxnSpPr/>
          <p:nvPr/>
        </p:nvCxnSpPr>
        <p:spPr>
          <a:xfrm flipH="1" rot="10800000">
            <a:off x="1886150" y="4244850"/>
            <a:ext cx="1759200" cy="812400"/>
          </a:xfrm>
          <a:prstGeom prst="straightConnector1">
            <a:avLst/>
          </a:prstGeom>
          <a:noFill/>
          <a:ln cap="flat" cmpd="sng" w="9525">
            <a:solidFill>
              <a:schemeClr val="dk2"/>
            </a:solidFill>
            <a:prstDash val="solid"/>
            <a:round/>
            <a:headEnd len="sm" w="sm" type="none"/>
            <a:tailEnd len="med" w="med" type="triangle"/>
          </a:ln>
        </p:spPr>
      </p:cxnSp>
      <p:cxnSp>
        <p:nvCxnSpPr>
          <p:cNvPr id="499" name="Google Shape;499;p22"/>
          <p:cNvCxnSpPr/>
          <p:nvPr/>
        </p:nvCxnSpPr>
        <p:spPr>
          <a:xfrm flipH="1" rot="10800000">
            <a:off x="1886150" y="4602150"/>
            <a:ext cx="1741500" cy="455100"/>
          </a:xfrm>
          <a:prstGeom prst="straightConnector1">
            <a:avLst/>
          </a:prstGeom>
          <a:noFill/>
          <a:ln cap="flat" cmpd="sng" w="9525">
            <a:solidFill>
              <a:schemeClr val="dk2"/>
            </a:solidFill>
            <a:prstDash val="solid"/>
            <a:round/>
            <a:headEnd len="sm" w="sm" type="none"/>
            <a:tailEnd len="med" w="med" type="triangle"/>
          </a:ln>
        </p:spPr>
      </p:cxnSp>
      <p:sp>
        <p:nvSpPr>
          <p:cNvPr id="500" name="Google Shape;500;p22"/>
          <p:cNvSpPr txBox="1"/>
          <p:nvPr/>
        </p:nvSpPr>
        <p:spPr>
          <a:xfrm>
            <a:off x="7315625" y="2341300"/>
            <a:ext cx="15861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Arial"/>
                <a:ea typeface="Arial"/>
                <a:cs typeface="Arial"/>
                <a:sym typeface="Arial"/>
              </a:rPr>
              <a:t>Activation or deactivation of the barriers</a:t>
            </a:r>
            <a:endParaRPr b="1" i="0" sz="1400" u="none" cap="none" strike="noStrike">
              <a:solidFill>
                <a:schemeClr val="dk1"/>
              </a:solidFill>
              <a:latin typeface="Arial"/>
              <a:ea typeface="Arial"/>
              <a:cs typeface="Arial"/>
              <a:sym typeface="Arial"/>
            </a:endParaRPr>
          </a:p>
        </p:txBody>
      </p:sp>
      <p:cxnSp>
        <p:nvCxnSpPr>
          <p:cNvPr id="501" name="Google Shape;501;p22"/>
          <p:cNvCxnSpPr>
            <a:stCxn id="500" idx="2"/>
          </p:cNvCxnSpPr>
          <p:nvPr/>
        </p:nvCxnSpPr>
        <p:spPr>
          <a:xfrm flipH="1">
            <a:off x="5524775" y="3172600"/>
            <a:ext cx="2583900" cy="8763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95"/>
                                        </p:tgtEl>
                                      </p:cBhvr>
                                    </p:animEffect>
                                    <p:set>
                                      <p:cBhvr>
                                        <p:cTn dur="1" fill="hold">
                                          <p:stCondLst>
                                            <p:cond delay="1000"/>
                                          </p:stCondLst>
                                        </p:cTn>
                                        <p:tgtEl>
                                          <p:spTgt spid="49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96"/>
                                        </p:tgtEl>
                                      </p:cBhvr>
                                    </p:animEffect>
                                    <p:set>
                                      <p:cBhvr>
                                        <p:cTn dur="1" fill="hold">
                                          <p:stCondLst>
                                            <p:cond delay="1000"/>
                                          </p:stCondLst>
                                        </p:cTn>
                                        <p:tgtEl>
                                          <p:spTgt spid="49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97"/>
                                        </p:tgtEl>
                                      </p:cBhvr>
                                    </p:animEffect>
                                    <p:set>
                                      <p:cBhvr>
                                        <p:cTn dur="1" fill="hold">
                                          <p:stCondLst>
                                            <p:cond delay="1000"/>
                                          </p:stCondLst>
                                        </p:cTn>
                                        <p:tgtEl>
                                          <p:spTgt spid="49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98"/>
                                        </p:tgtEl>
                                      </p:cBhvr>
                                    </p:animEffect>
                                    <p:set>
                                      <p:cBhvr>
                                        <p:cTn dur="1" fill="hold">
                                          <p:stCondLst>
                                            <p:cond delay="1000"/>
                                          </p:stCondLst>
                                        </p:cTn>
                                        <p:tgtEl>
                                          <p:spTgt spid="49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99"/>
                                        </p:tgtEl>
                                      </p:cBhvr>
                                    </p:animEffect>
                                    <p:set>
                                      <p:cBhvr>
                                        <p:cTn dur="1" fill="hold">
                                          <p:stCondLst>
                                            <p:cond delay="1000"/>
                                          </p:stCondLst>
                                        </p:cTn>
                                        <p:tgtEl>
                                          <p:spTgt spid="49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500"/>
                                        </p:tgtEl>
                                      </p:cBhvr>
                                    </p:animEffect>
                                    <p:set>
                                      <p:cBhvr>
                                        <p:cTn dur="1" fill="hold">
                                          <p:stCondLst>
                                            <p:cond delay="1000"/>
                                          </p:stCondLst>
                                        </p:cTn>
                                        <p:tgtEl>
                                          <p:spTgt spid="50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501"/>
                                        </p:tgtEl>
                                      </p:cBhvr>
                                    </p:animEffect>
                                    <p:set>
                                      <p:cBhvr>
                                        <p:cTn dur="1" fill="hold">
                                          <p:stCondLst>
                                            <p:cond delay="1000"/>
                                          </p:stCondLst>
                                        </p:cTn>
                                        <p:tgtEl>
                                          <p:spTgt spid="50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23"/>
          <p:cNvSpPr txBox="1"/>
          <p:nvPr>
            <p:ph type="title"/>
          </p:nvPr>
        </p:nvSpPr>
        <p:spPr>
          <a:xfrm>
            <a:off x="95412" y="-1"/>
            <a:ext cx="8953200" cy="897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solidFill>
                  <a:schemeClr val="dk1"/>
                </a:solidFill>
              </a:rPr>
              <a:t>Experiment 1 - Neighborhood approach - Results</a:t>
            </a:r>
            <a:endParaRPr/>
          </a:p>
        </p:txBody>
      </p:sp>
      <p:sp>
        <p:nvSpPr>
          <p:cNvPr id="508" name="Google Shape;508;p23"/>
          <p:cNvSpPr txBox="1"/>
          <p:nvPr>
            <p:ph idx="1" type="body"/>
          </p:nvPr>
        </p:nvSpPr>
        <p:spPr>
          <a:xfrm>
            <a:off x="75000" y="419725"/>
            <a:ext cx="9107100" cy="5357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GB" sz="1800"/>
              <a:t>In this page the videos of the </a:t>
            </a:r>
            <a:r>
              <a:rPr b="1" lang="en-GB" sz="1800"/>
              <a:t>neighbourhood approaches </a:t>
            </a:r>
            <a:r>
              <a:rPr lang="en-GB" sz="1800"/>
              <a:t>are shown.</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p:txBody>
      </p:sp>
      <p:sp>
        <p:nvSpPr>
          <p:cNvPr id="509" name="Google Shape;509;p23"/>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lt1"/>
              </a:buClr>
              <a:buSzPts val="1100"/>
              <a:buFont typeface="Arial"/>
              <a:buNone/>
            </a:pPr>
            <a:r>
              <a:rPr lang="en-GB"/>
              <a:t>Pagina </a:t>
            </a:r>
            <a:fld id="{00000000-1234-1234-1234-123412341234}" type="slidenum">
              <a:rPr lang="en-GB"/>
              <a:t>‹#›</a:t>
            </a:fld>
            <a:endParaRPr/>
          </a:p>
        </p:txBody>
      </p:sp>
      <p:sp>
        <p:nvSpPr>
          <p:cNvPr id="510" name="Google Shape;510;p23"/>
          <p:cNvSpPr txBox="1"/>
          <p:nvPr/>
        </p:nvSpPr>
        <p:spPr>
          <a:xfrm>
            <a:off x="1219200" y="6148375"/>
            <a:ext cx="5638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r>
              <a:rPr b="1" i="0" lang="en-GB" sz="1400" u="none" cap="none" strike="noStrike">
                <a:solidFill>
                  <a:schemeClr val="lt1"/>
                </a:solidFill>
                <a:latin typeface="Arial"/>
                <a:ea typeface="Arial"/>
                <a:cs typeface="Arial"/>
                <a:sym typeface="Arial"/>
              </a:rPr>
              <a:t>Multi-robot collision avoidance using control barrier functions</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p:txBody>
      </p:sp>
      <p:sp>
        <p:nvSpPr>
          <p:cNvPr id="511" name="Google Shape;511;p23"/>
          <p:cNvSpPr txBox="1"/>
          <p:nvPr>
            <p:ph idx="1" type="body"/>
          </p:nvPr>
        </p:nvSpPr>
        <p:spPr>
          <a:xfrm>
            <a:off x="1481162" y="1849670"/>
            <a:ext cx="1494900" cy="4017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360"/>
              </a:spcBef>
              <a:spcAft>
                <a:spcPts val="0"/>
              </a:spcAft>
              <a:buSzPts val="1800"/>
              <a:buNone/>
            </a:pPr>
            <a:r>
              <a:rPr b="1" lang="en-GB" sz="1800">
                <a:solidFill>
                  <a:schemeClr val="dk2"/>
                </a:solidFill>
              </a:rPr>
              <a:t>Centralized</a:t>
            </a:r>
            <a:endParaRPr/>
          </a:p>
        </p:txBody>
      </p:sp>
      <p:sp>
        <p:nvSpPr>
          <p:cNvPr id="512" name="Google Shape;512;p23"/>
          <p:cNvSpPr txBox="1"/>
          <p:nvPr>
            <p:ph idx="1" type="body"/>
          </p:nvPr>
        </p:nvSpPr>
        <p:spPr>
          <a:xfrm>
            <a:off x="1362362" y="4534596"/>
            <a:ext cx="1732500" cy="4017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360"/>
              </a:spcBef>
              <a:spcAft>
                <a:spcPts val="0"/>
              </a:spcAft>
              <a:buSzPts val="1800"/>
              <a:buNone/>
            </a:pPr>
            <a:r>
              <a:rPr b="1" lang="en-GB" sz="1800">
                <a:solidFill>
                  <a:schemeClr val="dk2"/>
                </a:solidFill>
              </a:rPr>
              <a:t>Decentralized</a:t>
            </a:r>
            <a:endParaRPr b="1" sz="1800">
              <a:solidFill>
                <a:schemeClr val="dk2"/>
              </a:solidFill>
            </a:endParaRPr>
          </a:p>
        </p:txBody>
      </p:sp>
      <p:pic>
        <p:nvPicPr>
          <p:cNvPr id="513" name="Google Shape;513;p23" title="Centralized wn">
            <a:hlinkClick r:id="rId3"/>
          </p:cNvPr>
          <p:cNvPicPr preferRelativeResize="0"/>
          <p:nvPr/>
        </p:nvPicPr>
        <p:blipFill>
          <a:blip r:embed="rId4">
            <a:alphaModFix/>
          </a:blip>
          <a:stretch>
            <a:fillRect/>
          </a:stretch>
        </p:blipFill>
        <p:spPr>
          <a:xfrm>
            <a:off x="4442975" y="716789"/>
            <a:ext cx="3556625" cy="2667450"/>
          </a:xfrm>
          <a:prstGeom prst="rect">
            <a:avLst/>
          </a:prstGeom>
          <a:noFill/>
          <a:ln>
            <a:noFill/>
          </a:ln>
        </p:spPr>
      </p:pic>
      <p:pic>
        <p:nvPicPr>
          <p:cNvPr id="514" name="Google Shape;514;p23" title="Decentralized wn">
            <a:hlinkClick r:id="rId5"/>
          </p:cNvPr>
          <p:cNvPicPr preferRelativeResize="0"/>
          <p:nvPr/>
        </p:nvPicPr>
        <p:blipFill>
          <a:blip r:embed="rId6">
            <a:alphaModFix/>
          </a:blip>
          <a:stretch>
            <a:fillRect/>
          </a:stretch>
        </p:blipFill>
        <p:spPr>
          <a:xfrm>
            <a:off x="4442975" y="3401734"/>
            <a:ext cx="3556625" cy="2667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1000"/>
                                        <p:tgtEl>
                                          <p:spTgt spid="5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1000"/>
                                        <p:tgtEl>
                                          <p:spTgt spid="5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24"/>
          <p:cNvSpPr txBox="1"/>
          <p:nvPr>
            <p:ph type="title"/>
          </p:nvPr>
        </p:nvSpPr>
        <p:spPr>
          <a:xfrm>
            <a:off x="95400" y="103300"/>
            <a:ext cx="8953200" cy="897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solidFill>
                  <a:schemeClr val="dk1"/>
                </a:solidFill>
              </a:rPr>
              <a:t>Experiment 1 - Neighborhood approach - Results</a:t>
            </a:r>
            <a:endParaRPr/>
          </a:p>
        </p:txBody>
      </p:sp>
      <p:sp>
        <p:nvSpPr>
          <p:cNvPr id="521" name="Google Shape;521;p24"/>
          <p:cNvSpPr txBox="1"/>
          <p:nvPr>
            <p:ph idx="1" type="body"/>
          </p:nvPr>
        </p:nvSpPr>
        <p:spPr>
          <a:xfrm>
            <a:off x="0" y="613950"/>
            <a:ext cx="9202500" cy="5357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GB" sz="1800"/>
              <a:t>In this slide we show the </a:t>
            </a:r>
            <a:r>
              <a:rPr b="1" lang="en-GB" sz="1800"/>
              <a:t>behaviour of the barrier function and control input </a:t>
            </a:r>
            <a:r>
              <a:rPr lang="en-GB" sz="1800"/>
              <a:t>between robot 1</a:t>
            </a:r>
            <a:r>
              <a:rPr b="1" lang="en-GB" sz="1800"/>
              <a:t> </a:t>
            </a:r>
            <a:r>
              <a:rPr lang="en-GB" sz="1800"/>
              <a:t>and robot 2, </a:t>
            </a:r>
            <a:r>
              <a:rPr b="1" lang="en-GB" sz="1800"/>
              <a:t>comparing</a:t>
            </a:r>
            <a:r>
              <a:rPr lang="en-GB" sz="1800"/>
              <a:t> what happens </a:t>
            </a:r>
            <a:r>
              <a:rPr lang="en-GB" sz="1800"/>
              <a:t>in the </a:t>
            </a:r>
            <a:r>
              <a:rPr b="1" lang="en-GB" sz="1800"/>
              <a:t>centralized case </a:t>
            </a:r>
            <a:r>
              <a:rPr lang="en-GB" sz="1800"/>
              <a:t>using the </a:t>
            </a:r>
            <a:r>
              <a:rPr b="1" lang="en-GB" sz="1800"/>
              <a:t>neighbourhood strategy</a:t>
            </a:r>
            <a:r>
              <a:rPr lang="en-GB" sz="1800"/>
              <a:t> (in green) with respect to the </a:t>
            </a:r>
            <a:r>
              <a:rPr b="1" lang="en-GB" sz="1800"/>
              <a:t>nominal one</a:t>
            </a:r>
            <a:r>
              <a:rPr lang="en-GB" sz="1800"/>
              <a:t> (in blue).</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rPr lang="en-GB" sz="1800"/>
              <a:t>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rPr lang="en-GB" sz="1800"/>
              <a:t>We can see from the plot that </a:t>
            </a:r>
            <a:r>
              <a:rPr b="1" lang="en-GB" sz="1800"/>
              <a:t>before entering in the neighborhood area, the barrier is not </a:t>
            </a:r>
            <a:r>
              <a:rPr b="1" lang="en-GB" sz="1800"/>
              <a:t>activated</a:t>
            </a:r>
            <a:r>
              <a:rPr lang="en-GB" sz="1800"/>
              <a:t>, and it deactivates when robots are sufficiently far away between them.</a:t>
            </a:r>
            <a:endParaRPr sz="1800"/>
          </a:p>
          <a:p>
            <a:pPr indent="0" lvl="0" marL="0" rtl="0" algn="l">
              <a:lnSpc>
                <a:spcPct val="100000"/>
              </a:lnSpc>
              <a:spcBef>
                <a:spcPts val="360"/>
              </a:spcBef>
              <a:spcAft>
                <a:spcPts val="0"/>
              </a:spcAft>
              <a:buSzPts val="1800"/>
              <a:buNone/>
            </a:pPr>
            <a:r>
              <a:rPr lang="en-GB" sz="1800"/>
              <a:t>This will </a:t>
            </a:r>
            <a:r>
              <a:rPr b="1" lang="en-GB" sz="1800"/>
              <a:t>result in less constraints</a:t>
            </a:r>
            <a:r>
              <a:rPr lang="en-GB" sz="1800"/>
              <a:t> to be enforced.</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p:txBody>
      </p:sp>
      <p:sp>
        <p:nvSpPr>
          <p:cNvPr id="522" name="Google Shape;522;p24"/>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lt1"/>
              </a:buClr>
              <a:buSzPts val="1100"/>
              <a:buFont typeface="Arial"/>
              <a:buNone/>
            </a:pPr>
            <a:r>
              <a:rPr lang="en-GB"/>
              <a:t>Pagina </a:t>
            </a:r>
            <a:fld id="{00000000-1234-1234-1234-123412341234}" type="slidenum">
              <a:rPr lang="en-GB"/>
              <a:t>‹#›</a:t>
            </a:fld>
            <a:endParaRPr/>
          </a:p>
        </p:txBody>
      </p:sp>
      <p:sp>
        <p:nvSpPr>
          <p:cNvPr id="523" name="Google Shape;523;p24"/>
          <p:cNvSpPr txBox="1"/>
          <p:nvPr/>
        </p:nvSpPr>
        <p:spPr>
          <a:xfrm>
            <a:off x="1219200" y="6148375"/>
            <a:ext cx="5638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r>
              <a:rPr b="1" i="0" lang="en-GB" sz="1400" u="none" cap="none" strike="noStrike">
                <a:solidFill>
                  <a:schemeClr val="lt1"/>
                </a:solidFill>
                <a:latin typeface="Arial"/>
                <a:ea typeface="Arial"/>
                <a:cs typeface="Arial"/>
                <a:sym typeface="Arial"/>
              </a:rPr>
              <a:t>Multi-robot collision avoidance using control barrier functions</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p:txBody>
      </p:sp>
      <p:sp>
        <p:nvSpPr>
          <p:cNvPr id="524" name="Google Shape;524;p24"/>
          <p:cNvSpPr txBox="1"/>
          <p:nvPr>
            <p:ph idx="1" type="body"/>
          </p:nvPr>
        </p:nvSpPr>
        <p:spPr>
          <a:xfrm>
            <a:off x="63399" y="1859677"/>
            <a:ext cx="4693800" cy="4017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360"/>
              </a:spcBef>
              <a:spcAft>
                <a:spcPts val="0"/>
              </a:spcAft>
              <a:buSzPts val="1800"/>
              <a:buNone/>
            </a:pPr>
            <a:r>
              <a:rPr b="1" lang="en-GB" sz="1600">
                <a:solidFill>
                  <a:schemeClr val="dk2"/>
                </a:solidFill>
              </a:rPr>
              <a:t>Barrier function h12</a:t>
            </a:r>
            <a:endParaRPr b="1" sz="1600">
              <a:solidFill>
                <a:schemeClr val="dk2"/>
              </a:solidFill>
            </a:endParaRPr>
          </a:p>
          <a:p>
            <a:pPr indent="0" lvl="0" marL="0" rtl="0" algn="ctr">
              <a:lnSpc>
                <a:spcPct val="100000"/>
              </a:lnSpc>
              <a:spcBef>
                <a:spcPts val="360"/>
              </a:spcBef>
              <a:spcAft>
                <a:spcPts val="0"/>
              </a:spcAft>
              <a:buSzPts val="1800"/>
              <a:buNone/>
            </a:pPr>
            <a:r>
              <a:rPr b="1" lang="en-GB" sz="1600">
                <a:solidFill>
                  <a:schemeClr val="dk2"/>
                </a:solidFill>
              </a:rPr>
              <a:t>Nominal vs Neighborhood</a:t>
            </a:r>
            <a:br>
              <a:rPr b="1" lang="en-GB" sz="1600">
                <a:solidFill>
                  <a:schemeClr val="dk2"/>
                </a:solidFill>
              </a:rPr>
            </a:br>
            <a:endParaRPr sz="1600"/>
          </a:p>
        </p:txBody>
      </p:sp>
      <p:sp>
        <p:nvSpPr>
          <p:cNvPr id="525" name="Google Shape;525;p24"/>
          <p:cNvSpPr txBox="1"/>
          <p:nvPr>
            <p:ph idx="1" type="body"/>
          </p:nvPr>
        </p:nvSpPr>
        <p:spPr>
          <a:xfrm>
            <a:off x="4621087" y="1859677"/>
            <a:ext cx="4693800" cy="4017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360"/>
              </a:spcBef>
              <a:spcAft>
                <a:spcPts val="0"/>
              </a:spcAft>
              <a:buSzPts val="1800"/>
              <a:buNone/>
            </a:pPr>
            <a:r>
              <a:rPr b="1" lang="en-GB" sz="1600">
                <a:solidFill>
                  <a:schemeClr val="dk2"/>
                </a:solidFill>
              </a:rPr>
              <a:t>Control input u1x</a:t>
            </a:r>
            <a:endParaRPr b="1" sz="1600">
              <a:solidFill>
                <a:schemeClr val="dk2"/>
              </a:solidFill>
            </a:endParaRPr>
          </a:p>
          <a:p>
            <a:pPr indent="0" lvl="0" marL="0" rtl="0" algn="ctr">
              <a:lnSpc>
                <a:spcPct val="100000"/>
              </a:lnSpc>
              <a:spcBef>
                <a:spcPts val="360"/>
              </a:spcBef>
              <a:spcAft>
                <a:spcPts val="0"/>
              </a:spcAft>
              <a:buSzPts val="1800"/>
              <a:buNone/>
            </a:pPr>
            <a:r>
              <a:rPr b="1" lang="en-GB" sz="1600">
                <a:solidFill>
                  <a:schemeClr val="dk2"/>
                </a:solidFill>
              </a:rPr>
              <a:t>Nominal vs Neighborhood</a:t>
            </a:r>
            <a:br>
              <a:rPr b="1" lang="en-GB" sz="1600">
                <a:solidFill>
                  <a:schemeClr val="dk2"/>
                </a:solidFill>
              </a:rPr>
            </a:br>
            <a:endParaRPr sz="1600"/>
          </a:p>
        </p:txBody>
      </p:sp>
      <p:pic>
        <p:nvPicPr>
          <p:cNvPr id="526" name="Google Shape;526;p24"/>
          <p:cNvPicPr preferRelativeResize="0"/>
          <p:nvPr/>
        </p:nvPicPr>
        <p:blipFill>
          <a:blip r:embed="rId3">
            <a:alphaModFix/>
          </a:blip>
          <a:stretch>
            <a:fillRect/>
          </a:stretch>
        </p:blipFill>
        <p:spPr>
          <a:xfrm>
            <a:off x="4887375" y="2718563"/>
            <a:ext cx="4161225" cy="2036926"/>
          </a:xfrm>
          <a:prstGeom prst="rect">
            <a:avLst/>
          </a:prstGeom>
          <a:noFill/>
          <a:ln>
            <a:noFill/>
          </a:ln>
        </p:spPr>
      </p:pic>
      <p:pic>
        <p:nvPicPr>
          <p:cNvPr id="527" name="Google Shape;527;p24"/>
          <p:cNvPicPr preferRelativeResize="0"/>
          <p:nvPr/>
        </p:nvPicPr>
        <p:blipFill>
          <a:blip r:embed="rId4">
            <a:alphaModFix/>
          </a:blip>
          <a:stretch>
            <a:fillRect/>
          </a:stretch>
        </p:blipFill>
        <p:spPr>
          <a:xfrm>
            <a:off x="95400" y="2718563"/>
            <a:ext cx="4806351" cy="2036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gf45c8eccd0_4_7"/>
          <p:cNvSpPr txBox="1"/>
          <p:nvPr>
            <p:ph type="title"/>
          </p:nvPr>
        </p:nvSpPr>
        <p:spPr>
          <a:xfrm>
            <a:off x="0" y="84450"/>
            <a:ext cx="8953200" cy="897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solidFill>
                  <a:schemeClr val="dk1"/>
                </a:solidFill>
              </a:rPr>
              <a:t>Experiment 1 - Comparison - Results</a:t>
            </a:r>
            <a:endParaRPr/>
          </a:p>
        </p:txBody>
      </p:sp>
      <p:sp>
        <p:nvSpPr>
          <p:cNvPr id="534" name="Google Shape;534;gf45c8eccd0_4_7"/>
          <p:cNvSpPr txBox="1"/>
          <p:nvPr>
            <p:ph idx="1" type="body"/>
          </p:nvPr>
        </p:nvSpPr>
        <p:spPr>
          <a:xfrm>
            <a:off x="-67617" y="533400"/>
            <a:ext cx="9326700" cy="5357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GB" sz="1800"/>
              <a:t>Finally, we want to show the</a:t>
            </a:r>
            <a:r>
              <a:rPr b="1" lang="en-GB" sz="1800"/>
              <a:t> resulting trajectories using the 4 control schemes</a:t>
            </a:r>
            <a:r>
              <a:rPr lang="en-GB" sz="1800"/>
              <a:t>. </a:t>
            </a:r>
            <a:br>
              <a:rPr lang="en-GB" sz="1800"/>
            </a:br>
            <a:r>
              <a:rPr lang="en-GB" sz="1800"/>
              <a:t>We see in </a:t>
            </a:r>
            <a:r>
              <a:rPr b="1" lang="en-GB" sz="1800">
                <a:solidFill>
                  <a:srgbClr val="0000FF"/>
                </a:solidFill>
              </a:rPr>
              <a:t>blue</a:t>
            </a:r>
            <a:r>
              <a:rPr lang="en-GB" sz="1800">
                <a:solidFill>
                  <a:srgbClr val="0000FF"/>
                </a:solidFill>
              </a:rPr>
              <a:t> </a:t>
            </a:r>
            <a:r>
              <a:rPr lang="en-GB" sz="1800"/>
              <a:t>and </a:t>
            </a:r>
            <a:r>
              <a:rPr b="1" lang="en-GB" sz="1800">
                <a:solidFill>
                  <a:srgbClr val="FF0000"/>
                </a:solidFill>
              </a:rPr>
              <a:t>red</a:t>
            </a:r>
            <a:r>
              <a:rPr lang="en-GB" sz="1800">
                <a:solidFill>
                  <a:srgbClr val="FF0000"/>
                </a:solidFill>
              </a:rPr>
              <a:t> </a:t>
            </a:r>
            <a:r>
              <a:rPr lang="en-GB" sz="1800"/>
              <a:t>the </a:t>
            </a:r>
            <a:r>
              <a:rPr b="1" lang="en-GB" sz="1800">
                <a:solidFill>
                  <a:srgbClr val="0000FF"/>
                </a:solidFill>
              </a:rPr>
              <a:t>centralized</a:t>
            </a:r>
            <a:r>
              <a:rPr lang="en-GB" sz="1800">
                <a:solidFill>
                  <a:srgbClr val="0000FF"/>
                </a:solidFill>
              </a:rPr>
              <a:t> </a:t>
            </a:r>
            <a:r>
              <a:rPr lang="en-GB" sz="1800"/>
              <a:t>and </a:t>
            </a:r>
            <a:r>
              <a:rPr b="1" lang="en-GB" sz="1800">
                <a:solidFill>
                  <a:srgbClr val="FF0000"/>
                </a:solidFill>
              </a:rPr>
              <a:t>decentralized</a:t>
            </a:r>
            <a:r>
              <a:rPr lang="en-GB" sz="1800">
                <a:solidFill>
                  <a:srgbClr val="FF0000"/>
                </a:solidFill>
              </a:rPr>
              <a:t> </a:t>
            </a:r>
            <a:r>
              <a:rPr lang="en-GB" sz="1800"/>
              <a:t>trajectories, and in </a:t>
            </a:r>
            <a:r>
              <a:rPr b="1" lang="en-GB" sz="1800">
                <a:solidFill>
                  <a:srgbClr val="38761D"/>
                </a:solidFill>
              </a:rPr>
              <a:t>green</a:t>
            </a:r>
            <a:r>
              <a:rPr lang="en-GB" sz="1800">
                <a:solidFill>
                  <a:srgbClr val="38761D"/>
                </a:solidFill>
              </a:rPr>
              <a:t> </a:t>
            </a:r>
            <a:r>
              <a:rPr lang="en-GB" sz="1800"/>
              <a:t>and </a:t>
            </a:r>
            <a:r>
              <a:rPr b="1" lang="en-GB" sz="1800">
                <a:solidFill>
                  <a:srgbClr val="FFD966"/>
                </a:solidFill>
              </a:rPr>
              <a:t>yellow</a:t>
            </a:r>
            <a:r>
              <a:rPr lang="en-GB" sz="1800">
                <a:solidFill>
                  <a:srgbClr val="FF00FF"/>
                </a:solidFill>
              </a:rPr>
              <a:t> </a:t>
            </a:r>
            <a:r>
              <a:rPr lang="en-GB" sz="1800"/>
              <a:t>the </a:t>
            </a:r>
            <a:r>
              <a:rPr b="1" lang="en-GB" sz="1800">
                <a:solidFill>
                  <a:srgbClr val="38761D"/>
                </a:solidFill>
              </a:rPr>
              <a:t>neighborhood centralized</a:t>
            </a:r>
            <a:r>
              <a:rPr lang="en-GB" sz="1800"/>
              <a:t> and </a:t>
            </a:r>
            <a:r>
              <a:rPr b="1" lang="en-GB" sz="1800">
                <a:solidFill>
                  <a:srgbClr val="FFD966"/>
                </a:solidFill>
              </a:rPr>
              <a:t>neighborhood decentralized</a:t>
            </a:r>
            <a:r>
              <a:rPr lang="en-GB" sz="1800"/>
              <a:t> approaches.</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p:txBody>
      </p:sp>
      <p:sp>
        <p:nvSpPr>
          <p:cNvPr id="535" name="Google Shape;535;gf45c8eccd0_4_7"/>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lt1"/>
              </a:buClr>
              <a:buSzPts val="1100"/>
              <a:buFont typeface="Arial"/>
              <a:buNone/>
            </a:pPr>
            <a:r>
              <a:rPr lang="en-GB"/>
              <a:t>Pagina </a:t>
            </a:r>
            <a:fld id="{00000000-1234-1234-1234-123412341234}" type="slidenum">
              <a:rPr lang="en-GB"/>
              <a:t>‹#›</a:t>
            </a:fld>
            <a:endParaRPr/>
          </a:p>
        </p:txBody>
      </p:sp>
      <p:sp>
        <p:nvSpPr>
          <p:cNvPr id="536" name="Google Shape;536;gf45c8eccd0_4_7"/>
          <p:cNvSpPr txBox="1"/>
          <p:nvPr/>
        </p:nvSpPr>
        <p:spPr>
          <a:xfrm>
            <a:off x="1219200" y="6148375"/>
            <a:ext cx="5638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r>
              <a:rPr b="1" i="0" lang="en-GB" sz="1400" u="none" cap="none" strike="noStrike">
                <a:solidFill>
                  <a:schemeClr val="lt1"/>
                </a:solidFill>
                <a:latin typeface="Arial"/>
                <a:ea typeface="Arial"/>
                <a:cs typeface="Arial"/>
                <a:sym typeface="Arial"/>
              </a:rPr>
              <a:t>Multi-robot collision avoidance using control barrier functions</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p:txBody>
      </p:sp>
      <p:pic>
        <p:nvPicPr>
          <p:cNvPr id="537" name="Google Shape;537;gf45c8eccd0_4_7" title="trajectory comparison">
            <a:hlinkClick r:id="rId3"/>
          </p:cNvPr>
          <p:cNvPicPr preferRelativeResize="0"/>
          <p:nvPr/>
        </p:nvPicPr>
        <p:blipFill>
          <a:blip r:embed="rId4">
            <a:alphaModFix/>
          </a:blip>
          <a:stretch>
            <a:fillRect/>
          </a:stretch>
        </p:blipFill>
        <p:spPr>
          <a:xfrm>
            <a:off x="1534625" y="1499425"/>
            <a:ext cx="6074750" cy="4556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gtEl>
                                        <p:attrNameLst>
                                          <p:attrName>style.visibility</p:attrName>
                                        </p:attrNameLst>
                                      </p:cBhvr>
                                      <p:to>
                                        <p:strVal val="visible"/>
                                      </p:to>
                                    </p:set>
                                    <p:animEffect filter="fade" transition="in">
                                      <p:cBhvr>
                                        <p:cTn dur="1000"/>
                                        <p:tgtEl>
                                          <p:spTgt spid="5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gf45c8eccd0_4_15"/>
          <p:cNvSpPr txBox="1"/>
          <p:nvPr>
            <p:ph type="title"/>
          </p:nvPr>
        </p:nvSpPr>
        <p:spPr>
          <a:xfrm>
            <a:off x="95400" y="103300"/>
            <a:ext cx="8953200" cy="897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solidFill>
                  <a:schemeClr val="dk1"/>
                </a:solidFill>
              </a:rPr>
              <a:t>Experiment 1 - Comparison - Results</a:t>
            </a:r>
            <a:endParaRPr/>
          </a:p>
        </p:txBody>
      </p:sp>
      <p:sp>
        <p:nvSpPr>
          <p:cNvPr id="544" name="Google Shape;544;gf45c8eccd0_4_15"/>
          <p:cNvSpPr txBox="1"/>
          <p:nvPr>
            <p:ph idx="1" type="body"/>
          </p:nvPr>
        </p:nvSpPr>
        <p:spPr>
          <a:xfrm>
            <a:off x="95400" y="552250"/>
            <a:ext cx="9107100" cy="5357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GB" sz="1800"/>
              <a:t>In this slide we would like to show the </a:t>
            </a:r>
            <a:r>
              <a:rPr b="1" lang="en-GB" sz="1800"/>
              <a:t>resulting control actions</a:t>
            </a:r>
            <a:r>
              <a:rPr lang="en-GB" sz="1800"/>
              <a:t> for the 4 cases we presented in the first experiment, and the </a:t>
            </a:r>
            <a:r>
              <a:rPr b="1" lang="en-GB" sz="1800"/>
              <a:t>difference between the nominal control </a:t>
            </a:r>
            <a:r>
              <a:rPr lang="en-GB" sz="1800"/>
              <a:t>(from PID)</a:t>
            </a:r>
            <a:r>
              <a:rPr b="1" lang="en-GB" sz="1800"/>
              <a:t> and the safe one </a:t>
            </a:r>
            <a:r>
              <a:rPr lang="en-GB" sz="1800"/>
              <a:t>(from CBF), </a:t>
            </a:r>
            <a:r>
              <a:rPr b="1" lang="en-GB" sz="1800"/>
              <a:t>in the centralized case </a:t>
            </a:r>
            <a:r>
              <a:rPr lang="en-GB" sz="1800"/>
              <a:t>without neighbours.</a:t>
            </a:r>
            <a:br>
              <a:rPr lang="en-GB" sz="1800"/>
            </a:br>
            <a:br>
              <a:rPr lang="en-GB" sz="1800"/>
            </a:br>
            <a:br>
              <a:rPr lang="en-GB" sz="1800"/>
            </a:br>
            <a:br>
              <a:rPr lang="en-GB" sz="1800"/>
            </a:br>
            <a:br>
              <a:rPr lang="en-GB" sz="1800"/>
            </a:br>
            <a:br>
              <a:rPr lang="en-GB" sz="1800"/>
            </a:br>
            <a:br>
              <a:rPr lang="en-GB" sz="1800"/>
            </a:br>
            <a:br>
              <a:rPr lang="en-GB" sz="1800"/>
            </a:br>
            <a:br>
              <a:rPr lang="en-GB" sz="1800"/>
            </a:br>
            <a:br>
              <a:rPr lang="en-GB" sz="1800"/>
            </a:br>
            <a:br>
              <a:rPr lang="en-GB" sz="1800"/>
            </a:br>
            <a:br>
              <a:rPr lang="en-GB" sz="1800"/>
            </a:b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rPr lang="en-GB" sz="1800"/>
              <a:t>All the plots regards the </a:t>
            </a:r>
            <a:r>
              <a:rPr b="1" lang="en-GB" sz="1800"/>
              <a:t>first component of the control vector</a:t>
            </a:r>
            <a:r>
              <a:rPr lang="en-GB" sz="1800"/>
              <a:t>, representing the </a:t>
            </a:r>
            <a:r>
              <a:rPr b="1" lang="en-GB" sz="1800"/>
              <a:t>acceleration of the first robot along x-axis</a:t>
            </a:r>
            <a:r>
              <a:rPr lang="en-GB" sz="1800"/>
              <a:t>.</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p:txBody>
      </p:sp>
      <p:sp>
        <p:nvSpPr>
          <p:cNvPr id="545" name="Google Shape;545;gf45c8eccd0_4_15"/>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lt1"/>
              </a:buClr>
              <a:buSzPts val="1100"/>
              <a:buFont typeface="Arial"/>
              <a:buNone/>
            </a:pPr>
            <a:r>
              <a:rPr lang="en-GB"/>
              <a:t>Pagina </a:t>
            </a:r>
            <a:fld id="{00000000-1234-1234-1234-123412341234}" type="slidenum">
              <a:rPr lang="en-GB"/>
              <a:t>‹#›</a:t>
            </a:fld>
            <a:endParaRPr/>
          </a:p>
        </p:txBody>
      </p:sp>
      <p:sp>
        <p:nvSpPr>
          <p:cNvPr id="546" name="Google Shape;546;gf45c8eccd0_4_15"/>
          <p:cNvSpPr txBox="1"/>
          <p:nvPr/>
        </p:nvSpPr>
        <p:spPr>
          <a:xfrm>
            <a:off x="1219200" y="6148375"/>
            <a:ext cx="5638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r>
              <a:rPr b="1" i="0" lang="en-GB" sz="1400" u="none" cap="none" strike="noStrike">
                <a:solidFill>
                  <a:schemeClr val="lt1"/>
                </a:solidFill>
                <a:latin typeface="Arial"/>
                <a:ea typeface="Arial"/>
                <a:cs typeface="Arial"/>
                <a:sym typeface="Arial"/>
              </a:rPr>
              <a:t>Multi-robot collision avoidance using control barrier functions</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p:txBody>
      </p:sp>
      <p:sp>
        <p:nvSpPr>
          <p:cNvPr id="547" name="Google Shape;547;gf45c8eccd0_4_15"/>
          <p:cNvSpPr txBox="1"/>
          <p:nvPr>
            <p:ph idx="1" type="body"/>
          </p:nvPr>
        </p:nvSpPr>
        <p:spPr>
          <a:xfrm>
            <a:off x="128149" y="1618458"/>
            <a:ext cx="4693800" cy="4017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360"/>
              </a:spcBef>
              <a:spcAft>
                <a:spcPts val="0"/>
              </a:spcAft>
              <a:buSzPts val="1800"/>
              <a:buNone/>
            </a:pPr>
            <a:r>
              <a:rPr b="1" lang="en-GB" sz="1600">
                <a:solidFill>
                  <a:schemeClr val="dk2"/>
                </a:solidFill>
              </a:rPr>
              <a:t>Control input u1x</a:t>
            </a:r>
            <a:endParaRPr b="1" sz="1600">
              <a:solidFill>
                <a:schemeClr val="dk2"/>
              </a:solidFill>
            </a:endParaRPr>
          </a:p>
          <a:p>
            <a:pPr indent="0" lvl="0" marL="0" rtl="0" algn="ctr">
              <a:lnSpc>
                <a:spcPct val="100000"/>
              </a:lnSpc>
              <a:spcBef>
                <a:spcPts val="360"/>
              </a:spcBef>
              <a:spcAft>
                <a:spcPts val="0"/>
              </a:spcAft>
              <a:buSzPts val="1800"/>
              <a:buNone/>
            </a:pPr>
            <a:r>
              <a:rPr b="1" lang="en-GB" sz="1600">
                <a:solidFill>
                  <a:schemeClr val="dk2"/>
                </a:solidFill>
              </a:rPr>
              <a:t>CBF’s outputs comparison</a:t>
            </a:r>
            <a:endParaRPr b="1" sz="1600">
              <a:solidFill>
                <a:schemeClr val="dk2"/>
              </a:solidFill>
            </a:endParaRPr>
          </a:p>
        </p:txBody>
      </p:sp>
      <p:sp>
        <p:nvSpPr>
          <p:cNvPr id="548" name="Google Shape;548;gf45c8eccd0_4_15"/>
          <p:cNvSpPr txBox="1"/>
          <p:nvPr>
            <p:ph idx="1" type="body"/>
          </p:nvPr>
        </p:nvSpPr>
        <p:spPr>
          <a:xfrm>
            <a:off x="4672118" y="1618445"/>
            <a:ext cx="4693800" cy="4017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360"/>
              </a:spcBef>
              <a:spcAft>
                <a:spcPts val="0"/>
              </a:spcAft>
              <a:buSzPts val="1800"/>
              <a:buNone/>
            </a:pPr>
            <a:r>
              <a:rPr b="1" lang="en-GB" sz="1600">
                <a:solidFill>
                  <a:schemeClr val="dk2"/>
                </a:solidFill>
              </a:rPr>
              <a:t>Control input u1x (Centralized nominal)</a:t>
            </a:r>
            <a:endParaRPr b="1" sz="1600">
              <a:solidFill>
                <a:schemeClr val="dk2"/>
              </a:solidFill>
            </a:endParaRPr>
          </a:p>
          <a:p>
            <a:pPr indent="0" lvl="0" marL="0" rtl="0" algn="ctr">
              <a:lnSpc>
                <a:spcPct val="100000"/>
              </a:lnSpc>
              <a:spcBef>
                <a:spcPts val="360"/>
              </a:spcBef>
              <a:spcAft>
                <a:spcPts val="0"/>
              </a:spcAft>
              <a:buSzPts val="1800"/>
              <a:buNone/>
            </a:pPr>
            <a:r>
              <a:rPr b="1" lang="en-GB" sz="1600">
                <a:solidFill>
                  <a:schemeClr val="dk2"/>
                </a:solidFill>
              </a:rPr>
              <a:t>PID (cyan) vs CBF outputs (blue)</a:t>
            </a:r>
            <a:endParaRPr b="1" sz="1600">
              <a:solidFill>
                <a:schemeClr val="dk2"/>
              </a:solidFill>
            </a:endParaRPr>
          </a:p>
          <a:p>
            <a:pPr indent="0" lvl="0" marL="0" rtl="0" algn="ctr">
              <a:lnSpc>
                <a:spcPct val="100000"/>
              </a:lnSpc>
              <a:spcBef>
                <a:spcPts val="360"/>
              </a:spcBef>
              <a:spcAft>
                <a:spcPts val="0"/>
              </a:spcAft>
              <a:buSzPts val="1800"/>
              <a:buNone/>
            </a:pPr>
            <a:r>
              <a:t/>
            </a:r>
            <a:endParaRPr b="1" sz="1600">
              <a:solidFill>
                <a:schemeClr val="dk2"/>
              </a:solidFill>
            </a:endParaRPr>
          </a:p>
        </p:txBody>
      </p:sp>
      <p:pic>
        <p:nvPicPr>
          <p:cNvPr id="549" name="Google Shape;549;gf45c8eccd0_4_15"/>
          <p:cNvPicPr preferRelativeResize="0"/>
          <p:nvPr/>
        </p:nvPicPr>
        <p:blipFill>
          <a:blip r:embed="rId3">
            <a:alphaModFix/>
          </a:blip>
          <a:stretch>
            <a:fillRect/>
          </a:stretch>
        </p:blipFill>
        <p:spPr>
          <a:xfrm>
            <a:off x="5106725" y="2380951"/>
            <a:ext cx="3824604" cy="2704550"/>
          </a:xfrm>
          <a:prstGeom prst="rect">
            <a:avLst/>
          </a:prstGeom>
          <a:noFill/>
          <a:ln>
            <a:noFill/>
          </a:ln>
        </p:spPr>
      </p:pic>
      <p:pic>
        <p:nvPicPr>
          <p:cNvPr id="550" name="Google Shape;550;gf45c8eccd0_4_15"/>
          <p:cNvPicPr preferRelativeResize="0"/>
          <p:nvPr/>
        </p:nvPicPr>
        <p:blipFill rotWithShape="1">
          <a:blip r:embed="rId4">
            <a:alphaModFix/>
          </a:blip>
          <a:srcRect b="0" l="0" r="8374" t="0"/>
          <a:stretch/>
        </p:blipFill>
        <p:spPr>
          <a:xfrm>
            <a:off x="64075" y="2445175"/>
            <a:ext cx="4821951" cy="257608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g13b6c2cf0c1_0_0"/>
          <p:cNvSpPr txBox="1"/>
          <p:nvPr>
            <p:ph type="title"/>
          </p:nvPr>
        </p:nvSpPr>
        <p:spPr>
          <a:xfrm>
            <a:off x="323250" y="176000"/>
            <a:ext cx="8296500" cy="581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solidFill>
                  <a:schemeClr val="dk1"/>
                </a:solidFill>
              </a:rPr>
              <a:t>Experiment 2 - Obstacle avoidance with CBFs</a:t>
            </a:r>
            <a:endParaRPr/>
          </a:p>
        </p:txBody>
      </p:sp>
      <p:sp>
        <p:nvSpPr>
          <p:cNvPr id="557" name="Google Shape;557;g13b6c2cf0c1_0_0"/>
          <p:cNvSpPr txBox="1"/>
          <p:nvPr>
            <p:ph idx="1" type="body"/>
          </p:nvPr>
        </p:nvSpPr>
        <p:spPr>
          <a:xfrm>
            <a:off x="18450" y="701950"/>
            <a:ext cx="9107100" cy="5357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b="1">
              <a:solidFill>
                <a:schemeClr val="dk1"/>
              </a:solidFill>
            </a:endParaRPr>
          </a:p>
          <a:p>
            <a:pPr indent="0" lvl="0" marL="0" rtl="0" algn="l">
              <a:spcBef>
                <a:spcPts val="360"/>
              </a:spcBef>
              <a:spcAft>
                <a:spcPts val="0"/>
              </a:spcAft>
              <a:buNone/>
            </a:pPr>
            <a:r>
              <a:t/>
            </a:r>
            <a:endParaRPr sz="1800"/>
          </a:p>
          <a:p>
            <a:pPr indent="0" lvl="0" marL="0" rtl="0" algn="l">
              <a:spcBef>
                <a:spcPts val="360"/>
              </a:spcBef>
              <a:spcAft>
                <a:spcPts val="0"/>
              </a:spcAft>
              <a:buNone/>
            </a:pPr>
            <a:r>
              <a:t/>
            </a:r>
            <a:endParaRPr sz="1800"/>
          </a:p>
          <a:p>
            <a:pPr indent="0" lvl="0" marL="0" rtl="0" algn="l">
              <a:spcBef>
                <a:spcPts val="360"/>
              </a:spcBef>
              <a:spcAft>
                <a:spcPts val="0"/>
              </a:spcAft>
              <a:buNone/>
            </a:pPr>
            <a:r>
              <a:t/>
            </a:r>
            <a:endParaRPr sz="1800"/>
          </a:p>
          <a:p>
            <a:pPr indent="0" lvl="0" marL="0" rtl="0" algn="l">
              <a:spcBef>
                <a:spcPts val="360"/>
              </a:spcBef>
              <a:spcAft>
                <a:spcPts val="0"/>
              </a:spcAft>
              <a:buNone/>
            </a:pPr>
            <a:r>
              <a:t/>
            </a:r>
            <a:endParaRPr sz="1800"/>
          </a:p>
          <a:p>
            <a:pPr indent="0" lvl="0" marL="0" rtl="0" algn="l">
              <a:spcBef>
                <a:spcPts val="360"/>
              </a:spcBef>
              <a:spcAft>
                <a:spcPts val="0"/>
              </a:spcAft>
              <a:buNone/>
            </a:pPr>
            <a:r>
              <a:t/>
            </a:r>
            <a:endParaRPr sz="1800"/>
          </a:p>
          <a:p>
            <a:pPr indent="0" lvl="0" marL="0" rtl="0" algn="l">
              <a:spcBef>
                <a:spcPts val="360"/>
              </a:spcBef>
              <a:spcAft>
                <a:spcPts val="0"/>
              </a:spcAft>
              <a:buNone/>
            </a:pPr>
            <a:r>
              <a:t/>
            </a:r>
            <a:endParaRPr sz="1800"/>
          </a:p>
        </p:txBody>
      </p:sp>
      <p:sp>
        <p:nvSpPr>
          <p:cNvPr id="558" name="Google Shape;558;g13b6c2cf0c1_0_0"/>
          <p:cNvSpPr txBox="1"/>
          <p:nvPr>
            <p:ph idx="12" type="sldNum"/>
          </p:nvPr>
        </p:nvSpPr>
        <p:spPr>
          <a:xfrm>
            <a:off x="6553200" y="6148387"/>
            <a:ext cx="1905000" cy="4572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lt1"/>
              </a:buClr>
              <a:buSzPts val="1100"/>
              <a:buFont typeface="Arial"/>
              <a:buNone/>
            </a:pPr>
            <a:r>
              <a:rPr lang="en-GB"/>
              <a:t>Pagina </a:t>
            </a:r>
            <a:fld id="{00000000-1234-1234-1234-123412341234}" type="slidenum">
              <a:rPr lang="en-GB"/>
              <a:t>‹#›</a:t>
            </a:fld>
            <a:endParaRPr/>
          </a:p>
        </p:txBody>
      </p:sp>
      <p:sp>
        <p:nvSpPr>
          <p:cNvPr id="559" name="Google Shape;559;g13b6c2cf0c1_0_0"/>
          <p:cNvSpPr txBox="1"/>
          <p:nvPr/>
        </p:nvSpPr>
        <p:spPr>
          <a:xfrm>
            <a:off x="1219200" y="6148375"/>
            <a:ext cx="5638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r>
              <a:rPr b="1" lang="en-GB">
                <a:solidFill>
                  <a:schemeClr val="lt1"/>
                </a:solidFill>
              </a:rPr>
              <a:t>Multi-robot collision avoidance using control barrier functions</a:t>
            </a:r>
            <a:endParaRPr b="1">
              <a:solidFill>
                <a:schemeClr val="lt1"/>
              </a:solidFill>
            </a:endParaRPr>
          </a:p>
          <a:p>
            <a:pPr indent="0" lvl="0" marL="0" marR="0" rtl="0" algn="l">
              <a:lnSpc>
                <a:spcPct val="100000"/>
              </a:lnSpc>
              <a:spcBef>
                <a:spcPts val="0"/>
              </a:spcBef>
              <a:spcAft>
                <a:spcPts val="0"/>
              </a:spcAft>
              <a:buClr>
                <a:schemeClr val="lt1"/>
              </a:buClr>
              <a:buSzPts val="1100"/>
              <a:buFont typeface="Arial"/>
              <a:buNone/>
            </a:pPr>
            <a:r>
              <a:t/>
            </a:r>
            <a:endParaRPr b="1">
              <a:solidFill>
                <a:schemeClr val="lt1"/>
              </a:solidFill>
            </a:endParaRPr>
          </a:p>
          <a:p>
            <a:pPr indent="0" lvl="0" marL="0" marR="0" rtl="0" algn="l">
              <a:lnSpc>
                <a:spcPct val="100000"/>
              </a:lnSpc>
              <a:spcBef>
                <a:spcPts val="0"/>
              </a:spcBef>
              <a:spcAft>
                <a:spcPts val="0"/>
              </a:spcAft>
              <a:buClr>
                <a:schemeClr val="lt1"/>
              </a:buClr>
              <a:buSzPts val="1100"/>
              <a:buFont typeface="Arial"/>
              <a:buNone/>
            </a:pPr>
            <a:r>
              <a:t/>
            </a:r>
            <a:endParaRPr b="1">
              <a:solidFill>
                <a:schemeClr val="lt1"/>
              </a:solidFill>
            </a:endParaRPr>
          </a:p>
        </p:txBody>
      </p:sp>
      <p:sp>
        <p:nvSpPr>
          <p:cNvPr id="560" name="Google Shape;560;g13b6c2cf0c1_0_0"/>
          <p:cNvSpPr txBox="1"/>
          <p:nvPr/>
        </p:nvSpPr>
        <p:spPr>
          <a:xfrm>
            <a:off x="403950" y="574400"/>
            <a:ext cx="7279500" cy="526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200"/>
              <a:t>Safety barrier certificates</a:t>
            </a:r>
            <a:r>
              <a:rPr lang="en-GB" sz="2200"/>
              <a:t> can also be used to deal with obstacles. </a:t>
            </a:r>
            <a:r>
              <a:rPr b="1" lang="en-GB" sz="2200"/>
              <a:t>Obstacle avoidance</a:t>
            </a:r>
            <a:r>
              <a:rPr lang="en-GB" sz="2200"/>
              <a:t> implies that, given a trajectory between a </a:t>
            </a:r>
            <a:r>
              <a:rPr b="1" lang="en-GB" sz="2200"/>
              <a:t>starting </a:t>
            </a:r>
            <a:r>
              <a:rPr lang="en-GB" sz="2200"/>
              <a:t>and a </a:t>
            </a:r>
            <a:r>
              <a:rPr b="1" lang="en-GB" sz="2200"/>
              <a:t>final </a:t>
            </a:r>
            <a:r>
              <a:rPr lang="en-GB" sz="2200"/>
              <a:t>point (the goal that must be reached), a possible obstacle may be present to </a:t>
            </a:r>
            <a:r>
              <a:rPr b="1" lang="en-GB" sz="2200"/>
              <a:t>interfere the robot navigation</a:t>
            </a:r>
            <a:r>
              <a:rPr lang="en-GB" sz="2200"/>
              <a:t> to the target position.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GB" sz="2200"/>
              <a:t>Thus, after identifying the </a:t>
            </a:r>
            <a:endParaRPr sz="2200"/>
          </a:p>
          <a:p>
            <a:pPr indent="0" lvl="0" marL="0" rtl="0" algn="l">
              <a:spcBef>
                <a:spcPts val="0"/>
              </a:spcBef>
              <a:spcAft>
                <a:spcPts val="0"/>
              </a:spcAft>
              <a:buNone/>
            </a:pPr>
            <a:r>
              <a:rPr lang="en-GB" sz="2200"/>
              <a:t>position and shape of the</a:t>
            </a:r>
            <a:endParaRPr sz="2200"/>
          </a:p>
          <a:p>
            <a:pPr indent="0" lvl="0" marL="0" rtl="0" algn="l">
              <a:spcBef>
                <a:spcPts val="0"/>
              </a:spcBef>
              <a:spcAft>
                <a:spcPts val="0"/>
              </a:spcAft>
              <a:buNone/>
            </a:pPr>
            <a:r>
              <a:rPr lang="en-GB" sz="2200"/>
              <a:t>obstruction, this must </a:t>
            </a:r>
            <a:endParaRPr sz="2200"/>
          </a:p>
          <a:p>
            <a:pPr indent="0" lvl="0" marL="0" rtl="0" algn="l">
              <a:spcBef>
                <a:spcPts val="0"/>
              </a:spcBef>
              <a:spcAft>
                <a:spcPts val="0"/>
              </a:spcAft>
              <a:buNone/>
            </a:pPr>
            <a:r>
              <a:rPr lang="en-GB" sz="2200"/>
              <a:t>be avoided by changing </a:t>
            </a:r>
            <a:endParaRPr sz="2200"/>
          </a:p>
          <a:p>
            <a:pPr indent="0" lvl="0" marL="0" rtl="0" algn="l">
              <a:spcBef>
                <a:spcPts val="0"/>
              </a:spcBef>
              <a:spcAft>
                <a:spcPts val="0"/>
              </a:spcAft>
              <a:buNone/>
            </a:pPr>
            <a:r>
              <a:rPr lang="en-GB" sz="2200"/>
              <a:t>the trajectory a bit. </a:t>
            </a:r>
            <a:endParaRPr sz="2200"/>
          </a:p>
          <a:p>
            <a:pPr indent="0" lvl="0" marL="0" rtl="0" algn="l">
              <a:spcBef>
                <a:spcPts val="0"/>
              </a:spcBef>
              <a:spcAft>
                <a:spcPts val="0"/>
              </a:spcAft>
              <a:buNone/>
            </a:pPr>
            <a:r>
              <a:rPr lang="en-GB" sz="2200"/>
              <a:t>Assuming the obstacles</a:t>
            </a:r>
            <a:endParaRPr sz="2200"/>
          </a:p>
          <a:p>
            <a:pPr indent="0" lvl="0" marL="0" rtl="0" algn="l">
              <a:spcBef>
                <a:spcPts val="0"/>
              </a:spcBef>
              <a:spcAft>
                <a:spcPts val="0"/>
              </a:spcAft>
              <a:buNone/>
            </a:pPr>
            <a:r>
              <a:rPr lang="en-GB" sz="2200"/>
              <a:t>have circular shapes, they can be treated as agents with no control inputs.</a:t>
            </a:r>
            <a:endParaRPr sz="2200"/>
          </a:p>
        </p:txBody>
      </p:sp>
      <p:sp>
        <p:nvSpPr>
          <p:cNvPr id="561" name="Google Shape;561;g13b6c2cf0c1_0_0"/>
          <p:cNvSpPr txBox="1"/>
          <p:nvPr/>
        </p:nvSpPr>
        <p:spPr>
          <a:xfrm>
            <a:off x="390425" y="876300"/>
            <a:ext cx="7878900" cy="458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00"/>
              <a:t>For example, assuming </a:t>
            </a:r>
            <a:r>
              <a:rPr b="1" lang="en-GB" sz="2200"/>
              <a:t>a given obstacle k</a:t>
            </a:r>
            <a:r>
              <a:rPr lang="en-GB" sz="2200"/>
              <a:t> having </a:t>
            </a:r>
            <a:r>
              <a:rPr b="1" lang="en-GB" sz="2200"/>
              <a:t>radius Rk</a:t>
            </a:r>
            <a:r>
              <a:rPr lang="en-GB" sz="2200"/>
              <a:t> and</a:t>
            </a:r>
            <a:r>
              <a:rPr b="1" lang="en-GB" sz="2200"/>
              <a:t> centered at pk</a:t>
            </a:r>
            <a:r>
              <a:rPr lang="en-GB" sz="2200"/>
              <a:t>, we can design a Zeroing Control Barrier Function that ensures that agent i does not collide with obstacle k, using the formulation for the barrier that was stated in the previous slides:</a:t>
            </a:r>
            <a:endParaRPr sz="2200"/>
          </a:p>
          <a:p>
            <a:pPr indent="0" lvl="0" marL="0" rtl="0" algn="l">
              <a:spcBef>
                <a:spcPts val="0"/>
              </a:spcBef>
              <a:spcAft>
                <a:spcPts val="0"/>
              </a:spcAft>
              <a:buNone/>
            </a:pPr>
            <a:br>
              <a:rPr lang="en-GB" sz="2200"/>
            </a:br>
            <a:br>
              <a:rPr lang="en-GB" sz="2200"/>
            </a:br>
            <a:br>
              <a:rPr lang="en-GB" sz="2200"/>
            </a:br>
            <a:br>
              <a:rPr lang="en-GB" sz="2200"/>
            </a:br>
            <a:r>
              <a:rPr lang="en-GB" sz="2200"/>
              <a:t>There is </a:t>
            </a:r>
            <a:r>
              <a:rPr b="1" lang="en-GB" sz="2200"/>
              <a:t>no need to assume that the obstacle stands still</a:t>
            </a:r>
            <a:r>
              <a:rPr lang="en-GB" sz="2200"/>
              <a:t>.</a:t>
            </a:r>
            <a:br>
              <a:rPr lang="en-GB" sz="2200"/>
            </a:br>
            <a:br>
              <a:rPr lang="en-GB" sz="2200"/>
            </a:br>
            <a:r>
              <a:rPr lang="en-GB" sz="2200"/>
              <a:t>Therefore by defining its</a:t>
            </a:r>
            <a:r>
              <a:rPr b="1" lang="en-GB" sz="2200"/>
              <a:t> position as a variable quantity</a:t>
            </a:r>
            <a:r>
              <a:rPr lang="en-GB" sz="2200"/>
              <a:t> we can</a:t>
            </a:r>
            <a:r>
              <a:rPr lang="en-GB" sz="2200"/>
              <a:t> replicate the same logic for a </a:t>
            </a:r>
            <a:r>
              <a:rPr b="1" lang="en-GB" sz="2200"/>
              <a:t>moving obstacle</a:t>
            </a:r>
            <a:r>
              <a:rPr lang="en-GB" sz="2200"/>
              <a:t>.</a:t>
            </a:r>
            <a:endParaRPr sz="2200"/>
          </a:p>
        </p:txBody>
      </p:sp>
      <p:pic>
        <p:nvPicPr>
          <p:cNvPr id="562" name="Google Shape;562;g13b6c2cf0c1_0_0"/>
          <p:cNvPicPr preferRelativeResize="0"/>
          <p:nvPr/>
        </p:nvPicPr>
        <p:blipFill>
          <a:blip r:embed="rId3">
            <a:alphaModFix/>
          </a:blip>
          <a:stretch>
            <a:fillRect/>
          </a:stretch>
        </p:blipFill>
        <p:spPr>
          <a:xfrm>
            <a:off x="3984351" y="2445626"/>
            <a:ext cx="3987325" cy="2480779"/>
          </a:xfrm>
          <a:prstGeom prst="rect">
            <a:avLst/>
          </a:prstGeom>
          <a:noFill/>
          <a:ln>
            <a:noFill/>
          </a:ln>
        </p:spPr>
      </p:pic>
      <p:pic>
        <p:nvPicPr>
          <p:cNvPr id="563" name="Google Shape;563;g13b6c2cf0c1_0_0"/>
          <p:cNvPicPr preferRelativeResize="0"/>
          <p:nvPr/>
        </p:nvPicPr>
        <p:blipFill rotWithShape="1">
          <a:blip r:embed="rId4">
            <a:alphaModFix/>
          </a:blip>
          <a:srcRect b="0" l="0" r="0" t="0"/>
          <a:stretch/>
        </p:blipFill>
        <p:spPr>
          <a:xfrm>
            <a:off x="2100675" y="3090248"/>
            <a:ext cx="4741658" cy="581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560"/>
                                        </p:tgtEl>
                                      </p:cBhvr>
                                    </p:animEffect>
                                    <p:set>
                                      <p:cBhvr>
                                        <p:cTn dur="1" fill="hold">
                                          <p:stCondLst>
                                            <p:cond delay="1000"/>
                                          </p:stCondLst>
                                        </p:cTn>
                                        <p:tgtEl>
                                          <p:spTgt spid="56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562"/>
                                        </p:tgtEl>
                                      </p:cBhvr>
                                    </p:animEffect>
                                    <p:set>
                                      <p:cBhvr>
                                        <p:cTn dur="1" fill="hold">
                                          <p:stCondLst>
                                            <p:cond delay="1000"/>
                                          </p:stCondLst>
                                        </p:cTn>
                                        <p:tgtEl>
                                          <p:spTgt spid="562"/>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1000"/>
                                        <p:tgtEl>
                                          <p:spTgt spid="561"/>
                                        </p:tgtEl>
                                      </p:cBhvr>
                                    </p:animEffect>
                                  </p:childTnLst>
                                </p:cTn>
                              </p:par>
                              <p:par>
                                <p:cTn fill="hold" nodeType="with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1000"/>
                                        <p:tgtEl>
                                          <p:spTgt spid="5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g13b6c2cf0c1_0_108"/>
          <p:cNvSpPr txBox="1"/>
          <p:nvPr>
            <p:ph type="title"/>
          </p:nvPr>
        </p:nvSpPr>
        <p:spPr>
          <a:xfrm>
            <a:off x="18450" y="176000"/>
            <a:ext cx="8296500" cy="581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solidFill>
                  <a:schemeClr val="dk1"/>
                </a:solidFill>
              </a:rPr>
              <a:t>Experiment 2 - Obstacle avoidance - implementation</a:t>
            </a:r>
            <a:endParaRPr/>
          </a:p>
        </p:txBody>
      </p:sp>
      <p:sp>
        <p:nvSpPr>
          <p:cNvPr id="570" name="Google Shape;570;g13b6c2cf0c1_0_108"/>
          <p:cNvSpPr txBox="1"/>
          <p:nvPr>
            <p:ph idx="1" type="body"/>
          </p:nvPr>
        </p:nvSpPr>
        <p:spPr>
          <a:xfrm>
            <a:off x="18450" y="701950"/>
            <a:ext cx="9107100" cy="5357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GB" sz="2200"/>
              <a:t>The second experiment was implemented using MATLAB R2022a making use of Symbolic Toolbox, Simulink, and Optimization Toolbox, in particular the Barriers Certificates Enforcement block. We manage the problem of obstacle avoidance by applying a centralized algorithm</a:t>
            </a:r>
            <a:endParaRPr sz="2800"/>
          </a:p>
        </p:txBody>
      </p:sp>
      <p:sp>
        <p:nvSpPr>
          <p:cNvPr id="571" name="Google Shape;571;g13b6c2cf0c1_0_108"/>
          <p:cNvSpPr txBox="1"/>
          <p:nvPr>
            <p:ph idx="12" type="sldNum"/>
          </p:nvPr>
        </p:nvSpPr>
        <p:spPr>
          <a:xfrm>
            <a:off x="6553200" y="6148387"/>
            <a:ext cx="1905000" cy="4572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lt1"/>
              </a:buClr>
              <a:buSzPts val="1100"/>
              <a:buFont typeface="Arial"/>
              <a:buNone/>
            </a:pPr>
            <a:r>
              <a:rPr lang="en-GB"/>
              <a:t>Pagina </a:t>
            </a:r>
            <a:fld id="{00000000-1234-1234-1234-123412341234}" type="slidenum">
              <a:rPr lang="en-GB"/>
              <a:t>‹#›</a:t>
            </a:fld>
            <a:endParaRPr/>
          </a:p>
        </p:txBody>
      </p:sp>
      <p:sp>
        <p:nvSpPr>
          <p:cNvPr id="572" name="Google Shape;572;g13b6c2cf0c1_0_108"/>
          <p:cNvSpPr txBox="1"/>
          <p:nvPr/>
        </p:nvSpPr>
        <p:spPr>
          <a:xfrm>
            <a:off x="1219200" y="6148375"/>
            <a:ext cx="5638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r>
              <a:rPr b="1" lang="en-GB">
                <a:solidFill>
                  <a:schemeClr val="lt1"/>
                </a:solidFill>
              </a:rPr>
              <a:t>Multi-robot collision avoidance using control barrier functions</a:t>
            </a:r>
            <a:endParaRPr b="1">
              <a:solidFill>
                <a:schemeClr val="lt1"/>
              </a:solidFill>
            </a:endParaRPr>
          </a:p>
          <a:p>
            <a:pPr indent="0" lvl="0" marL="0" marR="0" rtl="0" algn="l">
              <a:lnSpc>
                <a:spcPct val="100000"/>
              </a:lnSpc>
              <a:spcBef>
                <a:spcPts val="0"/>
              </a:spcBef>
              <a:spcAft>
                <a:spcPts val="0"/>
              </a:spcAft>
              <a:buClr>
                <a:schemeClr val="lt1"/>
              </a:buClr>
              <a:buSzPts val="1100"/>
              <a:buFont typeface="Arial"/>
              <a:buNone/>
            </a:pPr>
            <a:r>
              <a:t/>
            </a:r>
            <a:endParaRPr b="1">
              <a:solidFill>
                <a:schemeClr val="lt1"/>
              </a:solidFill>
            </a:endParaRPr>
          </a:p>
          <a:p>
            <a:pPr indent="0" lvl="0" marL="0" marR="0" rtl="0" algn="l">
              <a:lnSpc>
                <a:spcPct val="100000"/>
              </a:lnSpc>
              <a:spcBef>
                <a:spcPts val="0"/>
              </a:spcBef>
              <a:spcAft>
                <a:spcPts val="0"/>
              </a:spcAft>
              <a:buClr>
                <a:schemeClr val="lt1"/>
              </a:buClr>
              <a:buSzPts val="1100"/>
              <a:buFont typeface="Arial"/>
              <a:buNone/>
            </a:pPr>
            <a:r>
              <a:t/>
            </a:r>
            <a:endParaRPr b="1">
              <a:solidFill>
                <a:schemeClr val="lt1"/>
              </a:solidFill>
            </a:endParaRPr>
          </a:p>
        </p:txBody>
      </p:sp>
      <p:pic>
        <p:nvPicPr>
          <p:cNvPr id="573" name="Google Shape;573;g13b6c2cf0c1_0_108"/>
          <p:cNvPicPr preferRelativeResize="0"/>
          <p:nvPr/>
        </p:nvPicPr>
        <p:blipFill>
          <a:blip r:embed="rId3">
            <a:alphaModFix/>
          </a:blip>
          <a:stretch>
            <a:fillRect/>
          </a:stretch>
        </p:blipFill>
        <p:spPr>
          <a:xfrm>
            <a:off x="381000" y="2530475"/>
            <a:ext cx="8382000" cy="3009900"/>
          </a:xfrm>
          <a:prstGeom prst="rect">
            <a:avLst/>
          </a:prstGeom>
          <a:noFill/>
          <a:ln>
            <a:noFill/>
          </a:ln>
        </p:spPr>
      </p:pic>
      <p:pic>
        <p:nvPicPr>
          <p:cNvPr id="574" name="Google Shape;574;g13b6c2cf0c1_0_108"/>
          <p:cNvPicPr preferRelativeResize="0"/>
          <p:nvPr/>
        </p:nvPicPr>
        <p:blipFill>
          <a:blip r:embed="rId4">
            <a:alphaModFix/>
          </a:blip>
          <a:stretch>
            <a:fillRect/>
          </a:stretch>
        </p:blipFill>
        <p:spPr>
          <a:xfrm>
            <a:off x="185025" y="1369112"/>
            <a:ext cx="8773951" cy="4398275"/>
          </a:xfrm>
          <a:prstGeom prst="rect">
            <a:avLst/>
          </a:prstGeom>
          <a:noFill/>
          <a:ln>
            <a:noFill/>
          </a:ln>
        </p:spPr>
      </p:pic>
      <p:pic>
        <p:nvPicPr>
          <p:cNvPr id="575" name="Google Shape;575;g13b6c2cf0c1_0_108"/>
          <p:cNvPicPr preferRelativeResize="0"/>
          <p:nvPr/>
        </p:nvPicPr>
        <p:blipFill>
          <a:blip r:embed="rId5">
            <a:alphaModFix/>
          </a:blip>
          <a:stretch>
            <a:fillRect/>
          </a:stretch>
        </p:blipFill>
        <p:spPr>
          <a:xfrm>
            <a:off x="847401" y="949750"/>
            <a:ext cx="7449195" cy="4217325"/>
          </a:xfrm>
          <a:prstGeom prst="rect">
            <a:avLst/>
          </a:prstGeom>
          <a:noFill/>
          <a:ln>
            <a:noFill/>
          </a:ln>
        </p:spPr>
      </p:pic>
      <p:cxnSp>
        <p:nvCxnSpPr>
          <p:cNvPr id="576" name="Google Shape;576;g13b6c2cf0c1_0_108"/>
          <p:cNvCxnSpPr/>
          <p:nvPr/>
        </p:nvCxnSpPr>
        <p:spPr>
          <a:xfrm flipH="1">
            <a:off x="2624000" y="1924050"/>
            <a:ext cx="2583900" cy="876300"/>
          </a:xfrm>
          <a:prstGeom prst="straightConnector1">
            <a:avLst/>
          </a:prstGeom>
          <a:noFill/>
          <a:ln cap="flat" cmpd="sng" w="9525">
            <a:solidFill>
              <a:schemeClr val="dk2"/>
            </a:solidFill>
            <a:prstDash val="solid"/>
            <a:round/>
            <a:headEnd len="med" w="med" type="none"/>
            <a:tailEnd len="med" w="med" type="triangle"/>
          </a:ln>
        </p:spPr>
      </p:cxnSp>
      <p:sp>
        <p:nvSpPr>
          <p:cNvPr id="577" name="Google Shape;577;g13b6c2cf0c1_0_108"/>
          <p:cNvSpPr txBox="1"/>
          <p:nvPr/>
        </p:nvSpPr>
        <p:spPr>
          <a:xfrm>
            <a:off x="1460000" y="2763938"/>
            <a:ext cx="116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2"/>
                </a:solidFill>
              </a:rPr>
              <a:t>Obstacles definition</a:t>
            </a:r>
            <a:endParaRPr b="1">
              <a:solidFill>
                <a:schemeClr val="dk2"/>
              </a:solidFill>
            </a:endParaRPr>
          </a:p>
        </p:txBody>
      </p:sp>
      <p:cxnSp>
        <p:nvCxnSpPr>
          <p:cNvPr id="578" name="Google Shape;578;g13b6c2cf0c1_0_108"/>
          <p:cNvCxnSpPr/>
          <p:nvPr/>
        </p:nvCxnSpPr>
        <p:spPr>
          <a:xfrm>
            <a:off x="6123850" y="4113400"/>
            <a:ext cx="304500" cy="250800"/>
          </a:xfrm>
          <a:prstGeom prst="straightConnector1">
            <a:avLst/>
          </a:prstGeom>
          <a:noFill/>
          <a:ln cap="flat" cmpd="sng" w="9525">
            <a:solidFill>
              <a:schemeClr val="dk2"/>
            </a:solidFill>
            <a:prstDash val="solid"/>
            <a:round/>
            <a:headEnd len="med" w="med" type="none"/>
            <a:tailEnd len="med" w="med" type="triangle"/>
          </a:ln>
        </p:spPr>
      </p:cxnSp>
      <p:sp>
        <p:nvSpPr>
          <p:cNvPr id="579" name="Google Shape;579;g13b6c2cf0c1_0_108"/>
          <p:cNvSpPr txBox="1"/>
          <p:nvPr/>
        </p:nvSpPr>
        <p:spPr>
          <a:xfrm>
            <a:off x="6553200" y="4364200"/>
            <a:ext cx="96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822433"/>
                </a:solidFill>
              </a:rPr>
              <a:t>Ro</a:t>
            </a:r>
            <a:r>
              <a:rPr b="1" lang="en-GB">
                <a:solidFill>
                  <a:schemeClr val="dk1"/>
                </a:solidFill>
              </a:rPr>
              <a:t>b</a:t>
            </a:r>
            <a:r>
              <a:rPr b="1" lang="en-GB">
                <a:solidFill>
                  <a:srgbClr val="822433"/>
                </a:solidFill>
              </a:rPr>
              <a:t>ots inputs</a:t>
            </a:r>
            <a:endParaRPr b="1">
              <a:solidFill>
                <a:srgbClr val="822433"/>
              </a:solidFill>
            </a:endParaRPr>
          </a:p>
        </p:txBody>
      </p:sp>
      <p:sp>
        <p:nvSpPr>
          <p:cNvPr id="580" name="Google Shape;580;g13b6c2cf0c1_0_108"/>
          <p:cNvSpPr txBox="1"/>
          <p:nvPr/>
        </p:nvSpPr>
        <p:spPr>
          <a:xfrm>
            <a:off x="4779000" y="4694950"/>
            <a:ext cx="2168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Computations of h and dh by considering both robots &amp; obstacles</a:t>
            </a:r>
            <a:endParaRPr b="1">
              <a:solidFill>
                <a:schemeClr val="dk1"/>
              </a:solidFill>
            </a:endParaRPr>
          </a:p>
        </p:txBody>
      </p:sp>
      <p:cxnSp>
        <p:nvCxnSpPr>
          <p:cNvPr id="581" name="Google Shape;581;g13b6c2cf0c1_0_108"/>
          <p:cNvCxnSpPr>
            <a:stCxn id="580" idx="1"/>
          </p:cNvCxnSpPr>
          <p:nvPr/>
        </p:nvCxnSpPr>
        <p:spPr>
          <a:xfrm rot="10800000">
            <a:off x="4225800" y="4659400"/>
            <a:ext cx="553200" cy="451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570"/>
                                        </p:tgtEl>
                                      </p:cBhvr>
                                    </p:animEffect>
                                    <p:set>
                                      <p:cBhvr>
                                        <p:cTn dur="1" fill="hold">
                                          <p:stCondLst>
                                            <p:cond delay="1000"/>
                                          </p:stCondLst>
                                        </p:cTn>
                                        <p:tgtEl>
                                          <p:spTgt spid="57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573"/>
                                        </p:tgtEl>
                                      </p:cBhvr>
                                    </p:animEffect>
                                    <p:set>
                                      <p:cBhvr>
                                        <p:cTn dur="1" fill="hold">
                                          <p:stCondLst>
                                            <p:cond delay="1000"/>
                                          </p:stCondLst>
                                        </p:cTn>
                                        <p:tgtEl>
                                          <p:spTgt spid="573"/>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74"/>
                                        </p:tgtEl>
                                        <p:attrNameLst>
                                          <p:attrName>style.visibility</p:attrName>
                                        </p:attrNameLst>
                                      </p:cBhvr>
                                      <p:to>
                                        <p:strVal val="visible"/>
                                      </p:to>
                                    </p:set>
                                    <p:animEffect filter="fade" transition="in">
                                      <p:cBhvr>
                                        <p:cTn dur="1000"/>
                                        <p:tgtEl>
                                          <p:spTgt spid="574"/>
                                        </p:tgtEl>
                                      </p:cBhvr>
                                    </p:animEffect>
                                  </p:childTnLst>
                                </p:cTn>
                              </p:par>
                              <p:par>
                                <p:cTn fill="hold" nodeType="withEffect" presetClass="entr" presetID="10" presetSubtype="0">
                                  <p:stCondLst>
                                    <p:cond delay="0"/>
                                  </p:stCondLst>
                                  <p:childTnLst>
                                    <p:set>
                                      <p:cBhvr>
                                        <p:cTn dur="1" fill="hold">
                                          <p:stCondLst>
                                            <p:cond delay="0"/>
                                          </p:stCondLst>
                                        </p:cTn>
                                        <p:tgtEl>
                                          <p:spTgt spid="578"/>
                                        </p:tgtEl>
                                        <p:attrNameLst>
                                          <p:attrName>style.visibility</p:attrName>
                                        </p:attrNameLst>
                                      </p:cBhvr>
                                      <p:to>
                                        <p:strVal val="visible"/>
                                      </p:to>
                                    </p:set>
                                    <p:animEffect filter="fade" transition="in">
                                      <p:cBhvr>
                                        <p:cTn dur="1000"/>
                                        <p:tgtEl>
                                          <p:spTgt spid="578"/>
                                        </p:tgtEl>
                                      </p:cBhvr>
                                    </p:animEffect>
                                  </p:childTnLst>
                                </p:cTn>
                              </p:par>
                              <p:par>
                                <p:cTn fill="hold" nodeType="with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1000"/>
                                        <p:tgtEl>
                                          <p:spTgt spid="576"/>
                                        </p:tgtEl>
                                      </p:cBhvr>
                                    </p:animEffect>
                                  </p:childTnLst>
                                </p:cTn>
                              </p:par>
                              <p:par>
                                <p:cTn fill="hold" nodeType="withEffect" presetClass="entr" presetID="10" presetSubtype="0">
                                  <p:stCondLst>
                                    <p:cond delay="0"/>
                                  </p:stCondLst>
                                  <p:childTnLst>
                                    <p:set>
                                      <p:cBhvr>
                                        <p:cTn dur="1" fill="hold">
                                          <p:stCondLst>
                                            <p:cond delay="0"/>
                                          </p:stCondLst>
                                        </p:cTn>
                                        <p:tgtEl>
                                          <p:spTgt spid="577"/>
                                        </p:tgtEl>
                                        <p:attrNameLst>
                                          <p:attrName>style.visibility</p:attrName>
                                        </p:attrNameLst>
                                      </p:cBhvr>
                                      <p:to>
                                        <p:strVal val="visible"/>
                                      </p:to>
                                    </p:set>
                                    <p:animEffect filter="fade" transition="in">
                                      <p:cBhvr>
                                        <p:cTn dur="1000"/>
                                        <p:tgtEl>
                                          <p:spTgt spid="577"/>
                                        </p:tgtEl>
                                      </p:cBhvr>
                                    </p:animEffect>
                                  </p:childTnLst>
                                </p:cTn>
                              </p:par>
                              <p:par>
                                <p:cTn fill="hold" nodeType="withEffect" presetClass="entr" presetID="10" presetSubtype="0">
                                  <p:stCondLst>
                                    <p:cond delay="0"/>
                                  </p:stCondLst>
                                  <p:childTnLst>
                                    <p:set>
                                      <p:cBhvr>
                                        <p:cTn dur="1" fill="hold">
                                          <p:stCondLst>
                                            <p:cond delay="0"/>
                                          </p:stCondLst>
                                        </p:cTn>
                                        <p:tgtEl>
                                          <p:spTgt spid="579"/>
                                        </p:tgtEl>
                                        <p:attrNameLst>
                                          <p:attrName>style.visibility</p:attrName>
                                        </p:attrNameLst>
                                      </p:cBhvr>
                                      <p:to>
                                        <p:strVal val="visible"/>
                                      </p:to>
                                    </p:set>
                                    <p:animEffect filter="fade" transition="in">
                                      <p:cBhvr>
                                        <p:cTn dur="1000"/>
                                        <p:tgtEl>
                                          <p:spTgt spid="5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574"/>
                                        </p:tgtEl>
                                      </p:cBhvr>
                                    </p:animEffect>
                                    <p:set>
                                      <p:cBhvr>
                                        <p:cTn dur="1" fill="hold">
                                          <p:stCondLst>
                                            <p:cond delay="1000"/>
                                          </p:stCondLst>
                                        </p:cTn>
                                        <p:tgtEl>
                                          <p:spTgt spid="57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576"/>
                                        </p:tgtEl>
                                      </p:cBhvr>
                                    </p:animEffect>
                                    <p:set>
                                      <p:cBhvr>
                                        <p:cTn dur="1" fill="hold">
                                          <p:stCondLst>
                                            <p:cond delay="1000"/>
                                          </p:stCondLst>
                                        </p:cTn>
                                        <p:tgtEl>
                                          <p:spTgt spid="57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577"/>
                                        </p:tgtEl>
                                      </p:cBhvr>
                                    </p:animEffect>
                                    <p:set>
                                      <p:cBhvr>
                                        <p:cTn dur="1" fill="hold">
                                          <p:stCondLst>
                                            <p:cond delay="1000"/>
                                          </p:stCondLst>
                                        </p:cTn>
                                        <p:tgtEl>
                                          <p:spTgt spid="57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578"/>
                                        </p:tgtEl>
                                      </p:cBhvr>
                                    </p:animEffect>
                                    <p:set>
                                      <p:cBhvr>
                                        <p:cTn dur="1" fill="hold">
                                          <p:stCondLst>
                                            <p:cond delay="1000"/>
                                          </p:stCondLst>
                                        </p:cTn>
                                        <p:tgtEl>
                                          <p:spTgt spid="57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579"/>
                                        </p:tgtEl>
                                      </p:cBhvr>
                                    </p:animEffect>
                                    <p:set>
                                      <p:cBhvr>
                                        <p:cTn dur="1" fill="hold">
                                          <p:stCondLst>
                                            <p:cond delay="1000"/>
                                          </p:stCondLst>
                                        </p:cTn>
                                        <p:tgtEl>
                                          <p:spTgt spid="57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75"/>
                                        </p:tgtEl>
                                        <p:attrNameLst>
                                          <p:attrName>style.visibility</p:attrName>
                                        </p:attrNameLst>
                                      </p:cBhvr>
                                      <p:to>
                                        <p:strVal val="visible"/>
                                      </p:to>
                                    </p:set>
                                    <p:animEffect filter="fade" transition="in">
                                      <p:cBhvr>
                                        <p:cTn dur="1000"/>
                                        <p:tgtEl>
                                          <p:spTgt spid="575"/>
                                        </p:tgtEl>
                                      </p:cBhvr>
                                    </p:animEffect>
                                  </p:childTnLst>
                                </p:cTn>
                              </p:par>
                              <p:par>
                                <p:cTn fill="hold" nodeType="withEffect" presetClass="entr" presetID="10" presetSubtype="0">
                                  <p:stCondLst>
                                    <p:cond delay="0"/>
                                  </p:stCondLst>
                                  <p:childTnLst>
                                    <p:set>
                                      <p:cBhvr>
                                        <p:cTn dur="1" fill="hold">
                                          <p:stCondLst>
                                            <p:cond delay="0"/>
                                          </p:stCondLst>
                                        </p:cTn>
                                        <p:tgtEl>
                                          <p:spTgt spid="580"/>
                                        </p:tgtEl>
                                        <p:attrNameLst>
                                          <p:attrName>style.visibility</p:attrName>
                                        </p:attrNameLst>
                                      </p:cBhvr>
                                      <p:to>
                                        <p:strVal val="visible"/>
                                      </p:to>
                                    </p:set>
                                    <p:animEffect filter="fade" transition="in">
                                      <p:cBhvr>
                                        <p:cTn dur="1000"/>
                                        <p:tgtEl>
                                          <p:spTgt spid="580"/>
                                        </p:tgtEl>
                                      </p:cBhvr>
                                    </p:animEffect>
                                  </p:childTnLst>
                                </p:cTn>
                              </p:par>
                              <p:par>
                                <p:cTn fill="hold" nodeType="withEffect" presetClass="entr" presetID="10" presetSubtype="0">
                                  <p:stCondLst>
                                    <p:cond delay="0"/>
                                  </p:stCondLst>
                                  <p:childTnLst>
                                    <p:set>
                                      <p:cBhvr>
                                        <p:cTn dur="1" fill="hold">
                                          <p:stCondLst>
                                            <p:cond delay="0"/>
                                          </p:stCondLst>
                                        </p:cTn>
                                        <p:tgtEl>
                                          <p:spTgt spid="581"/>
                                        </p:tgtEl>
                                        <p:attrNameLst>
                                          <p:attrName>style.visibility</p:attrName>
                                        </p:attrNameLst>
                                      </p:cBhvr>
                                      <p:to>
                                        <p:strVal val="visible"/>
                                      </p:to>
                                    </p:set>
                                    <p:animEffect filter="fade" transition="in">
                                      <p:cBhvr>
                                        <p:cTn dur="1000"/>
                                        <p:tgtEl>
                                          <p:spTgt spid="5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g13b6c2cf0c1_0_221"/>
          <p:cNvSpPr txBox="1"/>
          <p:nvPr>
            <p:ph type="title"/>
          </p:nvPr>
        </p:nvSpPr>
        <p:spPr>
          <a:xfrm>
            <a:off x="18450" y="176000"/>
            <a:ext cx="8296500" cy="581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solidFill>
                  <a:schemeClr val="dk1"/>
                </a:solidFill>
              </a:rPr>
              <a:t>Experiment 2 - Obstacle avoidance - results</a:t>
            </a:r>
            <a:endParaRPr/>
          </a:p>
        </p:txBody>
      </p:sp>
      <p:sp>
        <p:nvSpPr>
          <p:cNvPr id="588" name="Google Shape;588;g13b6c2cf0c1_0_221"/>
          <p:cNvSpPr txBox="1"/>
          <p:nvPr>
            <p:ph idx="1" type="body"/>
          </p:nvPr>
        </p:nvSpPr>
        <p:spPr>
          <a:xfrm>
            <a:off x="18450" y="701950"/>
            <a:ext cx="9107100" cy="53577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GB" sz="2200">
                <a:highlight>
                  <a:srgbClr val="FFFFFF"/>
                </a:highlight>
              </a:rPr>
              <a:t>Robots’ trajectories in a collision avoidance environment with static obstacles (in light-blue and purple).</a:t>
            </a:r>
            <a:endParaRPr sz="2200">
              <a:highlight>
                <a:srgbClr val="FFFFFF"/>
              </a:highlight>
            </a:endParaRPr>
          </a:p>
        </p:txBody>
      </p:sp>
      <p:sp>
        <p:nvSpPr>
          <p:cNvPr id="589" name="Google Shape;589;g13b6c2cf0c1_0_221"/>
          <p:cNvSpPr txBox="1"/>
          <p:nvPr>
            <p:ph idx="12" type="sldNum"/>
          </p:nvPr>
        </p:nvSpPr>
        <p:spPr>
          <a:xfrm>
            <a:off x="6553200" y="6148387"/>
            <a:ext cx="1905000" cy="4572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lt1"/>
              </a:buClr>
              <a:buSzPts val="1100"/>
              <a:buFont typeface="Arial"/>
              <a:buNone/>
            </a:pPr>
            <a:r>
              <a:rPr lang="en-GB"/>
              <a:t>Pagina </a:t>
            </a:r>
            <a:fld id="{00000000-1234-1234-1234-123412341234}" type="slidenum">
              <a:rPr lang="en-GB"/>
              <a:t>‹#›</a:t>
            </a:fld>
            <a:endParaRPr/>
          </a:p>
        </p:txBody>
      </p:sp>
      <p:sp>
        <p:nvSpPr>
          <p:cNvPr id="590" name="Google Shape;590;g13b6c2cf0c1_0_221"/>
          <p:cNvSpPr txBox="1"/>
          <p:nvPr/>
        </p:nvSpPr>
        <p:spPr>
          <a:xfrm>
            <a:off x="1219200" y="6148375"/>
            <a:ext cx="5638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r>
              <a:rPr b="1" lang="en-GB">
                <a:solidFill>
                  <a:schemeClr val="lt1"/>
                </a:solidFill>
              </a:rPr>
              <a:t>Multi-robot collision avoidance using control barrier functions</a:t>
            </a:r>
            <a:endParaRPr b="1">
              <a:solidFill>
                <a:schemeClr val="lt1"/>
              </a:solidFill>
            </a:endParaRPr>
          </a:p>
          <a:p>
            <a:pPr indent="0" lvl="0" marL="0" marR="0" rtl="0" algn="l">
              <a:lnSpc>
                <a:spcPct val="100000"/>
              </a:lnSpc>
              <a:spcBef>
                <a:spcPts val="0"/>
              </a:spcBef>
              <a:spcAft>
                <a:spcPts val="0"/>
              </a:spcAft>
              <a:buClr>
                <a:schemeClr val="lt1"/>
              </a:buClr>
              <a:buSzPts val="1100"/>
              <a:buFont typeface="Arial"/>
              <a:buNone/>
            </a:pPr>
            <a:r>
              <a:t/>
            </a:r>
            <a:endParaRPr b="1">
              <a:solidFill>
                <a:schemeClr val="lt1"/>
              </a:solidFill>
            </a:endParaRPr>
          </a:p>
          <a:p>
            <a:pPr indent="0" lvl="0" marL="0" marR="0" rtl="0" algn="l">
              <a:lnSpc>
                <a:spcPct val="100000"/>
              </a:lnSpc>
              <a:spcBef>
                <a:spcPts val="0"/>
              </a:spcBef>
              <a:spcAft>
                <a:spcPts val="0"/>
              </a:spcAft>
              <a:buClr>
                <a:schemeClr val="lt1"/>
              </a:buClr>
              <a:buSzPts val="1100"/>
              <a:buFont typeface="Arial"/>
              <a:buNone/>
            </a:pPr>
            <a:r>
              <a:t/>
            </a:r>
            <a:endParaRPr b="1">
              <a:solidFill>
                <a:schemeClr val="lt1"/>
              </a:solidFill>
            </a:endParaRPr>
          </a:p>
        </p:txBody>
      </p:sp>
      <p:pic>
        <p:nvPicPr>
          <p:cNvPr id="591" name="Google Shape;591;g13b6c2cf0c1_0_221" title="obsavoid">
            <a:hlinkClick r:id="rId3"/>
          </p:cNvPr>
          <p:cNvPicPr preferRelativeResize="0"/>
          <p:nvPr/>
        </p:nvPicPr>
        <p:blipFill>
          <a:blip r:embed="rId4">
            <a:alphaModFix/>
          </a:blip>
          <a:stretch>
            <a:fillRect/>
          </a:stretch>
        </p:blipFill>
        <p:spPr>
          <a:xfrm>
            <a:off x="1880700" y="1833400"/>
            <a:ext cx="5281700" cy="39612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g13b6c2cf0c1_1_8"/>
          <p:cNvSpPr txBox="1"/>
          <p:nvPr>
            <p:ph type="title"/>
          </p:nvPr>
        </p:nvSpPr>
        <p:spPr>
          <a:xfrm>
            <a:off x="18450" y="176000"/>
            <a:ext cx="8296500" cy="581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solidFill>
                  <a:schemeClr val="dk1"/>
                </a:solidFill>
              </a:rPr>
              <a:t>Experiment 2 - Obstacle avoidance - results</a:t>
            </a:r>
            <a:endParaRPr/>
          </a:p>
        </p:txBody>
      </p:sp>
      <p:sp>
        <p:nvSpPr>
          <p:cNvPr id="598" name="Google Shape;598;g13b6c2cf0c1_1_8"/>
          <p:cNvSpPr txBox="1"/>
          <p:nvPr>
            <p:ph idx="12" type="sldNum"/>
          </p:nvPr>
        </p:nvSpPr>
        <p:spPr>
          <a:xfrm>
            <a:off x="6553200" y="6148387"/>
            <a:ext cx="1905000" cy="4572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lt1"/>
              </a:buClr>
              <a:buSzPts val="1100"/>
              <a:buFont typeface="Arial"/>
              <a:buNone/>
            </a:pPr>
            <a:r>
              <a:rPr lang="en-GB"/>
              <a:t>Pagina </a:t>
            </a:r>
            <a:fld id="{00000000-1234-1234-1234-123412341234}" type="slidenum">
              <a:rPr lang="en-GB"/>
              <a:t>‹#›</a:t>
            </a:fld>
            <a:endParaRPr/>
          </a:p>
        </p:txBody>
      </p:sp>
      <p:sp>
        <p:nvSpPr>
          <p:cNvPr id="599" name="Google Shape;599;g13b6c2cf0c1_1_8"/>
          <p:cNvSpPr txBox="1"/>
          <p:nvPr/>
        </p:nvSpPr>
        <p:spPr>
          <a:xfrm>
            <a:off x="1219200" y="6148375"/>
            <a:ext cx="5638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r>
              <a:rPr b="1" lang="en-GB">
                <a:solidFill>
                  <a:schemeClr val="lt1"/>
                </a:solidFill>
              </a:rPr>
              <a:t>Multi-robot collision avoidance using control barrier functions</a:t>
            </a:r>
            <a:endParaRPr b="1">
              <a:solidFill>
                <a:schemeClr val="lt1"/>
              </a:solidFill>
            </a:endParaRPr>
          </a:p>
          <a:p>
            <a:pPr indent="0" lvl="0" marL="0" marR="0" rtl="0" algn="l">
              <a:lnSpc>
                <a:spcPct val="100000"/>
              </a:lnSpc>
              <a:spcBef>
                <a:spcPts val="0"/>
              </a:spcBef>
              <a:spcAft>
                <a:spcPts val="0"/>
              </a:spcAft>
              <a:buClr>
                <a:schemeClr val="lt1"/>
              </a:buClr>
              <a:buSzPts val="1100"/>
              <a:buFont typeface="Arial"/>
              <a:buNone/>
            </a:pPr>
            <a:r>
              <a:t/>
            </a:r>
            <a:endParaRPr b="1">
              <a:solidFill>
                <a:schemeClr val="lt1"/>
              </a:solidFill>
            </a:endParaRPr>
          </a:p>
          <a:p>
            <a:pPr indent="0" lvl="0" marL="0" marR="0" rtl="0" algn="l">
              <a:lnSpc>
                <a:spcPct val="100000"/>
              </a:lnSpc>
              <a:spcBef>
                <a:spcPts val="0"/>
              </a:spcBef>
              <a:spcAft>
                <a:spcPts val="0"/>
              </a:spcAft>
              <a:buClr>
                <a:schemeClr val="lt1"/>
              </a:buClr>
              <a:buSzPts val="1100"/>
              <a:buFont typeface="Arial"/>
              <a:buNone/>
            </a:pPr>
            <a:r>
              <a:t/>
            </a:r>
            <a:endParaRPr b="1">
              <a:solidFill>
                <a:schemeClr val="lt1"/>
              </a:solidFill>
            </a:endParaRPr>
          </a:p>
        </p:txBody>
      </p:sp>
      <p:pic>
        <p:nvPicPr>
          <p:cNvPr id="600" name="Google Shape;600;g13b6c2cf0c1_1_8"/>
          <p:cNvPicPr preferRelativeResize="0"/>
          <p:nvPr/>
        </p:nvPicPr>
        <p:blipFill>
          <a:blip r:embed="rId3">
            <a:alphaModFix/>
          </a:blip>
          <a:stretch>
            <a:fillRect/>
          </a:stretch>
        </p:blipFill>
        <p:spPr>
          <a:xfrm>
            <a:off x="3472562" y="876298"/>
            <a:ext cx="5204301" cy="2420964"/>
          </a:xfrm>
          <a:prstGeom prst="rect">
            <a:avLst/>
          </a:prstGeom>
          <a:noFill/>
          <a:ln>
            <a:noFill/>
          </a:ln>
        </p:spPr>
      </p:pic>
      <p:pic>
        <p:nvPicPr>
          <p:cNvPr id="601" name="Google Shape;601;g13b6c2cf0c1_1_8"/>
          <p:cNvPicPr preferRelativeResize="0"/>
          <p:nvPr/>
        </p:nvPicPr>
        <p:blipFill>
          <a:blip r:embed="rId4">
            <a:alphaModFix/>
          </a:blip>
          <a:stretch>
            <a:fillRect/>
          </a:stretch>
        </p:blipFill>
        <p:spPr>
          <a:xfrm>
            <a:off x="3472550" y="3622357"/>
            <a:ext cx="5204324" cy="2420993"/>
          </a:xfrm>
          <a:prstGeom prst="rect">
            <a:avLst/>
          </a:prstGeom>
          <a:noFill/>
          <a:ln>
            <a:noFill/>
          </a:ln>
        </p:spPr>
      </p:pic>
      <p:sp>
        <p:nvSpPr>
          <p:cNvPr id="602" name="Google Shape;602;g13b6c2cf0c1_1_8"/>
          <p:cNvSpPr txBox="1"/>
          <p:nvPr/>
        </p:nvSpPr>
        <p:spPr>
          <a:xfrm>
            <a:off x="358125" y="809950"/>
            <a:ext cx="2811300" cy="273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t>Top</a:t>
            </a:r>
            <a:r>
              <a:rPr lang="en-GB" sz="1900"/>
              <a:t>:  </a:t>
            </a:r>
            <a:r>
              <a:rPr lang="en-GB" sz="1900"/>
              <a:t>Control input u1x for the robot 1 only navigating in the environment. We can see its value is constant until the collision-avoidance triggers</a:t>
            </a:r>
            <a:endParaRPr sz="1900"/>
          </a:p>
          <a:p>
            <a:pPr indent="0" lvl="0" marL="0" rtl="0" algn="l">
              <a:spcBef>
                <a:spcPts val="0"/>
              </a:spcBef>
              <a:spcAft>
                <a:spcPts val="0"/>
              </a:spcAft>
              <a:buNone/>
            </a:pPr>
            <a:r>
              <a:t/>
            </a:r>
            <a:endParaRPr/>
          </a:p>
        </p:txBody>
      </p:sp>
      <p:sp>
        <p:nvSpPr>
          <p:cNvPr id="603" name="Google Shape;603;g13b6c2cf0c1_1_8"/>
          <p:cNvSpPr txBox="1"/>
          <p:nvPr/>
        </p:nvSpPr>
        <p:spPr>
          <a:xfrm>
            <a:off x="358125" y="3494550"/>
            <a:ext cx="26145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t>Bottom</a:t>
            </a:r>
            <a:r>
              <a:rPr lang="en-GB" sz="1900"/>
              <a:t>: in </a:t>
            </a:r>
            <a:r>
              <a:rPr lang="en-GB" sz="1900">
                <a:solidFill>
                  <a:srgbClr val="FF0000"/>
                </a:solidFill>
              </a:rPr>
              <a:t>RED </a:t>
            </a:r>
            <a:r>
              <a:rPr lang="en-GB" sz="1900"/>
              <a:t>the control barrier functions h12 between robots 1 and 2, in </a:t>
            </a:r>
            <a:r>
              <a:rPr lang="en-GB" sz="1900">
                <a:solidFill>
                  <a:srgbClr val="0000FF"/>
                </a:solidFill>
              </a:rPr>
              <a:t>BLUE </a:t>
            </a:r>
            <a:r>
              <a:rPr lang="en-GB" sz="1900"/>
              <a:t>the control barrier function between robot 1 and obstacle 1 </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
          <p:cNvSpPr txBox="1"/>
          <p:nvPr>
            <p:ph type="title"/>
          </p:nvPr>
        </p:nvSpPr>
        <p:spPr>
          <a:xfrm>
            <a:off x="1726262" y="162575"/>
            <a:ext cx="7559700" cy="581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latin typeface="Times New Roman"/>
                <a:ea typeface="Times New Roman"/>
                <a:cs typeface="Times New Roman"/>
                <a:sym typeface="Times New Roman"/>
              </a:rPr>
              <a:t>Introduction to Control Barrier Functions </a:t>
            </a:r>
            <a:endParaRPr>
              <a:latin typeface="Times New Roman"/>
              <a:ea typeface="Times New Roman"/>
              <a:cs typeface="Times New Roman"/>
              <a:sym typeface="Times New Roman"/>
            </a:endParaRPr>
          </a:p>
        </p:txBody>
      </p:sp>
      <p:sp>
        <p:nvSpPr>
          <p:cNvPr id="162" name="Google Shape;162;p3"/>
          <p:cNvSpPr txBox="1"/>
          <p:nvPr>
            <p:ph idx="1" type="body"/>
          </p:nvPr>
        </p:nvSpPr>
        <p:spPr>
          <a:xfrm>
            <a:off x="532025" y="685550"/>
            <a:ext cx="8341500" cy="5809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GB"/>
              <a:t> </a:t>
            </a:r>
            <a:r>
              <a:rPr lang="en-GB" sz="1900">
                <a:latin typeface="Times New Roman"/>
                <a:ea typeface="Times New Roman"/>
                <a:cs typeface="Times New Roman"/>
                <a:sym typeface="Times New Roman"/>
              </a:rPr>
              <a:t> The point of departure is the term safety-critical system which is many times used to distinguish those systems for which safety is a major design consideration.</a:t>
            </a:r>
            <a:endParaRPr sz="19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rPr lang="en-GB" sz="1900">
                <a:latin typeface="Times New Roman"/>
                <a:ea typeface="Times New Roman"/>
                <a:cs typeface="Times New Roman"/>
                <a:sym typeface="Times New Roman"/>
              </a:rPr>
              <a:t>                                               Safety &amp; Stability </a:t>
            </a:r>
            <a:br>
              <a:rPr lang="en-GB" sz="1900">
                <a:latin typeface="Times New Roman"/>
                <a:ea typeface="Times New Roman"/>
                <a:cs typeface="Times New Roman"/>
                <a:sym typeface="Times New Roman"/>
              </a:rPr>
            </a:br>
            <a:r>
              <a:rPr lang="en-GB" sz="1900">
                <a:latin typeface="Times New Roman"/>
                <a:ea typeface="Times New Roman"/>
                <a:cs typeface="Times New Roman"/>
                <a:sym typeface="Times New Roman"/>
              </a:rPr>
              <a:t>                                    (Invariance &amp; asymptotic stability)</a:t>
            </a:r>
            <a:endParaRPr sz="19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sz="19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rPr lang="en-GB" sz="1900">
                <a:latin typeface="Times New Roman"/>
                <a:ea typeface="Times New Roman"/>
                <a:cs typeface="Times New Roman"/>
                <a:sym typeface="Times New Roman"/>
              </a:rPr>
              <a:t>Started in 1940’s when Nagumo studied the concept of invariance and safety and provide necessary and sufficient conditions for set to be invarian</a:t>
            </a:r>
            <a:r>
              <a:rPr lang="en-GB" sz="1900"/>
              <a:t>t.</a:t>
            </a:r>
            <a:endParaRPr sz="1900"/>
          </a:p>
          <a:p>
            <a:pPr indent="0" lvl="0" marL="0" rtl="0" algn="l">
              <a:lnSpc>
                <a:spcPct val="100000"/>
              </a:lnSpc>
              <a:spcBef>
                <a:spcPts val="360"/>
              </a:spcBef>
              <a:spcAft>
                <a:spcPts val="0"/>
              </a:spcAft>
              <a:buSzPts val="1800"/>
              <a:buNone/>
            </a:pPr>
            <a:r>
              <a:rPr lang="en-GB" sz="1900"/>
              <a:t> </a:t>
            </a:r>
            <a:br>
              <a:rPr lang="en-GB" sz="1600"/>
            </a:br>
            <a:endParaRPr sz="1600"/>
          </a:p>
        </p:txBody>
      </p:sp>
      <p:sp>
        <p:nvSpPr>
          <p:cNvPr id="163" name="Google Shape;163;p3"/>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lt1"/>
              </a:buClr>
              <a:buSzPts val="1100"/>
              <a:buFont typeface="Arial"/>
              <a:buNone/>
            </a:pPr>
            <a:r>
              <a:rPr lang="en-GB"/>
              <a:t>Pagina </a:t>
            </a:r>
            <a:fld id="{00000000-1234-1234-1234-123412341234}" type="slidenum">
              <a:rPr lang="en-GB"/>
              <a:t>‹#›</a:t>
            </a:fld>
            <a:endParaRPr/>
          </a:p>
        </p:txBody>
      </p:sp>
      <p:pic>
        <p:nvPicPr>
          <p:cNvPr id="164" name="Google Shape;164;p3"/>
          <p:cNvPicPr preferRelativeResize="0"/>
          <p:nvPr/>
        </p:nvPicPr>
        <p:blipFill rotWithShape="1">
          <a:blip r:embed="rId3">
            <a:alphaModFix/>
          </a:blip>
          <a:srcRect b="0" l="0" r="0" t="0"/>
          <a:stretch/>
        </p:blipFill>
        <p:spPr>
          <a:xfrm>
            <a:off x="1110225" y="3105648"/>
            <a:ext cx="7185076" cy="2871200"/>
          </a:xfrm>
          <a:prstGeom prst="rect">
            <a:avLst/>
          </a:prstGeom>
          <a:noFill/>
          <a:ln>
            <a:noFill/>
          </a:ln>
        </p:spPr>
      </p:pic>
      <p:sp>
        <p:nvSpPr>
          <p:cNvPr id="165" name="Google Shape;165;p3"/>
          <p:cNvSpPr/>
          <p:nvPr/>
        </p:nvSpPr>
        <p:spPr>
          <a:xfrm>
            <a:off x="1133325" y="3109350"/>
            <a:ext cx="930000" cy="319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3"/>
          <p:cNvSpPr txBox="1"/>
          <p:nvPr/>
        </p:nvSpPr>
        <p:spPr>
          <a:xfrm>
            <a:off x="1219200" y="6148375"/>
            <a:ext cx="55662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r>
              <a:rPr b="1" i="0" lang="en-GB" sz="1400" u="none" cap="none" strike="noStrike">
                <a:solidFill>
                  <a:schemeClr val="lt1"/>
                </a:solidFill>
                <a:latin typeface="Arial"/>
                <a:ea typeface="Arial"/>
                <a:cs typeface="Arial"/>
                <a:sym typeface="Arial"/>
              </a:rPr>
              <a:t>Multi-robot collision avoidance using control barrier functions</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g13b6c2cf0c1_0_326"/>
          <p:cNvSpPr txBox="1"/>
          <p:nvPr>
            <p:ph type="title"/>
          </p:nvPr>
        </p:nvSpPr>
        <p:spPr>
          <a:xfrm>
            <a:off x="0" y="192425"/>
            <a:ext cx="8953200" cy="581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solidFill>
                  <a:schemeClr val="dk1"/>
                </a:solidFill>
              </a:rPr>
              <a:t>Experiment 2 - </a:t>
            </a:r>
            <a:r>
              <a:rPr lang="en-GB"/>
              <a:t>Leader Followers </a:t>
            </a:r>
            <a:endParaRPr/>
          </a:p>
        </p:txBody>
      </p:sp>
      <p:sp>
        <p:nvSpPr>
          <p:cNvPr id="610" name="Google Shape;610;g13b6c2cf0c1_0_326"/>
          <p:cNvSpPr txBox="1"/>
          <p:nvPr>
            <p:ph idx="1" type="body"/>
          </p:nvPr>
        </p:nvSpPr>
        <p:spPr>
          <a:xfrm>
            <a:off x="18450" y="701950"/>
            <a:ext cx="9107100" cy="5357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GB" sz="2200"/>
              <a:t>Given n robots (called </a:t>
            </a:r>
            <a:r>
              <a:rPr b="1" lang="en-GB" sz="2200"/>
              <a:t>followers</a:t>
            </a:r>
            <a:r>
              <a:rPr lang="en-GB" sz="2200"/>
              <a:t>), each one having position and velocity (p</a:t>
            </a:r>
            <a:r>
              <a:rPr lang="en-GB" sz="1500"/>
              <a:t>i</a:t>
            </a:r>
            <a:r>
              <a:rPr lang="en-GB" sz="2200"/>
              <a:t>,v</a:t>
            </a:r>
            <a:r>
              <a:rPr lang="en-GB" sz="1500"/>
              <a:t>i</a:t>
            </a:r>
            <a:r>
              <a:rPr lang="en-GB" sz="2200"/>
              <a:t>), the goal of the tracking control problem consists in following a fictitious vehicle (called </a:t>
            </a:r>
            <a:r>
              <a:rPr b="1" lang="en-GB" sz="2200"/>
              <a:t>leader</a:t>
            </a:r>
            <a:r>
              <a:rPr lang="en-GB" sz="2200"/>
              <a:t>) </a:t>
            </a:r>
            <a:endParaRPr sz="2200"/>
          </a:p>
          <a:p>
            <a:pPr indent="0" lvl="0" marL="0" rtl="0" algn="l">
              <a:spcBef>
                <a:spcPts val="360"/>
              </a:spcBef>
              <a:spcAft>
                <a:spcPts val="0"/>
              </a:spcAft>
              <a:buNone/>
            </a:pPr>
            <a:r>
              <a:rPr lang="en-GB" sz="2200"/>
              <a:t>with position and velocity (p</a:t>
            </a:r>
            <a:r>
              <a:rPr lang="en-GB" sz="1500"/>
              <a:t>L</a:t>
            </a:r>
            <a:r>
              <a:rPr lang="en-GB" sz="2200"/>
              <a:t>,v</a:t>
            </a:r>
            <a:r>
              <a:rPr lang="en-GB" sz="1500"/>
              <a:t>L</a:t>
            </a:r>
            <a:r>
              <a:rPr lang="en-GB" sz="2200"/>
              <a:t>). </a:t>
            </a:r>
            <a:endParaRPr sz="2200"/>
          </a:p>
          <a:p>
            <a:pPr indent="0" lvl="0" marL="0" rtl="0" algn="l">
              <a:spcBef>
                <a:spcPts val="360"/>
              </a:spcBef>
              <a:spcAft>
                <a:spcPts val="0"/>
              </a:spcAft>
              <a:buNone/>
            </a:pPr>
            <a:r>
              <a:rPr lang="en-GB" sz="2200"/>
              <a:t>From a control viewpoint, calling </a:t>
            </a:r>
            <a:endParaRPr sz="2200"/>
          </a:p>
          <a:p>
            <a:pPr indent="0" lvl="0" marL="0" rtl="0" algn="l">
              <a:spcBef>
                <a:spcPts val="360"/>
              </a:spcBef>
              <a:spcAft>
                <a:spcPts val="0"/>
              </a:spcAft>
              <a:buNone/>
            </a:pPr>
            <a:r>
              <a:rPr lang="en-GB" sz="2200"/>
              <a:t>(x</a:t>
            </a:r>
            <a:r>
              <a:rPr lang="en-GB" sz="1500"/>
              <a:t>f</a:t>
            </a:r>
            <a:r>
              <a:rPr lang="en-GB" sz="2200"/>
              <a:t>,y</a:t>
            </a:r>
            <a:r>
              <a:rPr lang="en-GB" sz="1500"/>
              <a:t>f</a:t>
            </a:r>
            <a:r>
              <a:rPr lang="en-GB" sz="2200"/>
              <a:t>) the x-y positions of a generic </a:t>
            </a:r>
            <a:endParaRPr sz="2200"/>
          </a:p>
          <a:p>
            <a:pPr indent="0" lvl="0" marL="0" rtl="0" algn="l">
              <a:spcBef>
                <a:spcPts val="360"/>
              </a:spcBef>
              <a:spcAft>
                <a:spcPts val="0"/>
              </a:spcAft>
              <a:buNone/>
            </a:pPr>
            <a:r>
              <a:rPr lang="en-GB" sz="2200"/>
              <a:t>follower robot and (x</a:t>
            </a:r>
            <a:r>
              <a:rPr lang="en-GB" sz="1500"/>
              <a:t>L</a:t>
            </a:r>
            <a:r>
              <a:rPr lang="en-GB" sz="2200"/>
              <a:t>,y</a:t>
            </a:r>
            <a:r>
              <a:rPr lang="en-GB" sz="1500"/>
              <a:t>L</a:t>
            </a:r>
            <a:r>
              <a:rPr lang="en-GB" sz="2200"/>
              <a:t>) the </a:t>
            </a:r>
            <a:endParaRPr sz="2200"/>
          </a:p>
          <a:p>
            <a:pPr indent="0" lvl="0" marL="0" rtl="0" algn="l">
              <a:spcBef>
                <a:spcPts val="360"/>
              </a:spcBef>
              <a:spcAft>
                <a:spcPts val="0"/>
              </a:spcAft>
              <a:buNone/>
            </a:pPr>
            <a:r>
              <a:rPr lang="en-GB" sz="2200"/>
              <a:t>x-y of the leader robot, acting as</a:t>
            </a:r>
            <a:endParaRPr sz="2200"/>
          </a:p>
          <a:p>
            <a:pPr indent="0" lvl="0" marL="0" rtl="0" algn="l">
              <a:spcBef>
                <a:spcPts val="360"/>
              </a:spcBef>
              <a:spcAft>
                <a:spcPts val="0"/>
              </a:spcAft>
              <a:buNone/>
            </a:pPr>
            <a:r>
              <a:rPr b="1" lang="en-GB" sz="2200"/>
              <a:t>reference positions</a:t>
            </a:r>
            <a:r>
              <a:rPr lang="en-GB" sz="2200"/>
              <a:t> for the </a:t>
            </a:r>
            <a:endParaRPr sz="2200"/>
          </a:p>
          <a:p>
            <a:pPr indent="0" lvl="0" marL="0" rtl="0" algn="l">
              <a:spcBef>
                <a:spcPts val="360"/>
              </a:spcBef>
              <a:spcAft>
                <a:spcPts val="0"/>
              </a:spcAft>
              <a:buNone/>
            </a:pPr>
            <a:r>
              <a:rPr lang="en-GB" sz="2200"/>
              <a:t>follower one, the goal is to </a:t>
            </a:r>
            <a:r>
              <a:rPr b="1" lang="en-GB" sz="2200"/>
              <a:t>steer</a:t>
            </a:r>
            <a:endParaRPr b="1" sz="2200"/>
          </a:p>
          <a:p>
            <a:pPr indent="0" lvl="0" marL="0" rtl="0" algn="l">
              <a:spcBef>
                <a:spcPts val="360"/>
              </a:spcBef>
              <a:spcAft>
                <a:spcPts val="0"/>
              </a:spcAft>
              <a:buNone/>
            </a:pPr>
            <a:r>
              <a:rPr b="1" lang="en-GB" sz="2200"/>
              <a:t>the following quantities to zero</a:t>
            </a:r>
            <a:r>
              <a:rPr lang="en-GB" sz="2200"/>
              <a:t>:</a:t>
            </a:r>
            <a:endParaRPr sz="2200"/>
          </a:p>
          <a:p>
            <a:pPr indent="0" lvl="0" marL="0" rtl="0" algn="l">
              <a:spcBef>
                <a:spcPts val="360"/>
              </a:spcBef>
              <a:spcAft>
                <a:spcPts val="0"/>
              </a:spcAft>
              <a:buNone/>
            </a:pPr>
            <a:r>
              <a:t/>
            </a:r>
            <a:endParaRPr sz="1800"/>
          </a:p>
          <a:p>
            <a:pPr indent="0" lvl="0" marL="0" rtl="0" algn="l">
              <a:spcBef>
                <a:spcPts val="360"/>
              </a:spcBef>
              <a:spcAft>
                <a:spcPts val="0"/>
              </a:spcAft>
              <a:buNone/>
            </a:pPr>
            <a:r>
              <a:t/>
            </a:r>
            <a:endParaRPr sz="1800"/>
          </a:p>
          <a:p>
            <a:pPr indent="0" lvl="0" marL="0" rtl="0" algn="l">
              <a:spcBef>
                <a:spcPts val="360"/>
              </a:spcBef>
              <a:spcAft>
                <a:spcPts val="0"/>
              </a:spcAft>
              <a:buNone/>
            </a:pPr>
            <a:r>
              <a:t/>
            </a:r>
            <a:endParaRPr sz="1800"/>
          </a:p>
          <a:p>
            <a:pPr indent="0" lvl="0" marL="0" rtl="0" algn="l">
              <a:spcBef>
                <a:spcPts val="360"/>
              </a:spcBef>
              <a:spcAft>
                <a:spcPts val="0"/>
              </a:spcAft>
              <a:buNone/>
            </a:pPr>
            <a:r>
              <a:t/>
            </a:r>
            <a:endParaRPr sz="1800"/>
          </a:p>
          <a:p>
            <a:pPr indent="0" lvl="0" marL="0" rtl="0" algn="l">
              <a:spcBef>
                <a:spcPts val="360"/>
              </a:spcBef>
              <a:spcAft>
                <a:spcPts val="0"/>
              </a:spcAft>
              <a:buNone/>
            </a:pPr>
            <a:r>
              <a:t/>
            </a:r>
            <a:endParaRPr sz="1800"/>
          </a:p>
        </p:txBody>
      </p:sp>
      <p:sp>
        <p:nvSpPr>
          <p:cNvPr id="611" name="Google Shape;611;g13b6c2cf0c1_0_326"/>
          <p:cNvSpPr txBox="1"/>
          <p:nvPr>
            <p:ph idx="12" type="sldNum"/>
          </p:nvPr>
        </p:nvSpPr>
        <p:spPr>
          <a:xfrm>
            <a:off x="6553200" y="6148387"/>
            <a:ext cx="1905000" cy="4572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lt1"/>
              </a:buClr>
              <a:buSzPts val="1100"/>
              <a:buFont typeface="Arial"/>
              <a:buNone/>
            </a:pPr>
            <a:r>
              <a:rPr lang="en-GB"/>
              <a:t>Pagina </a:t>
            </a:r>
            <a:fld id="{00000000-1234-1234-1234-123412341234}" type="slidenum">
              <a:rPr lang="en-GB"/>
              <a:t>‹#›</a:t>
            </a:fld>
            <a:endParaRPr/>
          </a:p>
        </p:txBody>
      </p:sp>
      <p:sp>
        <p:nvSpPr>
          <p:cNvPr id="612" name="Google Shape;612;g13b6c2cf0c1_0_326"/>
          <p:cNvSpPr txBox="1"/>
          <p:nvPr/>
        </p:nvSpPr>
        <p:spPr>
          <a:xfrm>
            <a:off x="1219200" y="6148375"/>
            <a:ext cx="5638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r>
              <a:rPr b="1" lang="en-GB">
                <a:solidFill>
                  <a:schemeClr val="lt1"/>
                </a:solidFill>
              </a:rPr>
              <a:t>Multi-robot collision avoidance using control barrier functions</a:t>
            </a:r>
            <a:endParaRPr b="1">
              <a:solidFill>
                <a:schemeClr val="lt1"/>
              </a:solidFill>
            </a:endParaRPr>
          </a:p>
          <a:p>
            <a:pPr indent="0" lvl="0" marL="0" marR="0" rtl="0" algn="l">
              <a:lnSpc>
                <a:spcPct val="100000"/>
              </a:lnSpc>
              <a:spcBef>
                <a:spcPts val="0"/>
              </a:spcBef>
              <a:spcAft>
                <a:spcPts val="0"/>
              </a:spcAft>
              <a:buClr>
                <a:schemeClr val="lt1"/>
              </a:buClr>
              <a:buSzPts val="1100"/>
              <a:buFont typeface="Arial"/>
              <a:buNone/>
            </a:pPr>
            <a:r>
              <a:t/>
            </a:r>
            <a:endParaRPr b="1">
              <a:solidFill>
                <a:schemeClr val="lt1"/>
              </a:solidFill>
            </a:endParaRPr>
          </a:p>
          <a:p>
            <a:pPr indent="0" lvl="0" marL="0" marR="0" rtl="0" algn="l">
              <a:lnSpc>
                <a:spcPct val="100000"/>
              </a:lnSpc>
              <a:spcBef>
                <a:spcPts val="0"/>
              </a:spcBef>
              <a:spcAft>
                <a:spcPts val="0"/>
              </a:spcAft>
              <a:buClr>
                <a:schemeClr val="lt1"/>
              </a:buClr>
              <a:buSzPts val="1100"/>
              <a:buFont typeface="Arial"/>
              <a:buNone/>
            </a:pPr>
            <a:r>
              <a:t/>
            </a:r>
            <a:endParaRPr b="1">
              <a:solidFill>
                <a:schemeClr val="lt1"/>
              </a:solidFill>
            </a:endParaRPr>
          </a:p>
        </p:txBody>
      </p:sp>
      <p:pic>
        <p:nvPicPr>
          <p:cNvPr id="613" name="Google Shape;613;g13b6c2cf0c1_0_326"/>
          <p:cNvPicPr preferRelativeResize="0"/>
          <p:nvPr/>
        </p:nvPicPr>
        <p:blipFill>
          <a:blip r:embed="rId3">
            <a:alphaModFix/>
          </a:blip>
          <a:stretch>
            <a:fillRect/>
          </a:stretch>
        </p:blipFill>
        <p:spPr>
          <a:xfrm>
            <a:off x="4747375" y="1602629"/>
            <a:ext cx="4205827" cy="4136470"/>
          </a:xfrm>
          <a:prstGeom prst="rect">
            <a:avLst/>
          </a:prstGeom>
          <a:noFill/>
          <a:ln>
            <a:noFill/>
          </a:ln>
        </p:spPr>
      </p:pic>
      <p:pic>
        <p:nvPicPr>
          <p:cNvPr id="614" name="Google Shape;614;g13b6c2cf0c1_0_326"/>
          <p:cNvPicPr preferRelativeResize="0"/>
          <p:nvPr/>
        </p:nvPicPr>
        <p:blipFill>
          <a:blip r:embed="rId4">
            <a:alphaModFix/>
          </a:blip>
          <a:stretch>
            <a:fillRect/>
          </a:stretch>
        </p:blipFill>
        <p:spPr>
          <a:xfrm>
            <a:off x="1283527" y="5167612"/>
            <a:ext cx="2171700" cy="762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g13b6c2cf0c1_0_432"/>
          <p:cNvSpPr txBox="1"/>
          <p:nvPr>
            <p:ph type="title"/>
          </p:nvPr>
        </p:nvSpPr>
        <p:spPr>
          <a:xfrm>
            <a:off x="0" y="192425"/>
            <a:ext cx="8953200" cy="581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solidFill>
                  <a:schemeClr val="dk1"/>
                </a:solidFill>
              </a:rPr>
              <a:t>Experiment 2 - </a:t>
            </a:r>
            <a:r>
              <a:rPr lang="en-GB"/>
              <a:t>Leader Followers - implementation</a:t>
            </a:r>
            <a:endParaRPr/>
          </a:p>
        </p:txBody>
      </p:sp>
      <p:sp>
        <p:nvSpPr>
          <p:cNvPr id="621" name="Google Shape;621;g13b6c2cf0c1_0_432"/>
          <p:cNvSpPr txBox="1"/>
          <p:nvPr>
            <p:ph idx="1" type="body"/>
          </p:nvPr>
        </p:nvSpPr>
        <p:spPr>
          <a:xfrm>
            <a:off x="18450" y="701950"/>
            <a:ext cx="9107100" cy="5357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GB" sz="2200"/>
              <a:t>The second experiment was implemented using MATLAB R2022a making use of Symbolic Toolbox, Simulink, and Optimization Toolbox, in particular the Barriers Certificates Enforcement block. We manage the problem of leader-following by applying a centralized algorithm</a:t>
            </a:r>
            <a:endParaRPr sz="2800"/>
          </a:p>
          <a:p>
            <a:pPr indent="0" lvl="0" marL="0" rtl="0" algn="l">
              <a:spcBef>
                <a:spcPts val="360"/>
              </a:spcBef>
              <a:spcAft>
                <a:spcPts val="0"/>
              </a:spcAft>
              <a:buNone/>
            </a:pPr>
            <a:r>
              <a:t/>
            </a:r>
            <a:endParaRPr sz="2200"/>
          </a:p>
        </p:txBody>
      </p:sp>
      <p:sp>
        <p:nvSpPr>
          <p:cNvPr id="622" name="Google Shape;622;g13b6c2cf0c1_0_432"/>
          <p:cNvSpPr txBox="1"/>
          <p:nvPr>
            <p:ph idx="12" type="sldNum"/>
          </p:nvPr>
        </p:nvSpPr>
        <p:spPr>
          <a:xfrm>
            <a:off x="6553200" y="6148387"/>
            <a:ext cx="1905000" cy="4572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lt1"/>
              </a:buClr>
              <a:buSzPts val="1100"/>
              <a:buFont typeface="Arial"/>
              <a:buNone/>
            </a:pPr>
            <a:r>
              <a:rPr lang="en-GB"/>
              <a:t>Pagina </a:t>
            </a:r>
            <a:fld id="{00000000-1234-1234-1234-123412341234}" type="slidenum">
              <a:rPr lang="en-GB"/>
              <a:t>‹#›</a:t>
            </a:fld>
            <a:endParaRPr/>
          </a:p>
        </p:txBody>
      </p:sp>
      <p:sp>
        <p:nvSpPr>
          <p:cNvPr id="623" name="Google Shape;623;g13b6c2cf0c1_0_432"/>
          <p:cNvSpPr txBox="1"/>
          <p:nvPr/>
        </p:nvSpPr>
        <p:spPr>
          <a:xfrm>
            <a:off x="1219200" y="6148375"/>
            <a:ext cx="5638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r>
              <a:rPr b="1" lang="en-GB">
                <a:solidFill>
                  <a:schemeClr val="lt1"/>
                </a:solidFill>
              </a:rPr>
              <a:t>Multi-robot collision avoidance using control barrier functions</a:t>
            </a:r>
            <a:endParaRPr b="1">
              <a:solidFill>
                <a:schemeClr val="lt1"/>
              </a:solidFill>
            </a:endParaRPr>
          </a:p>
          <a:p>
            <a:pPr indent="0" lvl="0" marL="0" marR="0" rtl="0" algn="l">
              <a:lnSpc>
                <a:spcPct val="100000"/>
              </a:lnSpc>
              <a:spcBef>
                <a:spcPts val="0"/>
              </a:spcBef>
              <a:spcAft>
                <a:spcPts val="0"/>
              </a:spcAft>
              <a:buClr>
                <a:schemeClr val="lt1"/>
              </a:buClr>
              <a:buSzPts val="1100"/>
              <a:buFont typeface="Arial"/>
              <a:buNone/>
            </a:pPr>
            <a:r>
              <a:t/>
            </a:r>
            <a:endParaRPr b="1">
              <a:solidFill>
                <a:schemeClr val="lt1"/>
              </a:solidFill>
            </a:endParaRPr>
          </a:p>
          <a:p>
            <a:pPr indent="0" lvl="0" marL="0" marR="0" rtl="0" algn="l">
              <a:lnSpc>
                <a:spcPct val="100000"/>
              </a:lnSpc>
              <a:spcBef>
                <a:spcPts val="0"/>
              </a:spcBef>
              <a:spcAft>
                <a:spcPts val="0"/>
              </a:spcAft>
              <a:buClr>
                <a:schemeClr val="lt1"/>
              </a:buClr>
              <a:buSzPts val="1100"/>
              <a:buFont typeface="Arial"/>
              <a:buNone/>
            </a:pPr>
            <a:r>
              <a:t/>
            </a:r>
            <a:endParaRPr b="1">
              <a:solidFill>
                <a:schemeClr val="lt1"/>
              </a:solidFill>
            </a:endParaRPr>
          </a:p>
        </p:txBody>
      </p:sp>
      <p:pic>
        <p:nvPicPr>
          <p:cNvPr id="624" name="Google Shape;624;g13b6c2cf0c1_0_432"/>
          <p:cNvPicPr preferRelativeResize="0"/>
          <p:nvPr/>
        </p:nvPicPr>
        <p:blipFill>
          <a:blip r:embed="rId3">
            <a:alphaModFix/>
          </a:blip>
          <a:stretch>
            <a:fillRect/>
          </a:stretch>
        </p:blipFill>
        <p:spPr>
          <a:xfrm>
            <a:off x="371475" y="2187000"/>
            <a:ext cx="8401050" cy="3733800"/>
          </a:xfrm>
          <a:prstGeom prst="rect">
            <a:avLst/>
          </a:prstGeom>
          <a:noFill/>
          <a:ln>
            <a:noFill/>
          </a:ln>
        </p:spPr>
      </p:pic>
      <p:pic>
        <p:nvPicPr>
          <p:cNvPr id="625" name="Google Shape;625;g13b6c2cf0c1_0_432"/>
          <p:cNvPicPr preferRelativeResize="0"/>
          <p:nvPr/>
        </p:nvPicPr>
        <p:blipFill>
          <a:blip r:embed="rId4">
            <a:alphaModFix/>
          </a:blip>
          <a:stretch>
            <a:fillRect/>
          </a:stretch>
        </p:blipFill>
        <p:spPr>
          <a:xfrm>
            <a:off x="316413" y="1999470"/>
            <a:ext cx="8511175" cy="3359405"/>
          </a:xfrm>
          <a:prstGeom prst="rect">
            <a:avLst/>
          </a:prstGeom>
          <a:noFill/>
          <a:ln>
            <a:noFill/>
          </a:ln>
        </p:spPr>
      </p:pic>
      <p:cxnSp>
        <p:nvCxnSpPr>
          <p:cNvPr id="626" name="Google Shape;626;g13b6c2cf0c1_0_432"/>
          <p:cNvCxnSpPr/>
          <p:nvPr/>
        </p:nvCxnSpPr>
        <p:spPr>
          <a:xfrm flipH="1" rot="10800000">
            <a:off x="1611550" y="2130725"/>
            <a:ext cx="1772700" cy="644700"/>
          </a:xfrm>
          <a:prstGeom prst="straightConnector1">
            <a:avLst/>
          </a:prstGeom>
          <a:noFill/>
          <a:ln cap="flat" cmpd="sng" w="9525">
            <a:solidFill>
              <a:schemeClr val="dk2"/>
            </a:solidFill>
            <a:prstDash val="solid"/>
            <a:round/>
            <a:headEnd len="med" w="med" type="none"/>
            <a:tailEnd len="med" w="med" type="triangle"/>
          </a:ln>
        </p:spPr>
      </p:cxnSp>
      <p:sp>
        <p:nvSpPr>
          <p:cNvPr id="627" name="Google Shape;627;g13b6c2cf0c1_0_432"/>
          <p:cNvSpPr txBox="1"/>
          <p:nvPr/>
        </p:nvSpPr>
        <p:spPr>
          <a:xfrm>
            <a:off x="3575275" y="1547775"/>
            <a:ext cx="4333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Example for robot2 (follower) chasing robot1 (leader). At time t, robot2 has the position of robot1 as reference  </a:t>
            </a:r>
            <a:endParaRPr b="1">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621"/>
                                        </p:tgtEl>
                                      </p:cBhvr>
                                    </p:animEffect>
                                    <p:set>
                                      <p:cBhvr>
                                        <p:cTn dur="1" fill="hold">
                                          <p:stCondLst>
                                            <p:cond delay="1000"/>
                                          </p:stCondLst>
                                        </p:cTn>
                                        <p:tgtEl>
                                          <p:spTgt spid="62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624"/>
                                        </p:tgtEl>
                                      </p:cBhvr>
                                    </p:animEffect>
                                    <p:set>
                                      <p:cBhvr>
                                        <p:cTn dur="1" fill="hold">
                                          <p:stCondLst>
                                            <p:cond delay="1000"/>
                                          </p:stCondLst>
                                        </p:cTn>
                                        <p:tgtEl>
                                          <p:spTgt spid="62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25"/>
                                        </p:tgtEl>
                                        <p:attrNameLst>
                                          <p:attrName>style.visibility</p:attrName>
                                        </p:attrNameLst>
                                      </p:cBhvr>
                                      <p:to>
                                        <p:strVal val="visible"/>
                                      </p:to>
                                    </p:set>
                                    <p:animEffect filter="fade" transition="in">
                                      <p:cBhvr>
                                        <p:cTn dur="1000"/>
                                        <p:tgtEl>
                                          <p:spTgt spid="625"/>
                                        </p:tgtEl>
                                      </p:cBhvr>
                                    </p:animEffect>
                                  </p:childTnLst>
                                </p:cTn>
                              </p:par>
                              <p:par>
                                <p:cTn fill="hold" nodeType="withEffect" presetClass="entr" presetID="10" presetSubtype="0">
                                  <p:stCondLst>
                                    <p:cond delay="0"/>
                                  </p:stCondLst>
                                  <p:childTnLst>
                                    <p:set>
                                      <p:cBhvr>
                                        <p:cTn dur="1" fill="hold">
                                          <p:stCondLst>
                                            <p:cond delay="0"/>
                                          </p:stCondLst>
                                        </p:cTn>
                                        <p:tgtEl>
                                          <p:spTgt spid="627"/>
                                        </p:tgtEl>
                                        <p:attrNameLst>
                                          <p:attrName>style.visibility</p:attrName>
                                        </p:attrNameLst>
                                      </p:cBhvr>
                                      <p:to>
                                        <p:strVal val="visible"/>
                                      </p:to>
                                    </p:set>
                                    <p:animEffect filter="fade" transition="in">
                                      <p:cBhvr>
                                        <p:cTn dur="1000"/>
                                        <p:tgtEl>
                                          <p:spTgt spid="627"/>
                                        </p:tgtEl>
                                      </p:cBhvr>
                                    </p:animEffect>
                                  </p:childTnLst>
                                </p:cTn>
                              </p:par>
                              <p:par>
                                <p:cTn fill="hold" nodeType="withEffect" presetClass="entr" presetID="10" presetSubtype="0">
                                  <p:stCondLst>
                                    <p:cond delay="0"/>
                                  </p:stCondLst>
                                  <p:childTnLst>
                                    <p:set>
                                      <p:cBhvr>
                                        <p:cTn dur="1" fill="hold">
                                          <p:stCondLst>
                                            <p:cond delay="0"/>
                                          </p:stCondLst>
                                        </p:cTn>
                                        <p:tgtEl>
                                          <p:spTgt spid="626"/>
                                        </p:tgtEl>
                                        <p:attrNameLst>
                                          <p:attrName>style.visibility</p:attrName>
                                        </p:attrNameLst>
                                      </p:cBhvr>
                                      <p:to>
                                        <p:strVal val="visible"/>
                                      </p:to>
                                    </p:set>
                                    <p:animEffect filter="fade" transition="in">
                                      <p:cBhvr>
                                        <p:cTn dur="1000"/>
                                        <p:tgtEl>
                                          <p:spTgt spid="6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g13b6c2cf0c1_0_540"/>
          <p:cNvSpPr txBox="1"/>
          <p:nvPr>
            <p:ph type="title"/>
          </p:nvPr>
        </p:nvSpPr>
        <p:spPr>
          <a:xfrm>
            <a:off x="0" y="192425"/>
            <a:ext cx="8953200" cy="581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solidFill>
                  <a:schemeClr val="dk1"/>
                </a:solidFill>
              </a:rPr>
              <a:t>Experiment 2 - </a:t>
            </a:r>
            <a:r>
              <a:rPr lang="en-GB"/>
              <a:t>Leader Followers - Results</a:t>
            </a:r>
            <a:endParaRPr/>
          </a:p>
        </p:txBody>
      </p:sp>
      <p:sp>
        <p:nvSpPr>
          <p:cNvPr id="634" name="Google Shape;634;g13b6c2cf0c1_0_540"/>
          <p:cNvSpPr txBox="1"/>
          <p:nvPr>
            <p:ph idx="1" type="body"/>
          </p:nvPr>
        </p:nvSpPr>
        <p:spPr>
          <a:xfrm>
            <a:off x="18450" y="701950"/>
            <a:ext cx="9107100" cy="5357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GB" sz="3000">
                <a:highlight>
                  <a:srgbClr val="FFFFFF"/>
                </a:highlight>
              </a:rPr>
              <a:t>follower robots chasing a leader one (in red)</a:t>
            </a:r>
            <a:endParaRPr sz="3000"/>
          </a:p>
        </p:txBody>
      </p:sp>
      <p:sp>
        <p:nvSpPr>
          <p:cNvPr id="635" name="Google Shape;635;g13b6c2cf0c1_0_540"/>
          <p:cNvSpPr txBox="1"/>
          <p:nvPr>
            <p:ph idx="12" type="sldNum"/>
          </p:nvPr>
        </p:nvSpPr>
        <p:spPr>
          <a:xfrm>
            <a:off x="6553200" y="6148387"/>
            <a:ext cx="1905000" cy="4572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lt1"/>
              </a:buClr>
              <a:buSzPts val="1100"/>
              <a:buFont typeface="Arial"/>
              <a:buNone/>
            </a:pPr>
            <a:r>
              <a:rPr lang="en-GB"/>
              <a:t>Pagina </a:t>
            </a:r>
            <a:fld id="{00000000-1234-1234-1234-123412341234}" type="slidenum">
              <a:rPr lang="en-GB"/>
              <a:t>‹#›</a:t>
            </a:fld>
            <a:endParaRPr/>
          </a:p>
        </p:txBody>
      </p:sp>
      <p:sp>
        <p:nvSpPr>
          <p:cNvPr id="636" name="Google Shape;636;g13b6c2cf0c1_0_540"/>
          <p:cNvSpPr txBox="1"/>
          <p:nvPr/>
        </p:nvSpPr>
        <p:spPr>
          <a:xfrm>
            <a:off x="1219200" y="6148375"/>
            <a:ext cx="5638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r>
              <a:rPr b="1" lang="en-GB">
                <a:solidFill>
                  <a:schemeClr val="lt1"/>
                </a:solidFill>
              </a:rPr>
              <a:t>Multi-robot collision avoidance using control barrier functions</a:t>
            </a:r>
            <a:endParaRPr b="1">
              <a:solidFill>
                <a:schemeClr val="lt1"/>
              </a:solidFill>
            </a:endParaRPr>
          </a:p>
          <a:p>
            <a:pPr indent="0" lvl="0" marL="0" marR="0" rtl="0" algn="l">
              <a:lnSpc>
                <a:spcPct val="100000"/>
              </a:lnSpc>
              <a:spcBef>
                <a:spcPts val="0"/>
              </a:spcBef>
              <a:spcAft>
                <a:spcPts val="0"/>
              </a:spcAft>
              <a:buClr>
                <a:schemeClr val="lt1"/>
              </a:buClr>
              <a:buSzPts val="1100"/>
              <a:buFont typeface="Arial"/>
              <a:buNone/>
            </a:pPr>
            <a:r>
              <a:t/>
            </a:r>
            <a:endParaRPr b="1">
              <a:solidFill>
                <a:schemeClr val="lt1"/>
              </a:solidFill>
            </a:endParaRPr>
          </a:p>
          <a:p>
            <a:pPr indent="0" lvl="0" marL="0" marR="0" rtl="0" algn="l">
              <a:lnSpc>
                <a:spcPct val="100000"/>
              </a:lnSpc>
              <a:spcBef>
                <a:spcPts val="0"/>
              </a:spcBef>
              <a:spcAft>
                <a:spcPts val="0"/>
              </a:spcAft>
              <a:buClr>
                <a:schemeClr val="lt1"/>
              </a:buClr>
              <a:buSzPts val="1100"/>
              <a:buFont typeface="Arial"/>
              <a:buNone/>
            </a:pPr>
            <a:r>
              <a:t/>
            </a:r>
            <a:endParaRPr b="1">
              <a:solidFill>
                <a:schemeClr val="lt1"/>
              </a:solidFill>
            </a:endParaRPr>
          </a:p>
        </p:txBody>
      </p:sp>
      <p:pic>
        <p:nvPicPr>
          <p:cNvPr id="637" name="Google Shape;637;g13b6c2cf0c1_0_540" title="leaderfollower">
            <a:hlinkClick r:id="rId3"/>
          </p:cNvPr>
          <p:cNvPicPr preferRelativeResize="0"/>
          <p:nvPr/>
        </p:nvPicPr>
        <p:blipFill>
          <a:blip r:embed="rId4">
            <a:alphaModFix/>
          </a:blip>
          <a:stretch>
            <a:fillRect/>
          </a:stretch>
        </p:blipFill>
        <p:spPr>
          <a:xfrm>
            <a:off x="1657200" y="1606300"/>
            <a:ext cx="5638800" cy="4229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g13b6c153488_0_0"/>
          <p:cNvSpPr txBox="1"/>
          <p:nvPr>
            <p:ph idx="12" type="sldNum"/>
          </p:nvPr>
        </p:nvSpPr>
        <p:spPr>
          <a:xfrm>
            <a:off x="6553200" y="6148387"/>
            <a:ext cx="1905000" cy="4572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lt1"/>
              </a:buClr>
              <a:buSzPts val="1100"/>
              <a:buFont typeface="Arial"/>
              <a:buNone/>
            </a:pPr>
            <a:r>
              <a:rPr lang="en-GB"/>
              <a:t>Pagina </a:t>
            </a:r>
            <a:fld id="{00000000-1234-1234-1234-123412341234}" type="slidenum">
              <a:rPr lang="en-GB"/>
              <a:t>‹#›</a:t>
            </a:fld>
            <a:endParaRPr/>
          </a:p>
        </p:txBody>
      </p:sp>
      <p:sp>
        <p:nvSpPr>
          <p:cNvPr id="644" name="Google Shape;644;g13b6c153488_0_0"/>
          <p:cNvSpPr txBox="1"/>
          <p:nvPr/>
        </p:nvSpPr>
        <p:spPr>
          <a:xfrm>
            <a:off x="1219200" y="6148375"/>
            <a:ext cx="5638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r>
              <a:rPr b="1" lang="en-GB">
                <a:solidFill>
                  <a:schemeClr val="lt1"/>
                </a:solidFill>
              </a:rPr>
              <a:t>Multi-robot collision avoidance using control barrier functions</a:t>
            </a:r>
            <a:endParaRPr b="1">
              <a:solidFill>
                <a:schemeClr val="lt1"/>
              </a:solidFill>
            </a:endParaRPr>
          </a:p>
          <a:p>
            <a:pPr indent="0" lvl="0" marL="0" marR="0" rtl="0" algn="l">
              <a:lnSpc>
                <a:spcPct val="100000"/>
              </a:lnSpc>
              <a:spcBef>
                <a:spcPts val="0"/>
              </a:spcBef>
              <a:spcAft>
                <a:spcPts val="0"/>
              </a:spcAft>
              <a:buClr>
                <a:schemeClr val="lt1"/>
              </a:buClr>
              <a:buSzPts val="1100"/>
              <a:buFont typeface="Arial"/>
              <a:buNone/>
            </a:pPr>
            <a:r>
              <a:t/>
            </a:r>
            <a:endParaRPr b="1">
              <a:solidFill>
                <a:schemeClr val="lt1"/>
              </a:solidFill>
            </a:endParaRPr>
          </a:p>
          <a:p>
            <a:pPr indent="0" lvl="0" marL="0" marR="0" rtl="0" algn="l">
              <a:lnSpc>
                <a:spcPct val="100000"/>
              </a:lnSpc>
              <a:spcBef>
                <a:spcPts val="0"/>
              </a:spcBef>
              <a:spcAft>
                <a:spcPts val="0"/>
              </a:spcAft>
              <a:buClr>
                <a:schemeClr val="lt1"/>
              </a:buClr>
              <a:buSzPts val="1100"/>
              <a:buFont typeface="Arial"/>
              <a:buNone/>
            </a:pPr>
            <a:r>
              <a:t/>
            </a:r>
            <a:endParaRPr b="1">
              <a:solidFill>
                <a:schemeClr val="lt1"/>
              </a:solidFill>
            </a:endParaRPr>
          </a:p>
        </p:txBody>
      </p:sp>
      <p:sp>
        <p:nvSpPr>
          <p:cNvPr id="645" name="Google Shape;645;g13b6c153488_0_0"/>
          <p:cNvSpPr txBox="1"/>
          <p:nvPr/>
        </p:nvSpPr>
        <p:spPr>
          <a:xfrm>
            <a:off x="358125" y="876300"/>
            <a:ext cx="3609900" cy="186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t>Top</a:t>
            </a:r>
            <a:r>
              <a:rPr lang="en-GB" sz="1900"/>
              <a:t>:  Control input u1x for the robot 1 only navigating in the environment. We can see its value is constant until the collision-avoidance triggers</a:t>
            </a:r>
            <a:endParaRPr sz="1900"/>
          </a:p>
          <a:p>
            <a:pPr indent="0" lvl="0" marL="0" rtl="0" algn="l">
              <a:spcBef>
                <a:spcPts val="0"/>
              </a:spcBef>
              <a:spcAft>
                <a:spcPts val="0"/>
              </a:spcAft>
              <a:buNone/>
            </a:pPr>
            <a:r>
              <a:t/>
            </a:r>
            <a:endParaRPr/>
          </a:p>
        </p:txBody>
      </p:sp>
      <p:sp>
        <p:nvSpPr>
          <p:cNvPr id="646" name="Google Shape;646;g13b6c153488_0_0"/>
          <p:cNvSpPr txBox="1"/>
          <p:nvPr/>
        </p:nvSpPr>
        <p:spPr>
          <a:xfrm>
            <a:off x="358125" y="3570750"/>
            <a:ext cx="36099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t>Bottom</a:t>
            </a:r>
            <a:r>
              <a:rPr lang="en-GB" sz="1900"/>
              <a:t>: control barrier functions h12 between robots 1 (leader) and 2 (follower)</a:t>
            </a:r>
            <a:endParaRPr sz="1900"/>
          </a:p>
        </p:txBody>
      </p:sp>
      <p:sp>
        <p:nvSpPr>
          <p:cNvPr id="647" name="Google Shape;647;g13b6c153488_0_0"/>
          <p:cNvSpPr txBox="1"/>
          <p:nvPr>
            <p:ph type="title"/>
          </p:nvPr>
        </p:nvSpPr>
        <p:spPr>
          <a:xfrm>
            <a:off x="0" y="192425"/>
            <a:ext cx="8953200" cy="581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solidFill>
                  <a:schemeClr val="dk1"/>
                </a:solidFill>
              </a:rPr>
              <a:t>Experiment 2 - </a:t>
            </a:r>
            <a:r>
              <a:rPr lang="en-GB"/>
              <a:t>Leader Followers - Results</a:t>
            </a:r>
            <a:endParaRPr/>
          </a:p>
        </p:txBody>
      </p:sp>
      <p:pic>
        <p:nvPicPr>
          <p:cNvPr id="648" name="Google Shape;648;g13b6c153488_0_0"/>
          <p:cNvPicPr preferRelativeResize="0"/>
          <p:nvPr/>
        </p:nvPicPr>
        <p:blipFill>
          <a:blip r:embed="rId3">
            <a:alphaModFix/>
          </a:blip>
          <a:stretch>
            <a:fillRect/>
          </a:stretch>
        </p:blipFill>
        <p:spPr>
          <a:xfrm>
            <a:off x="4704227" y="790898"/>
            <a:ext cx="3609899" cy="2552700"/>
          </a:xfrm>
          <a:prstGeom prst="rect">
            <a:avLst/>
          </a:prstGeom>
          <a:noFill/>
          <a:ln>
            <a:noFill/>
          </a:ln>
        </p:spPr>
      </p:pic>
      <p:pic>
        <p:nvPicPr>
          <p:cNvPr id="649" name="Google Shape;649;g13b6c153488_0_0"/>
          <p:cNvPicPr preferRelativeResize="0"/>
          <p:nvPr/>
        </p:nvPicPr>
        <p:blipFill>
          <a:blip r:embed="rId4">
            <a:alphaModFix/>
          </a:blip>
          <a:stretch>
            <a:fillRect/>
          </a:stretch>
        </p:blipFill>
        <p:spPr>
          <a:xfrm>
            <a:off x="4704226" y="3360975"/>
            <a:ext cx="3609910" cy="2552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g13b6c2cf0c1_0_645"/>
          <p:cNvSpPr txBox="1"/>
          <p:nvPr>
            <p:ph type="title"/>
          </p:nvPr>
        </p:nvSpPr>
        <p:spPr>
          <a:xfrm>
            <a:off x="18450" y="128525"/>
            <a:ext cx="8953200" cy="838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sz="2200">
                <a:solidFill>
                  <a:schemeClr val="dk1"/>
                </a:solidFill>
              </a:rPr>
              <a:t>Experiment 2 - All together: </a:t>
            </a:r>
            <a:r>
              <a:rPr lang="en-GB" sz="2200"/>
              <a:t>Leader Followers &amp; obstacle avoidance - implementation </a:t>
            </a:r>
            <a:endParaRPr sz="2200"/>
          </a:p>
        </p:txBody>
      </p:sp>
      <p:sp>
        <p:nvSpPr>
          <p:cNvPr id="656" name="Google Shape;656;g13b6c2cf0c1_0_645"/>
          <p:cNvSpPr txBox="1"/>
          <p:nvPr>
            <p:ph idx="1" type="body"/>
          </p:nvPr>
        </p:nvSpPr>
        <p:spPr>
          <a:xfrm>
            <a:off x="18450" y="701950"/>
            <a:ext cx="9107100" cy="5357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sz="2200"/>
          </a:p>
          <a:p>
            <a:pPr indent="0" lvl="0" marL="0" rtl="0" algn="l">
              <a:spcBef>
                <a:spcPts val="360"/>
              </a:spcBef>
              <a:spcAft>
                <a:spcPts val="0"/>
              </a:spcAft>
              <a:buNone/>
            </a:pPr>
            <a:r>
              <a:rPr lang="en-GB" sz="2200"/>
              <a:t>The second experiment was implemented using MATLAB R2022a making use of Symbolic Toolbox, Simulink, and Optimization Toolbox, in particular the Barriers Certificates Enforcement block. We manage the problem of obstacle avoidance + leader-following by applying a centralized algorithm</a:t>
            </a:r>
            <a:endParaRPr sz="2800"/>
          </a:p>
          <a:p>
            <a:pPr indent="0" lvl="0" marL="0" rtl="0" algn="l">
              <a:spcBef>
                <a:spcPts val="360"/>
              </a:spcBef>
              <a:spcAft>
                <a:spcPts val="0"/>
              </a:spcAft>
              <a:buNone/>
            </a:pPr>
            <a:r>
              <a:t/>
            </a:r>
            <a:endParaRPr sz="2200"/>
          </a:p>
        </p:txBody>
      </p:sp>
      <p:sp>
        <p:nvSpPr>
          <p:cNvPr id="657" name="Google Shape;657;g13b6c2cf0c1_0_645"/>
          <p:cNvSpPr txBox="1"/>
          <p:nvPr>
            <p:ph idx="12" type="sldNum"/>
          </p:nvPr>
        </p:nvSpPr>
        <p:spPr>
          <a:xfrm>
            <a:off x="6553200" y="6148387"/>
            <a:ext cx="1905000" cy="4572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lt1"/>
              </a:buClr>
              <a:buSzPts val="1100"/>
              <a:buFont typeface="Arial"/>
              <a:buNone/>
            </a:pPr>
            <a:r>
              <a:rPr lang="en-GB"/>
              <a:t>Pagina </a:t>
            </a:r>
            <a:fld id="{00000000-1234-1234-1234-123412341234}" type="slidenum">
              <a:rPr lang="en-GB"/>
              <a:t>‹#›</a:t>
            </a:fld>
            <a:endParaRPr/>
          </a:p>
        </p:txBody>
      </p:sp>
      <p:sp>
        <p:nvSpPr>
          <p:cNvPr id="658" name="Google Shape;658;g13b6c2cf0c1_0_645"/>
          <p:cNvSpPr txBox="1"/>
          <p:nvPr/>
        </p:nvSpPr>
        <p:spPr>
          <a:xfrm>
            <a:off x="1219200" y="6148375"/>
            <a:ext cx="5638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r>
              <a:rPr b="1" lang="en-GB">
                <a:solidFill>
                  <a:schemeClr val="lt1"/>
                </a:solidFill>
              </a:rPr>
              <a:t>Multi-robot collision avoidance using control barrier functions</a:t>
            </a:r>
            <a:endParaRPr b="1">
              <a:solidFill>
                <a:schemeClr val="lt1"/>
              </a:solidFill>
            </a:endParaRPr>
          </a:p>
          <a:p>
            <a:pPr indent="0" lvl="0" marL="0" marR="0" rtl="0" algn="l">
              <a:lnSpc>
                <a:spcPct val="100000"/>
              </a:lnSpc>
              <a:spcBef>
                <a:spcPts val="0"/>
              </a:spcBef>
              <a:spcAft>
                <a:spcPts val="0"/>
              </a:spcAft>
              <a:buClr>
                <a:schemeClr val="lt1"/>
              </a:buClr>
              <a:buSzPts val="1100"/>
              <a:buFont typeface="Arial"/>
              <a:buNone/>
            </a:pPr>
            <a:r>
              <a:t/>
            </a:r>
            <a:endParaRPr b="1">
              <a:solidFill>
                <a:schemeClr val="lt1"/>
              </a:solidFill>
            </a:endParaRPr>
          </a:p>
          <a:p>
            <a:pPr indent="0" lvl="0" marL="0" marR="0" rtl="0" algn="l">
              <a:lnSpc>
                <a:spcPct val="100000"/>
              </a:lnSpc>
              <a:spcBef>
                <a:spcPts val="0"/>
              </a:spcBef>
              <a:spcAft>
                <a:spcPts val="0"/>
              </a:spcAft>
              <a:buClr>
                <a:schemeClr val="lt1"/>
              </a:buClr>
              <a:buSzPts val="1100"/>
              <a:buFont typeface="Arial"/>
              <a:buNone/>
            </a:pPr>
            <a:r>
              <a:t/>
            </a:r>
            <a:endParaRPr b="1">
              <a:solidFill>
                <a:schemeClr val="lt1"/>
              </a:solidFill>
            </a:endParaRPr>
          </a:p>
        </p:txBody>
      </p:sp>
      <p:pic>
        <p:nvPicPr>
          <p:cNvPr id="659" name="Google Shape;659;g13b6c2cf0c1_0_645"/>
          <p:cNvPicPr preferRelativeResize="0"/>
          <p:nvPr/>
        </p:nvPicPr>
        <p:blipFill>
          <a:blip r:embed="rId3">
            <a:alphaModFix/>
          </a:blip>
          <a:stretch>
            <a:fillRect/>
          </a:stretch>
        </p:blipFill>
        <p:spPr>
          <a:xfrm>
            <a:off x="589650" y="2814825"/>
            <a:ext cx="8382000" cy="30099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g13b6c2cf0c1_0_750"/>
          <p:cNvSpPr txBox="1"/>
          <p:nvPr>
            <p:ph type="title"/>
          </p:nvPr>
        </p:nvSpPr>
        <p:spPr>
          <a:xfrm>
            <a:off x="18450" y="128525"/>
            <a:ext cx="8953200" cy="747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sz="2100">
                <a:solidFill>
                  <a:schemeClr val="dk1"/>
                </a:solidFill>
              </a:rPr>
              <a:t>Experiment 2 - All together: </a:t>
            </a:r>
            <a:r>
              <a:rPr lang="en-GB" sz="2100"/>
              <a:t>Leader Followers &amp; obstacle avoidance - results </a:t>
            </a:r>
            <a:endParaRPr sz="2100"/>
          </a:p>
        </p:txBody>
      </p:sp>
      <p:sp>
        <p:nvSpPr>
          <p:cNvPr id="666" name="Google Shape;666;g13b6c2cf0c1_0_750"/>
          <p:cNvSpPr txBox="1"/>
          <p:nvPr>
            <p:ph idx="1" type="body"/>
          </p:nvPr>
        </p:nvSpPr>
        <p:spPr>
          <a:xfrm>
            <a:off x="18450" y="876300"/>
            <a:ext cx="9107100" cy="51834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GB" sz="3000">
                <a:highlight>
                  <a:srgbClr val="FFFFFF"/>
                </a:highlight>
              </a:rPr>
              <a:t>follower robots chasing a leader one while avoiding static obstacles</a:t>
            </a:r>
            <a:endParaRPr sz="3000">
              <a:highlight>
                <a:srgbClr val="FFFFFF"/>
              </a:highlight>
            </a:endParaRPr>
          </a:p>
        </p:txBody>
      </p:sp>
      <p:sp>
        <p:nvSpPr>
          <p:cNvPr id="667" name="Google Shape;667;g13b6c2cf0c1_0_750"/>
          <p:cNvSpPr txBox="1"/>
          <p:nvPr>
            <p:ph idx="12" type="sldNum"/>
          </p:nvPr>
        </p:nvSpPr>
        <p:spPr>
          <a:xfrm>
            <a:off x="6553200" y="6148387"/>
            <a:ext cx="1905000" cy="4572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lt1"/>
              </a:buClr>
              <a:buSzPts val="1100"/>
              <a:buFont typeface="Arial"/>
              <a:buNone/>
            </a:pPr>
            <a:r>
              <a:rPr lang="en-GB"/>
              <a:t>Pagina </a:t>
            </a:r>
            <a:fld id="{00000000-1234-1234-1234-123412341234}" type="slidenum">
              <a:rPr lang="en-GB"/>
              <a:t>‹#›</a:t>
            </a:fld>
            <a:endParaRPr/>
          </a:p>
        </p:txBody>
      </p:sp>
      <p:sp>
        <p:nvSpPr>
          <p:cNvPr id="668" name="Google Shape;668;g13b6c2cf0c1_0_750"/>
          <p:cNvSpPr txBox="1"/>
          <p:nvPr/>
        </p:nvSpPr>
        <p:spPr>
          <a:xfrm>
            <a:off x="1219200" y="6148375"/>
            <a:ext cx="5638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r>
              <a:rPr b="1" lang="en-GB">
                <a:solidFill>
                  <a:schemeClr val="lt1"/>
                </a:solidFill>
              </a:rPr>
              <a:t>Multi-robot collision avoidance using control barrier functions</a:t>
            </a:r>
            <a:endParaRPr b="1">
              <a:solidFill>
                <a:schemeClr val="lt1"/>
              </a:solidFill>
            </a:endParaRPr>
          </a:p>
          <a:p>
            <a:pPr indent="0" lvl="0" marL="0" marR="0" rtl="0" algn="l">
              <a:lnSpc>
                <a:spcPct val="100000"/>
              </a:lnSpc>
              <a:spcBef>
                <a:spcPts val="0"/>
              </a:spcBef>
              <a:spcAft>
                <a:spcPts val="0"/>
              </a:spcAft>
              <a:buClr>
                <a:schemeClr val="lt1"/>
              </a:buClr>
              <a:buSzPts val="1100"/>
              <a:buFont typeface="Arial"/>
              <a:buNone/>
            </a:pPr>
            <a:r>
              <a:t/>
            </a:r>
            <a:endParaRPr b="1">
              <a:solidFill>
                <a:schemeClr val="lt1"/>
              </a:solidFill>
            </a:endParaRPr>
          </a:p>
          <a:p>
            <a:pPr indent="0" lvl="0" marL="0" marR="0" rtl="0" algn="l">
              <a:lnSpc>
                <a:spcPct val="100000"/>
              </a:lnSpc>
              <a:spcBef>
                <a:spcPts val="0"/>
              </a:spcBef>
              <a:spcAft>
                <a:spcPts val="0"/>
              </a:spcAft>
              <a:buClr>
                <a:schemeClr val="lt1"/>
              </a:buClr>
              <a:buSzPts val="1100"/>
              <a:buFont typeface="Arial"/>
              <a:buNone/>
            </a:pPr>
            <a:r>
              <a:t/>
            </a:r>
            <a:endParaRPr b="1">
              <a:solidFill>
                <a:schemeClr val="lt1"/>
              </a:solidFill>
            </a:endParaRPr>
          </a:p>
        </p:txBody>
      </p:sp>
      <p:pic>
        <p:nvPicPr>
          <p:cNvPr id="669" name="Google Shape;669;g13b6c2cf0c1_0_750" title="leaderfollowerobs">
            <a:hlinkClick r:id="rId3"/>
          </p:cNvPr>
          <p:cNvPicPr preferRelativeResize="0"/>
          <p:nvPr/>
        </p:nvPicPr>
        <p:blipFill>
          <a:blip r:embed="rId4">
            <a:alphaModFix/>
          </a:blip>
          <a:stretch>
            <a:fillRect/>
          </a:stretch>
        </p:blipFill>
        <p:spPr>
          <a:xfrm>
            <a:off x="2124450" y="1966000"/>
            <a:ext cx="5288624" cy="39664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g13b6c153488_1_0"/>
          <p:cNvSpPr txBox="1"/>
          <p:nvPr>
            <p:ph idx="12" type="sldNum"/>
          </p:nvPr>
        </p:nvSpPr>
        <p:spPr>
          <a:xfrm>
            <a:off x="6553200" y="6148387"/>
            <a:ext cx="1905000" cy="4572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chemeClr val="lt1"/>
              </a:buClr>
              <a:buSzPts val="1100"/>
              <a:buFont typeface="Arial"/>
              <a:buNone/>
            </a:pPr>
            <a:r>
              <a:rPr lang="en-GB"/>
              <a:t>Pagina </a:t>
            </a:r>
            <a:fld id="{00000000-1234-1234-1234-123412341234}" type="slidenum">
              <a:rPr lang="en-GB"/>
              <a:t>‹#›</a:t>
            </a:fld>
            <a:endParaRPr/>
          </a:p>
        </p:txBody>
      </p:sp>
      <p:sp>
        <p:nvSpPr>
          <p:cNvPr id="676" name="Google Shape;676;g13b6c153488_1_0"/>
          <p:cNvSpPr txBox="1"/>
          <p:nvPr/>
        </p:nvSpPr>
        <p:spPr>
          <a:xfrm>
            <a:off x="1219200" y="6148375"/>
            <a:ext cx="5638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r>
              <a:rPr b="1" lang="en-GB">
                <a:solidFill>
                  <a:schemeClr val="lt1"/>
                </a:solidFill>
              </a:rPr>
              <a:t>Multi-robot collision avoidance using control barrier functions</a:t>
            </a:r>
            <a:endParaRPr b="1">
              <a:solidFill>
                <a:schemeClr val="lt1"/>
              </a:solidFill>
            </a:endParaRPr>
          </a:p>
          <a:p>
            <a:pPr indent="0" lvl="0" marL="0" marR="0" rtl="0" algn="l">
              <a:lnSpc>
                <a:spcPct val="100000"/>
              </a:lnSpc>
              <a:spcBef>
                <a:spcPts val="0"/>
              </a:spcBef>
              <a:spcAft>
                <a:spcPts val="0"/>
              </a:spcAft>
              <a:buClr>
                <a:schemeClr val="lt1"/>
              </a:buClr>
              <a:buSzPts val="1100"/>
              <a:buFont typeface="Arial"/>
              <a:buNone/>
            </a:pPr>
            <a:r>
              <a:t/>
            </a:r>
            <a:endParaRPr b="1">
              <a:solidFill>
                <a:schemeClr val="lt1"/>
              </a:solidFill>
            </a:endParaRPr>
          </a:p>
          <a:p>
            <a:pPr indent="0" lvl="0" marL="0" marR="0" rtl="0" algn="l">
              <a:lnSpc>
                <a:spcPct val="100000"/>
              </a:lnSpc>
              <a:spcBef>
                <a:spcPts val="0"/>
              </a:spcBef>
              <a:spcAft>
                <a:spcPts val="0"/>
              </a:spcAft>
              <a:buClr>
                <a:schemeClr val="lt1"/>
              </a:buClr>
              <a:buSzPts val="1100"/>
              <a:buFont typeface="Arial"/>
              <a:buNone/>
            </a:pPr>
            <a:r>
              <a:t/>
            </a:r>
            <a:endParaRPr b="1">
              <a:solidFill>
                <a:schemeClr val="lt1"/>
              </a:solidFill>
            </a:endParaRPr>
          </a:p>
        </p:txBody>
      </p:sp>
      <p:sp>
        <p:nvSpPr>
          <p:cNvPr id="677" name="Google Shape;677;g13b6c153488_1_0"/>
          <p:cNvSpPr txBox="1"/>
          <p:nvPr/>
        </p:nvSpPr>
        <p:spPr>
          <a:xfrm>
            <a:off x="358125" y="876300"/>
            <a:ext cx="3609900" cy="186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t>TOP</a:t>
            </a:r>
            <a:r>
              <a:rPr lang="en-GB" sz="1900"/>
              <a:t>:  Control input u1x for the robot 1 only navigating in the environment. We can see its value is constant until the collision-avoidance triggers</a:t>
            </a:r>
            <a:endParaRPr sz="1900"/>
          </a:p>
          <a:p>
            <a:pPr indent="0" lvl="0" marL="0" rtl="0" algn="l">
              <a:spcBef>
                <a:spcPts val="0"/>
              </a:spcBef>
              <a:spcAft>
                <a:spcPts val="0"/>
              </a:spcAft>
              <a:buNone/>
            </a:pPr>
            <a:r>
              <a:t/>
            </a:r>
            <a:endParaRPr/>
          </a:p>
        </p:txBody>
      </p:sp>
      <p:sp>
        <p:nvSpPr>
          <p:cNvPr id="678" name="Google Shape;678;g13b6c153488_1_0"/>
          <p:cNvSpPr txBox="1"/>
          <p:nvPr/>
        </p:nvSpPr>
        <p:spPr>
          <a:xfrm>
            <a:off x="358125" y="3570750"/>
            <a:ext cx="36099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t>Bottom</a:t>
            </a:r>
            <a:r>
              <a:rPr lang="en-GB" sz="1900"/>
              <a:t>: control barrier functions h12 between robots 1 (leader) and 2 (follower)</a:t>
            </a:r>
            <a:endParaRPr sz="1900"/>
          </a:p>
        </p:txBody>
      </p:sp>
      <p:sp>
        <p:nvSpPr>
          <p:cNvPr id="679" name="Google Shape;679;g13b6c153488_1_0"/>
          <p:cNvSpPr txBox="1"/>
          <p:nvPr>
            <p:ph type="title"/>
          </p:nvPr>
        </p:nvSpPr>
        <p:spPr>
          <a:xfrm>
            <a:off x="18450" y="128525"/>
            <a:ext cx="8953200" cy="747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sz="2100">
                <a:solidFill>
                  <a:schemeClr val="dk1"/>
                </a:solidFill>
              </a:rPr>
              <a:t>Experiment 2 - All together: </a:t>
            </a:r>
            <a:r>
              <a:rPr lang="en-GB" sz="2100"/>
              <a:t>Leader Followers &amp; obstacle avoidance - results </a:t>
            </a:r>
            <a:endParaRPr sz="2100"/>
          </a:p>
        </p:txBody>
      </p:sp>
      <p:pic>
        <p:nvPicPr>
          <p:cNvPr id="680" name="Google Shape;680;g13b6c153488_1_0"/>
          <p:cNvPicPr preferRelativeResize="0"/>
          <p:nvPr/>
        </p:nvPicPr>
        <p:blipFill>
          <a:blip r:embed="rId3">
            <a:alphaModFix/>
          </a:blip>
          <a:stretch>
            <a:fillRect/>
          </a:stretch>
        </p:blipFill>
        <p:spPr>
          <a:xfrm>
            <a:off x="4699525" y="607279"/>
            <a:ext cx="3796150" cy="2684422"/>
          </a:xfrm>
          <a:prstGeom prst="rect">
            <a:avLst/>
          </a:prstGeom>
          <a:noFill/>
          <a:ln>
            <a:noFill/>
          </a:ln>
        </p:spPr>
      </p:pic>
      <p:pic>
        <p:nvPicPr>
          <p:cNvPr id="681" name="Google Shape;681;g13b6c153488_1_0"/>
          <p:cNvPicPr preferRelativeResize="0"/>
          <p:nvPr/>
        </p:nvPicPr>
        <p:blipFill>
          <a:blip r:embed="rId4">
            <a:alphaModFix/>
          </a:blip>
          <a:stretch>
            <a:fillRect/>
          </a:stretch>
        </p:blipFill>
        <p:spPr>
          <a:xfrm>
            <a:off x="4804022" y="3291700"/>
            <a:ext cx="3691640" cy="261053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gf45c8eccd0_4_27"/>
          <p:cNvSpPr txBox="1"/>
          <p:nvPr>
            <p:ph type="title"/>
          </p:nvPr>
        </p:nvSpPr>
        <p:spPr>
          <a:xfrm>
            <a:off x="0" y="0"/>
            <a:ext cx="8953200" cy="581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solidFill>
                  <a:schemeClr val="dk1"/>
                </a:solidFill>
              </a:rPr>
              <a:t>Limitations - Deadlocks and Feasibility</a:t>
            </a:r>
            <a:endParaRPr/>
          </a:p>
        </p:txBody>
      </p:sp>
      <p:sp>
        <p:nvSpPr>
          <p:cNvPr id="688" name="Google Shape;688;gf45c8eccd0_4_27"/>
          <p:cNvSpPr txBox="1"/>
          <p:nvPr>
            <p:ph idx="1" type="body"/>
          </p:nvPr>
        </p:nvSpPr>
        <p:spPr>
          <a:xfrm>
            <a:off x="18450" y="461400"/>
            <a:ext cx="9107100" cy="5615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GB" sz="1800"/>
              <a:t>As the robot swarm size grows, the </a:t>
            </a:r>
            <a:r>
              <a:rPr b="1" lang="en-GB" sz="1800"/>
              <a:t>enforcement of the constraints can reduce the safe controller space to an empty set</a:t>
            </a:r>
            <a:r>
              <a:rPr lang="en-GB" sz="1800"/>
              <a:t>.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rPr lang="en-GB" sz="1800"/>
              <a:t>In order to overcome this issue, the authors of the paper proposed first a </a:t>
            </a:r>
            <a:r>
              <a:rPr b="1" lang="en-GB" sz="1800"/>
              <a:t>relaxed version of the QP</a:t>
            </a:r>
            <a:r>
              <a:rPr lang="en-GB" sz="1800"/>
              <a:t> problem, and then embed the control systems in a </a:t>
            </a:r>
            <a:r>
              <a:rPr b="1" lang="en-GB" sz="1800"/>
              <a:t>fuzzy logic controller </a:t>
            </a:r>
            <a:r>
              <a:rPr lang="en-GB" sz="1800"/>
              <a:t>that applies different control actions depending on the feasibility of the QP problem, by always guaranteeing that a strong brake can be applied.</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rPr lang="en-GB" sz="1800"/>
              <a:t>Other problems should be considered: </a:t>
            </a:r>
            <a:r>
              <a:rPr b="1" lang="en-GB" sz="1800"/>
              <a:t>the deadlocks</a:t>
            </a:r>
            <a:r>
              <a:rPr lang="en-GB" sz="1800"/>
              <a:t>. </a:t>
            </a:r>
            <a:endParaRPr sz="1800"/>
          </a:p>
          <a:p>
            <a:pPr indent="0" lvl="0" marL="0" rtl="0" algn="l">
              <a:lnSpc>
                <a:spcPct val="100000"/>
              </a:lnSpc>
              <a:spcBef>
                <a:spcPts val="360"/>
              </a:spcBef>
              <a:spcAft>
                <a:spcPts val="0"/>
              </a:spcAft>
              <a:buSzPts val="1800"/>
              <a:buNone/>
            </a:pPr>
            <a:br>
              <a:rPr lang="en-GB" sz="1800"/>
            </a:br>
            <a:r>
              <a:rPr lang="en-GB" sz="1800"/>
              <a:t>They happens sometimes when objectives of multiple agents conflict with the safety certificates, because the </a:t>
            </a:r>
            <a:r>
              <a:rPr b="1" lang="en-GB" sz="1800"/>
              <a:t>certificates are designed to use local informations only</a:t>
            </a:r>
            <a:r>
              <a:rPr lang="en-GB" sz="1800"/>
              <a:t>. In these scenarios, the </a:t>
            </a:r>
            <a:r>
              <a:rPr b="1" lang="en-GB" sz="1800"/>
              <a:t>agents are safe but can’t complete their tasks</a:t>
            </a:r>
            <a:r>
              <a:rPr lang="en-GB" sz="1800"/>
              <a:t>.This behaviour is common when the starting formation is perfectly symmetrical.</a:t>
            </a:r>
            <a:endParaRPr sz="1800"/>
          </a:p>
          <a:p>
            <a:pPr indent="0" lvl="0" marL="0" rtl="0" algn="l">
              <a:lnSpc>
                <a:spcPct val="100000"/>
              </a:lnSpc>
              <a:spcBef>
                <a:spcPts val="360"/>
              </a:spcBef>
              <a:spcAft>
                <a:spcPts val="0"/>
              </a:spcAft>
              <a:buSzPts val="1800"/>
              <a:buNone/>
            </a:pPr>
            <a:br>
              <a:rPr lang="en-GB" sz="1800"/>
            </a:br>
            <a:r>
              <a:rPr lang="en-GB" sz="1800"/>
              <a:t>The authors </a:t>
            </a:r>
            <a:r>
              <a:rPr b="1" lang="en-GB" sz="1800"/>
              <a:t>classified possible deadlocks in three types</a:t>
            </a:r>
            <a:r>
              <a:rPr lang="en-GB" sz="1800"/>
              <a:t> and proposed a </a:t>
            </a:r>
            <a:r>
              <a:rPr b="1" lang="en-GB" sz="1800"/>
              <a:t>perturbation of the control input that is coherent with the type of the deadlock</a:t>
            </a:r>
            <a:r>
              <a:rPr lang="en-GB" sz="1800"/>
              <a:t>. Type 3 deadlocks are not resolved</a:t>
            </a:r>
            <a:r>
              <a:rPr b="1" lang="en-GB" sz="1800"/>
              <a:t> </a:t>
            </a:r>
            <a:r>
              <a:rPr lang="en-GB" sz="1800"/>
              <a:t>in the algorithm proposed but can be treated by embedding navigation functions.</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a:p>
            <a:pPr indent="0" lvl="0" marL="0" rtl="0" algn="l">
              <a:lnSpc>
                <a:spcPct val="100000"/>
              </a:lnSpc>
              <a:spcBef>
                <a:spcPts val="360"/>
              </a:spcBef>
              <a:spcAft>
                <a:spcPts val="0"/>
              </a:spcAft>
              <a:buSzPts val="1800"/>
              <a:buNone/>
            </a:pPr>
            <a:r>
              <a:t/>
            </a:r>
            <a:endParaRPr sz="1800"/>
          </a:p>
        </p:txBody>
      </p:sp>
      <p:sp>
        <p:nvSpPr>
          <p:cNvPr id="689" name="Google Shape;689;gf45c8eccd0_4_27"/>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lt1"/>
              </a:buClr>
              <a:buSzPts val="1100"/>
              <a:buFont typeface="Arial"/>
              <a:buNone/>
            </a:pPr>
            <a:r>
              <a:rPr lang="en-GB"/>
              <a:t>Pagina </a:t>
            </a:r>
            <a:fld id="{00000000-1234-1234-1234-123412341234}" type="slidenum">
              <a:rPr lang="en-GB"/>
              <a:t>‹#›</a:t>
            </a:fld>
            <a:endParaRPr/>
          </a:p>
        </p:txBody>
      </p:sp>
      <p:sp>
        <p:nvSpPr>
          <p:cNvPr id="690" name="Google Shape;690;gf45c8eccd0_4_27"/>
          <p:cNvSpPr txBox="1"/>
          <p:nvPr/>
        </p:nvSpPr>
        <p:spPr>
          <a:xfrm>
            <a:off x="1219200" y="6148375"/>
            <a:ext cx="5638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r>
              <a:rPr b="1" i="0" lang="en-GB" sz="1400" u="none" cap="none" strike="noStrike">
                <a:solidFill>
                  <a:schemeClr val="lt1"/>
                </a:solidFill>
                <a:latin typeface="Arial"/>
                <a:ea typeface="Arial"/>
                <a:cs typeface="Arial"/>
                <a:sym typeface="Arial"/>
              </a:rPr>
              <a:t>Multi-robot collision avoidance using control barrier functions</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p:txBody>
      </p:sp>
      <p:pic>
        <p:nvPicPr>
          <p:cNvPr id="691" name="Google Shape;691;gf45c8eccd0_4_27"/>
          <p:cNvPicPr preferRelativeResize="0"/>
          <p:nvPr/>
        </p:nvPicPr>
        <p:blipFill>
          <a:blip r:embed="rId3">
            <a:alphaModFix/>
          </a:blip>
          <a:stretch>
            <a:fillRect/>
          </a:stretch>
        </p:blipFill>
        <p:spPr>
          <a:xfrm>
            <a:off x="4572000" y="581388"/>
            <a:ext cx="3955649" cy="5375125"/>
          </a:xfrm>
          <a:prstGeom prst="rect">
            <a:avLst/>
          </a:prstGeom>
          <a:noFill/>
          <a:ln>
            <a:noFill/>
          </a:ln>
        </p:spPr>
      </p:pic>
      <p:sp>
        <p:nvSpPr>
          <p:cNvPr id="692" name="Google Shape;692;gf45c8eccd0_4_27"/>
          <p:cNvSpPr txBox="1"/>
          <p:nvPr>
            <p:ph idx="1" type="body"/>
          </p:nvPr>
        </p:nvSpPr>
        <p:spPr>
          <a:xfrm>
            <a:off x="266900" y="1044800"/>
            <a:ext cx="2936400" cy="3999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360"/>
              </a:spcBef>
              <a:spcAft>
                <a:spcPts val="0"/>
              </a:spcAft>
              <a:buSzPts val="1800"/>
              <a:buNone/>
            </a:pPr>
            <a:r>
              <a:rPr b="1" lang="en-GB" sz="1600">
                <a:solidFill>
                  <a:schemeClr val="dk1"/>
                </a:solidFill>
              </a:rPr>
              <a:t>Deadlock detection</a:t>
            </a:r>
            <a:endParaRPr b="1" sz="1600">
              <a:solidFill>
                <a:schemeClr val="dk1"/>
              </a:solidFill>
            </a:endParaRPr>
          </a:p>
          <a:p>
            <a:pPr indent="0" lvl="0" marL="0" rtl="0" algn="ctr">
              <a:lnSpc>
                <a:spcPct val="100000"/>
              </a:lnSpc>
              <a:spcBef>
                <a:spcPts val="360"/>
              </a:spcBef>
              <a:spcAft>
                <a:spcPts val="0"/>
              </a:spcAft>
              <a:buSzPts val="1800"/>
              <a:buNone/>
            </a:pPr>
            <a:r>
              <a:rPr lang="en-GB" sz="1600">
                <a:solidFill>
                  <a:schemeClr val="dk1"/>
                </a:solidFill>
              </a:rPr>
              <a:t>Deadlock happens when the norm of the nominal control is not null, but the robot remains blocked in its position.</a:t>
            </a:r>
            <a:endParaRPr sz="1600">
              <a:solidFill>
                <a:schemeClr val="dk1"/>
              </a:solidFill>
            </a:endParaRPr>
          </a:p>
          <a:p>
            <a:pPr indent="0" lvl="0" marL="0" rtl="0" algn="l">
              <a:lnSpc>
                <a:spcPct val="100000"/>
              </a:lnSpc>
              <a:spcBef>
                <a:spcPts val="360"/>
              </a:spcBef>
              <a:spcAft>
                <a:spcPts val="0"/>
              </a:spcAft>
              <a:buSzPts val="1800"/>
              <a:buNone/>
            </a:pPr>
            <a:r>
              <a:t/>
            </a:r>
            <a:endParaRPr b="1" sz="1600">
              <a:solidFill>
                <a:schemeClr val="dk1"/>
              </a:solidFill>
            </a:endParaRPr>
          </a:p>
          <a:p>
            <a:pPr indent="0" lvl="0" marL="0" rtl="0" algn="l">
              <a:lnSpc>
                <a:spcPct val="100000"/>
              </a:lnSpc>
              <a:spcBef>
                <a:spcPts val="360"/>
              </a:spcBef>
              <a:spcAft>
                <a:spcPts val="0"/>
              </a:spcAft>
              <a:buSzPts val="1800"/>
              <a:buNone/>
            </a:pPr>
            <a:r>
              <a:t/>
            </a:r>
            <a:endParaRPr sz="1600"/>
          </a:p>
          <a:p>
            <a:pPr indent="0" lvl="0" marL="0" rtl="0" algn="l">
              <a:lnSpc>
                <a:spcPct val="100000"/>
              </a:lnSpc>
              <a:spcBef>
                <a:spcPts val="360"/>
              </a:spcBef>
              <a:spcAft>
                <a:spcPts val="0"/>
              </a:spcAft>
              <a:buSzPts val="1800"/>
              <a:buNone/>
            </a:pPr>
            <a:r>
              <a:t/>
            </a:r>
            <a:endParaRPr sz="1600"/>
          </a:p>
          <a:p>
            <a:pPr indent="0" lvl="0" marL="0" rtl="0" algn="l">
              <a:lnSpc>
                <a:spcPct val="100000"/>
              </a:lnSpc>
              <a:spcBef>
                <a:spcPts val="360"/>
              </a:spcBef>
              <a:spcAft>
                <a:spcPts val="0"/>
              </a:spcAft>
              <a:buSzPts val="1800"/>
              <a:buNone/>
            </a:pPr>
            <a:r>
              <a:t/>
            </a:r>
            <a:endParaRPr sz="1600"/>
          </a:p>
          <a:p>
            <a:pPr indent="0" lvl="0" marL="0" rtl="0" algn="l">
              <a:lnSpc>
                <a:spcPct val="100000"/>
              </a:lnSpc>
              <a:spcBef>
                <a:spcPts val="360"/>
              </a:spcBef>
              <a:spcAft>
                <a:spcPts val="0"/>
              </a:spcAft>
              <a:buSzPts val="1800"/>
              <a:buNone/>
            </a:pPr>
            <a:r>
              <a:t/>
            </a:r>
            <a:endParaRPr sz="1600"/>
          </a:p>
          <a:p>
            <a:pPr indent="0" lvl="0" marL="0" rtl="0" algn="l">
              <a:lnSpc>
                <a:spcPct val="100000"/>
              </a:lnSpc>
              <a:spcBef>
                <a:spcPts val="360"/>
              </a:spcBef>
              <a:spcAft>
                <a:spcPts val="0"/>
              </a:spcAft>
              <a:buSzPts val="1800"/>
              <a:buNone/>
            </a:pPr>
            <a:r>
              <a:t/>
            </a:r>
            <a:endParaRPr sz="1600"/>
          </a:p>
          <a:p>
            <a:pPr indent="0" lvl="0" marL="0" rtl="0" algn="l">
              <a:lnSpc>
                <a:spcPct val="100000"/>
              </a:lnSpc>
              <a:spcBef>
                <a:spcPts val="360"/>
              </a:spcBef>
              <a:spcAft>
                <a:spcPts val="0"/>
              </a:spcAft>
              <a:buSzPts val="1800"/>
              <a:buNone/>
            </a:pPr>
            <a:r>
              <a:t/>
            </a:r>
            <a:endParaRPr sz="1600"/>
          </a:p>
        </p:txBody>
      </p:sp>
      <p:sp>
        <p:nvSpPr>
          <p:cNvPr id="693" name="Google Shape;693;gf45c8eccd0_4_27"/>
          <p:cNvSpPr txBox="1"/>
          <p:nvPr>
            <p:ph idx="1" type="body"/>
          </p:nvPr>
        </p:nvSpPr>
        <p:spPr>
          <a:xfrm>
            <a:off x="866150" y="3128025"/>
            <a:ext cx="2549700" cy="3999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360"/>
              </a:spcBef>
              <a:spcAft>
                <a:spcPts val="0"/>
              </a:spcAft>
              <a:buSzPts val="1800"/>
              <a:buNone/>
            </a:pPr>
            <a:r>
              <a:rPr b="1" lang="en-GB" sz="1600">
                <a:solidFill>
                  <a:schemeClr val="dk1"/>
                </a:solidFill>
              </a:rPr>
              <a:t>Deadlock classification</a:t>
            </a:r>
            <a:endParaRPr b="1" sz="1600">
              <a:solidFill>
                <a:schemeClr val="dk1"/>
              </a:solidFill>
            </a:endParaRPr>
          </a:p>
          <a:p>
            <a:pPr indent="0" lvl="0" marL="0" rtl="0" algn="l">
              <a:lnSpc>
                <a:spcPct val="100000"/>
              </a:lnSpc>
              <a:spcBef>
                <a:spcPts val="360"/>
              </a:spcBef>
              <a:spcAft>
                <a:spcPts val="0"/>
              </a:spcAft>
              <a:buSzPts val="1800"/>
              <a:buNone/>
            </a:pPr>
            <a:r>
              <a:t/>
            </a:r>
            <a:endParaRPr sz="1600"/>
          </a:p>
          <a:p>
            <a:pPr indent="0" lvl="0" marL="0" rtl="0" algn="l">
              <a:lnSpc>
                <a:spcPct val="100000"/>
              </a:lnSpc>
              <a:spcBef>
                <a:spcPts val="360"/>
              </a:spcBef>
              <a:spcAft>
                <a:spcPts val="0"/>
              </a:spcAft>
              <a:buSzPts val="1800"/>
              <a:buNone/>
            </a:pPr>
            <a:r>
              <a:t/>
            </a:r>
            <a:endParaRPr sz="1600"/>
          </a:p>
          <a:p>
            <a:pPr indent="0" lvl="0" marL="0" rtl="0" algn="l">
              <a:lnSpc>
                <a:spcPct val="100000"/>
              </a:lnSpc>
              <a:spcBef>
                <a:spcPts val="360"/>
              </a:spcBef>
              <a:spcAft>
                <a:spcPts val="0"/>
              </a:spcAft>
              <a:buSzPts val="1800"/>
              <a:buNone/>
            </a:pPr>
            <a:r>
              <a:t/>
            </a:r>
            <a:endParaRPr sz="1600"/>
          </a:p>
          <a:p>
            <a:pPr indent="0" lvl="0" marL="0" rtl="0" algn="l">
              <a:lnSpc>
                <a:spcPct val="100000"/>
              </a:lnSpc>
              <a:spcBef>
                <a:spcPts val="360"/>
              </a:spcBef>
              <a:spcAft>
                <a:spcPts val="0"/>
              </a:spcAft>
              <a:buSzPts val="1800"/>
              <a:buNone/>
            </a:pPr>
            <a:r>
              <a:t/>
            </a:r>
            <a:endParaRPr sz="1600"/>
          </a:p>
          <a:p>
            <a:pPr indent="0" lvl="0" marL="0" rtl="0" algn="ctr">
              <a:spcBef>
                <a:spcPts val="360"/>
              </a:spcBef>
              <a:spcAft>
                <a:spcPts val="0"/>
              </a:spcAft>
              <a:buSzPts val="1800"/>
              <a:buNone/>
            </a:pPr>
            <a:r>
              <a:rPr b="1" lang="en-GB" sz="1600">
                <a:solidFill>
                  <a:schemeClr val="dk1"/>
                </a:solidFill>
              </a:rPr>
              <a:t>Deadlock resolution (Type 1 and 2)</a:t>
            </a:r>
            <a:endParaRPr b="1" sz="1600">
              <a:solidFill>
                <a:schemeClr val="dk1"/>
              </a:solidFill>
            </a:endParaRPr>
          </a:p>
          <a:p>
            <a:pPr indent="0" lvl="0" marL="0" rtl="0" algn="l">
              <a:spcBef>
                <a:spcPts val="360"/>
              </a:spcBef>
              <a:spcAft>
                <a:spcPts val="0"/>
              </a:spcAft>
              <a:buSzPts val="1800"/>
              <a:buNone/>
            </a:pPr>
            <a:r>
              <a:t/>
            </a:r>
            <a:endParaRPr sz="1600"/>
          </a:p>
          <a:p>
            <a:pPr indent="0" lvl="0" marL="0" rtl="0" algn="l">
              <a:spcBef>
                <a:spcPts val="360"/>
              </a:spcBef>
              <a:spcAft>
                <a:spcPts val="0"/>
              </a:spcAft>
              <a:buSzPts val="1800"/>
              <a:buNone/>
            </a:pPr>
            <a:r>
              <a:t/>
            </a:r>
            <a:endParaRPr sz="1600"/>
          </a:p>
          <a:p>
            <a:pPr indent="0" lvl="0" marL="0" rtl="0" algn="l">
              <a:spcBef>
                <a:spcPts val="360"/>
              </a:spcBef>
              <a:spcAft>
                <a:spcPts val="0"/>
              </a:spcAft>
              <a:buSzPts val="1800"/>
              <a:buNone/>
            </a:pPr>
            <a:r>
              <a:t/>
            </a:r>
            <a:endParaRPr sz="1600"/>
          </a:p>
          <a:p>
            <a:pPr indent="0" lvl="0" marL="0" rtl="0" algn="l">
              <a:spcBef>
                <a:spcPts val="360"/>
              </a:spcBef>
              <a:spcAft>
                <a:spcPts val="0"/>
              </a:spcAft>
              <a:buSzPts val="1800"/>
              <a:buNone/>
            </a:pPr>
            <a:r>
              <a:t/>
            </a:r>
            <a:endParaRPr sz="1600"/>
          </a:p>
          <a:p>
            <a:pPr indent="0" lvl="0" marL="0" rtl="0" algn="l">
              <a:spcBef>
                <a:spcPts val="360"/>
              </a:spcBef>
              <a:spcAft>
                <a:spcPts val="0"/>
              </a:spcAft>
              <a:buSzPts val="1800"/>
              <a:buNone/>
            </a:pPr>
            <a:r>
              <a:t/>
            </a:r>
            <a:endParaRPr sz="1600"/>
          </a:p>
          <a:p>
            <a:pPr indent="0" lvl="0" marL="0" rtl="0" algn="l">
              <a:spcBef>
                <a:spcPts val="360"/>
              </a:spcBef>
              <a:spcAft>
                <a:spcPts val="0"/>
              </a:spcAft>
              <a:buSzPts val="1800"/>
              <a:buNone/>
            </a:pPr>
            <a:r>
              <a:t/>
            </a:r>
            <a:endParaRPr sz="1600"/>
          </a:p>
          <a:p>
            <a:pPr indent="0" lvl="0" marL="0" rtl="0" algn="l">
              <a:lnSpc>
                <a:spcPct val="100000"/>
              </a:lnSpc>
              <a:spcBef>
                <a:spcPts val="360"/>
              </a:spcBef>
              <a:spcAft>
                <a:spcPts val="0"/>
              </a:spcAft>
              <a:buSzPts val="1800"/>
              <a:buNone/>
            </a:pPr>
            <a:r>
              <a:t/>
            </a:r>
            <a:endParaRPr sz="1600"/>
          </a:p>
          <a:p>
            <a:pPr indent="0" lvl="0" marL="0" rtl="0" algn="l">
              <a:lnSpc>
                <a:spcPct val="100000"/>
              </a:lnSpc>
              <a:spcBef>
                <a:spcPts val="360"/>
              </a:spcBef>
              <a:spcAft>
                <a:spcPts val="0"/>
              </a:spcAft>
              <a:buSzPts val="1800"/>
              <a:buNone/>
            </a:pPr>
            <a:r>
              <a:t/>
            </a:r>
            <a:endParaRPr sz="1600"/>
          </a:p>
        </p:txBody>
      </p:sp>
      <p:cxnSp>
        <p:nvCxnSpPr>
          <p:cNvPr id="694" name="Google Shape;694;gf45c8eccd0_4_27"/>
          <p:cNvCxnSpPr>
            <a:stCxn id="692" idx="3"/>
          </p:cNvCxnSpPr>
          <p:nvPr/>
        </p:nvCxnSpPr>
        <p:spPr>
          <a:xfrm>
            <a:off x="3203300" y="1244750"/>
            <a:ext cx="1836000" cy="537600"/>
          </a:xfrm>
          <a:prstGeom prst="straightConnector1">
            <a:avLst/>
          </a:prstGeom>
          <a:noFill/>
          <a:ln cap="flat" cmpd="sng" w="9525">
            <a:solidFill>
              <a:schemeClr val="dk2"/>
            </a:solidFill>
            <a:prstDash val="solid"/>
            <a:round/>
            <a:headEnd len="med" w="med" type="none"/>
            <a:tailEnd len="med" w="med" type="triangle"/>
          </a:ln>
        </p:spPr>
      </p:cxnSp>
      <p:cxnSp>
        <p:nvCxnSpPr>
          <p:cNvPr id="695" name="Google Shape;695;gf45c8eccd0_4_27"/>
          <p:cNvCxnSpPr>
            <a:stCxn id="693" idx="3"/>
          </p:cNvCxnSpPr>
          <p:nvPr/>
        </p:nvCxnSpPr>
        <p:spPr>
          <a:xfrm flipH="1" rot="10800000">
            <a:off x="3415850" y="2527875"/>
            <a:ext cx="1795800" cy="800100"/>
          </a:xfrm>
          <a:prstGeom prst="straightConnector1">
            <a:avLst/>
          </a:prstGeom>
          <a:noFill/>
          <a:ln cap="flat" cmpd="sng" w="9525">
            <a:solidFill>
              <a:schemeClr val="dk2"/>
            </a:solidFill>
            <a:prstDash val="solid"/>
            <a:round/>
            <a:headEnd len="med" w="med" type="none"/>
            <a:tailEnd len="med" w="med" type="triangle"/>
          </a:ln>
        </p:spPr>
      </p:cxnSp>
      <p:cxnSp>
        <p:nvCxnSpPr>
          <p:cNvPr id="696" name="Google Shape;696;gf45c8eccd0_4_27"/>
          <p:cNvCxnSpPr>
            <a:stCxn id="693" idx="3"/>
          </p:cNvCxnSpPr>
          <p:nvPr/>
        </p:nvCxnSpPr>
        <p:spPr>
          <a:xfrm flipH="1" rot="10800000">
            <a:off x="3415850" y="2834175"/>
            <a:ext cx="1780200" cy="493800"/>
          </a:xfrm>
          <a:prstGeom prst="straightConnector1">
            <a:avLst/>
          </a:prstGeom>
          <a:noFill/>
          <a:ln cap="flat" cmpd="sng" w="9525">
            <a:solidFill>
              <a:schemeClr val="dk2"/>
            </a:solidFill>
            <a:prstDash val="solid"/>
            <a:round/>
            <a:headEnd len="med" w="med" type="none"/>
            <a:tailEnd len="med" w="med" type="triangle"/>
          </a:ln>
        </p:spPr>
      </p:cxnSp>
      <p:cxnSp>
        <p:nvCxnSpPr>
          <p:cNvPr id="697" name="Google Shape;697;gf45c8eccd0_4_27"/>
          <p:cNvCxnSpPr>
            <a:stCxn id="693" idx="3"/>
          </p:cNvCxnSpPr>
          <p:nvPr/>
        </p:nvCxnSpPr>
        <p:spPr>
          <a:xfrm flipH="1" rot="10800000">
            <a:off x="3415850" y="3171675"/>
            <a:ext cx="1803600" cy="156300"/>
          </a:xfrm>
          <a:prstGeom prst="straightConnector1">
            <a:avLst/>
          </a:prstGeom>
          <a:noFill/>
          <a:ln cap="flat" cmpd="sng" w="9525">
            <a:solidFill>
              <a:schemeClr val="dk2"/>
            </a:solidFill>
            <a:prstDash val="solid"/>
            <a:round/>
            <a:headEnd len="med" w="med" type="none"/>
            <a:tailEnd len="med" w="med" type="triangle"/>
          </a:ln>
        </p:spPr>
      </p:cxnSp>
      <p:cxnSp>
        <p:nvCxnSpPr>
          <p:cNvPr id="698" name="Google Shape;698;gf45c8eccd0_4_27"/>
          <p:cNvCxnSpPr/>
          <p:nvPr/>
        </p:nvCxnSpPr>
        <p:spPr>
          <a:xfrm flipH="1" rot="10800000">
            <a:off x="3312275" y="4089775"/>
            <a:ext cx="1962300" cy="706500"/>
          </a:xfrm>
          <a:prstGeom prst="straightConnector1">
            <a:avLst/>
          </a:prstGeom>
          <a:noFill/>
          <a:ln cap="flat" cmpd="sng" w="9525">
            <a:solidFill>
              <a:schemeClr val="dk2"/>
            </a:solidFill>
            <a:prstDash val="solid"/>
            <a:round/>
            <a:headEnd len="med" w="med" type="none"/>
            <a:tailEnd len="med" w="med" type="triangle"/>
          </a:ln>
        </p:spPr>
      </p:cxnSp>
      <p:cxnSp>
        <p:nvCxnSpPr>
          <p:cNvPr id="699" name="Google Shape;699;gf45c8eccd0_4_27"/>
          <p:cNvCxnSpPr/>
          <p:nvPr/>
        </p:nvCxnSpPr>
        <p:spPr>
          <a:xfrm flipH="1" rot="10800000">
            <a:off x="3327975" y="4576425"/>
            <a:ext cx="1891500" cy="227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688"/>
                                        </p:tgtEl>
                                      </p:cBhvr>
                                    </p:animEffect>
                                    <p:set>
                                      <p:cBhvr>
                                        <p:cTn dur="1" fill="hold">
                                          <p:stCondLst>
                                            <p:cond delay="1000"/>
                                          </p:stCondLst>
                                        </p:cTn>
                                        <p:tgtEl>
                                          <p:spTgt spid="688"/>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91"/>
                                        </p:tgtEl>
                                        <p:attrNameLst>
                                          <p:attrName>style.visibility</p:attrName>
                                        </p:attrNameLst>
                                      </p:cBhvr>
                                      <p:to>
                                        <p:strVal val="visible"/>
                                      </p:to>
                                    </p:set>
                                    <p:animEffect filter="fade" transition="in">
                                      <p:cBhvr>
                                        <p:cTn dur="1000"/>
                                        <p:tgtEl>
                                          <p:spTgt spid="691"/>
                                        </p:tgtEl>
                                      </p:cBhvr>
                                    </p:animEffect>
                                  </p:childTnLst>
                                </p:cTn>
                              </p:par>
                              <p:par>
                                <p:cTn fill="hold" nodeType="withEffect" presetClass="entr" presetID="10" presetSubtype="0">
                                  <p:stCondLst>
                                    <p:cond delay="0"/>
                                  </p:stCondLst>
                                  <p:childTnLst>
                                    <p:set>
                                      <p:cBhvr>
                                        <p:cTn dur="1" fill="hold">
                                          <p:stCondLst>
                                            <p:cond delay="0"/>
                                          </p:stCondLst>
                                        </p:cTn>
                                        <p:tgtEl>
                                          <p:spTgt spid="692"/>
                                        </p:tgtEl>
                                        <p:attrNameLst>
                                          <p:attrName>style.visibility</p:attrName>
                                        </p:attrNameLst>
                                      </p:cBhvr>
                                      <p:to>
                                        <p:strVal val="visible"/>
                                      </p:to>
                                    </p:set>
                                    <p:animEffect filter="fade" transition="in">
                                      <p:cBhvr>
                                        <p:cTn dur="1000"/>
                                        <p:tgtEl>
                                          <p:spTgt spid="692"/>
                                        </p:tgtEl>
                                      </p:cBhvr>
                                    </p:animEffect>
                                  </p:childTnLst>
                                </p:cTn>
                              </p:par>
                              <p:par>
                                <p:cTn fill="hold" nodeType="withEffect" presetClass="entr" presetID="10" presetSubtype="0">
                                  <p:stCondLst>
                                    <p:cond delay="0"/>
                                  </p:stCondLst>
                                  <p:childTnLst>
                                    <p:set>
                                      <p:cBhvr>
                                        <p:cTn dur="1" fill="hold">
                                          <p:stCondLst>
                                            <p:cond delay="0"/>
                                          </p:stCondLst>
                                        </p:cTn>
                                        <p:tgtEl>
                                          <p:spTgt spid="694"/>
                                        </p:tgtEl>
                                        <p:attrNameLst>
                                          <p:attrName>style.visibility</p:attrName>
                                        </p:attrNameLst>
                                      </p:cBhvr>
                                      <p:to>
                                        <p:strVal val="visible"/>
                                      </p:to>
                                    </p:set>
                                    <p:animEffect filter="fade" transition="in">
                                      <p:cBhvr>
                                        <p:cTn dur="1000"/>
                                        <p:tgtEl>
                                          <p:spTgt spid="694"/>
                                        </p:tgtEl>
                                      </p:cBhvr>
                                    </p:animEffect>
                                  </p:childTnLst>
                                </p:cTn>
                              </p:par>
                              <p:par>
                                <p:cTn fill="hold" nodeType="withEffect" presetClass="entr" presetID="10" presetSubtype="0">
                                  <p:stCondLst>
                                    <p:cond delay="0"/>
                                  </p:stCondLst>
                                  <p:childTnLst>
                                    <p:set>
                                      <p:cBhvr>
                                        <p:cTn dur="1" fill="hold">
                                          <p:stCondLst>
                                            <p:cond delay="0"/>
                                          </p:stCondLst>
                                        </p:cTn>
                                        <p:tgtEl>
                                          <p:spTgt spid="695"/>
                                        </p:tgtEl>
                                        <p:attrNameLst>
                                          <p:attrName>style.visibility</p:attrName>
                                        </p:attrNameLst>
                                      </p:cBhvr>
                                      <p:to>
                                        <p:strVal val="visible"/>
                                      </p:to>
                                    </p:set>
                                    <p:animEffect filter="fade" transition="in">
                                      <p:cBhvr>
                                        <p:cTn dur="1000"/>
                                        <p:tgtEl>
                                          <p:spTgt spid="695"/>
                                        </p:tgtEl>
                                      </p:cBhvr>
                                    </p:animEffect>
                                  </p:childTnLst>
                                </p:cTn>
                              </p:par>
                              <p:par>
                                <p:cTn fill="hold" nodeType="withEffect" presetClass="entr" presetID="10" presetSubtype="0">
                                  <p:stCondLst>
                                    <p:cond delay="0"/>
                                  </p:stCondLst>
                                  <p:childTnLst>
                                    <p:set>
                                      <p:cBhvr>
                                        <p:cTn dur="1" fill="hold">
                                          <p:stCondLst>
                                            <p:cond delay="0"/>
                                          </p:stCondLst>
                                        </p:cTn>
                                        <p:tgtEl>
                                          <p:spTgt spid="696"/>
                                        </p:tgtEl>
                                        <p:attrNameLst>
                                          <p:attrName>style.visibility</p:attrName>
                                        </p:attrNameLst>
                                      </p:cBhvr>
                                      <p:to>
                                        <p:strVal val="visible"/>
                                      </p:to>
                                    </p:set>
                                    <p:animEffect filter="fade" transition="in">
                                      <p:cBhvr>
                                        <p:cTn dur="1000"/>
                                        <p:tgtEl>
                                          <p:spTgt spid="696"/>
                                        </p:tgtEl>
                                      </p:cBhvr>
                                    </p:animEffect>
                                  </p:childTnLst>
                                </p:cTn>
                              </p:par>
                              <p:par>
                                <p:cTn fill="hold" nodeType="withEffect" presetClass="entr" presetID="10" presetSubtype="0">
                                  <p:stCondLst>
                                    <p:cond delay="0"/>
                                  </p:stCondLst>
                                  <p:childTnLst>
                                    <p:set>
                                      <p:cBhvr>
                                        <p:cTn dur="1" fill="hold">
                                          <p:stCondLst>
                                            <p:cond delay="0"/>
                                          </p:stCondLst>
                                        </p:cTn>
                                        <p:tgtEl>
                                          <p:spTgt spid="697"/>
                                        </p:tgtEl>
                                        <p:attrNameLst>
                                          <p:attrName>style.visibility</p:attrName>
                                        </p:attrNameLst>
                                      </p:cBhvr>
                                      <p:to>
                                        <p:strVal val="visible"/>
                                      </p:to>
                                    </p:set>
                                    <p:animEffect filter="fade" transition="in">
                                      <p:cBhvr>
                                        <p:cTn dur="1000"/>
                                        <p:tgtEl>
                                          <p:spTgt spid="697"/>
                                        </p:tgtEl>
                                      </p:cBhvr>
                                    </p:animEffect>
                                  </p:childTnLst>
                                </p:cTn>
                              </p:par>
                              <p:par>
                                <p:cTn fill="hold" nodeType="withEffect" presetClass="entr" presetID="10" presetSubtype="0">
                                  <p:stCondLst>
                                    <p:cond delay="0"/>
                                  </p:stCondLst>
                                  <p:childTnLst>
                                    <p:set>
                                      <p:cBhvr>
                                        <p:cTn dur="1" fill="hold">
                                          <p:stCondLst>
                                            <p:cond delay="0"/>
                                          </p:stCondLst>
                                        </p:cTn>
                                        <p:tgtEl>
                                          <p:spTgt spid="693"/>
                                        </p:tgtEl>
                                        <p:attrNameLst>
                                          <p:attrName>style.visibility</p:attrName>
                                        </p:attrNameLst>
                                      </p:cBhvr>
                                      <p:to>
                                        <p:strVal val="visible"/>
                                      </p:to>
                                    </p:set>
                                    <p:animEffect filter="fade" transition="in">
                                      <p:cBhvr>
                                        <p:cTn dur="1000"/>
                                        <p:tgtEl>
                                          <p:spTgt spid="693"/>
                                        </p:tgtEl>
                                      </p:cBhvr>
                                    </p:animEffect>
                                  </p:childTnLst>
                                </p:cTn>
                              </p:par>
                              <p:par>
                                <p:cTn fill="hold" nodeType="withEffect" presetClass="entr" presetID="10" presetSubtype="0">
                                  <p:stCondLst>
                                    <p:cond delay="0"/>
                                  </p:stCondLst>
                                  <p:childTnLst>
                                    <p:set>
                                      <p:cBhvr>
                                        <p:cTn dur="1" fill="hold">
                                          <p:stCondLst>
                                            <p:cond delay="0"/>
                                          </p:stCondLst>
                                        </p:cTn>
                                        <p:tgtEl>
                                          <p:spTgt spid="698"/>
                                        </p:tgtEl>
                                        <p:attrNameLst>
                                          <p:attrName>style.visibility</p:attrName>
                                        </p:attrNameLst>
                                      </p:cBhvr>
                                      <p:to>
                                        <p:strVal val="visible"/>
                                      </p:to>
                                    </p:set>
                                    <p:animEffect filter="fade" transition="in">
                                      <p:cBhvr>
                                        <p:cTn dur="1000"/>
                                        <p:tgtEl>
                                          <p:spTgt spid="698"/>
                                        </p:tgtEl>
                                      </p:cBhvr>
                                    </p:animEffect>
                                  </p:childTnLst>
                                </p:cTn>
                              </p:par>
                              <p:par>
                                <p:cTn fill="hold" nodeType="withEffect" presetClass="entr" presetID="10" presetSubtype="0">
                                  <p:stCondLst>
                                    <p:cond delay="0"/>
                                  </p:stCondLst>
                                  <p:childTnLst>
                                    <p:set>
                                      <p:cBhvr>
                                        <p:cTn dur="1" fill="hold">
                                          <p:stCondLst>
                                            <p:cond delay="0"/>
                                          </p:stCondLst>
                                        </p:cTn>
                                        <p:tgtEl>
                                          <p:spTgt spid="699"/>
                                        </p:tgtEl>
                                        <p:attrNameLst>
                                          <p:attrName>style.visibility</p:attrName>
                                        </p:attrNameLst>
                                      </p:cBhvr>
                                      <p:to>
                                        <p:strVal val="visible"/>
                                      </p:to>
                                    </p:set>
                                    <p:animEffect filter="fade" transition="in">
                                      <p:cBhvr>
                                        <p:cTn dur="1000"/>
                                        <p:tgtEl>
                                          <p:spTgt spid="6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gf45c8ed791_0_8"/>
          <p:cNvSpPr txBox="1"/>
          <p:nvPr>
            <p:ph type="title"/>
          </p:nvPr>
        </p:nvSpPr>
        <p:spPr>
          <a:xfrm>
            <a:off x="95400" y="2809825"/>
            <a:ext cx="8953200" cy="5811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GB" sz="4700">
                <a:solidFill>
                  <a:schemeClr val="dk1"/>
                </a:solidFill>
              </a:rPr>
              <a:t>Thank you</a:t>
            </a:r>
            <a:endParaRPr sz="4700"/>
          </a:p>
        </p:txBody>
      </p:sp>
      <p:sp>
        <p:nvSpPr>
          <p:cNvPr id="706" name="Google Shape;706;gf45c8ed791_0_8"/>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lt1"/>
              </a:buClr>
              <a:buSzPts val="1100"/>
              <a:buFont typeface="Arial"/>
              <a:buNone/>
            </a:pPr>
            <a:r>
              <a:rPr lang="en-GB"/>
              <a:t>Pagina </a:t>
            </a:r>
            <a:fld id="{00000000-1234-1234-1234-123412341234}" type="slidenum">
              <a:rPr lang="en-GB"/>
              <a:t>‹#›</a:t>
            </a:fld>
            <a:endParaRPr/>
          </a:p>
        </p:txBody>
      </p:sp>
      <p:sp>
        <p:nvSpPr>
          <p:cNvPr id="707" name="Google Shape;707;gf45c8ed791_0_8"/>
          <p:cNvSpPr txBox="1"/>
          <p:nvPr/>
        </p:nvSpPr>
        <p:spPr>
          <a:xfrm>
            <a:off x="1219200" y="6148375"/>
            <a:ext cx="5638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r>
              <a:rPr b="1" i="0" lang="en-GB" sz="1400" u="none" cap="none" strike="noStrike">
                <a:solidFill>
                  <a:schemeClr val="lt1"/>
                </a:solidFill>
                <a:latin typeface="Arial"/>
                <a:ea typeface="Arial"/>
                <a:cs typeface="Arial"/>
                <a:sym typeface="Arial"/>
              </a:rPr>
              <a:t>Multi-robot collision avoidance using control barrier functions</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4"/>
          <p:cNvSpPr txBox="1"/>
          <p:nvPr/>
        </p:nvSpPr>
        <p:spPr>
          <a:xfrm>
            <a:off x="43434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4"/>
          <p:cNvSpPr txBox="1"/>
          <p:nvPr/>
        </p:nvSpPr>
        <p:spPr>
          <a:xfrm>
            <a:off x="1219200" y="6148387"/>
            <a:ext cx="2895600" cy="457200"/>
          </a:xfrm>
          <a:prstGeom prst="rect">
            <a:avLst/>
          </a:prstGeom>
          <a:noFill/>
          <a:ln>
            <a:noFill/>
          </a:ln>
        </p:spPr>
        <p:txBody>
          <a:bodyPr anchorCtr="0" anchor="t" bIns="45700" lIns="91425" spcFirstLastPara="1" rIns="91425" wrap="square" tIns="45700">
            <a:noAutofit/>
          </a:bodyPr>
          <a:lstStyle/>
          <a:p>
            <a:pPr indent="0" lvl="0" marL="91440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0000"/>
              </a:solidFill>
              <a:latin typeface="Arial"/>
              <a:ea typeface="Arial"/>
              <a:cs typeface="Arial"/>
              <a:sym typeface="Arial"/>
            </a:endParaRPr>
          </a:p>
        </p:txBody>
      </p:sp>
      <p:sp>
        <p:nvSpPr>
          <p:cNvPr id="174" name="Google Shape;174;p4"/>
          <p:cNvSpPr txBox="1"/>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100"/>
              <a:buFont typeface="Arial"/>
              <a:buNone/>
            </a:pPr>
            <a:r>
              <a:rPr b="0" i="0" lang="en-GB" sz="1100" u="none" cap="none" strike="noStrike">
                <a:solidFill>
                  <a:schemeClr val="lt1"/>
                </a:solidFill>
                <a:latin typeface="Arial"/>
                <a:ea typeface="Arial"/>
                <a:cs typeface="Arial"/>
                <a:sym typeface="Arial"/>
              </a:rPr>
              <a:t>Pagina </a:t>
            </a:r>
            <a:fld id="{00000000-1234-1234-1234-123412341234}" type="slidenum">
              <a:rPr b="0" i="0" lang="en-GB" sz="11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75" name="Google Shape;175;p4"/>
          <p:cNvSpPr txBox="1"/>
          <p:nvPr>
            <p:ph idx="1" type="body"/>
          </p:nvPr>
        </p:nvSpPr>
        <p:spPr>
          <a:xfrm>
            <a:off x="188875" y="668375"/>
            <a:ext cx="8848500" cy="5035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GB" sz="1900">
                <a:latin typeface="Times New Roman"/>
                <a:ea typeface="Times New Roman"/>
                <a:cs typeface="Times New Roman"/>
                <a:sym typeface="Times New Roman"/>
              </a:rPr>
              <a:t>That is, Lyapunov functions yield invariant level sets so, if these level sets are contained in the safe set one can guarantee safety—importantly, </a:t>
            </a:r>
            <a:r>
              <a:rPr b="1" lang="en-GB" sz="1900">
                <a:latin typeface="Times New Roman"/>
                <a:ea typeface="Times New Roman"/>
                <a:cs typeface="Times New Roman"/>
                <a:sym typeface="Times New Roman"/>
              </a:rPr>
              <a:t>these conditions can be applied over the entire set and not just on the boundary.</a:t>
            </a:r>
            <a:endParaRPr b="1" sz="19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rPr b="1" lang="en-GB" sz="1900">
                <a:latin typeface="Times New Roman"/>
                <a:ea typeface="Times New Roman"/>
                <a:cs typeface="Times New Roman"/>
                <a:sym typeface="Times New Roman"/>
              </a:rPr>
              <a:t>The major limitation is that, while these conditions ensure safety they also enforce invariance of every level set.</a:t>
            </a:r>
            <a:endParaRPr b="1" sz="19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rPr lang="en-GB" sz="1900">
                <a:latin typeface="Times New Roman"/>
                <a:ea typeface="Times New Roman"/>
                <a:cs typeface="Times New Roman"/>
                <a:sym typeface="Times New Roman"/>
              </a:rPr>
              <a:t>The new formulation is </a:t>
            </a:r>
            <a:endParaRPr sz="1900">
              <a:latin typeface="Times New Roman"/>
              <a:ea typeface="Times New Roman"/>
              <a:cs typeface="Times New Roman"/>
              <a:sym typeface="Times New Roman"/>
            </a:endParaRPr>
          </a:p>
        </p:txBody>
      </p:sp>
      <p:sp>
        <p:nvSpPr>
          <p:cNvPr id="176" name="Google Shape;176;p4"/>
          <p:cNvSpPr txBox="1"/>
          <p:nvPr>
            <p:ph type="title"/>
          </p:nvPr>
        </p:nvSpPr>
        <p:spPr>
          <a:xfrm>
            <a:off x="606287" y="-1337225"/>
            <a:ext cx="7416900" cy="581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b="0" lang="en-GB">
                <a:solidFill>
                  <a:srgbClr val="000000"/>
                </a:solidFill>
                <a:latin typeface="Times New Roman"/>
                <a:ea typeface="Times New Roman"/>
                <a:cs typeface="Times New Roman"/>
                <a:sym typeface="Times New Roman"/>
              </a:rPr>
              <a:t>Re-discovery of the control barrier function from 2004</a:t>
            </a:r>
            <a:endParaRPr b="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a:p>
        </p:txBody>
      </p:sp>
      <p:pic>
        <p:nvPicPr>
          <p:cNvPr id="177" name="Google Shape;177;p4"/>
          <p:cNvPicPr preferRelativeResize="0"/>
          <p:nvPr/>
        </p:nvPicPr>
        <p:blipFill rotWithShape="1">
          <a:blip r:embed="rId3">
            <a:alphaModFix/>
          </a:blip>
          <a:srcRect b="0" l="0" r="0" t="0"/>
          <a:stretch/>
        </p:blipFill>
        <p:spPr>
          <a:xfrm>
            <a:off x="188838" y="3417738"/>
            <a:ext cx="8848574" cy="2561825"/>
          </a:xfrm>
          <a:prstGeom prst="rect">
            <a:avLst/>
          </a:prstGeom>
          <a:noFill/>
          <a:ln>
            <a:noFill/>
          </a:ln>
        </p:spPr>
      </p:pic>
      <p:pic>
        <p:nvPicPr>
          <p:cNvPr id="178" name="Google Shape;178;p4"/>
          <p:cNvPicPr preferRelativeResize="0"/>
          <p:nvPr/>
        </p:nvPicPr>
        <p:blipFill rotWithShape="1">
          <a:blip r:embed="rId4">
            <a:alphaModFix/>
          </a:blip>
          <a:srcRect b="0" l="0" r="0" t="0"/>
          <a:stretch/>
        </p:blipFill>
        <p:spPr>
          <a:xfrm>
            <a:off x="2047750" y="2609447"/>
            <a:ext cx="5130750" cy="639500"/>
          </a:xfrm>
          <a:prstGeom prst="rect">
            <a:avLst/>
          </a:prstGeom>
          <a:noFill/>
          <a:ln>
            <a:noFill/>
          </a:ln>
        </p:spPr>
      </p:pic>
      <p:sp>
        <p:nvSpPr>
          <p:cNvPr id="179" name="Google Shape;179;p4"/>
          <p:cNvSpPr/>
          <p:nvPr/>
        </p:nvSpPr>
        <p:spPr>
          <a:xfrm>
            <a:off x="4281375" y="2237650"/>
            <a:ext cx="392400" cy="581100"/>
          </a:xfrm>
          <a:prstGeom prst="bentArrow">
            <a:avLst>
              <a:gd fmla="val 25000" name="adj1"/>
              <a:gd fmla="val 25000" name="adj2"/>
              <a:gd fmla="val 25000" name="adj3"/>
              <a:gd fmla="val 43750" name="adj4"/>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4"/>
          <p:cNvSpPr txBox="1"/>
          <p:nvPr/>
        </p:nvSpPr>
        <p:spPr>
          <a:xfrm>
            <a:off x="4673775" y="2135850"/>
            <a:ext cx="2576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Times New Roman"/>
                <a:ea typeface="Times New Roman"/>
                <a:cs typeface="Times New Roman"/>
                <a:sym typeface="Times New Roman"/>
              </a:rPr>
              <a:t>Class K extended function</a:t>
            </a:r>
            <a:endParaRPr b="1" i="0" sz="1400" u="none" cap="none" strike="noStrike">
              <a:solidFill>
                <a:srgbClr val="000000"/>
              </a:solidFill>
              <a:latin typeface="Times New Roman"/>
              <a:ea typeface="Times New Roman"/>
              <a:cs typeface="Times New Roman"/>
              <a:sym typeface="Times New Roman"/>
            </a:endParaRPr>
          </a:p>
        </p:txBody>
      </p:sp>
      <p:sp>
        <p:nvSpPr>
          <p:cNvPr id="181" name="Google Shape;181;p4"/>
          <p:cNvSpPr txBox="1"/>
          <p:nvPr/>
        </p:nvSpPr>
        <p:spPr>
          <a:xfrm>
            <a:off x="1219200" y="6148375"/>
            <a:ext cx="5697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r>
              <a:rPr b="1" i="0" lang="en-GB" sz="1400" u="none" cap="none" strike="noStrike">
                <a:solidFill>
                  <a:schemeClr val="lt1"/>
                </a:solidFill>
                <a:latin typeface="Arial"/>
                <a:ea typeface="Arial"/>
                <a:cs typeface="Arial"/>
                <a:sym typeface="Arial"/>
              </a:rPr>
              <a:t>Multi-robot collision avoidance using control barrier functions</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p:txBody>
      </p:sp>
      <p:sp>
        <p:nvSpPr>
          <p:cNvPr id="182" name="Google Shape;182;p4"/>
          <p:cNvSpPr txBox="1"/>
          <p:nvPr>
            <p:ph type="title"/>
          </p:nvPr>
        </p:nvSpPr>
        <p:spPr>
          <a:xfrm>
            <a:off x="216524" y="138250"/>
            <a:ext cx="7559700" cy="581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latin typeface="Times New Roman"/>
                <a:ea typeface="Times New Roman"/>
                <a:cs typeface="Times New Roman"/>
                <a:sym typeface="Times New Roman"/>
              </a:rPr>
              <a:t>Re-discovery of the control barrier function from 2004</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6"/>
          <p:cNvSpPr txBox="1"/>
          <p:nvPr>
            <p:ph type="title"/>
          </p:nvPr>
        </p:nvSpPr>
        <p:spPr>
          <a:xfrm>
            <a:off x="1116012" y="409575"/>
            <a:ext cx="7559700" cy="581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Control Barrier Function </a:t>
            </a:r>
            <a:endParaRPr/>
          </a:p>
        </p:txBody>
      </p:sp>
      <p:sp>
        <p:nvSpPr>
          <p:cNvPr id="189" name="Google Shape;189;p6"/>
          <p:cNvSpPr txBox="1"/>
          <p:nvPr>
            <p:ph idx="1" type="body"/>
          </p:nvPr>
        </p:nvSpPr>
        <p:spPr>
          <a:xfrm>
            <a:off x="406825" y="990675"/>
            <a:ext cx="8572500" cy="5033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GB" sz="1900">
                <a:latin typeface="Times New Roman"/>
                <a:ea typeface="Times New Roman"/>
                <a:cs typeface="Times New Roman"/>
                <a:sym typeface="Times New Roman"/>
              </a:rPr>
              <a:t>Unlike stability which involves driving a system to a point (or a set), safety can be framed in the context of enforcing invariance of a set, i.e., not leaving a safe set. In particular, we consider a set C defined as the superlevel set of a continuously differentiable function </a:t>
            </a:r>
            <a:r>
              <a:rPr lang="en-GB"/>
              <a:t>:</a:t>
            </a:r>
            <a:br>
              <a:rPr lang="en-GB"/>
            </a:br>
            <a:endParaRPr/>
          </a:p>
          <a:p>
            <a:pPr indent="0" lvl="0" marL="0" rtl="0" algn="l">
              <a:lnSpc>
                <a:spcPct val="100000"/>
              </a:lnSpc>
              <a:spcBef>
                <a:spcPts val="360"/>
              </a:spcBef>
              <a:spcAft>
                <a:spcPts val="0"/>
              </a:spcAft>
              <a:buSzPts val="1800"/>
              <a:buNone/>
            </a:pPr>
            <a:br>
              <a:rPr lang="en-GB"/>
            </a:br>
            <a:endParaRPr/>
          </a:p>
        </p:txBody>
      </p:sp>
      <p:sp>
        <p:nvSpPr>
          <p:cNvPr id="190" name="Google Shape;190;p6"/>
          <p:cNvSpPr txBox="1"/>
          <p:nvPr>
            <p:ph idx="12" type="sldNum"/>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chemeClr val="lt1"/>
              </a:buClr>
              <a:buSzPts val="1100"/>
              <a:buFont typeface="Arial"/>
              <a:buNone/>
            </a:pPr>
            <a:r>
              <a:rPr lang="en-GB"/>
              <a:t>Pagina </a:t>
            </a:r>
            <a:fld id="{00000000-1234-1234-1234-123412341234}" type="slidenum">
              <a:rPr lang="en-GB"/>
              <a:t>‹#›</a:t>
            </a:fld>
            <a:endParaRPr/>
          </a:p>
        </p:txBody>
      </p:sp>
      <p:sp>
        <p:nvSpPr>
          <p:cNvPr id="191" name="Google Shape;191;p6"/>
          <p:cNvSpPr txBox="1"/>
          <p:nvPr/>
        </p:nvSpPr>
        <p:spPr>
          <a:xfrm>
            <a:off x="1219200" y="6148375"/>
            <a:ext cx="57549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r>
              <a:rPr b="1" i="0" lang="en-GB" sz="1400" u="none" cap="none" strike="noStrike">
                <a:solidFill>
                  <a:schemeClr val="lt1"/>
                </a:solidFill>
                <a:latin typeface="Arial"/>
                <a:ea typeface="Arial"/>
                <a:cs typeface="Arial"/>
                <a:sym typeface="Arial"/>
              </a:rPr>
              <a:t>Multi-robot collision avoidance using control barrier functions</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p:txBody>
      </p:sp>
      <p:pic>
        <p:nvPicPr>
          <p:cNvPr id="192" name="Google Shape;192;p6"/>
          <p:cNvPicPr preferRelativeResize="0"/>
          <p:nvPr/>
        </p:nvPicPr>
        <p:blipFill rotWithShape="1">
          <a:blip r:embed="rId3">
            <a:alphaModFix/>
          </a:blip>
          <a:srcRect b="0" l="0" r="0" t="0"/>
          <a:stretch/>
        </p:blipFill>
        <p:spPr>
          <a:xfrm>
            <a:off x="4852897" y="3097400"/>
            <a:ext cx="4226750" cy="2595250"/>
          </a:xfrm>
          <a:prstGeom prst="rect">
            <a:avLst/>
          </a:prstGeom>
          <a:noFill/>
          <a:ln>
            <a:noFill/>
          </a:ln>
        </p:spPr>
      </p:pic>
      <p:pic>
        <p:nvPicPr>
          <p:cNvPr id="193" name="Google Shape;193;p6"/>
          <p:cNvPicPr preferRelativeResize="0"/>
          <p:nvPr/>
        </p:nvPicPr>
        <p:blipFill>
          <a:blip r:embed="rId4">
            <a:alphaModFix/>
          </a:blip>
          <a:stretch>
            <a:fillRect/>
          </a:stretch>
        </p:blipFill>
        <p:spPr>
          <a:xfrm>
            <a:off x="3569034" y="2213350"/>
            <a:ext cx="2248075" cy="342100"/>
          </a:xfrm>
          <a:prstGeom prst="rect">
            <a:avLst/>
          </a:prstGeom>
          <a:noFill/>
          <a:ln>
            <a:noFill/>
          </a:ln>
        </p:spPr>
      </p:pic>
      <p:pic>
        <p:nvPicPr>
          <p:cNvPr id="194" name="Google Shape;194;p6"/>
          <p:cNvPicPr preferRelativeResize="0"/>
          <p:nvPr/>
        </p:nvPicPr>
        <p:blipFill>
          <a:blip r:embed="rId5">
            <a:alphaModFix/>
          </a:blip>
          <a:stretch>
            <a:fillRect/>
          </a:stretch>
        </p:blipFill>
        <p:spPr>
          <a:xfrm>
            <a:off x="137725" y="3211450"/>
            <a:ext cx="4715175" cy="1914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5"/>
          <p:cNvSpPr txBox="1"/>
          <p:nvPr/>
        </p:nvSpPr>
        <p:spPr>
          <a:xfrm>
            <a:off x="43434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5"/>
          <p:cNvSpPr txBox="1"/>
          <p:nvPr/>
        </p:nvSpPr>
        <p:spPr>
          <a:xfrm>
            <a:off x="1219200" y="6148387"/>
            <a:ext cx="2895600" cy="457200"/>
          </a:xfrm>
          <a:prstGeom prst="rect">
            <a:avLst/>
          </a:prstGeom>
          <a:noFill/>
          <a:ln>
            <a:noFill/>
          </a:ln>
        </p:spPr>
        <p:txBody>
          <a:bodyPr anchorCtr="0" anchor="t" bIns="45700" lIns="91425" spcFirstLastPara="1" rIns="91425" wrap="square" tIns="45700">
            <a:noAutofit/>
          </a:bodyPr>
          <a:lstStyle/>
          <a:p>
            <a:pPr indent="0" lvl="0" marL="91440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0000"/>
              </a:solidFill>
              <a:latin typeface="Arial"/>
              <a:ea typeface="Arial"/>
              <a:cs typeface="Arial"/>
              <a:sym typeface="Arial"/>
            </a:endParaRPr>
          </a:p>
        </p:txBody>
      </p:sp>
      <p:sp>
        <p:nvSpPr>
          <p:cNvPr id="202" name="Google Shape;202;p5"/>
          <p:cNvSpPr txBox="1"/>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100"/>
              <a:buFont typeface="Arial"/>
              <a:buNone/>
            </a:pPr>
            <a:r>
              <a:rPr b="0" i="0" lang="en-GB" sz="1100" u="none" cap="none" strike="noStrike">
                <a:solidFill>
                  <a:schemeClr val="lt1"/>
                </a:solidFill>
                <a:latin typeface="Arial"/>
                <a:ea typeface="Arial"/>
                <a:cs typeface="Arial"/>
                <a:sym typeface="Arial"/>
              </a:rPr>
              <a:t>Pagina </a:t>
            </a:r>
            <a:fld id="{00000000-1234-1234-1234-123412341234}" type="slidenum">
              <a:rPr b="0" i="0" lang="en-GB" sz="11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03" name="Google Shape;203;p5"/>
          <p:cNvSpPr txBox="1"/>
          <p:nvPr>
            <p:ph idx="1" type="body"/>
          </p:nvPr>
        </p:nvSpPr>
        <p:spPr>
          <a:xfrm>
            <a:off x="382500" y="641038"/>
            <a:ext cx="8734500" cy="5132100"/>
          </a:xfrm>
          <a:prstGeom prst="rect">
            <a:avLst/>
          </a:prstGeom>
          <a:noFill/>
          <a:ln>
            <a:noFill/>
          </a:ln>
        </p:spPr>
        <p:txBody>
          <a:bodyPr anchorCtr="0" anchor="t" bIns="45700" lIns="91425" spcFirstLastPara="1" rIns="91425" wrap="square" tIns="45700">
            <a:noAutofit/>
          </a:bodyPr>
          <a:lstStyle/>
          <a:p>
            <a:pPr indent="-190500" lvl="0" marL="342900" rtl="0" algn="l">
              <a:lnSpc>
                <a:spcPct val="100000"/>
              </a:lnSpc>
              <a:spcBef>
                <a:spcPts val="0"/>
              </a:spcBef>
              <a:spcAft>
                <a:spcPts val="0"/>
              </a:spcAft>
              <a:buSzPts val="1800"/>
              <a:buNone/>
            </a:pPr>
            <a:br>
              <a:rPr lang="en-GB" sz="1200">
                <a:solidFill>
                  <a:srgbClr val="202122"/>
                </a:solidFill>
                <a:highlight>
                  <a:schemeClr val="lt1"/>
                </a:highlight>
              </a:rPr>
            </a:br>
            <a:r>
              <a:rPr lang="en-GB" sz="1200">
                <a:solidFill>
                  <a:srgbClr val="202122"/>
                </a:solidFill>
                <a:highlight>
                  <a:schemeClr val="lt1"/>
                </a:highlight>
              </a:rPr>
              <a:t>                                                                        </a:t>
            </a:r>
            <a:r>
              <a:rPr b="1" lang="en-GB" sz="1800">
                <a:solidFill>
                  <a:srgbClr val="202122"/>
                </a:solidFill>
                <a:highlight>
                  <a:schemeClr val="lt1"/>
                </a:highlight>
                <a:latin typeface="Times New Roman"/>
                <a:ea typeface="Times New Roman"/>
                <a:cs typeface="Times New Roman"/>
                <a:sym typeface="Times New Roman"/>
              </a:rPr>
              <a:t>   </a:t>
            </a:r>
            <a:r>
              <a:rPr b="1" lang="en-GB" sz="1600">
                <a:solidFill>
                  <a:srgbClr val="202122"/>
                </a:solidFill>
                <a:highlight>
                  <a:schemeClr val="lt1"/>
                </a:highlight>
                <a:latin typeface="Times New Roman"/>
                <a:ea typeface="Times New Roman"/>
                <a:cs typeface="Times New Roman"/>
                <a:sym typeface="Times New Roman"/>
              </a:rPr>
              <a:t>    </a:t>
            </a:r>
            <a:br>
              <a:rPr b="1" lang="en-GB" sz="1600">
                <a:solidFill>
                  <a:srgbClr val="202122"/>
                </a:solidFill>
                <a:highlight>
                  <a:schemeClr val="lt1"/>
                </a:highlight>
                <a:latin typeface="Times New Roman"/>
                <a:ea typeface="Times New Roman"/>
                <a:cs typeface="Times New Roman"/>
                <a:sym typeface="Times New Roman"/>
              </a:rPr>
            </a:br>
            <a:br>
              <a:rPr lang="en-GB" sz="1600">
                <a:solidFill>
                  <a:srgbClr val="202122"/>
                </a:solidFill>
                <a:highlight>
                  <a:schemeClr val="lt1"/>
                </a:highlight>
                <a:latin typeface="Times New Roman"/>
                <a:ea typeface="Times New Roman"/>
                <a:cs typeface="Times New Roman"/>
                <a:sym typeface="Times New Roman"/>
              </a:rPr>
            </a:br>
            <a:br>
              <a:rPr lang="en-GB" sz="1400">
                <a:solidFill>
                  <a:srgbClr val="202122"/>
                </a:solidFill>
                <a:highlight>
                  <a:schemeClr val="lt1"/>
                </a:highlight>
                <a:latin typeface="Times New Roman"/>
                <a:ea typeface="Times New Roman"/>
                <a:cs typeface="Times New Roman"/>
                <a:sym typeface="Times New Roman"/>
              </a:rPr>
            </a:br>
            <a:br>
              <a:rPr lang="en-GB" sz="1200">
                <a:solidFill>
                  <a:srgbClr val="202122"/>
                </a:solidFill>
                <a:highlight>
                  <a:schemeClr val="lt1"/>
                </a:highlight>
                <a:latin typeface="Times New Roman"/>
                <a:ea typeface="Times New Roman"/>
                <a:cs typeface="Times New Roman"/>
                <a:sym typeface="Times New Roman"/>
              </a:rPr>
            </a:br>
            <a:r>
              <a:rPr lang="en-GB" sz="1200">
                <a:solidFill>
                  <a:srgbClr val="202122"/>
                </a:solidFill>
                <a:highlight>
                  <a:schemeClr val="lt1"/>
                </a:highlight>
                <a:latin typeface="Times New Roman"/>
                <a:ea typeface="Times New Roman"/>
                <a:cs typeface="Times New Roman"/>
                <a:sym typeface="Times New Roman"/>
              </a:rPr>
              <a:t>          </a:t>
            </a:r>
            <a:br>
              <a:rPr lang="en-GB" sz="1200" u="sng">
                <a:solidFill>
                  <a:srgbClr val="202122"/>
                </a:solidFill>
                <a:highlight>
                  <a:schemeClr val="lt1"/>
                </a:highlight>
                <a:latin typeface="Times New Roman"/>
                <a:ea typeface="Times New Roman"/>
                <a:cs typeface="Times New Roman"/>
                <a:sym typeface="Times New Roman"/>
              </a:rPr>
            </a:br>
            <a:endParaRPr/>
          </a:p>
        </p:txBody>
      </p:sp>
      <p:sp>
        <p:nvSpPr>
          <p:cNvPr id="204" name="Google Shape;204;p5"/>
          <p:cNvSpPr txBox="1"/>
          <p:nvPr>
            <p:ph type="title"/>
          </p:nvPr>
        </p:nvSpPr>
        <p:spPr>
          <a:xfrm>
            <a:off x="1041312" y="133275"/>
            <a:ext cx="7416900" cy="581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Control Lyapunov VS Control Barrier Functions </a:t>
            </a:r>
            <a:endParaRPr/>
          </a:p>
        </p:txBody>
      </p:sp>
      <p:graphicFrame>
        <p:nvGraphicFramePr>
          <p:cNvPr id="205" name="Google Shape;205;p5"/>
          <p:cNvGraphicFramePr/>
          <p:nvPr/>
        </p:nvGraphicFramePr>
        <p:xfrm>
          <a:off x="393100" y="2181850"/>
          <a:ext cx="3000000" cy="3000000"/>
        </p:xfrm>
        <a:graphic>
          <a:graphicData uri="http://schemas.openxmlformats.org/drawingml/2006/table">
            <a:tbl>
              <a:tblPr>
                <a:noFill/>
                <a:tableStyleId>{54000C6C-4745-4FAF-B91E-5095C766D3C8}</a:tableStyleId>
              </a:tblPr>
              <a:tblGrid>
                <a:gridCol w="4178900"/>
                <a:gridCol w="4178900"/>
              </a:tblGrid>
              <a:tr h="434275">
                <a:tc>
                  <a:txBody>
                    <a:bodyPr/>
                    <a:lstStyle/>
                    <a:p>
                      <a:pPr indent="0" lvl="0" marL="0" marR="0" rtl="0" algn="l">
                        <a:lnSpc>
                          <a:spcPct val="100000"/>
                        </a:lnSpc>
                        <a:spcBef>
                          <a:spcPts val="0"/>
                        </a:spcBef>
                        <a:spcAft>
                          <a:spcPts val="0"/>
                        </a:spcAft>
                        <a:buClr>
                          <a:srgbClr val="000000"/>
                        </a:buClr>
                        <a:buSzPts val="1800"/>
                        <a:buFont typeface="Arial"/>
                        <a:buNone/>
                      </a:pPr>
                      <a:r>
                        <a:rPr b="1" lang="en-GB" sz="1800" u="none" cap="none" strike="noStrike"/>
                        <a:t>                            CLF</a:t>
                      </a:r>
                      <a:endParaRPr b="1" sz="1800" u="none" cap="none" strike="noStrike"/>
                    </a:p>
                  </a:txBody>
                  <a:tcPr marT="91425" marB="91425" marR="91425" marL="91425">
                    <a:solidFill>
                      <a:srgbClr val="CCCCCC"/>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1" lang="en-GB" sz="1800" u="none" cap="none" strike="noStrike"/>
                        <a:t>                              CBF</a:t>
                      </a:r>
                      <a:endParaRPr b="1" sz="1800" u="none" cap="none" strike="noStrike"/>
                    </a:p>
                  </a:txBody>
                  <a:tcPr marT="91425" marB="91425" marR="91425" marL="91425">
                    <a:solidFill>
                      <a:srgbClr val="CCCCCC"/>
                    </a:solidFill>
                  </a:tcPr>
                </a:tc>
              </a:tr>
              <a:tr h="1524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pic>
        <p:nvPicPr>
          <p:cNvPr id="206" name="Google Shape;206;p5"/>
          <p:cNvPicPr preferRelativeResize="0"/>
          <p:nvPr/>
        </p:nvPicPr>
        <p:blipFill rotWithShape="1">
          <a:blip r:embed="rId3">
            <a:alphaModFix/>
          </a:blip>
          <a:srcRect b="0" l="0" r="0" t="0"/>
          <a:stretch/>
        </p:blipFill>
        <p:spPr>
          <a:xfrm>
            <a:off x="2901325" y="641038"/>
            <a:ext cx="3057525" cy="600075"/>
          </a:xfrm>
          <a:prstGeom prst="rect">
            <a:avLst/>
          </a:prstGeom>
          <a:noFill/>
          <a:ln>
            <a:noFill/>
          </a:ln>
        </p:spPr>
      </p:pic>
      <p:pic>
        <p:nvPicPr>
          <p:cNvPr id="207" name="Google Shape;207;p5"/>
          <p:cNvPicPr preferRelativeResize="0"/>
          <p:nvPr/>
        </p:nvPicPr>
        <p:blipFill rotWithShape="1">
          <a:blip r:embed="rId4">
            <a:alphaModFix/>
          </a:blip>
          <a:srcRect b="0" l="0" r="0" t="0"/>
          <a:stretch/>
        </p:blipFill>
        <p:spPr>
          <a:xfrm>
            <a:off x="1082613" y="1139388"/>
            <a:ext cx="7334250" cy="828675"/>
          </a:xfrm>
          <a:prstGeom prst="rect">
            <a:avLst/>
          </a:prstGeom>
          <a:noFill/>
          <a:ln>
            <a:noFill/>
          </a:ln>
        </p:spPr>
      </p:pic>
      <p:pic>
        <p:nvPicPr>
          <p:cNvPr id="208" name="Google Shape;208;p5"/>
          <p:cNvPicPr preferRelativeResize="0"/>
          <p:nvPr/>
        </p:nvPicPr>
        <p:blipFill rotWithShape="1">
          <a:blip r:embed="rId5">
            <a:alphaModFix/>
          </a:blip>
          <a:srcRect b="0" l="0" r="0" t="0"/>
          <a:stretch/>
        </p:blipFill>
        <p:spPr>
          <a:xfrm>
            <a:off x="1718288" y="5103750"/>
            <a:ext cx="6062925" cy="457200"/>
          </a:xfrm>
          <a:prstGeom prst="rect">
            <a:avLst/>
          </a:prstGeom>
          <a:noFill/>
          <a:ln>
            <a:noFill/>
          </a:ln>
        </p:spPr>
      </p:pic>
      <p:pic>
        <p:nvPicPr>
          <p:cNvPr id="209" name="Google Shape;209;p5"/>
          <p:cNvPicPr preferRelativeResize="0"/>
          <p:nvPr/>
        </p:nvPicPr>
        <p:blipFill rotWithShape="1">
          <a:blip r:embed="rId6">
            <a:alphaModFix/>
          </a:blip>
          <a:srcRect b="0" l="0" r="0" t="0"/>
          <a:stretch/>
        </p:blipFill>
        <p:spPr>
          <a:xfrm>
            <a:off x="4848050" y="3654425"/>
            <a:ext cx="3685049" cy="396350"/>
          </a:xfrm>
          <a:prstGeom prst="rect">
            <a:avLst/>
          </a:prstGeom>
          <a:noFill/>
          <a:ln>
            <a:noFill/>
          </a:ln>
        </p:spPr>
      </p:pic>
      <p:pic>
        <p:nvPicPr>
          <p:cNvPr id="210" name="Google Shape;210;p5"/>
          <p:cNvPicPr preferRelativeResize="0"/>
          <p:nvPr/>
        </p:nvPicPr>
        <p:blipFill rotWithShape="1">
          <a:blip r:embed="rId7">
            <a:alphaModFix/>
          </a:blip>
          <a:srcRect b="0" l="0" r="0" t="0"/>
          <a:stretch/>
        </p:blipFill>
        <p:spPr>
          <a:xfrm>
            <a:off x="4676700" y="2806450"/>
            <a:ext cx="3781500" cy="717734"/>
          </a:xfrm>
          <a:prstGeom prst="rect">
            <a:avLst/>
          </a:prstGeom>
          <a:noFill/>
          <a:ln>
            <a:noFill/>
          </a:ln>
        </p:spPr>
      </p:pic>
      <p:pic>
        <p:nvPicPr>
          <p:cNvPr id="211" name="Google Shape;211;p5"/>
          <p:cNvPicPr preferRelativeResize="0"/>
          <p:nvPr/>
        </p:nvPicPr>
        <p:blipFill rotWithShape="1">
          <a:blip r:embed="rId8">
            <a:alphaModFix/>
          </a:blip>
          <a:srcRect b="0" l="0" r="0" t="0"/>
          <a:stretch/>
        </p:blipFill>
        <p:spPr>
          <a:xfrm>
            <a:off x="1365775" y="4492663"/>
            <a:ext cx="6934200" cy="542925"/>
          </a:xfrm>
          <a:prstGeom prst="rect">
            <a:avLst/>
          </a:prstGeom>
          <a:noFill/>
          <a:ln>
            <a:noFill/>
          </a:ln>
        </p:spPr>
      </p:pic>
      <p:sp>
        <p:nvSpPr>
          <p:cNvPr id="212" name="Google Shape;212;p5"/>
          <p:cNvSpPr txBox="1"/>
          <p:nvPr/>
        </p:nvSpPr>
        <p:spPr>
          <a:xfrm>
            <a:off x="1219200" y="6148375"/>
            <a:ext cx="5449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r>
              <a:rPr b="1" i="0" lang="en-GB" sz="1400" u="none" cap="none" strike="noStrike">
                <a:solidFill>
                  <a:schemeClr val="lt1"/>
                </a:solidFill>
                <a:latin typeface="Arial"/>
                <a:ea typeface="Arial"/>
                <a:cs typeface="Arial"/>
                <a:sym typeface="Arial"/>
              </a:rPr>
              <a:t>Multi-robot collision avoidance using control barrier functions</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p:txBody>
      </p:sp>
      <p:pic>
        <p:nvPicPr>
          <p:cNvPr id="213" name="Google Shape;213;p5"/>
          <p:cNvPicPr preferRelativeResize="0"/>
          <p:nvPr/>
        </p:nvPicPr>
        <p:blipFill rotWithShape="1">
          <a:blip r:embed="rId9">
            <a:alphaModFix/>
          </a:blip>
          <a:srcRect b="0" l="0" r="0" t="0"/>
          <a:stretch/>
        </p:blipFill>
        <p:spPr>
          <a:xfrm>
            <a:off x="438250" y="2964262"/>
            <a:ext cx="4133749" cy="934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7"/>
          <p:cNvSpPr txBox="1"/>
          <p:nvPr/>
        </p:nvSpPr>
        <p:spPr>
          <a:xfrm>
            <a:off x="43434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7"/>
          <p:cNvSpPr txBox="1"/>
          <p:nvPr/>
        </p:nvSpPr>
        <p:spPr>
          <a:xfrm>
            <a:off x="1219200" y="6148387"/>
            <a:ext cx="2895600" cy="457200"/>
          </a:xfrm>
          <a:prstGeom prst="rect">
            <a:avLst/>
          </a:prstGeom>
          <a:noFill/>
          <a:ln>
            <a:noFill/>
          </a:ln>
        </p:spPr>
        <p:txBody>
          <a:bodyPr anchorCtr="0" anchor="t" bIns="45700" lIns="91425" spcFirstLastPara="1" rIns="91425" wrap="square" tIns="45700">
            <a:noAutofit/>
          </a:bodyPr>
          <a:lstStyle/>
          <a:p>
            <a:pPr indent="0" lvl="0" marL="91440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0000"/>
              </a:solidFill>
              <a:latin typeface="Arial"/>
              <a:ea typeface="Arial"/>
              <a:cs typeface="Arial"/>
              <a:sym typeface="Arial"/>
            </a:endParaRPr>
          </a:p>
        </p:txBody>
      </p:sp>
      <p:sp>
        <p:nvSpPr>
          <p:cNvPr id="221" name="Google Shape;221;p7"/>
          <p:cNvSpPr txBox="1"/>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100"/>
              <a:buFont typeface="Arial"/>
              <a:buNone/>
            </a:pPr>
            <a:r>
              <a:rPr b="0" i="0" lang="en-GB" sz="1100" u="none" cap="none" strike="noStrike">
                <a:solidFill>
                  <a:schemeClr val="lt1"/>
                </a:solidFill>
                <a:latin typeface="Arial"/>
                <a:ea typeface="Arial"/>
                <a:cs typeface="Arial"/>
                <a:sym typeface="Arial"/>
              </a:rPr>
              <a:t>Pagina </a:t>
            </a:r>
            <a:fld id="{00000000-1234-1234-1234-123412341234}" type="slidenum">
              <a:rPr b="0" i="0" lang="en-GB" sz="11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22" name="Google Shape;222;p7"/>
          <p:cNvSpPr txBox="1"/>
          <p:nvPr>
            <p:ph idx="1" type="body"/>
          </p:nvPr>
        </p:nvSpPr>
        <p:spPr>
          <a:xfrm>
            <a:off x="527800" y="742748"/>
            <a:ext cx="7870500" cy="4473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GB" sz="1900">
                <a:latin typeface="Times New Roman"/>
                <a:ea typeface="Times New Roman"/>
                <a:cs typeface="Times New Roman"/>
                <a:sym typeface="Times New Roman"/>
              </a:rPr>
              <a:t>To modify this controller in a minimal way so as to guarantee safety, Thus, we can consider the following Quadratic Program (QP) based controller that finds the minimum perturbation on u.</a:t>
            </a:r>
            <a:endParaRPr sz="19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sz="19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sz="1900">
              <a:latin typeface="Times New Roman"/>
              <a:ea typeface="Times New Roman"/>
              <a:cs typeface="Times New Roman"/>
              <a:sym typeface="Times New Roman"/>
            </a:endParaRPr>
          </a:p>
        </p:txBody>
      </p:sp>
      <p:sp>
        <p:nvSpPr>
          <p:cNvPr id="223" name="Google Shape;223;p7"/>
          <p:cNvSpPr txBox="1"/>
          <p:nvPr>
            <p:ph type="title"/>
          </p:nvPr>
        </p:nvSpPr>
        <p:spPr>
          <a:xfrm>
            <a:off x="681937" y="295200"/>
            <a:ext cx="7416900" cy="5811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GB">
                <a:solidFill>
                  <a:schemeClr val="dk1"/>
                </a:solidFill>
              </a:rPr>
              <a:t>Quadratic Programming </a:t>
            </a:r>
            <a:endParaRPr/>
          </a:p>
        </p:txBody>
      </p:sp>
      <p:pic>
        <p:nvPicPr>
          <p:cNvPr id="224" name="Google Shape;224;p7"/>
          <p:cNvPicPr preferRelativeResize="0"/>
          <p:nvPr/>
        </p:nvPicPr>
        <p:blipFill rotWithShape="1">
          <a:blip r:embed="rId3">
            <a:alphaModFix/>
          </a:blip>
          <a:srcRect b="0" l="0" r="0" t="0"/>
          <a:stretch/>
        </p:blipFill>
        <p:spPr>
          <a:xfrm>
            <a:off x="899450" y="2743200"/>
            <a:ext cx="6981825" cy="1171575"/>
          </a:xfrm>
          <a:prstGeom prst="rect">
            <a:avLst/>
          </a:prstGeom>
          <a:noFill/>
          <a:ln>
            <a:noFill/>
          </a:ln>
        </p:spPr>
      </p:pic>
      <p:sp>
        <p:nvSpPr>
          <p:cNvPr id="225" name="Google Shape;225;p7"/>
          <p:cNvSpPr/>
          <p:nvPr/>
        </p:nvSpPr>
        <p:spPr>
          <a:xfrm>
            <a:off x="4475150" y="1917925"/>
            <a:ext cx="682800" cy="915300"/>
          </a:xfrm>
          <a:prstGeom prst="bentArrow">
            <a:avLst>
              <a:gd fmla="val 25000" name="adj1"/>
              <a:gd fmla="val 25000" name="adj2"/>
              <a:gd fmla="val 25000" name="adj3"/>
              <a:gd fmla="val 43750" name="adj4"/>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7"/>
          <p:cNvSpPr txBox="1"/>
          <p:nvPr/>
        </p:nvSpPr>
        <p:spPr>
          <a:xfrm>
            <a:off x="5240425" y="1859775"/>
            <a:ext cx="1905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Times New Roman"/>
                <a:ea typeface="Times New Roman"/>
                <a:cs typeface="Times New Roman"/>
                <a:sym typeface="Times New Roman"/>
              </a:rPr>
              <a:t>Desired Control</a:t>
            </a:r>
            <a:endParaRPr b="1" i="0" sz="1400" u="none" cap="none" strike="noStrike">
              <a:solidFill>
                <a:srgbClr val="000000"/>
              </a:solidFill>
              <a:latin typeface="Times New Roman"/>
              <a:ea typeface="Times New Roman"/>
              <a:cs typeface="Times New Roman"/>
              <a:sym typeface="Times New Roman"/>
            </a:endParaRPr>
          </a:p>
        </p:txBody>
      </p:sp>
      <p:pic>
        <p:nvPicPr>
          <p:cNvPr id="227" name="Google Shape;227;p7"/>
          <p:cNvPicPr preferRelativeResize="0"/>
          <p:nvPr/>
        </p:nvPicPr>
        <p:blipFill rotWithShape="1">
          <a:blip r:embed="rId4">
            <a:alphaModFix/>
          </a:blip>
          <a:srcRect b="0" l="0" r="0" t="0"/>
          <a:stretch/>
        </p:blipFill>
        <p:spPr>
          <a:xfrm>
            <a:off x="2017763" y="4011873"/>
            <a:ext cx="5108474" cy="1842525"/>
          </a:xfrm>
          <a:prstGeom prst="rect">
            <a:avLst/>
          </a:prstGeom>
          <a:noFill/>
          <a:ln>
            <a:noFill/>
          </a:ln>
        </p:spPr>
      </p:pic>
      <p:sp>
        <p:nvSpPr>
          <p:cNvPr id="228" name="Google Shape;228;p7"/>
          <p:cNvSpPr txBox="1"/>
          <p:nvPr/>
        </p:nvSpPr>
        <p:spPr>
          <a:xfrm>
            <a:off x="1219200" y="6148375"/>
            <a:ext cx="59262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r>
              <a:rPr b="1" i="0" lang="en-GB" sz="1400" u="none" cap="none" strike="noStrike">
                <a:solidFill>
                  <a:schemeClr val="lt1"/>
                </a:solidFill>
                <a:latin typeface="Arial"/>
                <a:ea typeface="Arial"/>
                <a:cs typeface="Arial"/>
                <a:sym typeface="Arial"/>
              </a:rPr>
              <a:t>Multi-robot collision avoidance using control barrier functions</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8"/>
          <p:cNvSpPr txBox="1"/>
          <p:nvPr/>
        </p:nvSpPr>
        <p:spPr>
          <a:xfrm>
            <a:off x="43434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8"/>
          <p:cNvSpPr txBox="1"/>
          <p:nvPr/>
        </p:nvSpPr>
        <p:spPr>
          <a:xfrm>
            <a:off x="1219200" y="6148387"/>
            <a:ext cx="2895600" cy="457200"/>
          </a:xfrm>
          <a:prstGeom prst="rect">
            <a:avLst/>
          </a:prstGeom>
          <a:noFill/>
          <a:ln>
            <a:noFill/>
          </a:ln>
        </p:spPr>
        <p:txBody>
          <a:bodyPr anchorCtr="0" anchor="t" bIns="45700" lIns="91425" spcFirstLastPara="1" rIns="91425" wrap="square" tIns="45700">
            <a:noAutofit/>
          </a:bodyPr>
          <a:lstStyle/>
          <a:p>
            <a:pPr indent="0" lvl="0" marL="91440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0000"/>
              </a:solidFill>
              <a:latin typeface="Arial"/>
              <a:ea typeface="Arial"/>
              <a:cs typeface="Arial"/>
              <a:sym typeface="Arial"/>
            </a:endParaRPr>
          </a:p>
        </p:txBody>
      </p:sp>
      <p:sp>
        <p:nvSpPr>
          <p:cNvPr id="236" name="Google Shape;236;p8"/>
          <p:cNvSpPr txBox="1"/>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100"/>
              <a:buFont typeface="Arial"/>
              <a:buNone/>
            </a:pPr>
            <a:r>
              <a:rPr b="0" i="0" lang="en-GB" sz="1100" u="none" cap="none" strike="noStrike">
                <a:solidFill>
                  <a:schemeClr val="lt1"/>
                </a:solidFill>
                <a:latin typeface="Arial"/>
                <a:ea typeface="Arial"/>
                <a:cs typeface="Arial"/>
                <a:sym typeface="Arial"/>
              </a:rPr>
              <a:t>Pagina </a:t>
            </a:r>
            <a:fld id="{00000000-1234-1234-1234-123412341234}" type="slidenum">
              <a:rPr b="0" i="0" lang="en-GB" sz="11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37" name="Google Shape;237;p8"/>
          <p:cNvSpPr txBox="1"/>
          <p:nvPr>
            <p:ph idx="1" type="body"/>
          </p:nvPr>
        </p:nvSpPr>
        <p:spPr>
          <a:xfrm>
            <a:off x="280800" y="655563"/>
            <a:ext cx="8734500" cy="5132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GB" sz="1900">
                <a:latin typeface="Times New Roman"/>
                <a:ea typeface="Times New Roman"/>
                <a:cs typeface="Times New Roman"/>
                <a:sym typeface="Times New Roman"/>
              </a:rPr>
              <a:t>Concretely, consider a multirobot system consisting of M planar, mobile robots, we choose to model the robot dynamics as </a:t>
            </a:r>
            <a:r>
              <a:rPr b="1" lang="en-GB" sz="1900">
                <a:latin typeface="Times New Roman"/>
                <a:ea typeface="Times New Roman"/>
                <a:cs typeface="Times New Roman"/>
                <a:sym typeface="Times New Roman"/>
              </a:rPr>
              <a:t>double integrators</a:t>
            </a:r>
            <a:r>
              <a:rPr lang="en-GB" sz="1900">
                <a:latin typeface="Times New Roman"/>
                <a:ea typeface="Times New Roman"/>
                <a:cs typeface="Times New Roman"/>
                <a:sym typeface="Times New Roman"/>
              </a:rPr>
              <a:t>.</a:t>
            </a:r>
            <a:endParaRPr sz="1900">
              <a:latin typeface="Times New Roman"/>
              <a:ea typeface="Times New Roman"/>
              <a:cs typeface="Times New Roman"/>
              <a:sym typeface="Times New Roman"/>
            </a:endParaRPr>
          </a:p>
        </p:txBody>
      </p:sp>
      <p:sp>
        <p:nvSpPr>
          <p:cNvPr id="238" name="Google Shape;238;p8"/>
          <p:cNvSpPr txBox="1"/>
          <p:nvPr/>
        </p:nvSpPr>
        <p:spPr>
          <a:xfrm>
            <a:off x="1219200" y="6148375"/>
            <a:ext cx="5638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r>
              <a:rPr b="1" i="0" lang="en-GB" sz="1400" u="none" cap="none" strike="noStrike">
                <a:solidFill>
                  <a:schemeClr val="lt1"/>
                </a:solidFill>
                <a:latin typeface="Arial"/>
                <a:ea typeface="Arial"/>
                <a:cs typeface="Arial"/>
                <a:sym typeface="Arial"/>
              </a:rPr>
              <a:t>Multi-robot collision avoidance using control barrier functions</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p:txBody>
      </p:sp>
      <p:sp>
        <p:nvSpPr>
          <p:cNvPr id="239" name="Google Shape;239;p8"/>
          <p:cNvSpPr txBox="1"/>
          <p:nvPr>
            <p:ph type="title"/>
          </p:nvPr>
        </p:nvSpPr>
        <p:spPr>
          <a:xfrm>
            <a:off x="652887" y="242850"/>
            <a:ext cx="7416900" cy="581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Problem Formulation </a:t>
            </a:r>
            <a:endParaRPr/>
          </a:p>
        </p:txBody>
      </p:sp>
      <p:pic>
        <p:nvPicPr>
          <p:cNvPr id="240" name="Google Shape;240;p8"/>
          <p:cNvPicPr preferRelativeResize="0"/>
          <p:nvPr/>
        </p:nvPicPr>
        <p:blipFill rotWithShape="1">
          <a:blip r:embed="rId3">
            <a:alphaModFix/>
          </a:blip>
          <a:srcRect b="0" l="0" r="0" t="0"/>
          <a:stretch/>
        </p:blipFill>
        <p:spPr>
          <a:xfrm>
            <a:off x="1247625" y="1601999"/>
            <a:ext cx="6648750" cy="1320075"/>
          </a:xfrm>
          <a:prstGeom prst="rect">
            <a:avLst/>
          </a:prstGeom>
          <a:noFill/>
          <a:ln>
            <a:noFill/>
          </a:ln>
        </p:spPr>
      </p:pic>
      <p:pic>
        <p:nvPicPr>
          <p:cNvPr id="241" name="Google Shape;241;p8"/>
          <p:cNvPicPr preferRelativeResize="0"/>
          <p:nvPr/>
        </p:nvPicPr>
        <p:blipFill rotWithShape="1">
          <a:blip r:embed="rId4">
            <a:alphaModFix/>
          </a:blip>
          <a:srcRect b="0" l="0" r="0" t="0"/>
          <a:stretch/>
        </p:blipFill>
        <p:spPr>
          <a:xfrm>
            <a:off x="464488" y="3036700"/>
            <a:ext cx="7993724" cy="287263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9"/>
          <p:cNvSpPr txBox="1"/>
          <p:nvPr>
            <p:ph idx="1" type="body"/>
          </p:nvPr>
        </p:nvSpPr>
        <p:spPr>
          <a:xfrm>
            <a:off x="301725" y="823950"/>
            <a:ext cx="8842200" cy="5132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GB" sz="1800">
                <a:latin typeface="Times New Roman"/>
                <a:ea typeface="Times New Roman"/>
                <a:cs typeface="Times New Roman"/>
                <a:sym typeface="Times New Roman"/>
              </a:rPr>
              <a:t>In the </a:t>
            </a:r>
            <a:r>
              <a:rPr b="1" lang="en-GB" sz="1800">
                <a:latin typeface="Times New Roman"/>
                <a:ea typeface="Times New Roman"/>
                <a:cs typeface="Times New Roman"/>
                <a:sym typeface="Times New Roman"/>
              </a:rPr>
              <a:t>first experiment</a:t>
            </a:r>
            <a:r>
              <a:rPr lang="en-GB" sz="1800">
                <a:latin typeface="Times New Roman"/>
                <a:ea typeface="Times New Roman"/>
                <a:cs typeface="Times New Roman"/>
                <a:sym typeface="Times New Roman"/>
              </a:rPr>
              <a:t> the multi-robot system is organized in the space in a </a:t>
            </a:r>
            <a:r>
              <a:rPr b="1" lang="en-GB" sz="1800">
                <a:latin typeface="Times New Roman"/>
                <a:ea typeface="Times New Roman"/>
                <a:cs typeface="Times New Roman"/>
                <a:sym typeface="Times New Roman"/>
              </a:rPr>
              <a:t>star-shaped starting configuration</a:t>
            </a:r>
            <a:r>
              <a:rPr lang="en-GB" sz="1800">
                <a:latin typeface="Times New Roman"/>
                <a:ea typeface="Times New Roman"/>
                <a:cs typeface="Times New Roman"/>
                <a:sym typeface="Times New Roman"/>
              </a:rPr>
              <a:t> and it’s </a:t>
            </a:r>
            <a:r>
              <a:rPr b="1" lang="en-GB" sz="1800">
                <a:latin typeface="Times New Roman"/>
                <a:ea typeface="Times New Roman"/>
                <a:cs typeface="Times New Roman"/>
                <a:sym typeface="Times New Roman"/>
              </a:rPr>
              <a:t>controlled by a PID</a:t>
            </a:r>
            <a:r>
              <a:rPr lang="en-GB" sz="1800">
                <a:latin typeface="Times New Roman"/>
                <a:ea typeface="Times New Roman"/>
                <a:cs typeface="Times New Roman"/>
                <a:sym typeface="Times New Roman"/>
              </a:rPr>
              <a:t> controller, to let each robot reach its desired position, almost-symmetrical with respect to the origin. In the </a:t>
            </a:r>
            <a:r>
              <a:rPr b="1" lang="en-GB" sz="1800">
                <a:latin typeface="Times New Roman"/>
                <a:ea typeface="Times New Roman"/>
                <a:cs typeface="Times New Roman"/>
                <a:sym typeface="Times New Roman"/>
              </a:rPr>
              <a:t>second experiment </a:t>
            </a:r>
            <a:r>
              <a:rPr lang="en-GB" sz="1800">
                <a:latin typeface="Times New Roman"/>
                <a:ea typeface="Times New Roman"/>
                <a:cs typeface="Times New Roman"/>
                <a:sym typeface="Times New Roman"/>
              </a:rPr>
              <a:t>the robot swarm moves in an </a:t>
            </a:r>
            <a:r>
              <a:rPr b="1" lang="en-GB" sz="1800">
                <a:latin typeface="Times New Roman"/>
                <a:ea typeface="Times New Roman"/>
                <a:cs typeface="Times New Roman"/>
                <a:sym typeface="Times New Roman"/>
              </a:rPr>
              <a:t>environment with obstacles</a:t>
            </a:r>
            <a:r>
              <a:rPr lang="en-GB" sz="1800">
                <a:latin typeface="Times New Roman"/>
                <a:ea typeface="Times New Roman"/>
                <a:cs typeface="Times New Roman"/>
                <a:sym typeface="Times New Roman"/>
              </a:rPr>
              <a:t>, using a </a:t>
            </a:r>
            <a:r>
              <a:rPr b="1" lang="en-GB" sz="1800">
                <a:latin typeface="Times New Roman"/>
                <a:ea typeface="Times New Roman"/>
                <a:cs typeface="Times New Roman"/>
                <a:sym typeface="Times New Roman"/>
              </a:rPr>
              <a:t>leader</a:t>
            </a:r>
            <a:r>
              <a:rPr lang="en-GB" sz="1800">
                <a:latin typeface="Times New Roman"/>
                <a:ea typeface="Times New Roman"/>
                <a:cs typeface="Times New Roman"/>
                <a:sym typeface="Times New Roman"/>
              </a:rPr>
              <a:t>-</a:t>
            </a:r>
            <a:r>
              <a:rPr b="1" lang="en-GB" sz="1800">
                <a:latin typeface="Times New Roman"/>
                <a:ea typeface="Times New Roman"/>
                <a:cs typeface="Times New Roman"/>
                <a:sym typeface="Times New Roman"/>
              </a:rPr>
              <a:t>follower</a:t>
            </a:r>
            <a:r>
              <a:rPr lang="en-GB" sz="1800">
                <a:latin typeface="Times New Roman"/>
                <a:ea typeface="Times New Roman"/>
                <a:cs typeface="Times New Roman"/>
                <a:sym typeface="Times New Roman"/>
              </a:rPr>
              <a:t> control strategy.</a:t>
            </a:r>
            <a:br>
              <a:rPr lang="en-GB" sz="1800">
                <a:latin typeface="Times New Roman"/>
                <a:ea typeface="Times New Roman"/>
                <a:cs typeface="Times New Roman"/>
                <a:sym typeface="Times New Roman"/>
              </a:rPr>
            </a:b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rPr lang="en-GB" sz="1800">
                <a:latin typeface="Times New Roman"/>
                <a:ea typeface="Times New Roman"/>
                <a:cs typeface="Times New Roman"/>
                <a:sym typeface="Times New Roman"/>
              </a:rPr>
              <a:t>Once we have defined a </a:t>
            </a:r>
            <a:r>
              <a:rPr b="1" lang="en-GB" sz="1800">
                <a:latin typeface="Times New Roman"/>
                <a:ea typeface="Times New Roman"/>
                <a:cs typeface="Times New Roman"/>
                <a:sym typeface="Times New Roman"/>
              </a:rPr>
              <a:t>safety critical distance</a:t>
            </a:r>
            <a:r>
              <a:rPr lang="en-GB" sz="1800">
                <a:latin typeface="Times New Roman"/>
                <a:ea typeface="Times New Roman"/>
                <a:cs typeface="Times New Roman"/>
                <a:sym typeface="Times New Roman"/>
              </a:rPr>
              <a:t> named       , each robot need to satisfy the following constraint to be safe: </a:t>
            </a:r>
            <a:br>
              <a:rPr lang="en-GB" sz="1800">
                <a:latin typeface="Times New Roman"/>
                <a:ea typeface="Times New Roman"/>
                <a:cs typeface="Times New Roman"/>
                <a:sym typeface="Times New Roman"/>
              </a:rPr>
            </a:br>
            <a:br>
              <a:rPr lang="en-GB" sz="1800">
                <a:latin typeface="Times New Roman"/>
                <a:ea typeface="Times New Roman"/>
                <a:cs typeface="Times New Roman"/>
                <a:sym typeface="Times New Roman"/>
              </a:rPr>
            </a:br>
            <a:br>
              <a:rPr lang="en-GB" sz="1800">
                <a:latin typeface="Times New Roman"/>
                <a:ea typeface="Times New Roman"/>
                <a:cs typeface="Times New Roman"/>
                <a:sym typeface="Times New Roman"/>
              </a:rPr>
            </a:br>
            <a:r>
              <a:rPr lang="en-GB" sz="1800">
                <a:latin typeface="Times New Roman"/>
                <a:ea typeface="Times New Roman"/>
                <a:cs typeface="Times New Roman"/>
                <a:sym typeface="Times New Roman"/>
              </a:rPr>
              <a:t>Where         is the </a:t>
            </a:r>
            <a:r>
              <a:rPr b="1" lang="en-GB" sz="1800">
                <a:latin typeface="Times New Roman"/>
                <a:ea typeface="Times New Roman"/>
                <a:cs typeface="Times New Roman"/>
                <a:sym typeface="Times New Roman"/>
              </a:rPr>
              <a:t>normal component to the relative velocity</a:t>
            </a:r>
            <a:r>
              <a:rPr lang="en-GB" sz="1800">
                <a:latin typeface="Times New Roman"/>
                <a:ea typeface="Times New Roman"/>
                <a:cs typeface="Times New Roman"/>
                <a:sym typeface="Times New Roman"/>
              </a:rPr>
              <a:t> :                                  </a:t>
            </a:r>
            <a:br>
              <a:rPr lang="en-GB" sz="1800">
                <a:latin typeface="Times New Roman"/>
                <a:ea typeface="Times New Roman"/>
                <a:cs typeface="Times New Roman"/>
                <a:sym typeface="Times New Roman"/>
              </a:rPr>
            </a:br>
            <a:r>
              <a:rPr lang="en-GB"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rPr lang="en-GB" sz="1800">
                <a:latin typeface="Times New Roman"/>
                <a:ea typeface="Times New Roman"/>
                <a:cs typeface="Times New Roman"/>
                <a:sym typeface="Times New Roman"/>
              </a:rPr>
              <a:t>       is the time at what the collision happen when robots apply a maximum braking acceleration, and has to be enforced only when agent are moving closer to others (          )   ).</a:t>
            </a:r>
            <a:br>
              <a:rPr lang="en-GB" sz="1800">
                <a:latin typeface="Times New Roman"/>
                <a:ea typeface="Times New Roman"/>
                <a:cs typeface="Times New Roman"/>
                <a:sym typeface="Times New Roman"/>
              </a:rPr>
            </a:br>
            <a:r>
              <a:rPr lang="en-GB" sz="1800">
                <a:latin typeface="Times New Roman"/>
                <a:ea typeface="Times New Roman"/>
                <a:cs typeface="Times New Roman"/>
                <a:sym typeface="Times New Roman"/>
              </a:rPr>
              <a:t>This will enable us to </a:t>
            </a:r>
            <a:r>
              <a:rPr b="1" lang="en-GB" sz="1800">
                <a:latin typeface="Times New Roman"/>
                <a:ea typeface="Times New Roman"/>
                <a:cs typeface="Times New Roman"/>
                <a:sym typeface="Times New Roman"/>
              </a:rPr>
              <a:t>define the pairwise safety barrier certificate</a:t>
            </a:r>
            <a:r>
              <a:rPr lang="en-GB" sz="1800">
                <a:latin typeface="Times New Roman"/>
                <a:ea typeface="Times New Roman"/>
                <a:cs typeface="Times New Roman"/>
                <a:sym typeface="Times New Roman"/>
              </a:rPr>
              <a:t> as:</a:t>
            </a:r>
            <a:br>
              <a:rPr lang="en-GB" sz="1800">
                <a:latin typeface="Times New Roman"/>
                <a:ea typeface="Times New Roman"/>
                <a:cs typeface="Times New Roman"/>
                <a:sym typeface="Times New Roman"/>
              </a:rPr>
            </a:br>
            <a:br>
              <a:rPr lang="en-GB" sz="1800">
                <a:latin typeface="Times New Roman"/>
                <a:ea typeface="Times New Roman"/>
                <a:cs typeface="Times New Roman"/>
                <a:sym typeface="Times New Roman"/>
              </a:rPr>
            </a:br>
            <a:br>
              <a:rPr lang="en-GB" sz="1800">
                <a:latin typeface="Times New Roman"/>
                <a:ea typeface="Times New Roman"/>
                <a:cs typeface="Times New Roman"/>
                <a:sym typeface="Times New Roman"/>
              </a:rPr>
            </a:br>
            <a:r>
              <a:rPr lang="en-GB" sz="1800">
                <a:latin typeface="Times New Roman"/>
                <a:ea typeface="Times New Roman"/>
                <a:cs typeface="Times New Roman"/>
                <a:sym typeface="Times New Roman"/>
              </a:rPr>
              <a:t>where            are the maximum braking acceleration for robot i-th and j-th (assumed equal).</a:t>
            </a:r>
            <a:endParaRPr sz="1800">
              <a:latin typeface="Times New Roman"/>
              <a:ea typeface="Times New Roman"/>
              <a:cs typeface="Times New Roman"/>
              <a:sym typeface="Times New Roman"/>
            </a:endParaRPr>
          </a:p>
        </p:txBody>
      </p:sp>
      <p:pic>
        <p:nvPicPr>
          <p:cNvPr id="248" name="Google Shape;248;p9"/>
          <p:cNvPicPr preferRelativeResize="0"/>
          <p:nvPr/>
        </p:nvPicPr>
        <p:blipFill rotWithShape="1">
          <a:blip r:embed="rId3">
            <a:alphaModFix/>
          </a:blip>
          <a:srcRect b="0" l="0" r="0" t="0"/>
          <a:stretch/>
        </p:blipFill>
        <p:spPr>
          <a:xfrm>
            <a:off x="6522662" y="3564123"/>
            <a:ext cx="1966074" cy="457200"/>
          </a:xfrm>
          <a:prstGeom prst="rect">
            <a:avLst/>
          </a:prstGeom>
          <a:noFill/>
          <a:ln>
            <a:noFill/>
          </a:ln>
        </p:spPr>
      </p:pic>
      <p:sp>
        <p:nvSpPr>
          <p:cNvPr id="249" name="Google Shape;249;p9"/>
          <p:cNvSpPr txBox="1"/>
          <p:nvPr/>
        </p:nvSpPr>
        <p:spPr>
          <a:xfrm>
            <a:off x="43434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1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9"/>
          <p:cNvSpPr txBox="1"/>
          <p:nvPr/>
        </p:nvSpPr>
        <p:spPr>
          <a:xfrm>
            <a:off x="1219200" y="6148387"/>
            <a:ext cx="2895600" cy="457200"/>
          </a:xfrm>
          <a:prstGeom prst="rect">
            <a:avLst/>
          </a:prstGeom>
          <a:noFill/>
          <a:ln>
            <a:noFill/>
          </a:ln>
        </p:spPr>
        <p:txBody>
          <a:bodyPr anchorCtr="0" anchor="t" bIns="45700" lIns="91425" spcFirstLastPara="1" rIns="91425" wrap="square" tIns="45700">
            <a:noAutofit/>
          </a:bodyPr>
          <a:lstStyle/>
          <a:p>
            <a:pPr indent="0" lvl="0" marL="91440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0000"/>
              </a:solidFill>
              <a:latin typeface="Arial"/>
              <a:ea typeface="Arial"/>
              <a:cs typeface="Arial"/>
              <a:sym typeface="Arial"/>
            </a:endParaRPr>
          </a:p>
        </p:txBody>
      </p:sp>
      <p:sp>
        <p:nvSpPr>
          <p:cNvPr id="251" name="Google Shape;251;p9"/>
          <p:cNvSpPr txBox="1"/>
          <p:nvPr/>
        </p:nvSpPr>
        <p:spPr>
          <a:xfrm>
            <a:off x="6553200" y="6148387"/>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lt1"/>
              </a:buClr>
              <a:buSzPts val="1100"/>
              <a:buFont typeface="Arial"/>
              <a:buNone/>
            </a:pPr>
            <a:r>
              <a:rPr b="0" i="0" lang="en-GB" sz="1100" u="none" cap="none" strike="noStrike">
                <a:solidFill>
                  <a:schemeClr val="lt1"/>
                </a:solidFill>
                <a:latin typeface="Arial"/>
                <a:ea typeface="Arial"/>
                <a:cs typeface="Arial"/>
                <a:sym typeface="Arial"/>
              </a:rPr>
              <a:t>Pagina </a:t>
            </a:r>
            <a:fld id="{00000000-1234-1234-1234-123412341234}" type="slidenum">
              <a:rPr b="0" i="0" lang="en-GB" sz="11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52" name="Google Shape;252;p9"/>
          <p:cNvSpPr txBox="1"/>
          <p:nvPr/>
        </p:nvSpPr>
        <p:spPr>
          <a:xfrm>
            <a:off x="1219200" y="6148375"/>
            <a:ext cx="5638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100"/>
              <a:buFont typeface="Arial"/>
              <a:buNone/>
            </a:pPr>
            <a:r>
              <a:rPr b="1" i="0" lang="en-GB" sz="1400" u="none" cap="none" strike="noStrike">
                <a:solidFill>
                  <a:schemeClr val="lt1"/>
                </a:solidFill>
                <a:latin typeface="Arial"/>
                <a:ea typeface="Arial"/>
                <a:cs typeface="Arial"/>
                <a:sym typeface="Arial"/>
              </a:rPr>
              <a:t>Multi-robot collision avoidance using control barrier functions</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100"/>
              <a:buFont typeface="Arial"/>
              <a:buNone/>
            </a:pPr>
            <a:r>
              <a:t/>
            </a:r>
            <a:endParaRPr b="1" i="0" sz="1400" u="none" cap="none" strike="noStrike">
              <a:solidFill>
                <a:schemeClr val="lt1"/>
              </a:solidFill>
              <a:latin typeface="Arial"/>
              <a:ea typeface="Arial"/>
              <a:cs typeface="Arial"/>
              <a:sym typeface="Arial"/>
            </a:endParaRPr>
          </a:p>
        </p:txBody>
      </p:sp>
      <p:sp>
        <p:nvSpPr>
          <p:cNvPr id="253" name="Google Shape;253;p9"/>
          <p:cNvSpPr txBox="1"/>
          <p:nvPr>
            <p:ph type="title"/>
          </p:nvPr>
        </p:nvSpPr>
        <p:spPr>
          <a:xfrm>
            <a:off x="387962" y="242850"/>
            <a:ext cx="7416900" cy="581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Problem Formulation </a:t>
            </a:r>
            <a:endParaRPr/>
          </a:p>
        </p:txBody>
      </p:sp>
      <p:pic>
        <p:nvPicPr>
          <p:cNvPr id="254" name="Google Shape;254;p9"/>
          <p:cNvPicPr preferRelativeResize="0"/>
          <p:nvPr/>
        </p:nvPicPr>
        <p:blipFill rotWithShape="1">
          <a:blip r:embed="rId4">
            <a:alphaModFix/>
          </a:blip>
          <a:srcRect b="0" l="0" r="0" t="0"/>
          <a:stretch/>
        </p:blipFill>
        <p:spPr>
          <a:xfrm>
            <a:off x="5571748" y="2627987"/>
            <a:ext cx="267350" cy="205650"/>
          </a:xfrm>
          <a:prstGeom prst="rect">
            <a:avLst/>
          </a:prstGeom>
          <a:noFill/>
          <a:ln>
            <a:noFill/>
          </a:ln>
        </p:spPr>
      </p:pic>
      <p:pic>
        <p:nvPicPr>
          <p:cNvPr id="255" name="Google Shape;255;p9"/>
          <p:cNvPicPr preferRelativeResize="0"/>
          <p:nvPr/>
        </p:nvPicPr>
        <p:blipFill rotWithShape="1">
          <a:blip r:embed="rId5">
            <a:alphaModFix/>
          </a:blip>
          <a:srcRect b="0" l="0" r="0" t="0"/>
          <a:stretch/>
        </p:blipFill>
        <p:spPr>
          <a:xfrm>
            <a:off x="3322563" y="3258012"/>
            <a:ext cx="2498875" cy="263975"/>
          </a:xfrm>
          <a:prstGeom prst="rect">
            <a:avLst/>
          </a:prstGeom>
          <a:noFill/>
          <a:ln>
            <a:noFill/>
          </a:ln>
        </p:spPr>
      </p:pic>
      <p:pic>
        <p:nvPicPr>
          <p:cNvPr id="256" name="Google Shape;256;p9"/>
          <p:cNvPicPr preferRelativeResize="0"/>
          <p:nvPr/>
        </p:nvPicPr>
        <p:blipFill rotWithShape="1">
          <a:blip r:embed="rId6">
            <a:alphaModFix/>
          </a:blip>
          <a:srcRect b="0" l="0" r="0" t="0"/>
          <a:stretch/>
        </p:blipFill>
        <p:spPr>
          <a:xfrm>
            <a:off x="1072000" y="3689891"/>
            <a:ext cx="390753" cy="205650"/>
          </a:xfrm>
          <a:prstGeom prst="rect">
            <a:avLst/>
          </a:prstGeom>
          <a:noFill/>
          <a:ln>
            <a:noFill/>
          </a:ln>
        </p:spPr>
      </p:pic>
      <p:pic>
        <p:nvPicPr>
          <p:cNvPr id="257" name="Google Shape;257;p9"/>
          <p:cNvPicPr preferRelativeResize="0"/>
          <p:nvPr/>
        </p:nvPicPr>
        <p:blipFill rotWithShape="1">
          <a:blip r:embed="rId7">
            <a:alphaModFix/>
          </a:blip>
          <a:srcRect b="0" l="0" r="0" t="0"/>
          <a:stretch/>
        </p:blipFill>
        <p:spPr>
          <a:xfrm>
            <a:off x="418807" y="4286475"/>
            <a:ext cx="267350" cy="222792"/>
          </a:xfrm>
          <a:prstGeom prst="rect">
            <a:avLst/>
          </a:prstGeom>
          <a:noFill/>
          <a:ln>
            <a:noFill/>
          </a:ln>
        </p:spPr>
      </p:pic>
      <p:pic>
        <p:nvPicPr>
          <p:cNvPr id="258" name="Google Shape;258;p9"/>
          <p:cNvPicPr preferRelativeResize="0"/>
          <p:nvPr/>
        </p:nvPicPr>
        <p:blipFill rotWithShape="1">
          <a:blip r:embed="rId8">
            <a:alphaModFix/>
          </a:blip>
          <a:srcRect b="0" l="0" r="0" t="0"/>
          <a:stretch/>
        </p:blipFill>
        <p:spPr>
          <a:xfrm>
            <a:off x="8019341" y="4582496"/>
            <a:ext cx="666332" cy="205650"/>
          </a:xfrm>
          <a:prstGeom prst="rect">
            <a:avLst/>
          </a:prstGeom>
          <a:noFill/>
          <a:ln>
            <a:noFill/>
          </a:ln>
        </p:spPr>
      </p:pic>
      <p:pic>
        <p:nvPicPr>
          <p:cNvPr id="259" name="Google Shape;259;p9"/>
          <p:cNvPicPr preferRelativeResize="0"/>
          <p:nvPr/>
        </p:nvPicPr>
        <p:blipFill rotWithShape="1">
          <a:blip r:embed="rId9">
            <a:alphaModFix/>
          </a:blip>
          <a:srcRect b="0" l="0" r="0" t="0"/>
          <a:stretch/>
        </p:blipFill>
        <p:spPr>
          <a:xfrm>
            <a:off x="2441449" y="5129125"/>
            <a:ext cx="4261101" cy="457200"/>
          </a:xfrm>
          <a:prstGeom prst="rect">
            <a:avLst/>
          </a:prstGeom>
          <a:noFill/>
          <a:ln>
            <a:noFill/>
          </a:ln>
        </p:spPr>
      </p:pic>
      <p:pic>
        <p:nvPicPr>
          <p:cNvPr id="260" name="Google Shape;260;p9"/>
          <p:cNvPicPr preferRelativeResize="0"/>
          <p:nvPr/>
        </p:nvPicPr>
        <p:blipFill rotWithShape="1">
          <a:blip r:embed="rId10">
            <a:alphaModFix/>
          </a:blip>
          <a:srcRect b="0" l="0" r="0" t="0"/>
          <a:stretch/>
        </p:blipFill>
        <p:spPr>
          <a:xfrm>
            <a:off x="1034992" y="5723026"/>
            <a:ext cx="505910" cy="205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a sapienza">
  <a:themeElements>
    <a:clrScheme name="">
      <a:dk1>
        <a:srgbClr val="822433"/>
      </a:dk1>
      <a:lt1>
        <a:srgbClr val="FFFFFF"/>
      </a:lt1>
      <a:dk2>
        <a:srgbClr val="822433"/>
      </a:dk2>
      <a:lt2>
        <a:srgbClr val="808080"/>
      </a:lt2>
      <a:accent1>
        <a:srgbClr val="BBE0E3"/>
      </a:accent1>
      <a:accent2>
        <a:srgbClr val="FFFF00"/>
      </a:accent2>
      <a:accent3>
        <a:srgbClr val="FFFFFF"/>
      </a:accent3>
      <a:accent4>
        <a:srgbClr val="6E1D2A"/>
      </a:accent4>
      <a:accent5>
        <a:srgbClr val="DAEDEF"/>
      </a:accent5>
      <a:accent6>
        <a:srgbClr val="E7E700"/>
      </a:accent6>
      <a:hlink>
        <a:srgbClr val="0000FF"/>
      </a:hlink>
      <a:folHlink>
        <a:srgbClr val="FF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luca tirel</dc:creator>
</cp:coreProperties>
</file>