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Hin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E5D4EA-63AB-491F-ADE6-3E8EB3D88E0E}">
  <a:tblStyle styleId="{3EE5D4EA-63AB-491F-ADE6-3E8EB3D88E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EA26DEFA-FAD0-44FD-BADA-614AE918B4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Hind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Hin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8d0ba99aa_0_7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8d0ba99aa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6efd3c497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6efd3c49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6efd3c497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6efd3c49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6efd3c497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6efd3c49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6efd3c497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6efd3c49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6efd3c497_0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6efd3c49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6efd3c497_0_2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6efd3c49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6efd3c497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6efd3c49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6efd3c497_0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6efd3c49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6efd3c497_0_3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6efd3c49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6efd3c497_0_3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6efd3c49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f25f97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f25f97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6efd3c497_0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06efd3c49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6efd3c497_0_4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6efd3c49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6f25f97d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6f25f9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70446db2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70446d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70446db2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070446db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70446db2d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70446db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70446db2d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070446db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70446db2d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070446db2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070446db2d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070446db2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7083b6af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7083b6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d0ba99aa_0_7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d0ba99aa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06f25f97d8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g106f25f97d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6f25f97d8_1_20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106f25f97d8_1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06f25f97d8_1_2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106f25f97d8_1_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06f25f97d8_1_28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106f25f97d8_1_2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6f25f97d8_1_3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106f25f97d8_1_3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06f25f97d8_1_3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106f25f97d8_1_3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6f25f97d8_1_40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g106f25f97d8_1_4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6f25f97d8_1_4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106f25f97d8_1_4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6f25f97d8_1_46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106f25f97d8_1_4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06f25f97d8_1_49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106f25f97d8_1_4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efd3c49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efd3c4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6f25f97d8_1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6f25f97d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070d18c38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070d18c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070d18c38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070d18c3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0d18c386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0d18c3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070d18c386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070d18c3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070d18c386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070d18c3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6f25f97d8_1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6f25f97d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059e88823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059e888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6efd3c497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6efd3c49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efd3c49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6efd3c4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715c1307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715c13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6efd3c497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6efd3c49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8d0ba99aa_0_7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8d0ba99aa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106" name="Google Shape;106;p1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7" name="Google Shape;107;p1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8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121" name="Google Shape;121;p1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22" name="Google Shape;122;p1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8" name="Google Shape;128;p1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138" name="Google Shape;138;p2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9" name="Google Shape;139;p2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45" name="Google Shape;145;p2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55" name="Google Shape;155;p21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156" name="Google Shape;156;p2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57" name="Google Shape;157;p2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2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63" name="Google Shape;163;p21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1" name="Google Shape;171;p2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2" name="Google Shape;172;p22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2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78" name="Google Shape;178;p2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86" name="Google Shape;186;p23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7" name="Google Shape;187;p2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3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93" name="Google Shape;193;p2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201" name="Google Shape;201;p2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4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207" name="Google Shape;207;p24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51" name="Google Shape;251;p2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8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50.png"/><Relationship Id="rId8" Type="http://schemas.openxmlformats.org/officeDocument/2006/relationships/image" Target="../media/image5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Relationship Id="rId5" Type="http://schemas.openxmlformats.org/officeDocument/2006/relationships/image" Target="../media/image51.png"/><Relationship Id="rId6" Type="http://schemas.openxmlformats.org/officeDocument/2006/relationships/image" Target="../media/image55.png"/><Relationship Id="rId7" Type="http://schemas.openxmlformats.org/officeDocument/2006/relationships/image" Target="../media/image58.png"/><Relationship Id="rId8" Type="http://schemas.openxmlformats.org/officeDocument/2006/relationships/image" Target="../media/image54.png"/><Relationship Id="rId11" Type="http://schemas.openxmlformats.org/officeDocument/2006/relationships/image" Target="../media/image57.png"/><Relationship Id="rId10" Type="http://schemas.openxmlformats.org/officeDocument/2006/relationships/image" Target="../media/image7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1.png"/><Relationship Id="rId4" Type="http://schemas.openxmlformats.org/officeDocument/2006/relationships/image" Target="../media/image67.png"/><Relationship Id="rId5" Type="http://schemas.openxmlformats.org/officeDocument/2006/relationships/image" Target="../media/image63.png"/><Relationship Id="rId6" Type="http://schemas.openxmlformats.org/officeDocument/2006/relationships/image" Target="../media/image65.png"/><Relationship Id="rId7" Type="http://schemas.openxmlformats.org/officeDocument/2006/relationships/image" Target="../media/image6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72.png"/><Relationship Id="rId6" Type="http://schemas.openxmlformats.org/officeDocument/2006/relationships/image" Target="../media/image66.png"/><Relationship Id="rId7" Type="http://schemas.openxmlformats.org/officeDocument/2006/relationships/image" Target="../media/image6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0.png"/><Relationship Id="rId4" Type="http://schemas.openxmlformats.org/officeDocument/2006/relationships/image" Target="../media/image7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Relationship Id="rId5" Type="http://schemas.openxmlformats.org/officeDocument/2006/relationships/image" Target="../media/image77.png"/><Relationship Id="rId6" Type="http://schemas.openxmlformats.org/officeDocument/2006/relationships/image" Target="../media/image7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1.png"/><Relationship Id="rId4" Type="http://schemas.openxmlformats.org/officeDocument/2006/relationships/image" Target="../media/image79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0.png"/><Relationship Id="rId8" Type="http://schemas.openxmlformats.org/officeDocument/2006/relationships/image" Target="../media/image8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1.png"/><Relationship Id="rId6" Type="http://schemas.openxmlformats.org/officeDocument/2006/relationships/image" Target="../media/image66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113.png"/><Relationship Id="rId5" Type="http://schemas.openxmlformats.org/officeDocument/2006/relationships/image" Target="../media/image90.png"/><Relationship Id="rId6" Type="http://schemas.openxmlformats.org/officeDocument/2006/relationships/image" Target="../media/image86.png"/><Relationship Id="rId7" Type="http://schemas.openxmlformats.org/officeDocument/2006/relationships/image" Target="../media/image95.png"/><Relationship Id="rId8" Type="http://schemas.openxmlformats.org/officeDocument/2006/relationships/image" Target="../media/image93.png"/><Relationship Id="rId10" Type="http://schemas.openxmlformats.org/officeDocument/2006/relationships/image" Target="../media/image9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9.png"/><Relationship Id="rId4" Type="http://schemas.openxmlformats.org/officeDocument/2006/relationships/image" Target="../media/image94.png"/><Relationship Id="rId5" Type="http://schemas.openxmlformats.org/officeDocument/2006/relationships/image" Target="../media/image102.png"/><Relationship Id="rId6" Type="http://schemas.openxmlformats.org/officeDocument/2006/relationships/image" Target="../media/image98.png"/><Relationship Id="rId7" Type="http://schemas.openxmlformats.org/officeDocument/2006/relationships/image" Target="../media/image97.png"/><Relationship Id="rId8" Type="http://schemas.openxmlformats.org/officeDocument/2006/relationships/image" Target="../media/image9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0.png"/><Relationship Id="rId4" Type="http://schemas.openxmlformats.org/officeDocument/2006/relationships/image" Target="../media/image104.png"/><Relationship Id="rId5" Type="http://schemas.openxmlformats.org/officeDocument/2006/relationships/image" Target="../media/image1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3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10.png"/><Relationship Id="rId10" Type="http://schemas.openxmlformats.org/officeDocument/2006/relationships/image" Target="../media/image1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5.png"/><Relationship Id="rId4" Type="http://schemas.openxmlformats.org/officeDocument/2006/relationships/image" Target="../media/image111.png"/><Relationship Id="rId5" Type="http://schemas.openxmlformats.org/officeDocument/2006/relationships/image" Target="../media/image109.png"/><Relationship Id="rId6" Type="http://schemas.openxmlformats.org/officeDocument/2006/relationships/image" Target="../media/image116.png"/><Relationship Id="rId7" Type="http://schemas.openxmlformats.org/officeDocument/2006/relationships/image" Target="../media/image101.png"/><Relationship Id="rId8" Type="http://schemas.openxmlformats.org/officeDocument/2006/relationships/image" Target="../media/image1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2.png"/><Relationship Id="rId4" Type="http://schemas.openxmlformats.org/officeDocument/2006/relationships/image" Target="../media/image121.png"/><Relationship Id="rId9" Type="http://schemas.openxmlformats.org/officeDocument/2006/relationships/image" Target="../media/image108.png"/><Relationship Id="rId5" Type="http://schemas.openxmlformats.org/officeDocument/2006/relationships/image" Target="../media/image119.png"/><Relationship Id="rId6" Type="http://schemas.openxmlformats.org/officeDocument/2006/relationships/image" Target="../media/image115.png"/><Relationship Id="rId7" Type="http://schemas.openxmlformats.org/officeDocument/2006/relationships/image" Target="../media/image120.png"/><Relationship Id="rId8" Type="http://schemas.openxmlformats.org/officeDocument/2006/relationships/image" Target="../media/image103.png"/><Relationship Id="rId11" Type="http://schemas.openxmlformats.org/officeDocument/2006/relationships/image" Target="../media/image122.png"/><Relationship Id="rId10" Type="http://schemas.openxmlformats.org/officeDocument/2006/relationships/image" Target="../media/image1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4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Relationship Id="rId5" Type="http://schemas.openxmlformats.org/officeDocument/2006/relationships/image" Target="../media/image127.png"/><Relationship Id="rId6" Type="http://schemas.openxmlformats.org/officeDocument/2006/relationships/image" Target="../media/image123.png"/><Relationship Id="rId7" Type="http://schemas.openxmlformats.org/officeDocument/2006/relationships/image" Target="../media/image125.png"/><Relationship Id="rId8" Type="http://schemas.openxmlformats.org/officeDocument/2006/relationships/image" Target="../media/image131.png"/><Relationship Id="rId11" Type="http://schemas.openxmlformats.org/officeDocument/2006/relationships/image" Target="../media/image129.png"/><Relationship Id="rId10" Type="http://schemas.openxmlformats.org/officeDocument/2006/relationships/image" Target="../media/image128.png"/><Relationship Id="rId12" Type="http://schemas.openxmlformats.org/officeDocument/2006/relationships/image" Target="../media/image1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37.png"/><Relationship Id="rId5" Type="http://schemas.openxmlformats.org/officeDocument/2006/relationships/image" Target="../media/image169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11" Type="http://schemas.openxmlformats.org/officeDocument/2006/relationships/image" Target="../media/image136.png"/><Relationship Id="rId10" Type="http://schemas.openxmlformats.org/officeDocument/2006/relationships/image" Target="../media/image1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33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6.png"/><Relationship Id="rId8" Type="http://schemas.openxmlformats.org/officeDocument/2006/relationships/image" Target="../media/image169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3" Type="http://schemas.openxmlformats.org/officeDocument/2006/relationships/image" Target="../media/image139.png"/><Relationship Id="rId12" Type="http://schemas.openxmlformats.org/officeDocument/2006/relationships/image" Target="../media/image1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2.png"/><Relationship Id="rId4" Type="http://schemas.openxmlformats.org/officeDocument/2006/relationships/image" Target="../media/image149.png"/><Relationship Id="rId9" Type="http://schemas.openxmlformats.org/officeDocument/2006/relationships/image" Target="../media/image108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50.png"/><Relationship Id="rId8" Type="http://schemas.openxmlformats.org/officeDocument/2006/relationships/image" Target="../media/image103.png"/><Relationship Id="rId11" Type="http://schemas.openxmlformats.org/officeDocument/2006/relationships/image" Target="../media/image156.png"/><Relationship Id="rId10" Type="http://schemas.openxmlformats.org/officeDocument/2006/relationships/image" Target="../media/image153.png"/><Relationship Id="rId13" Type="http://schemas.openxmlformats.org/officeDocument/2006/relationships/image" Target="../media/image162.png"/><Relationship Id="rId12" Type="http://schemas.openxmlformats.org/officeDocument/2006/relationships/image" Target="../media/image151.png"/><Relationship Id="rId15" Type="http://schemas.openxmlformats.org/officeDocument/2006/relationships/image" Target="../media/image155.png"/><Relationship Id="rId14" Type="http://schemas.openxmlformats.org/officeDocument/2006/relationships/image" Target="../media/image1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2.png"/><Relationship Id="rId4" Type="http://schemas.openxmlformats.org/officeDocument/2006/relationships/image" Target="../media/image1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3.png"/><Relationship Id="rId4" Type="http://schemas.openxmlformats.org/officeDocument/2006/relationships/image" Target="../media/image1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9.png"/><Relationship Id="rId4" Type="http://schemas.openxmlformats.org/officeDocument/2006/relationships/image" Target="../media/image16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4.png"/><Relationship Id="rId4" Type="http://schemas.openxmlformats.org/officeDocument/2006/relationships/image" Target="../media/image158.png"/><Relationship Id="rId5" Type="http://schemas.openxmlformats.org/officeDocument/2006/relationships/image" Target="../media/image17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6.png"/><Relationship Id="rId4" Type="http://schemas.openxmlformats.org/officeDocument/2006/relationships/image" Target="../media/image1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5.png"/><Relationship Id="rId4" Type="http://schemas.openxmlformats.org/officeDocument/2006/relationships/image" Target="../media/image1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1.png"/><Relationship Id="rId4" Type="http://schemas.openxmlformats.org/officeDocument/2006/relationships/image" Target="../media/image17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5.png"/><Relationship Id="rId4" Type="http://schemas.openxmlformats.org/officeDocument/2006/relationships/image" Target="../media/image170.png"/><Relationship Id="rId5" Type="http://schemas.openxmlformats.org/officeDocument/2006/relationships/image" Target="../media/image17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3.png"/><Relationship Id="rId4" Type="http://schemas.openxmlformats.org/officeDocument/2006/relationships/image" Target="../media/image180.png"/><Relationship Id="rId5" Type="http://schemas.openxmlformats.org/officeDocument/2006/relationships/image" Target="../media/image174.png"/><Relationship Id="rId6" Type="http://schemas.openxmlformats.org/officeDocument/2006/relationships/image" Target="../media/image17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40" Type="http://schemas.openxmlformats.org/officeDocument/2006/relationships/image" Target="../media/image38.png"/><Relationship Id="rId20" Type="http://schemas.openxmlformats.org/officeDocument/2006/relationships/image" Target="../media/image19.png"/><Relationship Id="rId42" Type="http://schemas.openxmlformats.org/officeDocument/2006/relationships/image" Target="../media/image44.png"/><Relationship Id="rId41" Type="http://schemas.openxmlformats.org/officeDocument/2006/relationships/image" Target="../media/image39.png"/><Relationship Id="rId22" Type="http://schemas.openxmlformats.org/officeDocument/2006/relationships/image" Target="../media/image20.png"/><Relationship Id="rId44" Type="http://schemas.openxmlformats.org/officeDocument/2006/relationships/image" Target="../media/image41.png"/><Relationship Id="rId21" Type="http://schemas.openxmlformats.org/officeDocument/2006/relationships/image" Target="../media/image21.png"/><Relationship Id="rId43" Type="http://schemas.openxmlformats.org/officeDocument/2006/relationships/image" Target="../media/image52.png"/><Relationship Id="rId24" Type="http://schemas.openxmlformats.org/officeDocument/2006/relationships/image" Target="../media/image24.png"/><Relationship Id="rId46" Type="http://schemas.openxmlformats.org/officeDocument/2006/relationships/image" Target="../media/image43.png"/><Relationship Id="rId23" Type="http://schemas.openxmlformats.org/officeDocument/2006/relationships/image" Target="../media/image28.png"/><Relationship Id="rId45" Type="http://schemas.openxmlformats.org/officeDocument/2006/relationships/image" Target="../media/image4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6" Type="http://schemas.openxmlformats.org/officeDocument/2006/relationships/image" Target="../media/image25.png"/><Relationship Id="rId25" Type="http://schemas.openxmlformats.org/officeDocument/2006/relationships/image" Target="../media/image32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29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6.png"/><Relationship Id="rId31" Type="http://schemas.openxmlformats.org/officeDocument/2006/relationships/image" Target="../media/image29.png"/><Relationship Id="rId30" Type="http://schemas.openxmlformats.org/officeDocument/2006/relationships/image" Target="../media/image22.png"/><Relationship Id="rId11" Type="http://schemas.openxmlformats.org/officeDocument/2006/relationships/image" Target="../media/image9.png"/><Relationship Id="rId33" Type="http://schemas.openxmlformats.org/officeDocument/2006/relationships/image" Target="../media/image35.png"/><Relationship Id="rId10" Type="http://schemas.openxmlformats.org/officeDocument/2006/relationships/image" Target="../media/image3.png"/><Relationship Id="rId32" Type="http://schemas.openxmlformats.org/officeDocument/2006/relationships/image" Target="../media/image34.png"/><Relationship Id="rId13" Type="http://schemas.openxmlformats.org/officeDocument/2006/relationships/image" Target="../media/image12.png"/><Relationship Id="rId35" Type="http://schemas.openxmlformats.org/officeDocument/2006/relationships/image" Target="../media/image31.png"/><Relationship Id="rId12" Type="http://schemas.openxmlformats.org/officeDocument/2006/relationships/image" Target="../media/image10.png"/><Relationship Id="rId34" Type="http://schemas.openxmlformats.org/officeDocument/2006/relationships/image" Target="../media/image40.png"/><Relationship Id="rId15" Type="http://schemas.openxmlformats.org/officeDocument/2006/relationships/image" Target="../media/image15.png"/><Relationship Id="rId37" Type="http://schemas.openxmlformats.org/officeDocument/2006/relationships/image" Target="../media/image33.png"/><Relationship Id="rId14" Type="http://schemas.openxmlformats.org/officeDocument/2006/relationships/image" Target="../media/image13.png"/><Relationship Id="rId36" Type="http://schemas.openxmlformats.org/officeDocument/2006/relationships/image" Target="../media/image30.png"/><Relationship Id="rId17" Type="http://schemas.openxmlformats.org/officeDocument/2006/relationships/image" Target="../media/image18.png"/><Relationship Id="rId39" Type="http://schemas.openxmlformats.org/officeDocument/2006/relationships/image" Target="../media/image37.png"/><Relationship Id="rId16" Type="http://schemas.openxmlformats.org/officeDocument/2006/relationships/image" Target="../media/image16.png"/><Relationship Id="rId38" Type="http://schemas.openxmlformats.org/officeDocument/2006/relationships/image" Target="../media/image36.png"/><Relationship Id="rId19" Type="http://schemas.openxmlformats.org/officeDocument/2006/relationships/image" Target="../media/image14.png"/><Relationship Id="rId1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/>
        </p:nvSpPr>
        <p:spPr>
          <a:xfrm>
            <a:off x="1410850" y="3038350"/>
            <a:ext cx="59541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Students: 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Saverio Borrelli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Luca Tirel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Ali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7" name="Google Shape;267;p29"/>
          <p:cNvSpPr txBox="1"/>
          <p:nvPr>
            <p:ph type="ctrTitle"/>
          </p:nvPr>
        </p:nvSpPr>
        <p:spPr>
          <a:xfrm>
            <a:off x="2147200" y="480900"/>
            <a:ext cx="44814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new proof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of the Jury test</a:t>
            </a:r>
            <a:endParaRPr sz="2900"/>
          </a:p>
        </p:txBody>
      </p:sp>
      <p:sp>
        <p:nvSpPr>
          <p:cNvPr id="268" name="Google Shape;268;p29"/>
          <p:cNvSpPr txBox="1"/>
          <p:nvPr/>
        </p:nvSpPr>
        <p:spPr>
          <a:xfrm>
            <a:off x="2756175" y="1137300"/>
            <a:ext cx="43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9" name="Google Shape;269;p29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38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Jury test</a:t>
            </a:r>
            <a:endParaRPr/>
          </a:p>
        </p:txBody>
      </p:sp>
      <p:sp>
        <p:nvSpPr>
          <p:cNvPr id="424" name="Google Shape;424;p38"/>
          <p:cNvSpPr txBox="1"/>
          <p:nvPr/>
        </p:nvSpPr>
        <p:spPr>
          <a:xfrm>
            <a:off x="129850" y="603000"/>
            <a:ext cx="58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Construction of the sequence of polynomials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233550" y="995300"/>
            <a:ext cx="72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From the n-th order polynomial, a sequence of polynomials of lower order is constructed as follows: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26" name="Google Shape;4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225" y="1734200"/>
            <a:ext cx="5476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125" y="2333625"/>
            <a:ext cx="6115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2938" y="3004075"/>
            <a:ext cx="1038125" cy="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6025" y="3304938"/>
            <a:ext cx="41719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7050" y="3921538"/>
            <a:ext cx="30099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2988" y="4501900"/>
            <a:ext cx="1618012" cy="4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8"/>
          <p:cNvSpPr txBox="1"/>
          <p:nvPr/>
        </p:nvSpPr>
        <p:spPr>
          <a:xfrm>
            <a:off x="4500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2.Jury Test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39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Jury test</a:t>
            </a:r>
            <a:endParaRPr/>
          </a:p>
        </p:txBody>
      </p:sp>
      <p:sp>
        <p:nvSpPr>
          <p:cNvPr id="439" name="Google Shape;439;p39"/>
          <p:cNvSpPr txBox="1"/>
          <p:nvPr/>
        </p:nvSpPr>
        <p:spPr>
          <a:xfrm>
            <a:off x="129850" y="603000"/>
            <a:ext cx="58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Raible’s table construction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129850" y="995300"/>
            <a:ext cx="77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From the coefficients of these polynomials we construct the table as follows: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50" y="1770400"/>
            <a:ext cx="12001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463" y="1770400"/>
            <a:ext cx="13430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050" y="1770400"/>
            <a:ext cx="11715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4918775" y="1736988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 . 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2950" y="2353038"/>
            <a:ext cx="12477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7613" y="2353038"/>
            <a:ext cx="14287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750" y="2353038"/>
            <a:ext cx="14287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/>
          <p:nvPr/>
        </p:nvSpPr>
        <p:spPr>
          <a:xfrm>
            <a:off x="4921163" y="2319625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 . 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3313488" y="2935688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 . 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1316625" y="2935688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 . 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4918775" y="2935688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 . 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6438338" y="2935688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 . 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2688" y="3585163"/>
            <a:ext cx="904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4300" y="3585163"/>
            <a:ext cx="8953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4100" y="4167813"/>
            <a:ext cx="1162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 txBox="1"/>
          <p:nvPr/>
        </p:nvSpPr>
        <p:spPr>
          <a:xfrm>
            <a:off x="460775" y="4750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2.Jury Test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0"/>
          <p:cNvSpPr txBox="1"/>
          <p:nvPr>
            <p:ph type="title"/>
          </p:nvPr>
        </p:nvSpPr>
        <p:spPr>
          <a:xfrm>
            <a:off x="129850" y="45900"/>
            <a:ext cx="57639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Jury test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322750" y="524550"/>
            <a:ext cx="58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The Jury theorem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404413" y="901900"/>
            <a:ext cx="77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Having constructed the table, depending on the sign of the highest order 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polynomial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coefficient of P(z), we have the following conclusions: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985250" y="1556625"/>
            <a:ext cx="13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If       &gt; 0 : </a:t>
            </a:r>
            <a:endParaRPr sz="20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66" name="Google Shape;4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50" y="1719900"/>
            <a:ext cx="235500" cy="1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0"/>
          <p:cNvSpPr txBox="1"/>
          <p:nvPr/>
        </p:nvSpPr>
        <p:spPr>
          <a:xfrm>
            <a:off x="985250" y="2890275"/>
            <a:ext cx="13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If       &lt; 0 : </a:t>
            </a:r>
            <a:endParaRPr sz="20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68" name="Google Shape;4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50" y="3053550"/>
            <a:ext cx="235500" cy="1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438" y="2069350"/>
            <a:ext cx="43243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288" y="3229113"/>
            <a:ext cx="43053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150" y="2542500"/>
            <a:ext cx="43529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2625" y="3785888"/>
            <a:ext cx="43719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0"/>
          <p:cNvSpPr txBox="1"/>
          <p:nvPr/>
        </p:nvSpPr>
        <p:spPr>
          <a:xfrm>
            <a:off x="922675" y="4064050"/>
            <a:ext cx="822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Where i(P) and o(P) denote the number of roots inside and outside the unit circle, and the sign operator return the number of positive or negative values.</a:t>
            </a:r>
            <a:endParaRPr sz="16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497025" y="477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2.Jury Test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and preliminary results</a:t>
            </a:r>
            <a:endParaRPr/>
          </a:p>
        </p:txBody>
      </p:sp>
      <p:sp>
        <p:nvSpPr>
          <p:cNvPr id="480" name="Google Shape;480;p41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41"/>
          <p:cNvSpPr txBox="1"/>
          <p:nvPr/>
        </p:nvSpPr>
        <p:spPr>
          <a:xfrm>
            <a:off x="1450700" y="4777975"/>
            <a:ext cx="34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3.Definitions and Preliminary Results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42"/>
          <p:cNvSpPr txBox="1"/>
          <p:nvPr>
            <p:ph type="title"/>
          </p:nvPr>
        </p:nvSpPr>
        <p:spPr>
          <a:xfrm>
            <a:off x="129850" y="45900"/>
            <a:ext cx="65598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Definitions and preliminary results</a:t>
            </a:r>
            <a:endParaRPr/>
          </a:p>
        </p:txBody>
      </p:sp>
      <p:sp>
        <p:nvSpPr>
          <p:cNvPr id="488" name="Google Shape;488;p42"/>
          <p:cNvSpPr txBox="1"/>
          <p:nvPr/>
        </p:nvSpPr>
        <p:spPr>
          <a:xfrm>
            <a:off x="129850" y="6030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Parametric families definition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129850" y="944750"/>
            <a:ext cx="77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Now we introduce the reverse polynomial of P(z) and two family of parametric polynomials associated with them. 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790375" y="1950375"/>
            <a:ext cx="266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reverse polynomial</a:t>
            </a:r>
            <a:endParaRPr b="1"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91" name="Google Shape;4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950" y="2031075"/>
            <a:ext cx="16097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2"/>
          <p:cNvSpPr txBox="1"/>
          <p:nvPr/>
        </p:nvSpPr>
        <p:spPr>
          <a:xfrm>
            <a:off x="861175" y="2532725"/>
            <a:ext cx="25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parametric family of polynomials</a:t>
            </a:r>
            <a:endParaRPr b="1"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93" name="Google Shape;4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950" y="2687850"/>
            <a:ext cx="24479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 txBox="1"/>
          <p:nvPr/>
        </p:nvSpPr>
        <p:spPr>
          <a:xfrm>
            <a:off x="833800" y="3364750"/>
            <a:ext cx="25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parametric family of reverse polynomials</a:t>
            </a:r>
            <a:endParaRPr b="1"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95" name="Google Shape;4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4950" y="3519875"/>
            <a:ext cx="26574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2"/>
          <p:cNvSpPr txBox="1"/>
          <p:nvPr/>
        </p:nvSpPr>
        <p:spPr>
          <a:xfrm>
            <a:off x="6858500" y="4412425"/>
            <a:ext cx="5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with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97" name="Google Shape;49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5400" y="4469650"/>
            <a:ext cx="8667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2"/>
          <p:cNvSpPr txBox="1"/>
          <p:nvPr/>
        </p:nvSpPr>
        <p:spPr>
          <a:xfrm>
            <a:off x="218575" y="4777975"/>
            <a:ext cx="34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3.Definitions and Preliminary Results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99" name="Google Shape;49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600" y="2109900"/>
            <a:ext cx="2447925" cy="2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43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and p</a:t>
            </a:r>
            <a:r>
              <a:rPr lang="en"/>
              <a:t>reliminary results</a:t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129850" y="6030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Preliminary results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129850" y="944750"/>
            <a:ext cx="77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following preliminary results regarding the family of polynomials will be proved in the next slide and are the following: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00" y="2142125"/>
            <a:ext cx="19716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725" y="3267350"/>
            <a:ext cx="2152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3"/>
          <p:cNvSpPr txBox="1"/>
          <p:nvPr/>
        </p:nvSpPr>
        <p:spPr>
          <a:xfrm>
            <a:off x="593450" y="4777975"/>
            <a:ext cx="34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3.Definitions and Preliminary Results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44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and preliminary results</a:t>
            </a:r>
            <a:endParaRPr/>
          </a:p>
        </p:txBody>
      </p:sp>
      <p:sp>
        <p:nvSpPr>
          <p:cNvPr id="517" name="Google Shape;517;p44"/>
          <p:cNvSpPr txBox="1"/>
          <p:nvPr/>
        </p:nvSpPr>
        <p:spPr>
          <a:xfrm>
            <a:off x="129850" y="6030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Preliminary results’ proof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129850" y="944750"/>
            <a:ext cx="77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proof are straightforward when the parameter is set equal zero. When it is equal one we have the 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following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: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19" name="Google Shape;5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50" y="1683650"/>
            <a:ext cx="6496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925" y="2159900"/>
            <a:ext cx="4981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925" y="2773725"/>
            <a:ext cx="3800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6925" y="3387550"/>
            <a:ext cx="9239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4"/>
          <p:cNvSpPr txBox="1"/>
          <p:nvPr/>
        </p:nvSpPr>
        <p:spPr>
          <a:xfrm>
            <a:off x="1071250" y="3863800"/>
            <a:ext cx="642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same reasoning can be applied to prove the results about the family of reverse polynomials, but eliding the coefficient of order n instead of that one of order zero.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507725" y="4777975"/>
            <a:ext cx="34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3.Definitions and Preliminary Results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530" name="Google Shape;530;p45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45"/>
          <p:cNvSpPr txBox="1"/>
          <p:nvPr/>
        </p:nvSpPr>
        <p:spPr>
          <a:xfrm>
            <a:off x="1572000" y="4777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</a:t>
            </a: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.Proposition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46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Propositions (A,B,C)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9" name="Google Shape;539;p46"/>
          <p:cNvSpPr txBox="1"/>
          <p:nvPr/>
        </p:nvSpPr>
        <p:spPr>
          <a:xfrm>
            <a:off x="129850" y="792350"/>
            <a:ext cx="77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following propositions are needed for the theorem and must be proved: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0" name="Google Shape;540;p46"/>
          <p:cNvSpPr txBox="1"/>
          <p:nvPr/>
        </p:nvSpPr>
        <p:spPr>
          <a:xfrm>
            <a:off x="774400" y="1254050"/>
            <a:ext cx="626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AutoNum type="alphaUcPeriod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if         &lt;  1: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1)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  is always of degree n for any value of the parameter </a:t>
            </a:r>
            <a:b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2)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none of the n 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arcs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corresponding to the root loci of the family             cross the unit circle, for any value of the parameter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AutoNum type="alphaUcPeriod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if          &gt;  1:</a:t>
            </a:r>
            <a:b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b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1)             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is always of degree n for any value of the parameter </a:t>
            </a:r>
            <a:b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2) </a:t>
            </a: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none of the n arcs corresponding to the root loci of the family             cross the unit circle, for any value of the parameter </a:t>
            </a:r>
            <a:b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41" name="Google Shape;5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50" y="1254050"/>
            <a:ext cx="238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725" y="1792400"/>
            <a:ext cx="464950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850" y="2226400"/>
            <a:ext cx="464950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975" y="1762750"/>
            <a:ext cx="135607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500" y="2420125"/>
            <a:ext cx="135607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50" y="2772050"/>
            <a:ext cx="238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150" y="3273800"/>
            <a:ext cx="419738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225" y="3904700"/>
            <a:ext cx="135608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8450" y="3710975"/>
            <a:ext cx="419738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500" y="3904700"/>
            <a:ext cx="135607" cy="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/>
        </p:nvSpPr>
        <p:spPr>
          <a:xfrm>
            <a:off x="774400" y="4290050"/>
            <a:ext cx="26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AutoNum type="alphaUcPeriod" startAt="3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                   and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52" name="Google Shape;55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6150" y="4393275"/>
            <a:ext cx="878264" cy="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3775" y="4393272"/>
            <a:ext cx="878220" cy="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6"/>
          <p:cNvSpPr txBox="1"/>
          <p:nvPr/>
        </p:nvSpPr>
        <p:spPr>
          <a:xfrm>
            <a:off x="608200" y="475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47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561" name="Google Shape;561;p47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 of proposition A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2" name="Google Shape;562;p47"/>
          <p:cNvSpPr txBox="1"/>
          <p:nvPr/>
        </p:nvSpPr>
        <p:spPr>
          <a:xfrm>
            <a:off x="129850" y="792350"/>
            <a:ext cx="774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We will now proof the first and second point of proposition A.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Let’s first consider the highest order coefficient of the parametric polynomial and define the following quantities: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63" name="Google Shape;5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25" y="1888525"/>
            <a:ext cx="41338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888" y="2540400"/>
            <a:ext cx="1343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7"/>
          <p:cNvSpPr txBox="1"/>
          <p:nvPr/>
        </p:nvSpPr>
        <p:spPr>
          <a:xfrm>
            <a:off x="904825" y="3047500"/>
            <a:ext cx="654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Since        </a:t>
            </a:r>
            <a:r>
              <a:rPr lang="en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&lt; 1 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and                 , the quantity </a:t>
            </a:r>
            <a:r>
              <a:rPr lang="en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x 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will always be strictly less than 1.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Therefore           will always be true, since       is different from zero for hypothesis (2). Therefore first point of A is proved.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66" name="Google Shape;56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825" y="3111900"/>
            <a:ext cx="238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2150" y="3192275"/>
            <a:ext cx="675800" cy="2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4275" y="3967325"/>
            <a:ext cx="409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7875" y="4013663"/>
            <a:ext cx="238125" cy="1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7"/>
          <p:cNvSpPr txBox="1"/>
          <p:nvPr/>
        </p:nvSpPr>
        <p:spPr>
          <a:xfrm>
            <a:off x="554025" y="4796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ctrTitle"/>
          </p:nvPr>
        </p:nvSpPr>
        <p:spPr>
          <a:xfrm>
            <a:off x="2156700" y="309450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Contents</a:t>
            </a:r>
            <a:endParaRPr sz="3600"/>
          </a:p>
        </p:txBody>
      </p:sp>
      <p:sp>
        <p:nvSpPr>
          <p:cNvPr id="275" name="Google Shape;275;p30"/>
          <p:cNvSpPr txBox="1"/>
          <p:nvPr/>
        </p:nvSpPr>
        <p:spPr>
          <a:xfrm>
            <a:off x="1423500" y="1538150"/>
            <a:ext cx="59541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1 ) Introduction 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2)  Jury Test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3) 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Definitions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Preliminary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Results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4) Propositions and proofs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5) The New Proof 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6) Singular Cases</a:t>
            </a:r>
            <a:b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7)Examples and Code </a:t>
            </a:r>
            <a:b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8) 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Conclusions</a:t>
            </a:r>
            <a:r>
              <a:rPr b="1" lang="en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6" name="Google Shape;276;p30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48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577" name="Google Shape;577;p48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 of proposition A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78" name="Google Shape;578;p48"/>
          <p:cNvSpPr txBox="1"/>
          <p:nvPr/>
        </p:nvSpPr>
        <p:spPr>
          <a:xfrm>
            <a:off x="129850" y="792350"/>
            <a:ext cx="790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Now we will prove the 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second point of proposition A.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Consider        as the unit circle and assume the following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absurd hypothesis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This means that there exist a value of z on the unit circle that is a root of the parametric polynomial family, for some fixed lambda.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79" name="Google Shape;5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75" y="1108150"/>
            <a:ext cx="201975" cy="2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425" y="1407888"/>
            <a:ext cx="32385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8"/>
          <p:cNvSpPr txBox="1"/>
          <p:nvPr/>
        </p:nvSpPr>
        <p:spPr>
          <a:xfrm>
            <a:off x="129850" y="2164338"/>
            <a:ext cx="7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absurd hypothesis imply the following two facts: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82" name="Google Shape;5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25" y="2530649"/>
            <a:ext cx="298816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88" y="2990638"/>
            <a:ext cx="309483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 txBox="1"/>
          <p:nvPr/>
        </p:nvSpPr>
        <p:spPr>
          <a:xfrm>
            <a:off x="901725" y="3411113"/>
            <a:ext cx="36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By isolating           in the first and 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substituting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in the second  we obtain: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85" name="Google Shape;58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0313" y="3500750"/>
            <a:ext cx="462298" cy="2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1163" y="3978925"/>
            <a:ext cx="19716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8"/>
          <p:cNvSpPr txBox="1"/>
          <p:nvPr/>
        </p:nvSpPr>
        <p:spPr>
          <a:xfrm>
            <a:off x="659600" y="4326950"/>
            <a:ext cx="425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quantity inside the square brackets is always different from zero from first point of proposition A.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588" name="Google Shape;588;p48"/>
          <p:cNvCxnSpPr/>
          <p:nvPr/>
        </p:nvCxnSpPr>
        <p:spPr>
          <a:xfrm>
            <a:off x="4564650" y="2030675"/>
            <a:ext cx="14700" cy="25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48"/>
          <p:cNvSpPr txBox="1"/>
          <p:nvPr/>
        </p:nvSpPr>
        <p:spPr>
          <a:xfrm>
            <a:off x="4545225" y="2143050"/>
            <a:ext cx="271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By repeating this reasoning for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we can conclude the following: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90" name="Google Shape;590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63225" y="2221575"/>
            <a:ext cx="412769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9488" y="2758650"/>
            <a:ext cx="18954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8"/>
          <p:cNvSpPr txBox="1"/>
          <p:nvPr/>
        </p:nvSpPr>
        <p:spPr>
          <a:xfrm>
            <a:off x="4888200" y="3208050"/>
            <a:ext cx="258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This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may happen only on the unit circle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, but it is in contrast with the 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hypothesis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(4)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of the paper, leading us to an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absurd conclusion.</a:t>
            </a:r>
            <a:endParaRPr b="1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93" name="Google Shape;593;p48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49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 of propositions B and C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01" name="Google Shape;601;p49"/>
          <p:cNvSpPr txBox="1"/>
          <p:nvPr/>
        </p:nvSpPr>
        <p:spPr>
          <a:xfrm>
            <a:off x="129850" y="792350"/>
            <a:ext cx="790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Now we will prove the propositions B and C.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proposition B is the dual problem of the proposition A and can be similarly proved.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proposition C can be proved as follows, starting from the definition of the reverse polynomial: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02" name="Google Shape;602;p49"/>
          <p:cNvSpPr txBox="1"/>
          <p:nvPr/>
        </p:nvSpPr>
        <p:spPr>
          <a:xfrm>
            <a:off x="830600" y="2115550"/>
            <a:ext cx="58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If        is a root of            , then        is a root of            , by direct construction of the reverse polynomial.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Thus the following relations must hold and has been proved: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03" name="Google Shape;6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25" y="2290345"/>
            <a:ext cx="149675" cy="1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925" y="2237203"/>
            <a:ext cx="298125" cy="1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4975" y="2164900"/>
            <a:ext cx="1428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7125" y="2221350"/>
            <a:ext cx="389750" cy="18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4975" y="3359100"/>
            <a:ext cx="12954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4975" y="4227000"/>
            <a:ext cx="12954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9"/>
          <p:cNvSpPr txBox="1"/>
          <p:nvPr/>
        </p:nvSpPr>
        <p:spPr>
          <a:xfrm>
            <a:off x="3633675" y="3713600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and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50"/>
          <p:cNvSpPr txBox="1"/>
          <p:nvPr/>
        </p:nvSpPr>
        <p:spPr>
          <a:xfrm>
            <a:off x="229175" y="958500"/>
            <a:ext cx="74382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D. </a:t>
            </a:r>
            <a:r>
              <a:rPr lang="en">
                <a:solidFill>
                  <a:schemeClr val="accent2"/>
                </a:solidFill>
              </a:rPr>
              <a:t>Suppose that P(z) has i roots inside the unit circle and n-1 roots outside the unit circle. So we can have that: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If</a:t>
            </a:r>
            <a:r>
              <a:rPr lang="en">
                <a:solidFill>
                  <a:srgbClr val="FFFFFF"/>
                </a:solidFill>
              </a:rPr>
              <a:t>                                  s                 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has i-1 roots </a:t>
            </a:r>
            <a:r>
              <a:rPr b="1" lang="en">
                <a:solidFill>
                  <a:schemeClr val="accent2"/>
                </a:solidFill>
              </a:rPr>
              <a:t>inside</a:t>
            </a:r>
            <a:r>
              <a:rPr lang="en">
                <a:solidFill>
                  <a:schemeClr val="accent2"/>
                </a:solidFill>
              </a:rPr>
              <a:t> the unit circle and n-1 roots outside the unit circle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E. </a:t>
            </a:r>
            <a:r>
              <a:rPr lang="en">
                <a:solidFill>
                  <a:schemeClr val="accent2"/>
                </a:solidFill>
              </a:rPr>
              <a:t>Suppose that P(z) has i roots inside the unit circle and n-1 roots outside the unit circle. So we can have that: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If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has i-1 roots </a:t>
            </a:r>
            <a:r>
              <a:rPr b="1" lang="en">
                <a:solidFill>
                  <a:schemeClr val="accent2"/>
                </a:solidFill>
              </a:rPr>
              <a:t>outside</a:t>
            </a:r>
            <a:r>
              <a:rPr lang="en">
                <a:solidFill>
                  <a:schemeClr val="accent2"/>
                </a:solidFill>
              </a:rPr>
              <a:t> the unit circle and n-1 roots inside the unit circle</a:t>
            </a:r>
            <a:endParaRPr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17" name="Google Shape;617;p50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618" name="Google Shape;618;p50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Propositions D, E, F, G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20" name="Google Shape;6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61" y="1556725"/>
            <a:ext cx="2563014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850" y="2983700"/>
            <a:ext cx="2563025" cy="5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750" y="1027614"/>
            <a:ext cx="396156" cy="2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250" y="2491552"/>
            <a:ext cx="396156" cy="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51"/>
          <p:cNvSpPr txBox="1"/>
          <p:nvPr/>
        </p:nvSpPr>
        <p:spPr>
          <a:xfrm>
            <a:off x="229175" y="958500"/>
            <a:ext cx="74382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F.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            and                </a:t>
            </a:r>
            <a:r>
              <a:rPr lang="en">
                <a:solidFill>
                  <a:schemeClr val="accent2"/>
                </a:solidFill>
              </a:rPr>
              <a:t>have the same set of roots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G. </a:t>
            </a:r>
            <a:r>
              <a:rPr lang="en">
                <a:solidFill>
                  <a:schemeClr val="accent2"/>
                </a:solidFill>
              </a:rPr>
              <a:t>In this proposition we show an equivalence of the two conditions of before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</a:rPr>
              <a:t>The condition popn&lt;1 is equivalent to the condition that qn-1 and pn  are of the </a:t>
            </a:r>
            <a:r>
              <a:rPr b="1" lang="en">
                <a:solidFill>
                  <a:schemeClr val="accent2"/>
                </a:solidFill>
              </a:rPr>
              <a:t>same</a:t>
            </a:r>
            <a:r>
              <a:rPr lang="en">
                <a:solidFill>
                  <a:schemeClr val="accent2"/>
                </a:solidFill>
              </a:rPr>
              <a:t> sign.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</a:rPr>
              <a:t>The condition popn&gt;1 is equivalent to the condition that qn-1 and pn  are of the </a:t>
            </a:r>
            <a:r>
              <a:rPr b="1" lang="en">
                <a:solidFill>
                  <a:schemeClr val="accent2"/>
                </a:solidFill>
              </a:rPr>
              <a:t>opposite</a:t>
            </a:r>
            <a:r>
              <a:rPr lang="en">
                <a:solidFill>
                  <a:schemeClr val="accent2"/>
                </a:solidFill>
              </a:rPr>
              <a:t> sign.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30" name="Google Shape;630;p51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631" name="Google Shape;631;p51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Propositions D, E, F, G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32" name="Google Shape;632;p51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33" name="Google Shape;6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5" y="958509"/>
            <a:ext cx="562514" cy="50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808" y="957175"/>
            <a:ext cx="512633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7500" y="1981862"/>
            <a:ext cx="656800" cy="4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7498" y="2732225"/>
            <a:ext cx="656800" cy="45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8400" y="2047975"/>
            <a:ext cx="370605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0475" y="2013325"/>
            <a:ext cx="26203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5475" y="2759950"/>
            <a:ext cx="41353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0475" y="2751524"/>
            <a:ext cx="262050" cy="41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52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647" name="Google Shape;647;p52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 of propositions D, E, F and G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48" name="Google Shape;648;p52"/>
          <p:cNvSpPr txBox="1"/>
          <p:nvPr/>
        </p:nvSpPr>
        <p:spPr>
          <a:xfrm>
            <a:off x="129850" y="792350"/>
            <a:ext cx="790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Now we will prove the proposition D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49" name="Google Shape;649;p52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851050" y="1146425"/>
            <a:ext cx="6465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Due to the proposition A, we have that the condition popn&lt;1  ensures that no roots of P(z) = P(z)- popnznP(1z) cross the boundary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(it’s the unit circle for                ).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Since we have that P1(z) has one root at the origin, so this root must be the terminal point of a root locus originating from a root of P(z) lying inside the unit circle.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 we have that        z-1P1             :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Has precisely one less root (</a:t>
            </a:r>
            <a:r>
              <a:rPr b="1" lang="en">
                <a:solidFill>
                  <a:schemeClr val="accent2"/>
                </a:solidFill>
              </a:rPr>
              <a:t>inside</a:t>
            </a:r>
            <a:r>
              <a:rPr lang="en">
                <a:solidFill>
                  <a:schemeClr val="accent2"/>
                </a:solidFill>
              </a:rPr>
              <a:t> the unit circle) than P(z).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Has the same number of roots </a:t>
            </a:r>
            <a:r>
              <a:rPr b="1" lang="en">
                <a:solidFill>
                  <a:schemeClr val="accent2"/>
                </a:solidFill>
              </a:rPr>
              <a:t>outside</a:t>
            </a:r>
            <a:r>
              <a:rPr lang="en">
                <a:solidFill>
                  <a:schemeClr val="accent2"/>
                </a:solidFill>
              </a:rPr>
              <a:t> the unit circle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51" name="Google Shape;6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00" y="1101412"/>
            <a:ext cx="656800" cy="4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696" y="1500350"/>
            <a:ext cx="204477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225" y="1854675"/>
            <a:ext cx="752875" cy="2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9200" y="2497425"/>
            <a:ext cx="454850" cy="2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0325" y="2816052"/>
            <a:ext cx="396156" cy="2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9499" y="3729575"/>
            <a:ext cx="1408274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3500" y="4097177"/>
            <a:ext cx="396156" cy="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450850" y="958500"/>
            <a:ext cx="7908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E) </a:t>
            </a:r>
            <a:r>
              <a:rPr lang="en">
                <a:solidFill>
                  <a:srgbClr val="33CCFF"/>
                </a:solidFill>
              </a:rPr>
              <a:t>This proposition can is the dual of D, ant it can be easily proven</a:t>
            </a:r>
            <a:endParaRPr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CCFF"/>
                </a:solidFill>
              </a:rPr>
              <a:t>F) For proving this proposition we write the following equations</a:t>
            </a:r>
            <a:endParaRPr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1)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2)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After some computations we obtain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1)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2)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    </a:t>
            </a:r>
            <a:r>
              <a:rPr lang="en">
                <a:solidFill>
                  <a:schemeClr val="accent2"/>
                </a:solidFill>
              </a:rPr>
              <a:t>So from these two we obtain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64" name="Google Shape;664;p53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65" name="Google Shape;6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75" y="1816475"/>
            <a:ext cx="439503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075" y="2264726"/>
            <a:ext cx="4455099" cy="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076" y="3074648"/>
            <a:ext cx="3115460" cy="45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3150" y="3436288"/>
            <a:ext cx="2971300" cy="512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3143" y="4298475"/>
            <a:ext cx="2242100" cy="4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3"/>
          <p:cNvSpPr txBox="1"/>
          <p:nvPr/>
        </p:nvSpPr>
        <p:spPr>
          <a:xfrm>
            <a:off x="3457675" y="4183100"/>
            <a:ext cx="499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Consequently, since pn and po are non zero constants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 we have that P1(z) and P1(z) have the same set of roots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71" name="Google Shape;671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3450" y="4476226"/>
            <a:ext cx="512650" cy="46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9695" y="4452500"/>
            <a:ext cx="512633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71525" y="4239425"/>
            <a:ext cx="243401" cy="33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9350" y="4183088"/>
            <a:ext cx="236447" cy="3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3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676" name="Google Shape;676;p53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 of propositions D, E, F and G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54"/>
          <p:cNvSpPr txBox="1"/>
          <p:nvPr/>
        </p:nvSpPr>
        <p:spPr>
          <a:xfrm>
            <a:off x="450850" y="958500"/>
            <a:ext cx="79083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G)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If popn&lt;1  so we have that pn2-po2&gt;0.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Consequently it’s obvious that the highest order coefficient of Q(z)  becomes: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And we have that: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 we can see that the sign of the denominator is predominant, and influences 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sign of qn-1.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If              so we have that                      , then                           and we have that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83" name="Google Shape;683;p54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84" name="Google Shape;684;p54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Propositions and proofs</a:t>
            </a:r>
            <a:endParaRPr/>
          </a:p>
        </p:txBody>
      </p:sp>
      <p:sp>
        <p:nvSpPr>
          <p:cNvPr id="685" name="Google Shape;685;p54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 of propositions D, E, F and G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686" name="Google Shape;686;p54"/>
          <p:cNvPicPr preferRelativeResize="0"/>
          <p:nvPr/>
        </p:nvPicPr>
        <p:blipFill rotWithShape="1">
          <a:blip r:embed="rId3">
            <a:alphaModFix/>
          </a:blip>
          <a:srcRect b="24568" l="0" r="0" t="0"/>
          <a:stretch/>
        </p:blipFill>
        <p:spPr>
          <a:xfrm>
            <a:off x="1109750" y="1155625"/>
            <a:ext cx="692325" cy="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860" y="1118933"/>
            <a:ext cx="949390" cy="45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200" y="1535550"/>
            <a:ext cx="393521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54"/>
          <p:cNvPicPr preferRelativeResize="0"/>
          <p:nvPr/>
        </p:nvPicPr>
        <p:blipFill rotWithShape="1">
          <a:blip r:embed="rId6">
            <a:alphaModFix/>
          </a:blip>
          <a:srcRect b="0" l="0" r="0" t="9861"/>
          <a:stretch/>
        </p:blipFill>
        <p:spPr>
          <a:xfrm>
            <a:off x="3571475" y="1791475"/>
            <a:ext cx="1100050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523" y="2444123"/>
            <a:ext cx="1561942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4701" y="3304914"/>
            <a:ext cx="393525" cy="37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62363" y="3585650"/>
            <a:ext cx="587100" cy="40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4807" y="3474319"/>
            <a:ext cx="937474" cy="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71525" y="3304921"/>
            <a:ext cx="1169949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19850" y="4014663"/>
            <a:ext cx="1561950" cy="60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55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02" name="Google Shape;702;p55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</a:t>
            </a:r>
            <a:endParaRPr/>
          </a:p>
        </p:txBody>
      </p:sp>
      <p:sp>
        <p:nvSpPr>
          <p:cNvPr id="703" name="Google Shape;703;p55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Definition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04" name="Google Shape;704;p55"/>
          <p:cNvSpPr txBox="1"/>
          <p:nvPr/>
        </p:nvSpPr>
        <p:spPr>
          <a:xfrm>
            <a:off x="804475" y="958500"/>
            <a:ext cx="30000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Let: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With: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05" name="Google Shape;7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50" y="1358700"/>
            <a:ext cx="5637676" cy="7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375" y="2576100"/>
            <a:ext cx="1429450" cy="149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55"/>
          <p:cNvCxnSpPr/>
          <p:nvPr/>
        </p:nvCxnSpPr>
        <p:spPr>
          <a:xfrm>
            <a:off x="2447350" y="3325888"/>
            <a:ext cx="1631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55"/>
          <p:cNvSpPr txBox="1"/>
          <p:nvPr/>
        </p:nvSpPr>
        <p:spPr>
          <a:xfrm>
            <a:off x="2356825" y="292570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 we have that:        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9" name="Google Shape;709;p55"/>
          <p:cNvSpPr txBox="1"/>
          <p:nvPr/>
        </p:nvSpPr>
        <p:spPr>
          <a:xfrm>
            <a:off x="4293900" y="3023825"/>
            <a:ext cx="2572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If                                            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If                                            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10" name="Google Shape;71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325" y="4018200"/>
            <a:ext cx="2015475" cy="33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325" y="3069175"/>
            <a:ext cx="2015476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0338" y="3400075"/>
            <a:ext cx="1429450" cy="33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0350" y="3656350"/>
            <a:ext cx="1106609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0350" y="4355125"/>
            <a:ext cx="1563600" cy="29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0350" y="4638800"/>
            <a:ext cx="1106600" cy="27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7363" y="3643335"/>
            <a:ext cx="36685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56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23" name="Google Shape;723;p56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</a:t>
            </a:r>
            <a:endParaRPr/>
          </a:p>
        </p:txBody>
      </p:sp>
      <p:sp>
        <p:nvSpPr>
          <p:cNvPr id="724" name="Google Shape;724;p56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25" name="Google Shape;725;p56"/>
          <p:cNvSpPr txBox="1"/>
          <p:nvPr/>
        </p:nvSpPr>
        <p:spPr>
          <a:xfrm>
            <a:off x="571475" y="872475"/>
            <a:ext cx="46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Consider the case in which we have: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26" name="Google Shape;7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450" y="907125"/>
            <a:ext cx="1875100" cy="3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6"/>
          <p:cNvSpPr txBox="1"/>
          <p:nvPr/>
        </p:nvSpPr>
        <p:spPr>
          <a:xfrm>
            <a:off x="625650" y="1102075"/>
            <a:ext cx="72945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Since we have (from before):                                                       (or equivalently               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 from the proposition D: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Q(z) will have one less root inside the unit circle than P(z)  , while the number of roots outside the unit circle remains the same.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And then: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8" name="Google Shape;72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73" y="1272675"/>
            <a:ext cx="2546474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125" y="1272674"/>
            <a:ext cx="708964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500" y="2021975"/>
            <a:ext cx="406050" cy="30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2600" y="2038325"/>
            <a:ext cx="406060" cy="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6"/>
          <p:cNvSpPr txBox="1"/>
          <p:nvPr/>
        </p:nvSpPr>
        <p:spPr>
          <a:xfrm>
            <a:off x="785225" y="2821025"/>
            <a:ext cx="2572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If                                            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If                                            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7750" y="3702100"/>
            <a:ext cx="2015475" cy="33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7750" y="2753075"/>
            <a:ext cx="2015476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0763" y="3083975"/>
            <a:ext cx="1429450" cy="33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10775" y="3340250"/>
            <a:ext cx="1106609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10775" y="4039025"/>
            <a:ext cx="1563600" cy="29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10775" y="4322700"/>
            <a:ext cx="1106600" cy="27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57"/>
          <p:cNvSpPr txBox="1"/>
          <p:nvPr/>
        </p:nvSpPr>
        <p:spPr>
          <a:xfrm>
            <a:off x="571463" y="477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4.Propositions and Proofs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5" name="Google Shape;745;p57"/>
          <p:cNvSpPr txBox="1"/>
          <p:nvPr>
            <p:ph type="title"/>
          </p:nvPr>
        </p:nvSpPr>
        <p:spPr>
          <a:xfrm>
            <a:off x="129850" y="45900"/>
            <a:ext cx="7019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</a:t>
            </a:r>
            <a:endParaRPr/>
          </a:p>
        </p:txBody>
      </p:sp>
      <p:sp>
        <p:nvSpPr>
          <p:cNvPr id="746" name="Google Shape;746;p57"/>
          <p:cNvSpPr txBox="1"/>
          <p:nvPr/>
        </p:nvSpPr>
        <p:spPr>
          <a:xfrm>
            <a:off x="129850" y="450600"/>
            <a:ext cx="71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Proof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725725" y="919250"/>
            <a:ext cx="44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Since               , from D we have that</a:t>
            </a:r>
            <a:endParaRPr/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50" y="891963"/>
            <a:ext cx="634825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75" y="689869"/>
            <a:ext cx="1879600" cy="8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 txBox="1"/>
          <p:nvPr/>
        </p:nvSpPr>
        <p:spPr>
          <a:xfrm>
            <a:off x="725725" y="1500475"/>
            <a:ext cx="72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CCFF"/>
                </a:solidFill>
              </a:rPr>
              <a:t>Now if we consider the the reverse polynomial                                we know that:</a:t>
            </a:r>
            <a:endParaRPr>
              <a:solidFill>
                <a:srgbClr val="33CCFF"/>
              </a:solidFill>
            </a:endParaRPr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575" y="1473199"/>
            <a:ext cx="1457781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575" y="1848150"/>
            <a:ext cx="1152221" cy="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7"/>
          <p:cNvSpPr txBox="1"/>
          <p:nvPr/>
        </p:nvSpPr>
        <p:spPr>
          <a:xfrm>
            <a:off x="788725" y="2283800"/>
            <a:ext cx="27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Therefore: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54" name="Google Shape;75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775" y="2571750"/>
            <a:ext cx="1736166" cy="745888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7"/>
          <p:cNvSpPr txBox="1"/>
          <p:nvPr/>
        </p:nvSpPr>
        <p:spPr>
          <a:xfrm>
            <a:off x="902300" y="3319075"/>
            <a:ext cx="65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CCFF"/>
                </a:solidFill>
              </a:rPr>
              <a:t>From proposition F, we have that            and             have the same set of roots.</a:t>
            </a:r>
            <a:endParaRPr>
              <a:solidFill>
                <a:srgbClr val="33CC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CCFF"/>
                </a:solidFill>
              </a:rPr>
              <a:t>So we will have also that:  </a:t>
            </a:r>
            <a:endParaRPr>
              <a:solidFill>
                <a:srgbClr val="33CCFF"/>
              </a:solidFill>
            </a:endParaRPr>
          </a:p>
        </p:txBody>
      </p:sp>
      <p:pic>
        <p:nvPicPr>
          <p:cNvPr id="756" name="Google Shape;756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8024" y="3319074"/>
            <a:ext cx="512625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3795" y="3295325"/>
            <a:ext cx="512633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3573" y="3893423"/>
            <a:ext cx="1334391" cy="3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43574" y="4224325"/>
            <a:ext cx="512625" cy="441543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57"/>
          <p:cNvSpPr txBox="1"/>
          <p:nvPr/>
        </p:nvSpPr>
        <p:spPr>
          <a:xfrm>
            <a:off x="2377975" y="4009300"/>
            <a:ext cx="1457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CCFF"/>
                </a:solidFill>
              </a:rPr>
              <a:t>Have the same set roots</a:t>
            </a:r>
            <a:endParaRPr>
              <a:solidFill>
                <a:srgbClr val="33CCFF"/>
              </a:solidFill>
            </a:endParaRPr>
          </a:p>
        </p:txBody>
      </p:sp>
      <p:cxnSp>
        <p:nvCxnSpPr>
          <p:cNvPr id="761" name="Google Shape;761;p57"/>
          <p:cNvCxnSpPr/>
          <p:nvPr/>
        </p:nvCxnSpPr>
        <p:spPr>
          <a:xfrm>
            <a:off x="3661988" y="4573413"/>
            <a:ext cx="85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57"/>
          <p:cNvSpPr txBox="1"/>
          <p:nvPr/>
        </p:nvSpPr>
        <p:spPr>
          <a:xfrm>
            <a:off x="3690796" y="3893425"/>
            <a:ext cx="1000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 we have that:        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63" name="Google Shape;763;p57"/>
          <p:cNvSpPr txBox="1"/>
          <p:nvPr/>
        </p:nvSpPr>
        <p:spPr>
          <a:xfrm>
            <a:off x="4651525" y="3753825"/>
            <a:ext cx="1631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CCFF"/>
                </a:solidFill>
              </a:rPr>
              <a:t>where a sign change occurs between pn and qn-1</a:t>
            </a:r>
            <a:endParaRPr>
              <a:solidFill>
                <a:srgbClr val="33CC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4" name="Google Shape;764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8675" y="4319475"/>
            <a:ext cx="26677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51338" y="4569950"/>
            <a:ext cx="434803" cy="3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6" name="Google Shape;766;p57"/>
          <p:cNvCxnSpPr/>
          <p:nvPr/>
        </p:nvCxnSpPr>
        <p:spPr>
          <a:xfrm>
            <a:off x="6127013" y="4519563"/>
            <a:ext cx="607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7" name="Google Shape;767;p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34524" y="4142700"/>
            <a:ext cx="1457775" cy="25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5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4525" y="4407975"/>
            <a:ext cx="1240875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2" name="Google Shape;282;p31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paper</a:t>
            </a:r>
            <a:endParaRPr/>
          </a:p>
        </p:txBody>
      </p:sp>
      <p:sp>
        <p:nvSpPr>
          <p:cNvPr id="283" name="Google Shape;283;p31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1"/>
          <p:cNvSpPr txBox="1"/>
          <p:nvPr>
            <p:ph type="ctrTitle"/>
          </p:nvPr>
        </p:nvSpPr>
        <p:spPr>
          <a:xfrm>
            <a:off x="1414400" y="4542125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1.Introduction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8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5.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774" name="Google Shape;774;p58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58"/>
          <p:cNvSpPr txBox="1"/>
          <p:nvPr/>
        </p:nvSpPr>
        <p:spPr>
          <a:xfrm>
            <a:off x="1572000" y="4777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9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781" name="Google Shape;781;p5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59"/>
          <p:cNvSpPr txBox="1"/>
          <p:nvPr/>
        </p:nvSpPr>
        <p:spPr>
          <a:xfrm>
            <a:off x="532600" y="4777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83" name="Google Shape;783;p59"/>
          <p:cNvSpPr txBox="1"/>
          <p:nvPr/>
        </p:nvSpPr>
        <p:spPr>
          <a:xfrm>
            <a:off x="184775" y="766600"/>
            <a:ext cx="7519800" cy="833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1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4" name="Google Shape;784;p59"/>
          <p:cNvSpPr txBox="1"/>
          <p:nvPr/>
        </p:nvSpPr>
        <p:spPr>
          <a:xfrm>
            <a:off x="3286597" y="4168374"/>
            <a:ext cx="2820300" cy="88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8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785" name="Google Shape;785;p59"/>
          <p:cNvGraphicFramePr/>
          <p:nvPr/>
        </p:nvGraphicFramePr>
        <p:xfrm>
          <a:off x="1345405" y="218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{3EE5D4EA-63AB-491F-ADE6-3E8EB3D88E0E}</a:tableStyleId>
              </a:tblPr>
              <a:tblGrid>
                <a:gridCol w="1687525"/>
                <a:gridCol w="1687525"/>
                <a:gridCol w="1687525"/>
              </a:tblGrid>
              <a:tr h="29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U(z)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V(z)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86" name="Google Shape;786;p59"/>
          <p:cNvCxnSpPr/>
          <p:nvPr/>
        </p:nvCxnSpPr>
        <p:spPr>
          <a:xfrm>
            <a:off x="4835236" y="3664527"/>
            <a:ext cx="450300" cy="0"/>
          </a:xfrm>
          <a:prstGeom prst="straightConnector1">
            <a:avLst/>
          </a:prstGeom>
          <a:noFill/>
          <a:ln cap="flat" cmpd="sng" w="9525">
            <a:solidFill>
              <a:srgbClr val="2CC9F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0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792" name="Google Shape;792;p6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60"/>
          <p:cNvSpPr txBox="1"/>
          <p:nvPr/>
        </p:nvSpPr>
        <p:spPr>
          <a:xfrm>
            <a:off x="532600" y="4777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94" name="Google Shape;794;p60"/>
          <p:cNvSpPr txBox="1"/>
          <p:nvPr/>
        </p:nvSpPr>
        <p:spPr>
          <a:xfrm>
            <a:off x="663407" y="716593"/>
            <a:ext cx="75198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b) Now considering the  case of  </a:t>
            </a:r>
            <a:r>
              <a:rPr b="1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&gt;0 &amp;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b="1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</a:t>
            </a:r>
            <a:endParaRPr b="1" i="0" sz="1800" u="none" cap="none" strike="noStrike">
              <a:solidFill>
                <a:srgbClr val="33CC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3CC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By Construction of table, we have : </a:t>
            </a:r>
            <a:r>
              <a:rPr b="1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1" baseline="-25000" i="0" lang="en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&lt;0</a:t>
            </a:r>
            <a:r>
              <a:rPr b="1" i="0" lang="en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From Jury Theorem we have </a:t>
            </a:r>
            <a:endParaRPr b="1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which is exactly is the opposite of the 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previous</a:t>
            </a: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case, from both  a and 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            We can confirm that the Jury theorem works perfectly at case of n=1  and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              next we try to Generalize on the family of all </a:t>
            </a:r>
            <a:r>
              <a:rPr b="1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Polynomial of degree n-1 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                  </a:t>
            </a:r>
            <a:endParaRPr b="1" baseline="-25000" i="0" sz="1500" u="none" cap="none" strike="noStrike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95" name="Google Shape;795;p60"/>
          <p:cNvSpPr txBox="1"/>
          <p:nvPr/>
        </p:nvSpPr>
        <p:spPr>
          <a:xfrm>
            <a:off x="3092959" y="1928623"/>
            <a:ext cx="2660700" cy="88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8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796" name="Google Shape;796;p60"/>
          <p:cNvCxnSpPr/>
          <p:nvPr/>
        </p:nvCxnSpPr>
        <p:spPr>
          <a:xfrm>
            <a:off x="4759558" y="1371600"/>
            <a:ext cx="768300" cy="0"/>
          </a:xfrm>
          <a:prstGeom prst="straightConnector1">
            <a:avLst/>
          </a:prstGeom>
          <a:noFill/>
          <a:ln cap="flat" cmpd="sng" w="9525">
            <a:solidFill>
              <a:srgbClr val="2CC9FD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97" name="Google Shape;79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8771" y="1040350"/>
            <a:ext cx="1307178" cy="6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1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803" name="Google Shape;803;p6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61"/>
          <p:cNvSpPr txBox="1"/>
          <p:nvPr/>
        </p:nvSpPr>
        <p:spPr>
          <a:xfrm>
            <a:off x="532600" y="4777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5" name="Google Shape;805;p61"/>
          <p:cNvSpPr txBox="1"/>
          <p:nvPr/>
        </p:nvSpPr>
        <p:spPr>
          <a:xfrm>
            <a:off x="431000" y="502200"/>
            <a:ext cx="7519800" cy="431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6" name="Google Shape;806;p61"/>
          <p:cNvSpPr txBox="1"/>
          <p:nvPr/>
        </p:nvSpPr>
        <p:spPr>
          <a:xfrm>
            <a:off x="2326396" y="898450"/>
            <a:ext cx="3729000" cy="267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8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2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812" name="Google Shape;812;p6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3" name="Google Shape;813;p62"/>
          <p:cNvSpPr txBox="1"/>
          <p:nvPr/>
        </p:nvSpPr>
        <p:spPr>
          <a:xfrm>
            <a:off x="532600" y="4777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14" name="Google Shape;814;p62"/>
          <p:cNvSpPr txBox="1"/>
          <p:nvPr/>
        </p:nvSpPr>
        <p:spPr>
          <a:xfrm>
            <a:off x="288225" y="46150"/>
            <a:ext cx="7519800" cy="103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9" l="-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5" name="Google Shape;815;p62"/>
          <p:cNvSpPr txBox="1"/>
          <p:nvPr/>
        </p:nvSpPr>
        <p:spPr>
          <a:xfrm>
            <a:off x="814642" y="1025800"/>
            <a:ext cx="4970100" cy="4085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16" name="Google Shape;816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6151" y="1082301"/>
            <a:ext cx="1916458" cy="31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62"/>
          <p:cNvSpPr/>
          <p:nvPr/>
        </p:nvSpPr>
        <p:spPr>
          <a:xfrm rot="5400000">
            <a:off x="3295575" y="1693500"/>
            <a:ext cx="330300" cy="1289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F93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p62"/>
          <p:cNvCxnSpPr/>
          <p:nvPr/>
        </p:nvCxnSpPr>
        <p:spPr>
          <a:xfrm>
            <a:off x="3460750" y="2503100"/>
            <a:ext cx="2063700" cy="0"/>
          </a:xfrm>
          <a:prstGeom prst="straightConnector1">
            <a:avLst/>
          </a:prstGeom>
          <a:noFill/>
          <a:ln cap="flat" cmpd="sng" w="19050">
            <a:solidFill>
              <a:srgbClr val="5F93F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9" name="Google Shape;819;p62"/>
          <p:cNvSpPr/>
          <p:nvPr/>
        </p:nvSpPr>
        <p:spPr>
          <a:xfrm>
            <a:off x="5710276" y="1098451"/>
            <a:ext cx="1798800" cy="3105600"/>
          </a:xfrm>
          <a:prstGeom prst="rect">
            <a:avLst/>
          </a:prstGeom>
          <a:noFill/>
          <a:ln cap="flat" cmpd="sng" w="25400">
            <a:solidFill>
              <a:srgbClr val="4A6F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2"/>
          <p:cNvSpPr txBox="1"/>
          <p:nvPr/>
        </p:nvSpPr>
        <p:spPr>
          <a:xfrm>
            <a:off x="4786662" y="4350662"/>
            <a:ext cx="429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A2F5"/>
                </a:solidFill>
                <a:latin typeface="Arial"/>
                <a:ea typeface="Arial"/>
                <a:cs typeface="Arial"/>
                <a:sym typeface="Arial"/>
              </a:rPr>
              <a:t>Q(z) will have one less root inside the unit circle than P(z) while the number of roots outside the unit circle remains the same.</a:t>
            </a:r>
            <a:endParaRPr b="1" i="0" sz="1200" u="none" cap="none" strike="noStrike">
              <a:solidFill>
                <a:srgbClr val="22A2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3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826" name="Google Shape;826;p6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63"/>
          <p:cNvSpPr txBox="1"/>
          <p:nvPr/>
        </p:nvSpPr>
        <p:spPr>
          <a:xfrm>
            <a:off x="354800" y="481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28" name="Google Shape;828;p63"/>
          <p:cNvSpPr txBox="1"/>
          <p:nvPr/>
        </p:nvSpPr>
        <p:spPr>
          <a:xfrm>
            <a:off x="288225" y="30806"/>
            <a:ext cx="7519800" cy="103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9" l="-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9" name="Google Shape;829;p63"/>
          <p:cNvSpPr txBox="1"/>
          <p:nvPr/>
        </p:nvSpPr>
        <p:spPr>
          <a:xfrm>
            <a:off x="945451" y="915896"/>
            <a:ext cx="6420600" cy="375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0" name="Google Shape;830;p63"/>
          <p:cNvSpPr txBox="1"/>
          <p:nvPr/>
        </p:nvSpPr>
        <p:spPr>
          <a:xfrm>
            <a:off x="4786662" y="4350662"/>
            <a:ext cx="42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A2F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200" u="none" cap="none" strike="noStrike">
              <a:solidFill>
                <a:srgbClr val="22A2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4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836" name="Google Shape;836;p6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7" name="Google Shape;837;p64"/>
          <p:cNvSpPr txBox="1"/>
          <p:nvPr/>
        </p:nvSpPr>
        <p:spPr>
          <a:xfrm>
            <a:off x="354800" y="481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38" name="Google Shape;838;p64"/>
          <p:cNvSpPr txBox="1"/>
          <p:nvPr/>
        </p:nvSpPr>
        <p:spPr>
          <a:xfrm>
            <a:off x="288225" y="30806"/>
            <a:ext cx="7519800" cy="103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9" l="-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9" name="Google Shape;839;p64"/>
          <p:cNvSpPr txBox="1"/>
          <p:nvPr/>
        </p:nvSpPr>
        <p:spPr>
          <a:xfrm>
            <a:off x="945451" y="915896"/>
            <a:ext cx="6420600" cy="412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0" name="Google Shape;840;p64"/>
          <p:cNvSpPr txBox="1"/>
          <p:nvPr/>
        </p:nvSpPr>
        <p:spPr>
          <a:xfrm>
            <a:off x="4786662" y="4350662"/>
            <a:ext cx="42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A2F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200" u="none" cap="none" strike="noStrike">
              <a:solidFill>
                <a:srgbClr val="22A2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5"/>
          <p:cNvSpPr txBox="1"/>
          <p:nvPr>
            <p:ph type="title"/>
          </p:nvPr>
        </p:nvSpPr>
        <p:spPr>
          <a:xfrm>
            <a:off x="134813" y="18420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New Proof</a:t>
            </a:r>
            <a:endParaRPr/>
          </a:p>
        </p:txBody>
      </p:sp>
      <p:sp>
        <p:nvSpPr>
          <p:cNvPr id="846" name="Google Shape;846;p6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65"/>
          <p:cNvSpPr txBox="1"/>
          <p:nvPr/>
        </p:nvSpPr>
        <p:spPr>
          <a:xfrm>
            <a:off x="354800" y="481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5.The New Proof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48" name="Google Shape;848;p65"/>
          <p:cNvSpPr txBox="1"/>
          <p:nvPr/>
        </p:nvSpPr>
        <p:spPr>
          <a:xfrm>
            <a:off x="288225" y="30806"/>
            <a:ext cx="7519800" cy="103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9" l="-2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9" name="Google Shape;849;p65"/>
          <p:cNvSpPr txBox="1"/>
          <p:nvPr/>
        </p:nvSpPr>
        <p:spPr>
          <a:xfrm>
            <a:off x="888301" y="1066957"/>
            <a:ext cx="6420600" cy="338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6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6.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Singular Case</a:t>
            </a:r>
            <a:endParaRPr/>
          </a:p>
        </p:txBody>
      </p:sp>
      <p:sp>
        <p:nvSpPr>
          <p:cNvPr id="855" name="Google Shape;855;p66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66"/>
          <p:cNvSpPr txBox="1"/>
          <p:nvPr/>
        </p:nvSpPr>
        <p:spPr>
          <a:xfrm>
            <a:off x="1396200" y="481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6.Singular Case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34813" y="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Singular Case</a:t>
            </a:r>
            <a:endParaRPr/>
          </a:p>
        </p:txBody>
      </p:sp>
      <p:sp>
        <p:nvSpPr>
          <p:cNvPr id="862" name="Google Shape;862;p6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3" name="Google Shape;863;p67"/>
          <p:cNvSpPr txBox="1"/>
          <p:nvPr/>
        </p:nvSpPr>
        <p:spPr>
          <a:xfrm>
            <a:off x="354800" y="481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6.The Singular Case</a:t>
            </a:r>
            <a:endParaRPr b="1" i="0" sz="14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64" name="Google Shape;864;p67"/>
          <p:cNvSpPr txBox="1"/>
          <p:nvPr/>
        </p:nvSpPr>
        <p:spPr>
          <a:xfrm>
            <a:off x="293563" y="550221"/>
            <a:ext cx="7091400" cy="350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5" name="Google Shape;865;p67"/>
          <p:cNvSpPr txBox="1"/>
          <p:nvPr/>
        </p:nvSpPr>
        <p:spPr>
          <a:xfrm>
            <a:off x="2550225" y="3478975"/>
            <a:ext cx="4736400" cy="160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1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66" name="Google Shape;86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00" y="1532538"/>
            <a:ext cx="6649625" cy="20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2647950" y="204025"/>
            <a:ext cx="38481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2408550" y="693475"/>
            <a:ext cx="4326900" cy="4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Jury test is the </a:t>
            </a:r>
            <a:r>
              <a:rPr b="1" lang="en"/>
              <a:t>discrete time counterpart</a:t>
            </a:r>
            <a:r>
              <a:rPr lang="en"/>
              <a:t> of the Routh-Hurwitz criterion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authors of the paper deals with a proof of the Jury test, that is </a:t>
            </a:r>
            <a:r>
              <a:rPr b="1" lang="en"/>
              <a:t>based on the Raible’s table</a:t>
            </a:r>
            <a:r>
              <a:rPr lang="en"/>
              <a:t>. The new proof deals with the proprieties of root loci of associated polynomial.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aim of the test is to </a:t>
            </a:r>
            <a:r>
              <a:rPr b="1" lang="en"/>
              <a:t>assess the stability</a:t>
            </a:r>
            <a:r>
              <a:rPr lang="en"/>
              <a:t> of a given polynomial, by determining the roots distribution with respect to the unit circle</a:t>
            </a:r>
            <a:endParaRPr/>
          </a:p>
        </p:txBody>
      </p:sp>
      <p:sp>
        <p:nvSpPr>
          <p:cNvPr id="291" name="Google Shape;291;p32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2"/>
          <p:cNvSpPr txBox="1"/>
          <p:nvPr>
            <p:ph type="ctrTitle"/>
          </p:nvPr>
        </p:nvSpPr>
        <p:spPr>
          <a:xfrm>
            <a:off x="270750" y="4542125"/>
            <a:ext cx="448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Contents</a:t>
            </a:r>
            <a:endParaRPr sz="3600"/>
          </a:p>
        </p:txBody>
      </p:sp>
      <p:sp>
        <p:nvSpPr>
          <p:cNvPr id="293" name="Google Shape;293;p32"/>
          <p:cNvSpPr txBox="1"/>
          <p:nvPr>
            <p:ph type="ctrTitle"/>
          </p:nvPr>
        </p:nvSpPr>
        <p:spPr>
          <a:xfrm>
            <a:off x="1414400" y="4542125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1.Introduction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8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and Code</a:t>
            </a:r>
            <a:endParaRPr/>
          </a:p>
        </p:txBody>
      </p:sp>
      <p:sp>
        <p:nvSpPr>
          <p:cNvPr id="872" name="Google Shape;872;p68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8" name="Google Shape;878;p69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Code</a:t>
            </a:r>
            <a:endParaRPr/>
          </a:p>
        </p:txBody>
      </p:sp>
      <p:sp>
        <p:nvSpPr>
          <p:cNvPr id="879" name="Google Shape;879;p69"/>
          <p:cNvSpPr txBox="1"/>
          <p:nvPr/>
        </p:nvSpPr>
        <p:spPr>
          <a:xfrm>
            <a:off x="129850" y="603000"/>
            <a:ext cx="54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Example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0" name="Google Shape;880;p69"/>
          <p:cNvSpPr txBox="1"/>
          <p:nvPr/>
        </p:nvSpPr>
        <p:spPr>
          <a:xfrm>
            <a:off x="214775" y="974813"/>
            <a:ext cx="69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Now we will show an example of the Jury’s test on Raible’s table.</a:t>
            </a:r>
            <a:b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Consider the following polynomial: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1" name="Google Shape;881;p69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7</a:t>
            </a:r>
            <a:r>
              <a:rPr lang="en" sz="1400">
                <a:solidFill>
                  <a:schemeClr val="dk2"/>
                </a:solidFill>
              </a:rPr>
              <a:t>.Example and Code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882" name="Google Shape;8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25" y="1554338"/>
            <a:ext cx="61912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9"/>
          <p:cNvSpPr txBox="1"/>
          <p:nvPr/>
        </p:nvSpPr>
        <p:spPr>
          <a:xfrm>
            <a:off x="251850" y="1796775"/>
            <a:ext cx="69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We can use the coefficients to construct the following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Raible’s table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aphicFrame>
        <p:nvGraphicFramePr>
          <p:cNvPr id="884" name="Google Shape;884;p69"/>
          <p:cNvGraphicFramePr/>
          <p:nvPr/>
        </p:nvGraphicFramePr>
        <p:xfrm>
          <a:off x="814075" y="228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{EA26DEFA-FAD0-44FD-BADA-614AE918B46A}</a:tableStyleId>
              </a:tblPr>
              <a:tblGrid>
                <a:gridCol w="946500"/>
                <a:gridCol w="946500"/>
                <a:gridCol w="946500"/>
                <a:gridCol w="946500"/>
                <a:gridCol w="946500"/>
                <a:gridCol w="946500"/>
                <a:gridCol w="946500"/>
              </a:tblGrid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P(z)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-2.504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-1.5724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-1.2327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Q(z)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0.8576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0.3066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-2.0650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-2.9266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-1.2327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R(z)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-0.9145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-3.9005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-5.0334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-2.4860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S(z)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5.8437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9.7829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T(z)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0.5345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0.4581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U(z)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5" name="Google Shape;885;p69"/>
          <p:cNvSpPr/>
          <p:nvPr/>
        </p:nvSpPr>
        <p:spPr>
          <a:xfrm>
            <a:off x="6140100" y="1451900"/>
            <a:ext cx="20700" cy="1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1" name="Google Shape;891;p70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Code</a:t>
            </a:r>
            <a:endParaRPr/>
          </a:p>
        </p:txBody>
      </p:sp>
      <p:sp>
        <p:nvSpPr>
          <p:cNvPr id="892" name="Google Shape;892;p70"/>
          <p:cNvSpPr txBox="1"/>
          <p:nvPr/>
        </p:nvSpPr>
        <p:spPr>
          <a:xfrm>
            <a:off x="129850" y="603000"/>
            <a:ext cx="54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Example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93" name="Google Shape;893;p70"/>
          <p:cNvSpPr txBox="1"/>
          <p:nvPr/>
        </p:nvSpPr>
        <p:spPr>
          <a:xfrm>
            <a:off x="214775" y="974813"/>
            <a:ext cx="69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Since                from the table is clear that: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94" name="Google Shape;894;p70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7.Example and Code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895" name="Google Shape;89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63" y="1510113"/>
            <a:ext cx="3095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263" y="2026113"/>
            <a:ext cx="3095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200" y="1066197"/>
            <a:ext cx="449397" cy="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70"/>
          <p:cNvSpPr txBox="1"/>
          <p:nvPr/>
        </p:nvSpPr>
        <p:spPr>
          <a:xfrm>
            <a:off x="801200" y="2476738"/>
            <a:ext cx="69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Indeed P(z) has the following roots: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899" name="Google Shape;899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9725" y="3176413"/>
            <a:ext cx="27527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70"/>
          <p:cNvSpPr txBox="1"/>
          <p:nvPr/>
        </p:nvSpPr>
        <p:spPr>
          <a:xfrm>
            <a:off x="801200" y="37668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Which verify the answer of the test.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6" name="Google Shape;906;p71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Code</a:t>
            </a:r>
            <a:endParaRPr/>
          </a:p>
        </p:txBody>
      </p:sp>
      <p:sp>
        <p:nvSpPr>
          <p:cNvPr id="907" name="Google Shape;907;p71"/>
          <p:cNvSpPr txBox="1"/>
          <p:nvPr/>
        </p:nvSpPr>
        <p:spPr>
          <a:xfrm>
            <a:off x="129850" y="466925"/>
            <a:ext cx="54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Code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8" name="Google Shape;908;p71"/>
          <p:cNvSpPr txBox="1"/>
          <p:nvPr/>
        </p:nvSpPr>
        <p:spPr>
          <a:xfrm>
            <a:off x="171525" y="862375"/>
            <a:ext cx="74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We have build a small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script in Python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to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create the Raible’s table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starting from a polynomial,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check the assumptions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are not been violated, and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execute the Jury test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on the table: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9" name="Google Shape;909;p71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7.Example and Code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910" name="Google Shape;91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75" y="1477975"/>
            <a:ext cx="57340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6" name="Google Shape;916;p72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Code</a:t>
            </a:r>
            <a:endParaRPr/>
          </a:p>
        </p:txBody>
      </p:sp>
      <p:sp>
        <p:nvSpPr>
          <p:cNvPr id="917" name="Google Shape;917;p72"/>
          <p:cNvSpPr txBox="1"/>
          <p:nvPr/>
        </p:nvSpPr>
        <p:spPr>
          <a:xfrm>
            <a:off x="129850" y="466925"/>
            <a:ext cx="54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Code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18" name="Google Shape;918;p72"/>
          <p:cNvSpPr txBox="1"/>
          <p:nvPr/>
        </p:nvSpPr>
        <p:spPr>
          <a:xfrm>
            <a:off x="171525" y="862375"/>
            <a:ext cx="74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And this is the code to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compose the table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and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execute the test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19" name="Google Shape;919;p72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7.Example and Code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920" name="Google Shape;920;p72"/>
          <p:cNvPicPr preferRelativeResize="0"/>
          <p:nvPr/>
        </p:nvPicPr>
        <p:blipFill rotWithShape="1">
          <a:blip r:embed="rId3">
            <a:alphaModFix/>
          </a:blip>
          <a:srcRect b="58616" l="0" r="0" t="0"/>
          <a:stretch/>
        </p:blipFill>
        <p:spPr>
          <a:xfrm>
            <a:off x="811350" y="1327400"/>
            <a:ext cx="3207183" cy="32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72"/>
          <p:cNvPicPr preferRelativeResize="0"/>
          <p:nvPr/>
        </p:nvPicPr>
        <p:blipFill rotWithShape="1">
          <a:blip r:embed="rId3">
            <a:alphaModFix/>
          </a:blip>
          <a:srcRect b="0" l="0" r="0" t="42353"/>
          <a:stretch/>
        </p:blipFill>
        <p:spPr>
          <a:xfrm>
            <a:off x="4499658" y="1327388"/>
            <a:ext cx="2537167" cy="35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73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Code</a:t>
            </a:r>
            <a:endParaRPr/>
          </a:p>
        </p:txBody>
      </p:sp>
      <p:sp>
        <p:nvSpPr>
          <p:cNvPr id="928" name="Google Shape;928;p73"/>
          <p:cNvSpPr txBox="1"/>
          <p:nvPr/>
        </p:nvSpPr>
        <p:spPr>
          <a:xfrm>
            <a:off x="129850" y="466925"/>
            <a:ext cx="54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Code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29" name="Google Shape;929;p73"/>
          <p:cNvSpPr txBox="1"/>
          <p:nvPr/>
        </p:nvSpPr>
        <p:spPr>
          <a:xfrm>
            <a:off x="171525" y="862375"/>
            <a:ext cx="74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output of the script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is the table and the stability of the given polynomial: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30" name="Google Shape;930;p73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7.Example and Code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931" name="Google Shape;93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50" y="1262575"/>
            <a:ext cx="5421899" cy="335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4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937" name="Google Shape;937;p74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3" name="Google Shape;943;p75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44" name="Google Shape;944;p75"/>
          <p:cNvSpPr txBox="1"/>
          <p:nvPr/>
        </p:nvSpPr>
        <p:spPr>
          <a:xfrm>
            <a:off x="129850" y="466925"/>
            <a:ext cx="542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5" name="Google Shape;945;p75"/>
          <p:cNvSpPr txBox="1"/>
          <p:nvPr/>
        </p:nvSpPr>
        <p:spPr>
          <a:xfrm>
            <a:off x="986050" y="1337525"/>
            <a:ext cx="632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As we’ve seen, the new proof of the Jury Test, exposed in the paper, shows the behavior of the roots of the sequence of polynomials constructed in the test.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It’s possible to do this by studying the root loci of the associated families of polynomials.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These results complement Jury’s original proof, which was based on the Rouchè’s theorem.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original proof provides additional insight into the workings of the test. 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</a:t>
            </a:r>
            <a:r>
              <a:rPr b="1"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proof</a:t>
            </a:r>
            <a:r>
              <a:rPr lang="en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of the paper, instead, can be understood more easily, consequently it could be better for students.</a:t>
            </a:r>
            <a:endParaRPr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6" name="Google Shape;946;p75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8</a:t>
            </a:r>
            <a:r>
              <a:rPr lang="en" sz="1400">
                <a:solidFill>
                  <a:schemeClr val="dk2"/>
                </a:solidFill>
              </a:rPr>
              <a:t>.Conclusions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4294967295" type="ctrTitle"/>
          </p:nvPr>
        </p:nvSpPr>
        <p:spPr>
          <a:xfrm>
            <a:off x="140800" y="165125"/>
            <a:ext cx="6881400" cy="11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time vs Continuous time</a:t>
            </a:r>
            <a:endParaRPr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472" y="1974747"/>
            <a:ext cx="6152550" cy="23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1631625" y="1528350"/>
            <a:ext cx="164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Discrete time</a:t>
            </a:r>
            <a:endParaRPr b="1"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5069800" y="1473350"/>
            <a:ext cx="195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Continuous time</a:t>
            </a:r>
            <a:endParaRPr b="1"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3" name="Google Shape;303;p33"/>
          <p:cNvSpPr txBox="1"/>
          <p:nvPr>
            <p:ph idx="4294967295" type="ctrTitle"/>
          </p:nvPr>
        </p:nvSpPr>
        <p:spPr>
          <a:xfrm>
            <a:off x="578575" y="4557625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1.Introduction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ctrTitle"/>
          </p:nvPr>
        </p:nvSpPr>
        <p:spPr>
          <a:xfrm>
            <a:off x="2647975" y="311075"/>
            <a:ext cx="38481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309" name="Google Shape;309;p34"/>
          <p:cNvSpPr txBox="1"/>
          <p:nvPr>
            <p:ph idx="1" type="subTitle"/>
          </p:nvPr>
        </p:nvSpPr>
        <p:spPr>
          <a:xfrm>
            <a:off x="2353925" y="1091625"/>
            <a:ext cx="43269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idea behind the Jury test is to send sequentially only one branch of the locus to the origin, removing the root in zero, and generate a polynomial of lower degree from the coefficients of the previous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 between the highest order coefficients of this sequence of polynomials will be used to assess the stability of the original one.</a:t>
            </a:r>
            <a:endParaRPr/>
          </a:p>
        </p:txBody>
      </p:sp>
      <p:sp>
        <p:nvSpPr>
          <p:cNvPr id="310" name="Google Shape;310;p34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4"/>
          <p:cNvSpPr txBox="1"/>
          <p:nvPr>
            <p:ph type="ctrTitle"/>
          </p:nvPr>
        </p:nvSpPr>
        <p:spPr>
          <a:xfrm>
            <a:off x="1328650" y="4603375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1.Introduction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2810400" y="-69000"/>
            <a:ext cx="35232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comparison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695550" y="1120675"/>
            <a:ext cx="201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Routh-Hurwitz criterion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Continuous time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0" y="448350"/>
            <a:ext cx="6942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Given a polynomial (n=4) :</a:t>
            </a:r>
            <a:endParaRPr sz="13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We can compose the </a:t>
            </a:r>
            <a:r>
              <a:rPr b="1"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different tables</a:t>
            </a:r>
            <a:r>
              <a:rPr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for the different stability test in the following way:</a:t>
            </a:r>
            <a:endParaRPr sz="13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0" name="Google Shape;320;p35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1</a:t>
            </a:r>
            <a:r>
              <a:rPr lang="en" sz="1400">
                <a:solidFill>
                  <a:schemeClr val="dk2"/>
                </a:solidFill>
              </a:rPr>
              <a:t>.Introduction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2788275" y="1120675"/>
            <a:ext cx="22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Jury criterion on Jury’s table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Discrete time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5445375" y="1120675"/>
            <a:ext cx="23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Jury criterion on Raible’s table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Discrete time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700" y="494750"/>
            <a:ext cx="4152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50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188" y="197620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663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500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350" y="197620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063" y="197620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413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975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4025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8938" y="197620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4450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4150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08788" y="197620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9825" y="197620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0438" y="17056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0913" y="17056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2700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37188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91163" y="197620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97875" y="17056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40800" y="1976200"/>
            <a:ext cx="857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13550" y="2246750"/>
            <a:ext cx="1428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38088" y="22467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169388" y="22467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141963" y="22467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87613" y="2246750"/>
            <a:ext cx="1428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23738" y="22467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137200" y="2486025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43163" y="2486025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14188" y="2486025"/>
            <a:ext cx="1428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75688" y="2486025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023700" y="19571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130913" y="19571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68188" y="1957150"/>
            <a:ext cx="1428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395938" y="1957150"/>
            <a:ext cx="1524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05463" y="22467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1013" y="2246750"/>
            <a:ext cx="1428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763438" y="22467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489950" y="279260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18875" y="2792600"/>
            <a:ext cx="1428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141963" y="279260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018925" y="2498250"/>
            <a:ext cx="1619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405475" y="2498250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28450" y="2787850"/>
            <a:ext cx="1428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47625" y="2555388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970525" y="2825950"/>
            <a:ext cx="1619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34563" y="1700888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721188" y="1674775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01063" y="1674763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601063" y="1971425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34563" y="1971413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688725" y="1971413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5610588" y="22467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698238" y="224675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444088" y="2265800"/>
            <a:ext cx="161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5643938" y="253635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2731588" y="254767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5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34575" y="25935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5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34563" y="2852263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5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5601075" y="2783075"/>
            <a:ext cx="180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5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2721188" y="2788175"/>
            <a:ext cx="180975" cy="1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5"/>
          <p:cNvCxnSpPr/>
          <p:nvPr/>
        </p:nvCxnSpPr>
        <p:spPr>
          <a:xfrm flipH="1">
            <a:off x="3019375" y="1705650"/>
            <a:ext cx="5400" cy="13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5"/>
          <p:cNvCxnSpPr/>
          <p:nvPr/>
        </p:nvCxnSpPr>
        <p:spPr>
          <a:xfrm flipH="1">
            <a:off x="774125" y="1705650"/>
            <a:ext cx="5400" cy="13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5"/>
          <p:cNvCxnSpPr/>
          <p:nvPr/>
        </p:nvCxnSpPr>
        <p:spPr>
          <a:xfrm flipH="1">
            <a:off x="5889063" y="1705650"/>
            <a:ext cx="5400" cy="13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5"/>
          <p:cNvSpPr txBox="1"/>
          <p:nvPr/>
        </p:nvSpPr>
        <p:spPr>
          <a:xfrm>
            <a:off x="735813" y="3076325"/>
            <a:ext cx="64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With the following relations holding between the coefficients:</a:t>
            </a:r>
            <a:endParaRPr sz="12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89" name="Google Shape;389;p35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832550" y="3450963"/>
            <a:ext cx="11049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3093063" y="3524538"/>
            <a:ext cx="10953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3097825" y="4043763"/>
            <a:ext cx="1085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5894463" y="3524538"/>
            <a:ext cx="10001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823013" y="3951775"/>
            <a:ext cx="11239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5903988" y="4050663"/>
            <a:ext cx="9810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40800" y="2246750"/>
            <a:ext cx="857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29538" y="2526250"/>
            <a:ext cx="857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5"/>
          <p:cNvSpPr txBox="1"/>
          <p:nvPr/>
        </p:nvSpPr>
        <p:spPr>
          <a:xfrm>
            <a:off x="695550" y="4393350"/>
            <a:ext cx="736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Note that the methods have different conditions, due to the nature of different mapping (RHP or Unit Circle)</a:t>
            </a:r>
            <a:endParaRPr sz="12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Jury Test</a:t>
            </a:r>
            <a:endParaRPr/>
          </a:p>
        </p:txBody>
      </p:sp>
      <p:sp>
        <p:nvSpPr>
          <p:cNvPr id="403" name="Google Shape;403;p36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36"/>
          <p:cNvSpPr txBox="1"/>
          <p:nvPr>
            <p:ph type="ctrTitle"/>
          </p:nvPr>
        </p:nvSpPr>
        <p:spPr>
          <a:xfrm>
            <a:off x="1328650" y="4603375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2.Jury Test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F3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7"/>
          <p:cNvSpPr txBox="1"/>
          <p:nvPr>
            <p:ph type="title"/>
          </p:nvPr>
        </p:nvSpPr>
        <p:spPr>
          <a:xfrm>
            <a:off x="129850" y="45900"/>
            <a:ext cx="60309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Jury test</a:t>
            </a:r>
            <a:endParaRPr/>
          </a:p>
        </p:txBody>
      </p:sp>
      <p:sp>
        <p:nvSpPr>
          <p:cNvPr id="411" name="Google Shape;411;p37"/>
          <p:cNvSpPr txBox="1"/>
          <p:nvPr/>
        </p:nvSpPr>
        <p:spPr>
          <a:xfrm>
            <a:off x="129850" y="603000"/>
            <a:ext cx="54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Starting points </a:t>
            </a:r>
            <a:r>
              <a:rPr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</a:t>
            </a: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Assumptions</a:t>
            </a:r>
            <a:endParaRPr sz="5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324175" y="1058750"/>
            <a:ext cx="69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We start defining a standard polynomial of degree n in the Z-Domain</a:t>
            </a:r>
            <a:endParaRPr/>
          </a:p>
        </p:txBody>
      </p:sp>
      <p:pic>
        <p:nvPicPr>
          <p:cNvPr id="413" name="Google Shape;4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75" y="1520450"/>
            <a:ext cx="6030900" cy="41765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/>
        </p:nvSpPr>
        <p:spPr>
          <a:xfrm>
            <a:off x="367050" y="189730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Now let’s define the following </a:t>
            </a:r>
            <a:r>
              <a:rPr b="1"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assumptions</a:t>
            </a: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needed for the proof: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1556238" y="2347650"/>
            <a:ext cx="54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ind"/>
              <a:buAutoNum type="arabicParenR"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polynomial P(z) has real coefficients</a:t>
            </a:r>
            <a:b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</a:b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ind"/>
              <a:buAutoNum type="arabicParenR"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coefficient of highest order is not null</a:t>
            </a:r>
            <a:b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</a:b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ind"/>
              <a:buAutoNum type="arabicParenR"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coefficient of order zero is not null</a:t>
            </a:r>
            <a:b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</a:b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ind"/>
              <a:buAutoNum type="arabicParenR"/>
            </a:pPr>
            <a:r>
              <a:rPr lang="en" sz="18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The polynomial has no roots on the unit circle*</a:t>
            </a:r>
            <a:endParaRPr sz="1800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6" name="Google Shape;416;p37"/>
          <p:cNvSpPr txBox="1"/>
          <p:nvPr/>
        </p:nvSpPr>
        <p:spPr>
          <a:xfrm>
            <a:off x="684000" y="4380450"/>
            <a:ext cx="820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*This assumption will be </a:t>
            </a:r>
            <a:r>
              <a:rPr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strengthened</a:t>
            </a:r>
            <a:r>
              <a:rPr lang="en" sz="13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by assuming no zero in the first column of the Raible’s table (regular case)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7" name="Google Shape;417;p37"/>
          <p:cNvSpPr txBox="1"/>
          <p:nvPr>
            <p:ph idx="4294967295" type="ctrTitle"/>
          </p:nvPr>
        </p:nvSpPr>
        <p:spPr>
          <a:xfrm>
            <a:off x="524975" y="4471650"/>
            <a:ext cx="19074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2.Jury Test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