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gjsUXzWI7WE955+sv7b4QKWP8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225ce6b14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225ce6b14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225ce6b14_0_2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225ce6b14_0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225ce6b14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0225ce6b14_0_3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225ce6b14_0_4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225ce6b14_0_4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0225ce6b14_0_4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225ce6b14_0_6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225ce6b14_0_6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0225ce6b14_0_6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225ce6b14_0_5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225ce6b14_0_5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0225ce6b14_0_5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29579ed8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29579ed8c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029579ed8c_0_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bd0635851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bd0635851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fbd0635851_0_1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225ce6b14_0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0225ce6b14_0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0225ce6b14_0_67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225ce6b14_0_7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225ce6b14_0_7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0225ce6b14_0_7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225ce6b14_0_7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225ce6b14_0_7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0225ce6b14_0_77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0225ce6b14_0_9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0225ce6b14_0_9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0225ce6b14_0_9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225ce6b14_0_9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225ce6b14_0_9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0225ce6b14_0_9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0225ce6b14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0225ce6b14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0225ce6b14_0_10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225ce6b14_0_10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225ce6b14_0_10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0225ce6b14_0_10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0225ce6b14_0_10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0225ce6b14_0_10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0225ce6b14_0_10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fbd063585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fbd063585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fbd0635851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fbd0635851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fbd0635851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fbd0635851_0_6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fbd0635851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fbd0635851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fbd0635851_0_1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bd063585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bd063585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fbd063585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29579ed8c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29579ed8c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1029579ed8c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25ce6b1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0225ce6b1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29579ed8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29579ed8c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1029579ed8c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029579ed8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029579ed8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1029579ed8c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29579ed8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29579ed8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1029579ed8c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fbd0635851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fbd0635851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fbd0635851_0_1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25ce6b1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25ce6b1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225ce6b14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25ce6b1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25ce6b1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0225ce6b14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25ce6b14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25ce6b14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225ce6b14_0_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25ce6b14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25ce6b14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225ce6b14_0_1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25ce6b14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25ce6b14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225ce6b14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225ce6b14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225ce6b14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225ce6b14_0_2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/>
          <p:nvPr>
            <p:ph idx="2" type="chart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 rot="5400000">
            <a:off x="5287790" y="2479501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 rot="5400000">
            <a:off x="1503560" y="736798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/>
          <p:nvPr>
            <p:ph idx="2" type="pic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7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7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qin_YSh5Tt40GgojrDNsdABRUnEsdbp0?usp=sharing" TargetMode="External"/><Relationship Id="rId4" Type="http://schemas.openxmlformats.org/officeDocument/2006/relationships/hyperlink" Target="https://colab.research.google.com/drive/1uOrbYEDpdKhW3O7y1CWxq7B1T-xw0KKf?usp=sharing" TargetMode="External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ytorch.org/docs/1.7.0/#pytorch-documentation" TargetMode="External"/><Relationship Id="rId4" Type="http://schemas.openxmlformats.org/officeDocument/2006/relationships/hyperlink" Target="https://pytorch.org/docs/1.7.0/nn.html#torch-nn" TargetMode="External"/><Relationship Id="rId5" Type="http://schemas.openxmlformats.org/officeDocument/2006/relationships/hyperlink" Target="https://pytorch.org/vision/stable/models.html#torchvision-models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ytorch.org/tutorials/beginner/saving_loading_models.html#saving-and-loading-mode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lab.research.google.com/drive/1qin_YSh5Tt40GgojrDNsdABRUnEsdbp0?usp=sharing" TargetMode="External"/><Relationship Id="rId4" Type="http://schemas.openxmlformats.org/officeDocument/2006/relationships/hyperlink" Target="https://colab.research.google.com/drive/1uOrbYEDpdKhW3O7y1CWxq7B1T-xw0KKf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YxEsY80kaivAUWR3FTcOW4kwK7mrffKb?usp=sharing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orenzobrigato/sapienza_ml21_deic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685800" y="1444625"/>
            <a:ext cx="81024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2</a:t>
            </a:r>
            <a:endParaRPr b="1" sz="5100"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371600" y="3124200"/>
            <a:ext cx="64008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Machine Learning course 2021-2022</a:t>
            </a:r>
            <a:endParaRPr i="1" sz="2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371600" y="2209800"/>
            <a:ext cx="69528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Image Classification on Small Datasets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225ce6b14_0_25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g10225ce6b14_0_253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is the directory that you will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submit, with all its content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g10225ce6b14_0_253"/>
          <p:cNvCxnSpPr>
            <a:stCxn id="327" idx="3"/>
            <a:endCxn id="330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10225ce6b14_0_253"/>
          <p:cNvCxnSpPr>
            <a:stCxn id="330" idx="3"/>
            <a:endCxn id="333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g10225ce6b14_0_253"/>
          <p:cNvCxnSpPr>
            <a:stCxn id="326" idx="3"/>
            <a:endCxn id="327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g10225ce6b14_0_253"/>
          <p:cNvCxnSpPr>
            <a:stCxn id="326" idx="3"/>
            <a:endCxn id="328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g10225ce6b14_0_253"/>
          <p:cNvCxnSpPr>
            <a:stCxn id="326" idx="3"/>
            <a:endCxn id="329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g10225ce6b14_0_25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10225ce6b14_0_25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10225ce6b14_0_25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10225ce6b14_0_25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0225ce6b14_0_25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2" name="Google Shape;342;g10225ce6b14_0_253"/>
          <p:cNvCxnSpPr>
            <a:stCxn id="328" idx="3"/>
            <a:endCxn id="343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0225ce6b14_0_25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0225ce6b1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g10225ce6b14_0_253"/>
          <p:cNvCxnSpPr>
            <a:stCxn id="329" idx="3"/>
            <a:endCxn id="345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g10225ce6b14_0_253"/>
          <p:cNvCxnSpPr>
            <a:stCxn id="329" idx="3"/>
            <a:endCxn id="346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g10225ce6b14_0_253"/>
          <p:cNvCxnSpPr>
            <a:stCxn id="329" idx="3"/>
            <a:endCxn id="347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g10225ce6b14_0_25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g10225ce6b14_0_25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10225ce6b14_0_25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0225ce6b14_0_25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6" name="Google Shape;356;g10225ce6b14_0_253"/>
          <p:cNvCxnSpPr>
            <a:stCxn id="345" idx="3"/>
            <a:endCxn id="354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7" name="Google Shape;357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g10225ce6b14_0_253"/>
          <p:cNvCxnSpPr>
            <a:endCxn id="357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g10225ce6b14_0_253"/>
          <p:cNvCxnSpPr>
            <a:stCxn id="347" idx="3"/>
            <a:endCxn id="359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g10225ce6b14_0_25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g10225ce6b14_0_25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3" name="Google Shape;363;g10225ce6b14_0_253"/>
          <p:cNvCxnSpPr>
            <a:stCxn id="329" idx="2"/>
            <a:endCxn id="364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4" name="Google Shape;364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225ce6b14_0_25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6" name="Google Shape;366;g10225ce6b14_0_253"/>
          <p:cNvCxnSpPr>
            <a:stCxn id="326" idx="2"/>
            <a:endCxn id="367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7" name="Google Shape;367;g10225ce6b14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225ce6b14_0_25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10225ce6b14_0_25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225ce6b14_0_35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10225ce6b14_0_353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folder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is the place to add other architecture files (e.g., densenet.py).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7" name="Google Shape;377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g10225ce6b14_0_353"/>
          <p:cNvCxnSpPr>
            <a:stCxn id="378" idx="3"/>
            <a:endCxn id="381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10225ce6b14_0_353"/>
          <p:cNvCxnSpPr>
            <a:stCxn id="381" idx="3"/>
            <a:endCxn id="384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g10225ce6b14_0_353"/>
          <p:cNvCxnSpPr>
            <a:stCxn id="377" idx="3"/>
            <a:endCxn id="378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g10225ce6b14_0_353"/>
          <p:cNvCxnSpPr>
            <a:stCxn id="377" idx="3"/>
            <a:endCxn id="379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10225ce6b14_0_353"/>
          <p:cNvCxnSpPr>
            <a:stCxn id="377" idx="3"/>
            <a:endCxn id="380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g10225ce6b14_0_35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g10225ce6b14_0_35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g10225ce6b14_0_35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g10225ce6b14_0_35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0225ce6b14_0_35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g10225ce6b14_0_353"/>
          <p:cNvCxnSpPr>
            <a:stCxn id="379" idx="3"/>
            <a:endCxn id="394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4" name="Google Shape;394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225ce6b14_0_35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225ce6b14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g10225ce6b14_0_353"/>
          <p:cNvCxnSpPr>
            <a:stCxn id="380" idx="3"/>
            <a:endCxn id="396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g10225ce6b14_0_353"/>
          <p:cNvCxnSpPr>
            <a:stCxn id="380" idx="3"/>
            <a:endCxn id="397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g10225ce6b14_0_353"/>
          <p:cNvCxnSpPr>
            <a:stCxn id="380" idx="3"/>
            <a:endCxn id="398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g10225ce6b14_0_35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g10225ce6b14_0_35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g10225ce6b14_0_35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0225ce6b14_0_35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7" name="Google Shape;407;g10225ce6b14_0_353"/>
          <p:cNvCxnSpPr>
            <a:stCxn id="396" idx="3"/>
            <a:endCxn id="405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8" name="Google Shape;408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g10225ce6b14_0_353"/>
          <p:cNvCxnSpPr>
            <a:endCxn id="408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0" name="Google Shape;410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g10225ce6b14_0_353"/>
          <p:cNvCxnSpPr>
            <a:stCxn id="398" idx="3"/>
            <a:endCxn id="410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g10225ce6b14_0_35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g10225ce6b14_0_35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4" name="Google Shape;414;g10225ce6b14_0_353"/>
          <p:cNvCxnSpPr>
            <a:stCxn id="380" idx="2"/>
            <a:endCxn id="415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5" name="Google Shape;415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0225ce6b14_0_35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7" name="Google Shape;417;g10225ce6b14_0_353"/>
          <p:cNvCxnSpPr>
            <a:stCxn id="377" idx="2"/>
            <a:endCxn id="418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8" name="Google Shape;418;g10225ce6b14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0225ce6b14_0_35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g10225ce6b14_0_35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225ce6b14_0_40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g10225ce6b14_0_403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folder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contains functions for loading data.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8" name="Google Shape;428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g10225ce6b14_0_403"/>
          <p:cNvCxnSpPr>
            <a:stCxn id="429" idx="3"/>
            <a:endCxn id="432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g10225ce6b14_0_403"/>
          <p:cNvCxnSpPr>
            <a:stCxn id="432" idx="3"/>
            <a:endCxn id="435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g10225ce6b14_0_403"/>
          <p:cNvCxnSpPr>
            <a:stCxn id="428" idx="3"/>
            <a:endCxn id="429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10225ce6b14_0_403"/>
          <p:cNvCxnSpPr>
            <a:stCxn id="428" idx="3"/>
            <a:endCxn id="430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g10225ce6b14_0_403"/>
          <p:cNvCxnSpPr>
            <a:stCxn id="428" idx="3"/>
            <a:endCxn id="431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g10225ce6b14_0_40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g10225ce6b14_0_40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10225ce6b14_0_40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g10225ce6b14_0_40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0225ce6b14_0_40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4" name="Google Shape;444;g10225ce6b14_0_403"/>
          <p:cNvCxnSpPr>
            <a:stCxn id="430" idx="3"/>
            <a:endCxn id="445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5" name="Google Shape;445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0225ce6b14_0_40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7" name="Google Shape;447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9" name="Google Shape;449;g10225ce6b14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g10225ce6b14_0_403"/>
          <p:cNvCxnSpPr>
            <a:stCxn id="431" idx="3"/>
            <a:endCxn id="447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g10225ce6b14_0_403"/>
          <p:cNvCxnSpPr>
            <a:stCxn id="431" idx="3"/>
            <a:endCxn id="448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g10225ce6b14_0_403"/>
          <p:cNvCxnSpPr>
            <a:stCxn id="431" idx="3"/>
            <a:endCxn id="449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g10225ce6b14_0_40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g10225ce6b14_0_40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g10225ce6b14_0_40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0225ce6b14_0_40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8" name="Google Shape;458;g10225ce6b14_0_403"/>
          <p:cNvCxnSpPr>
            <a:stCxn id="447" idx="3"/>
            <a:endCxn id="456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9" name="Google Shape;459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0225ce6b14_0_403"/>
          <p:cNvCxnSpPr>
            <a:endCxn id="459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1" name="Google Shape;461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g10225ce6b14_0_403"/>
          <p:cNvCxnSpPr>
            <a:stCxn id="449" idx="3"/>
            <a:endCxn id="461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g10225ce6b14_0_40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10225ce6b14_0_40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5" name="Google Shape;465;g10225ce6b14_0_403"/>
          <p:cNvCxnSpPr>
            <a:stCxn id="431" idx="2"/>
            <a:endCxn id="466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6" name="Google Shape;466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0225ce6b14_0_40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8" name="Google Shape;468;g10225ce6b14_0_403"/>
          <p:cNvCxnSpPr>
            <a:stCxn id="428" idx="2"/>
            <a:endCxn id="469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9" name="Google Shape;469;g10225ce6b1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10225ce6b14_0_40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g10225ce6b14_0_40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225ce6b14_0_62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g10225ce6b14_0_621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folder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contains functions for running the training algorithms.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g10225ce6b14_0_621"/>
          <p:cNvCxnSpPr>
            <a:stCxn id="480" idx="3"/>
            <a:endCxn id="483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10225ce6b14_0_621"/>
          <p:cNvCxnSpPr>
            <a:stCxn id="483" idx="3"/>
            <a:endCxn id="486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10225ce6b14_0_621"/>
          <p:cNvCxnSpPr>
            <a:stCxn id="479" idx="3"/>
            <a:endCxn id="480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g10225ce6b14_0_621"/>
          <p:cNvCxnSpPr>
            <a:stCxn id="479" idx="3"/>
            <a:endCxn id="481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10225ce6b14_0_621"/>
          <p:cNvCxnSpPr>
            <a:stCxn id="479" idx="3"/>
            <a:endCxn id="482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g10225ce6b14_0_621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g10225ce6b14_0_621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g10225ce6b14_0_621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g10225ce6b14_0_621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0225ce6b14_0_621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g10225ce6b14_0_621"/>
          <p:cNvCxnSpPr>
            <a:stCxn id="481" idx="3"/>
            <a:endCxn id="496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6" name="Google Shape;496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0225ce6b14_0_621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8" name="Google Shape;498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10225ce6b14_0_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01" name="Google Shape;501;g10225ce6b14_0_621"/>
          <p:cNvCxnSpPr>
            <a:stCxn id="482" idx="3"/>
            <a:endCxn id="498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g10225ce6b14_0_621"/>
          <p:cNvCxnSpPr>
            <a:stCxn id="482" idx="3"/>
            <a:endCxn id="499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g10225ce6b14_0_621"/>
          <p:cNvCxnSpPr>
            <a:stCxn id="482" idx="3"/>
            <a:endCxn id="500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g10225ce6b14_0_621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g10225ce6b14_0_621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g10225ce6b14_0_621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7" name="Google Shape;507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0225ce6b14_0_621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9" name="Google Shape;509;g10225ce6b14_0_621"/>
          <p:cNvCxnSpPr>
            <a:stCxn id="498" idx="3"/>
            <a:endCxn id="507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0" name="Google Shape;510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g10225ce6b14_0_621"/>
          <p:cNvCxnSpPr>
            <a:endCxn id="510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2" name="Google Shape;512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g10225ce6b14_0_621"/>
          <p:cNvCxnSpPr>
            <a:stCxn id="500" idx="3"/>
            <a:endCxn id="512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g10225ce6b14_0_621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g10225ce6b14_0_621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6" name="Google Shape;516;g10225ce6b14_0_621"/>
          <p:cNvCxnSpPr>
            <a:stCxn id="482" idx="2"/>
            <a:endCxn id="517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7" name="Google Shape;517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0225ce6b14_0_621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9" name="Google Shape;519;g10225ce6b14_0_621"/>
          <p:cNvCxnSpPr>
            <a:stCxn id="479" idx="2"/>
            <a:endCxn id="520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0" name="Google Shape;520;g10225ce6b14_0_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0225ce6b14_0_621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g10225ce6b14_0_621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225ce6b14_0_52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g10225ce6b14_0_521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folder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contains higher-level scripts to actually run the training or visualize results.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g10225ce6b14_0_521"/>
          <p:cNvCxnSpPr>
            <a:stCxn id="531" idx="3"/>
            <a:endCxn id="534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10225ce6b14_0_521"/>
          <p:cNvCxnSpPr>
            <a:stCxn id="534" idx="3"/>
            <a:endCxn id="537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10225ce6b14_0_521"/>
          <p:cNvCxnSpPr>
            <a:stCxn id="530" idx="3"/>
            <a:endCxn id="531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g10225ce6b14_0_521"/>
          <p:cNvCxnSpPr>
            <a:stCxn id="530" idx="3"/>
            <a:endCxn id="532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g10225ce6b14_0_521"/>
          <p:cNvCxnSpPr>
            <a:stCxn id="530" idx="3"/>
            <a:endCxn id="533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10225ce6b14_0_521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g10225ce6b14_0_521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g10225ce6b14_0_521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g10225ce6b14_0_521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7" name="Google Shape;537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10225ce6b14_0_521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6" name="Google Shape;546;g10225ce6b14_0_521"/>
          <p:cNvCxnSpPr>
            <a:stCxn id="532" idx="3"/>
            <a:endCxn id="547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7" name="Google Shape;547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0225ce6b14_0_521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9" name="Google Shape;549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10225ce6b14_0_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2" name="Google Shape;552;g10225ce6b14_0_521"/>
          <p:cNvCxnSpPr>
            <a:stCxn id="533" idx="3"/>
            <a:endCxn id="549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g10225ce6b14_0_521"/>
          <p:cNvCxnSpPr>
            <a:stCxn id="533" idx="3"/>
            <a:endCxn id="550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g10225ce6b14_0_521"/>
          <p:cNvCxnSpPr>
            <a:stCxn id="533" idx="3"/>
            <a:endCxn id="551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g10225ce6b14_0_521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g10225ce6b14_0_521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g10225ce6b14_0_521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8" name="Google Shape;558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0225ce6b14_0_521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0" name="Google Shape;560;g10225ce6b14_0_521"/>
          <p:cNvCxnSpPr>
            <a:stCxn id="549" idx="3"/>
            <a:endCxn id="558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1" name="Google Shape;561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g10225ce6b14_0_521"/>
          <p:cNvCxnSpPr>
            <a:endCxn id="561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3" name="Google Shape;563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g10225ce6b14_0_521"/>
          <p:cNvCxnSpPr>
            <a:stCxn id="551" idx="3"/>
            <a:endCxn id="563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g10225ce6b14_0_521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g10225ce6b14_0_521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7" name="Google Shape;567;g10225ce6b14_0_521"/>
          <p:cNvCxnSpPr>
            <a:stCxn id="533" idx="2"/>
            <a:endCxn id="568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8" name="Google Shape;568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10225ce6b14_0_521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0" name="Google Shape;570;g10225ce6b14_0_521"/>
          <p:cNvCxnSpPr>
            <a:stCxn id="530" idx="2"/>
            <a:endCxn id="571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1" name="Google Shape;571;g10225ce6b14_0_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0225ce6b14_0_521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g10225ce6b14_0_521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29579ed8c_0_3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Google Colab Demo 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g1029579ed8c_0_31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Setup the code repository on Google Drive with </a:t>
            </a:r>
            <a:r>
              <a:rPr lang="en-US" sz="2100" u="sng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SetupGitRepoOnDrive.ipynb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Run baseline experiment with </a:t>
            </a:r>
            <a:r>
              <a:rPr lang="en-US" sz="2100" u="sng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ExampleTrain.ipynb</a:t>
            </a:r>
            <a:endParaRPr sz="2100"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g1029579ed8c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150" y="3428997"/>
            <a:ext cx="3785700" cy="19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d0635851_0_117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Your Task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gfbd0635851_0_117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Add something in the code, save the trained model and evaluate it on the test 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New architecture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 different optimizer for training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 choosable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hyper-parameter (e.g.,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momentum parameter of SGD)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At least perform two of these tasks. 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-"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Only running the demo would translate in 0 points for your homework.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225ce6b14_0_67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Adding a new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5" name="Google Shape;595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g10225ce6b14_0_671"/>
          <p:cNvCxnSpPr>
            <a:stCxn id="596" idx="3"/>
            <a:endCxn id="599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g10225ce6b14_0_671"/>
          <p:cNvCxnSpPr>
            <a:stCxn id="599" idx="3"/>
            <a:endCxn id="602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g10225ce6b14_0_671"/>
          <p:cNvCxnSpPr>
            <a:stCxn id="595" idx="3"/>
            <a:endCxn id="596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g10225ce6b14_0_671"/>
          <p:cNvCxnSpPr>
            <a:stCxn id="595" idx="3"/>
            <a:endCxn id="597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g10225ce6b14_0_671"/>
          <p:cNvCxnSpPr>
            <a:stCxn id="595" idx="3"/>
            <a:endCxn id="598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g10225ce6b14_0_671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g10225ce6b14_0_671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g10225ce6b14_0_671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g10225ce6b14_0_671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2" name="Google Shape;602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0225ce6b14_0_671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1" name="Google Shape;611;g10225ce6b14_0_671"/>
          <p:cNvCxnSpPr>
            <a:stCxn id="597" idx="3"/>
            <a:endCxn id="612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2" name="Google Shape;612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10225ce6b14_0_671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4" name="Google Shape;614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0225ce6b14_0_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" name="Google Shape;617;g10225ce6b14_0_671"/>
          <p:cNvCxnSpPr>
            <a:stCxn id="598" idx="3"/>
            <a:endCxn id="614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g10225ce6b14_0_671"/>
          <p:cNvCxnSpPr>
            <a:stCxn id="598" idx="3"/>
            <a:endCxn id="615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g10225ce6b14_0_671"/>
          <p:cNvCxnSpPr>
            <a:stCxn id="598" idx="3"/>
            <a:endCxn id="616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g10225ce6b14_0_671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g10225ce6b14_0_671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g10225ce6b14_0_671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3" name="Google Shape;623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0225ce6b14_0_671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5" name="Google Shape;625;g10225ce6b14_0_671"/>
          <p:cNvCxnSpPr>
            <a:stCxn id="614" idx="3"/>
            <a:endCxn id="623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6" name="Google Shape;626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7" name="Google Shape;627;g10225ce6b14_0_671"/>
          <p:cNvCxnSpPr>
            <a:endCxn id="626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8" name="Google Shape;628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g10225ce6b14_0_671"/>
          <p:cNvCxnSpPr>
            <a:stCxn id="616" idx="3"/>
            <a:endCxn id="628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g10225ce6b14_0_671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g10225ce6b14_0_671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2" name="Google Shape;632;g10225ce6b14_0_671"/>
          <p:cNvCxnSpPr>
            <a:stCxn id="598" idx="2"/>
            <a:endCxn id="633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3" name="Google Shape;633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10225ce6b14_0_671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5" name="Google Shape;635;g10225ce6b14_0_671"/>
          <p:cNvCxnSpPr>
            <a:stCxn id="595" idx="2"/>
            <a:endCxn id="636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6" name="Google Shape;636;g10225ce6b14_0_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0225ce6b14_0_671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g10225ce6b14_0_671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225ce6b14_0_72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new architecture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g10225ce6b14_0_721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You should add a file that define the architecture inside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6" name="Google Shape;646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g10225ce6b14_0_721"/>
          <p:cNvCxnSpPr>
            <a:stCxn id="647" idx="3"/>
            <a:endCxn id="650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g10225ce6b14_0_721"/>
          <p:cNvCxnSpPr>
            <a:stCxn id="650" idx="3"/>
            <a:endCxn id="653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g10225ce6b14_0_721"/>
          <p:cNvCxnSpPr>
            <a:stCxn id="646" idx="3"/>
            <a:endCxn id="647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g10225ce6b14_0_721"/>
          <p:cNvCxnSpPr/>
          <p:nvPr/>
        </p:nvCxnSpPr>
        <p:spPr>
          <a:xfrm>
            <a:off x="203408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g10225ce6b14_0_721"/>
          <p:cNvCxnSpPr>
            <a:stCxn id="646" idx="3"/>
            <a:endCxn id="649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g10225ce6b14_0_721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g10225ce6b14_0_721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g10225ce6b14_0_721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g10225ce6b14_0_721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3" name="Google Shape;653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0225ce6b14_0_721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2" name="Google Shape;662;g10225ce6b14_0_721"/>
          <p:cNvCxnSpPr>
            <a:stCxn id="648" idx="3"/>
            <a:endCxn id="663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3" name="Google Shape;663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0225ce6b14_0_721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5" name="Google Shape;665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g10225ce6b14_0_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8" name="Google Shape;668;g10225ce6b14_0_721"/>
          <p:cNvCxnSpPr>
            <a:stCxn id="649" idx="3"/>
            <a:endCxn id="665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g10225ce6b14_0_721"/>
          <p:cNvCxnSpPr>
            <a:stCxn id="649" idx="3"/>
            <a:endCxn id="666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g10225ce6b14_0_721"/>
          <p:cNvCxnSpPr>
            <a:stCxn id="649" idx="3"/>
            <a:endCxn id="667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g10225ce6b14_0_721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g10225ce6b14_0_721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g10225ce6b14_0_721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4" name="Google Shape;674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0225ce6b14_0_721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6" name="Google Shape;676;g10225ce6b14_0_721"/>
          <p:cNvCxnSpPr>
            <a:stCxn id="665" idx="3"/>
            <a:endCxn id="674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7" name="Google Shape;677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8" name="Google Shape;678;g10225ce6b14_0_721"/>
          <p:cNvCxnSpPr>
            <a:endCxn id="677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9" name="Google Shape;679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g10225ce6b14_0_721"/>
          <p:cNvCxnSpPr>
            <a:stCxn id="667" idx="3"/>
            <a:endCxn id="679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g10225ce6b14_0_721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g10225ce6b14_0_721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3" name="Google Shape;683;g10225ce6b14_0_721"/>
          <p:cNvCxnSpPr>
            <a:stCxn id="649" idx="2"/>
            <a:endCxn id="684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4" name="Google Shape;684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10225ce6b14_0_721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6" name="Google Shape;686;g10225ce6b14_0_721"/>
          <p:cNvCxnSpPr>
            <a:stCxn id="646" idx="2"/>
            <a:endCxn id="687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7" name="Google Shape;687;g10225ce6b14_0_7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10225ce6b14_0_721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g10225ce6b14_0_721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225ce6b14_0_772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new architecture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g10225ce6b14_0_772"/>
          <p:cNvSpPr txBox="1"/>
          <p:nvPr/>
        </p:nvSpPr>
        <p:spPr>
          <a:xfrm>
            <a:off x="1335075" y="1440650"/>
            <a:ext cx="7764300" cy="5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Create a new file inside folder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(e.g., </a:t>
            </a:r>
            <a:r>
              <a:rPr lang="en-US" sz="1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) to contain all the python classes/functions needed by the given architecture.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main class must have an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get_classifiers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build_classifier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method.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WideResNet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(nn.Module):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depth, num_classes, input_channels=3, widen_factor=1, ...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def </a:t>
            </a:r>
            <a:r>
              <a:rPr b="1"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@staticmethod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	def </a:t>
            </a:r>
            <a:r>
              <a:rPr b="1"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get_classifiers</a:t>
            </a: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['wrn-16-8', 'wrn-16-10', ..., 'wrn-28-12']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@classmethod</a:t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def </a:t>
            </a:r>
            <a:r>
              <a:rPr b="1"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build_classifier</a:t>
            </a: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(cls, arch: str, num_classes: int, input_channels: int):</a:t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 _, depth, widen_factor = arch.split('-')</a:t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 cls_instance = cls(int(depth), num_classes, input_channels=input_channels, widen_factor=int(widen_factor))</a:t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cls_instance</a:t>
            </a:r>
            <a:endParaRPr sz="1454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258887" y="10493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1209450" y="1626300"/>
            <a:ext cx="73473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Ensembles of small-scale convolutional networks provide good accuracy in small-data settings (Seminar 1)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Tuning the hyper-parameters like learning rate and weight decay is a critical factor to ensure the highest performance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(Seminar 2)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1258887" y="32591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(Some) open questions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1209450" y="3836100"/>
            <a:ext cx="7578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Do custom/newer architectures work better than popular ResNets?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Can we do even better choosing hyper-parameters?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Do heterogeneous ensembles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better than homogeneous ones?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225ce6b14_0_942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different optimizer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3" name="Google Shape;703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g10225ce6b14_0_942"/>
          <p:cNvCxnSpPr>
            <a:stCxn id="704" idx="3"/>
            <a:endCxn id="707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g10225ce6b14_0_942"/>
          <p:cNvCxnSpPr>
            <a:stCxn id="707" idx="3"/>
            <a:endCxn id="710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g10225ce6b14_0_942"/>
          <p:cNvCxnSpPr>
            <a:stCxn id="703" idx="3"/>
            <a:endCxn id="704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g10225ce6b14_0_942"/>
          <p:cNvCxnSpPr>
            <a:stCxn id="703" idx="3"/>
            <a:endCxn id="705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g10225ce6b14_0_942"/>
          <p:cNvCxnSpPr>
            <a:stCxn id="703" idx="3"/>
            <a:endCxn id="706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g10225ce6b14_0_942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g10225ce6b14_0_942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g10225ce6b14_0_942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g10225ce6b14_0_942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0" name="Google Shape;710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0225ce6b14_0_942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9" name="Google Shape;719;g10225ce6b14_0_942"/>
          <p:cNvCxnSpPr>
            <a:stCxn id="705" idx="3"/>
            <a:endCxn id="720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0" name="Google Shape;720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0225ce6b14_0_942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2" name="Google Shape;722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10225ce6b14_0_9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g10225ce6b14_0_942"/>
          <p:cNvCxnSpPr>
            <a:stCxn id="706" idx="3"/>
            <a:endCxn id="722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g10225ce6b14_0_942"/>
          <p:cNvCxnSpPr>
            <a:stCxn id="706" idx="3"/>
            <a:endCxn id="723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g10225ce6b14_0_942"/>
          <p:cNvCxnSpPr>
            <a:stCxn id="706" idx="3"/>
            <a:endCxn id="724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g10225ce6b14_0_942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g10225ce6b14_0_942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g10225ce6b14_0_942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1" name="Google Shape;731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0225ce6b14_0_942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3" name="Google Shape;733;g10225ce6b14_0_942"/>
          <p:cNvCxnSpPr>
            <a:stCxn id="722" idx="3"/>
            <a:endCxn id="731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4" name="Google Shape;734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5" name="Google Shape;735;g10225ce6b14_0_942"/>
          <p:cNvCxnSpPr>
            <a:endCxn id="734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6" name="Google Shape;736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Google Shape;737;g10225ce6b14_0_942"/>
          <p:cNvCxnSpPr>
            <a:stCxn id="724" idx="3"/>
            <a:endCxn id="736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g10225ce6b14_0_942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g10225ce6b14_0_942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0" name="Google Shape;740;g10225ce6b14_0_942"/>
          <p:cNvCxnSpPr>
            <a:stCxn id="706" idx="2"/>
            <a:endCxn id="741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1" name="Google Shape;741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0225ce6b14_0_942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3" name="Google Shape;743;g10225ce6b14_0_942"/>
          <p:cNvCxnSpPr>
            <a:stCxn id="703" idx="2"/>
            <a:endCxn id="744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4" name="Google Shape;744;g10225ce6b14_0_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g10225ce6b14_0_942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g10225ce6b14_0_942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225ce6b14_0_992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different optimizer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g10225ce6b14_0_992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should sub-class the method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LearningMethod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defined in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with a different instance inside </a:t>
            </a:r>
            <a:r>
              <a:rPr lang="en-US" sz="1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4" name="Google Shape;754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g10225ce6b14_0_992"/>
          <p:cNvCxnSpPr>
            <a:stCxn id="755" idx="3"/>
            <a:endCxn id="758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g10225ce6b14_0_992"/>
          <p:cNvCxnSpPr>
            <a:stCxn id="758" idx="3"/>
            <a:endCxn id="761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g10225ce6b14_0_992"/>
          <p:cNvCxnSpPr>
            <a:stCxn id="754" idx="3"/>
            <a:endCxn id="755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g10225ce6b14_0_992"/>
          <p:cNvCxnSpPr/>
          <p:nvPr/>
        </p:nvCxnSpPr>
        <p:spPr>
          <a:xfrm>
            <a:off x="203408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g10225ce6b14_0_992"/>
          <p:cNvCxnSpPr>
            <a:stCxn id="754" idx="3"/>
            <a:endCxn id="757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g10225ce6b14_0_992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g10225ce6b14_0_992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g10225ce6b14_0_992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g10225ce6b14_0_992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1" name="Google Shape;761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0225ce6b14_0_992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0" name="Google Shape;770;g10225ce6b14_0_992"/>
          <p:cNvCxnSpPr>
            <a:stCxn id="756" idx="3"/>
            <a:endCxn id="771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1" name="Google Shape;771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g10225ce6b14_0_992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3" name="Google Shape;773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10225ce6b14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g10225ce6b14_0_992"/>
          <p:cNvCxnSpPr>
            <a:stCxn id="757" idx="3"/>
            <a:endCxn id="773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g10225ce6b14_0_992"/>
          <p:cNvCxnSpPr>
            <a:stCxn id="757" idx="3"/>
            <a:endCxn id="774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g10225ce6b14_0_992"/>
          <p:cNvCxnSpPr>
            <a:stCxn id="757" idx="3"/>
            <a:endCxn id="775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g10225ce6b14_0_992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g10225ce6b14_0_992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g10225ce6b14_0_992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2" name="Google Shape;782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g10225ce6b14_0_992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4" name="Google Shape;784;g10225ce6b14_0_992"/>
          <p:cNvCxnSpPr>
            <a:stCxn id="773" idx="3"/>
            <a:endCxn id="782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5" name="Google Shape;785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6" name="Google Shape;786;g10225ce6b14_0_992"/>
          <p:cNvCxnSpPr>
            <a:endCxn id="785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7" name="Google Shape;787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g10225ce6b14_0_992"/>
          <p:cNvCxnSpPr>
            <a:stCxn id="775" idx="3"/>
            <a:endCxn id="787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g10225ce6b14_0_992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g10225ce6b14_0_992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1" name="Google Shape;791;g10225ce6b14_0_992"/>
          <p:cNvCxnSpPr>
            <a:stCxn id="757" idx="2"/>
            <a:endCxn id="792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2" name="Google Shape;792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0225ce6b14_0_992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4" name="Google Shape;794;g10225ce6b14_0_992"/>
          <p:cNvCxnSpPr>
            <a:stCxn id="754" idx="2"/>
            <a:endCxn id="795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5" name="Google Shape;795;g10225ce6b14_0_9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10225ce6b14_0_992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g10225ce6b14_0_992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225ce6b14_0_1044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different optimizer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g10225ce6b14_0_1044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main training class contains multiple methods that can be sub-classed: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LearningMethod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is the general class for a training pipeline of a method defined in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An instance of this class is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CrossEntropyClassifier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which is defined in </a:t>
            </a:r>
            <a:r>
              <a:rPr lang="en-US" sz="1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CrossEntropyClassifier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when called will override all methods of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LearningMethod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defined inside its file.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Any change can be applied by modifying the desired class method (e.g.,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25ce6b14_0_1059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different optimizer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g10225ce6b14_0_1059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Original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function defined inside 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get_optimizer(self, model: nn.Module, max_epochs: int, max_iter: int):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optimizer = torch.optim.SGD(model.parameters(), lr=self.hparams['lr'], momentum=0.9,    weight_decay=self.hparams['weight_decay'])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scheduler = torch.optim.lr_scheduler.CosineAnnealingLR(optimizer, T_max=max_iter)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optimizer, scheduler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225ce6b14_0_105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 different optimizer for training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g10225ce6b14_0_1051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method (with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Adam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instead of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SGD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) of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CrossEntropyClassifier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defined inside </a:t>
            </a:r>
            <a:r>
              <a:rPr lang="en-US" sz="19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get_optimizer(self, model: nn.Module, max_epochs: int, max_iter: int):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optimizer = torch.optim.Adam(model.parameters(), lr=self.hparams['lr'], weight_decay=self.hparams['weight_decay'])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scheduler = torch.optim.lr_scheduler.CosineAnnealingLR(optimizer, T_max=max_iter)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optimizer, scheduler</a:t>
            </a:r>
            <a:endParaRPr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9" name="Google Shape;819;g10225ce6b14_0_1051"/>
          <p:cNvCxnSpPr/>
          <p:nvPr/>
        </p:nvCxnSpPr>
        <p:spPr>
          <a:xfrm flipH="1">
            <a:off x="6760675" y="2714000"/>
            <a:ext cx="12993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bd0635851_0_14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choosable hyper-parameter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gfbd0635851_0_14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Making the momentum parameter of SGD as choosable hyper-parameter by the user.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7" name="Google Shape;827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2" name="Google Shape;832;gfbd0635851_0_14"/>
          <p:cNvCxnSpPr>
            <a:stCxn id="828" idx="3"/>
            <a:endCxn id="831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gfbd0635851_0_14"/>
          <p:cNvCxnSpPr>
            <a:stCxn id="831" idx="3"/>
            <a:endCxn id="834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gfbd0635851_0_14"/>
          <p:cNvCxnSpPr>
            <a:stCxn id="827" idx="3"/>
            <a:endCxn id="828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gfbd0635851_0_14"/>
          <p:cNvCxnSpPr>
            <a:stCxn id="827" idx="3"/>
            <a:endCxn id="829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gfbd0635851_0_14"/>
          <p:cNvCxnSpPr>
            <a:stCxn id="827" idx="3"/>
            <a:endCxn id="830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gfbd0635851_0_14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gfbd0635851_0_14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gfbd0635851_0_14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gfbd0635851_0_14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4" name="Google Shape;834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fbd0635851_0_14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3" name="Google Shape;843;gfbd0635851_0_14"/>
          <p:cNvCxnSpPr>
            <a:stCxn id="829" idx="3"/>
            <a:endCxn id="844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4" name="Google Shape;844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fbd0635851_0_14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6" name="Google Shape;846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fbd063585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gfbd0635851_0_14"/>
          <p:cNvCxnSpPr>
            <a:stCxn id="830" idx="3"/>
            <a:endCxn id="846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gfbd0635851_0_14"/>
          <p:cNvCxnSpPr>
            <a:stCxn id="830" idx="3"/>
            <a:endCxn id="847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gfbd0635851_0_14"/>
          <p:cNvCxnSpPr>
            <a:stCxn id="830" idx="3"/>
            <a:endCxn id="848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gfbd0635851_0_14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gfbd0635851_0_14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gfbd0635851_0_14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5" name="Google Shape;855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gfbd0635851_0_14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7" name="Google Shape;857;gfbd0635851_0_14"/>
          <p:cNvCxnSpPr>
            <a:stCxn id="846" idx="3"/>
            <a:endCxn id="855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8" name="Google Shape;858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9" name="Google Shape;859;gfbd0635851_0_14"/>
          <p:cNvCxnSpPr>
            <a:endCxn id="858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0" name="Google Shape;860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gfbd0635851_0_14"/>
          <p:cNvCxnSpPr>
            <a:stCxn id="848" idx="3"/>
            <a:endCxn id="860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gfbd0635851_0_14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gfbd0635851_0_14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4" name="Google Shape;864;gfbd0635851_0_14"/>
          <p:cNvCxnSpPr>
            <a:stCxn id="830" idx="2"/>
            <a:endCxn id="865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5" name="Google Shape;865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fbd0635851_0_14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Google Shape;867;gfbd0635851_0_14"/>
          <p:cNvCxnSpPr>
            <a:stCxn id="827" idx="2"/>
            <a:endCxn id="868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8" name="Google Shape;868;gfbd063585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gfbd0635851_0_14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gfbd0635851_0_14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fbd0635851_0_64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choosable hyper-parameter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gfbd0635851_0_64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You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should sub-class the static methods </a:t>
            </a:r>
            <a:r>
              <a:rPr lang="en-US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default_hparams</a:t>
            </a:r>
            <a:r>
              <a:rPr lang="en-US" sz="185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5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85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class  </a:t>
            </a:r>
            <a:r>
              <a:rPr lang="en-US" sz="185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CrossEntropyClassifier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18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5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8" name="Google Shape;878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gfbd0635851_0_64"/>
          <p:cNvCxnSpPr>
            <a:stCxn id="879" idx="3"/>
            <a:endCxn id="882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gfbd0635851_0_64"/>
          <p:cNvCxnSpPr>
            <a:stCxn id="882" idx="3"/>
            <a:endCxn id="885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gfbd0635851_0_64"/>
          <p:cNvCxnSpPr>
            <a:stCxn id="878" idx="3"/>
            <a:endCxn id="879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gfbd0635851_0_64"/>
          <p:cNvCxnSpPr/>
          <p:nvPr/>
        </p:nvCxnSpPr>
        <p:spPr>
          <a:xfrm>
            <a:off x="203408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gfbd0635851_0_64"/>
          <p:cNvCxnSpPr>
            <a:stCxn id="878" idx="3"/>
            <a:endCxn id="881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gfbd0635851_0_64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gfbd0635851_0_64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gfbd0635851_0_64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gfbd0635851_0_64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5" name="Google Shape;885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fbd0635851_0_64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4" name="Google Shape;894;gfbd0635851_0_64"/>
          <p:cNvCxnSpPr>
            <a:stCxn id="880" idx="3"/>
            <a:endCxn id="895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5" name="Google Shape;895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gfbd0635851_0_64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7" name="Google Shape;897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gfbd063585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gfbd0635851_0_64"/>
          <p:cNvCxnSpPr>
            <a:stCxn id="881" idx="3"/>
            <a:endCxn id="897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gfbd0635851_0_64"/>
          <p:cNvCxnSpPr>
            <a:stCxn id="881" idx="3"/>
            <a:endCxn id="898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gfbd0635851_0_64"/>
          <p:cNvCxnSpPr>
            <a:stCxn id="881" idx="3"/>
            <a:endCxn id="899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gfbd0635851_0_64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gfbd0635851_0_64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gfbd0635851_0_64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6" name="Google Shape;906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fbd0635851_0_64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8" name="Google Shape;908;gfbd0635851_0_64"/>
          <p:cNvCxnSpPr>
            <a:stCxn id="897" idx="3"/>
            <a:endCxn id="906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9" name="Google Shape;909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Google Shape;910;gfbd0635851_0_64"/>
          <p:cNvCxnSpPr>
            <a:endCxn id="909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1" name="Google Shape;911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2" name="Google Shape;912;gfbd0635851_0_64"/>
          <p:cNvCxnSpPr>
            <a:stCxn id="899" idx="3"/>
            <a:endCxn id="911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gfbd0635851_0_64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gfbd0635851_0_64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5" name="Google Shape;915;gfbd0635851_0_64"/>
          <p:cNvCxnSpPr>
            <a:stCxn id="881" idx="2"/>
            <a:endCxn id="916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6" name="Google Shape;916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gfbd0635851_0_64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8" name="Google Shape;918;gfbd0635851_0_64"/>
          <p:cNvCxnSpPr>
            <a:stCxn id="878" idx="2"/>
            <a:endCxn id="919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9" name="Google Shape;919;gfbd063585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fbd0635851_0_64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gfbd0635851_0_64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fbd0635851_0_132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choosable hyper-parameter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gfbd0635851_0_132"/>
          <p:cNvSpPr txBox="1"/>
          <p:nvPr/>
        </p:nvSpPr>
        <p:spPr>
          <a:xfrm>
            <a:off x="1209450" y="1321500"/>
            <a:ext cx="7764300" cy="5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Sub-class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the static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default_hparams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method of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CrossEntropyClassifier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to add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momentum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default_hparams() -&gt; dict: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{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**super(</a:t>
            </a:r>
            <a:r>
              <a:rPr lang="en-US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CrossEntropyClassifier, CrossEntropyClassifier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).default_hparams(),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'momentum' : 0.9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Update the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get_optimizer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method too: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get_optimizer(self, model: nn.Module, max_epochs: int, max_iter: int):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optimizer = torch.optim.SGD(model.parameters(), lr=self.hparams['lr'], momentum=self.hparams['momentum'],    weight_decay=self.hparams['weight_decay'])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scheduler = torch.optim.lr_scheduler.CosineAnnealingLR(optimizer, T_max=max_iter)</a:t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optimizer, scheduler</a:t>
            </a:r>
            <a:endParaRPr sz="19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9" name="Google Shape;929;gfbd0635851_0_132"/>
          <p:cNvCxnSpPr/>
          <p:nvPr/>
        </p:nvCxnSpPr>
        <p:spPr>
          <a:xfrm flipH="1" rot="10800000">
            <a:off x="663725" y="4630800"/>
            <a:ext cx="505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fbd0635851_0_0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Deep Learning Library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gfbd0635851_0_0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code is written in PyTorch which is very similar to Tensorflow: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PyTorch (1.7) documentation </a:t>
            </a:r>
            <a:r>
              <a:rPr lang="en-US" sz="1600">
                <a:solidFill>
                  <a:srgbClr val="2429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600">
                <a:solidFill>
                  <a:srgbClr val="2429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 sz="160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 modules of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torch.nn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are equivalent to layers in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tf.keras.layers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. Docs [</a:t>
            </a:r>
            <a:r>
              <a:rPr lang="en-US" sz="1600" u="sng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To use different network architectures I advise looking at the available models at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torchvision.models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500" u="sng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and copying, using/modifying their source code (e.g., EfficientNet).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7" name="Google Shape;937;gfbd063585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848" y="4294323"/>
            <a:ext cx="6793525" cy="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gfbd063585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4850" y="5453300"/>
            <a:ext cx="6700099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9" name="Google Shape;939;gfbd0635851_0_0"/>
          <p:cNvCxnSpPr/>
          <p:nvPr/>
        </p:nvCxnSpPr>
        <p:spPr>
          <a:xfrm flipH="1">
            <a:off x="3832525" y="5143150"/>
            <a:ext cx="1614900" cy="34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29579ed8c_0_1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Save the trained model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g1029579ed8c_0_13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Models in PyTorch are saved similarly to Tensorflow: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torch.nn.Module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has a state dictionary containing all the information concerning the layer weights.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It is enough to simply call: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torch.save(model.state_dict(), “model.pth”)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Note that to load back the model, you should first instantiate an instance of the model class and then override the state dictionary.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Therefore, you should call: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model.load_state_dict(torch.load(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“model.pth”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Additional documentation is available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1700" u="sng">
                <a:solidFill>
                  <a:srgbClr val="822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25ce6b14_0_15"/>
          <p:cNvSpPr txBox="1"/>
          <p:nvPr>
            <p:ph type="title"/>
          </p:nvPr>
        </p:nvSpPr>
        <p:spPr>
          <a:xfrm>
            <a:off x="801687" y="11255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Answering these questions with crowd-sourcing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10225ce6b1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475" y="2477750"/>
            <a:ext cx="4814974" cy="2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0225ce6b14_0_15"/>
          <p:cNvSpPr txBox="1"/>
          <p:nvPr/>
        </p:nvSpPr>
        <p:spPr>
          <a:xfrm>
            <a:off x="296975" y="2262650"/>
            <a:ext cx="3835500" cy="3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 this way: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Obtaining a (very!) large and heterogeneous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ensemble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Exploring its own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search space is 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asier for each single member (i.e. hyper-parameters)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10225ce6b14_0_15"/>
          <p:cNvSpPr txBox="1"/>
          <p:nvPr/>
        </p:nvSpPr>
        <p:spPr>
          <a:xfrm>
            <a:off x="769200" y="1630425"/>
            <a:ext cx="768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What if 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ach student will train a “small” network to provide an ensemble member?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029579ed8c_0_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g1029579ed8c_0_1"/>
          <p:cNvSpPr txBox="1"/>
          <p:nvPr/>
        </p:nvSpPr>
        <p:spPr>
          <a:xfrm>
            <a:off x="1209450" y="1321500"/>
            <a:ext cx="7764300" cy="5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To start from a good baseline take into account these tricks: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Small batch sizes (e.g., 10 or less) are preferable to improve generalization.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An high number of epochs (e.g., &gt; 500) allow the network to find better local minima with better generalization.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Not all lr-wd couples work the same. Choosing a good couple strongly increases the results (Seminar 2) and may change with network width/depth.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Network width ease the optimization process. With the right hyper-parameters, a wider network (i.e., more conv. filters) may find better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than thinner ones.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Baseline to beat: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Wide ResNet-16-8 (wrn-16-8) , epochs = 500, bs = 10, lr = 4.55e-3, wd = 5.29e-3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Accuracy on test set: 58.22%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 t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he homework evaluation won’t be related to the test set performance obtained (unless for extremely bad results).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029579ed8c_0_7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Submission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g1029579ed8c_0_7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Through Google Classroom: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PDF report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with description of the models and results on the test 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ZIP file of small_data folder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named with your matricola code (e.g, 1771597.zip).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Your trained model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saved with your matricola code (e.g, 1771597.pth).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029579ed8c_0_18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g1029579ed8c_0_18"/>
          <p:cNvSpPr txBox="1"/>
          <p:nvPr/>
        </p:nvSpPr>
        <p:spPr>
          <a:xfrm>
            <a:off x="1209450" y="1321500"/>
            <a:ext cx="7764300" cy="5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Publish a paper with 100 names!! Or less optimistically: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Get interesting insights and results about this crowd-sourcing experiment with ensembles on small datasets.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Not getting the same model from all of you since this would basically ruin the experiment: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of average of 100 identical models = predictions of 1 model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And would give 0 points to your homework!!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You’ll learn important tools and practices to train neural networks.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bd0635851_0_145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gfbd0635851_0_145"/>
          <p:cNvSpPr txBox="1"/>
          <p:nvPr/>
        </p:nvSpPr>
        <p:spPr>
          <a:xfrm>
            <a:off x="1209450" y="1321500"/>
            <a:ext cx="7764300" cy="5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To run the code you need a GPU either locally or on the Cloud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Use Colab or make sure to have PyTorch locally installed with GPU support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[For Colab] Use the notebook </a:t>
            </a:r>
            <a:r>
              <a:rPr lang="en-US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SetupGitRepoOnDrive.ipynb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to clone the repository on your Google Drive.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[For Colab] Use/take inspiration from </a:t>
            </a:r>
            <a:r>
              <a:rPr lang="en-US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ExampleTrain.ipynb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to run experiments.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[For Colab] Note that to change the running code, you should modify the files of the repo that are located in your Google Drive.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25ce6b14_0_32"/>
          <p:cNvSpPr txBox="1"/>
          <p:nvPr>
            <p:ph type="title"/>
          </p:nvPr>
        </p:nvSpPr>
        <p:spPr>
          <a:xfrm>
            <a:off x="1258887" y="10493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 [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  <a:hlinkClick r:id="rId3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link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0225ce6b14_0_32"/>
          <p:cNvSpPr txBox="1"/>
          <p:nvPr/>
        </p:nvSpPr>
        <p:spPr>
          <a:xfrm>
            <a:off x="371250" y="1626300"/>
            <a:ext cx="774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dataset is ciFAIR-10 of the DEIC Benchmark (Seminar 2)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10-class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50 training images per class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1000 testing images per class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image dimension 32x32x3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10225ce6b1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525" y="2382800"/>
            <a:ext cx="2888876" cy="32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225ce6b14_0_32"/>
          <p:cNvSpPr txBox="1"/>
          <p:nvPr/>
        </p:nvSpPr>
        <p:spPr>
          <a:xfrm>
            <a:off x="371250" y="3607500"/>
            <a:ext cx="3081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Categories: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airplane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automobile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bird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cat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10225ce6b14_0_32"/>
          <p:cNvSpPr txBox="1"/>
          <p:nvPr/>
        </p:nvSpPr>
        <p:spPr>
          <a:xfrm>
            <a:off x="2362250" y="3607500"/>
            <a:ext cx="30810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dog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frog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horse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boat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truck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25ce6b14_0_6"/>
          <p:cNvSpPr txBox="1"/>
          <p:nvPr>
            <p:ph type="title"/>
          </p:nvPr>
        </p:nvSpPr>
        <p:spPr>
          <a:xfrm>
            <a:off x="1258887" y="10493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10225ce6b14_0_6"/>
          <p:cNvSpPr txBox="1"/>
          <p:nvPr/>
        </p:nvSpPr>
        <p:spPr>
          <a:xfrm>
            <a:off x="1209450" y="1626300"/>
            <a:ext cx="7746000" cy="4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Train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your favorite network architecture: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ublished one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(e.g. ResNet, Wide ResNet, EfficientNet…)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ustom one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(note that published ones are a good starting point)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Analyze results concerning few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modifications of chosen architecture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e.g., network depth/width)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layer configurations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(e.g., kernel size, convolution stride)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Analyze results concerning few modifications of optimization process: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optimizer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(e.g. SGD, Adam, ...)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optimizer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(e.g. learning rate, weight decay, momentum)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(e.g. epochs, batch size)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25ce6b14_0_41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 [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10225ce6b14_0_41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We provide a code repository as starting point for your experiments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10225ce6b14_0_41"/>
          <p:cNvCxnSpPr>
            <a:stCxn id="123" idx="3"/>
            <a:endCxn id="126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g10225ce6b14_0_41"/>
          <p:cNvCxnSpPr>
            <a:stCxn id="126" idx="3"/>
            <a:endCxn id="129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10225ce6b14_0_41"/>
          <p:cNvCxnSpPr>
            <a:stCxn id="122" idx="3"/>
            <a:endCxn id="123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10225ce6b14_0_41"/>
          <p:cNvCxnSpPr>
            <a:stCxn id="122" idx="3"/>
            <a:endCxn id="124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10225ce6b14_0_41"/>
          <p:cNvCxnSpPr>
            <a:stCxn id="122" idx="3"/>
            <a:endCxn id="125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g10225ce6b14_0_41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0225ce6b14_0_41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0225ce6b14_0_41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10225ce6b14_0_41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10225ce6b14_0_41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225ce6b14_0_41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g10225ce6b14_0_41"/>
          <p:cNvCxnSpPr>
            <a:stCxn id="124" idx="3"/>
            <a:endCxn id="140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225ce6b14_0_41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225ce6b1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10225ce6b14_0_41"/>
          <p:cNvCxnSpPr>
            <a:stCxn id="125" idx="3"/>
            <a:endCxn id="142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10225ce6b14_0_41"/>
          <p:cNvCxnSpPr>
            <a:stCxn id="125" idx="3"/>
            <a:endCxn id="143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10225ce6b14_0_41"/>
          <p:cNvCxnSpPr>
            <a:stCxn id="125" idx="3"/>
            <a:endCxn id="144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g10225ce6b14_0_41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10225ce6b14_0_41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10225ce6b14_0_41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225ce6b14_0_41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g10225ce6b14_0_41"/>
          <p:cNvCxnSpPr>
            <a:stCxn id="142" idx="3"/>
            <a:endCxn id="151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10225ce6b14_0_41"/>
          <p:cNvCxnSpPr>
            <a:endCxn id="154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10225ce6b14_0_41"/>
          <p:cNvCxnSpPr>
            <a:stCxn id="144" idx="3"/>
            <a:endCxn id="156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g10225ce6b14_0_41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10225ce6b14_0_41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10225ce6b14_0_41"/>
          <p:cNvCxnSpPr>
            <a:stCxn id="125" idx="2"/>
            <a:endCxn id="161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0225ce6b14_0_41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g10225ce6b14_0_41"/>
          <p:cNvCxnSpPr>
            <a:stCxn id="122" idx="2"/>
            <a:endCxn id="164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g10225ce6b1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0225ce6b14_0_41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25ce6b14_0_15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10225ce6b14_0_153"/>
          <p:cNvSpPr txBox="1"/>
          <p:nvPr/>
        </p:nvSpPr>
        <p:spPr>
          <a:xfrm>
            <a:off x="1209450" y="1473900"/>
            <a:ext cx="79347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r>
              <a:rPr lang="en-US" sz="3150">
                <a:latin typeface="Times New Roman"/>
                <a:ea typeface="Times New Roman"/>
                <a:cs typeface="Times New Roman"/>
                <a:sym typeface="Times New Roman"/>
              </a:rPr>
              <a:t> is the main directory containing: file with package requirements, readme of the repository and subdirectories.</a:t>
            </a:r>
            <a:endParaRPr sz="3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10225ce6b14_0_153"/>
          <p:cNvCxnSpPr>
            <a:stCxn id="174" idx="3"/>
            <a:endCxn id="177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g10225ce6b14_0_153"/>
          <p:cNvCxnSpPr>
            <a:stCxn id="177" idx="3"/>
            <a:endCxn id="180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10225ce6b14_0_153"/>
          <p:cNvCxnSpPr>
            <a:stCxn id="173" idx="3"/>
            <a:endCxn id="174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10225ce6b14_0_153"/>
          <p:cNvCxnSpPr>
            <a:stCxn id="173" idx="3"/>
            <a:endCxn id="175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10225ce6b14_0_153"/>
          <p:cNvCxnSpPr>
            <a:stCxn id="173" idx="3"/>
            <a:endCxn id="176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g10225ce6b14_0_15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10225ce6b14_0_15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0225ce6b14_0_15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0225ce6b14_0_15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225ce6b14_0_15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g10225ce6b14_0_153"/>
          <p:cNvCxnSpPr>
            <a:stCxn id="175" idx="3"/>
            <a:endCxn id="190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0225ce6b14_0_15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225ce6b1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g10225ce6b14_0_153"/>
          <p:cNvCxnSpPr>
            <a:stCxn id="176" idx="3"/>
            <a:endCxn id="192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10225ce6b14_0_153"/>
          <p:cNvCxnSpPr>
            <a:stCxn id="176" idx="3"/>
            <a:endCxn id="193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10225ce6b14_0_153"/>
          <p:cNvCxnSpPr>
            <a:stCxn id="176" idx="3"/>
            <a:endCxn id="194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10225ce6b14_0_15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10225ce6b14_0_15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10225ce6b14_0_15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225ce6b14_0_15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g10225ce6b14_0_153"/>
          <p:cNvCxnSpPr>
            <a:stCxn id="192" idx="3"/>
            <a:endCxn id="201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g10225ce6b14_0_153"/>
          <p:cNvCxnSpPr>
            <a:endCxn id="204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10225ce6b14_0_153"/>
          <p:cNvCxnSpPr>
            <a:stCxn id="194" idx="3"/>
            <a:endCxn id="206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g10225ce6b14_0_15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0225ce6b14_0_15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g10225ce6b14_0_153"/>
          <p:cNvCxnSpPr>
            <a:stCxn id="176" idx="2"/>
            <a:endCxn id="211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0225ce6b14_0_15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g10225ce6b14_0_153"/>
          <p:cNvCxnSpPr>
            <a:stCxn id="173" idx="2"/>
            <a:endCxn id="214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g10225ce6b14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225ce6b14_0_15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10225ce6b14_0_15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25ce6b14_0_30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10225ce6b14_0_303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Put the provided dataset repository (ciFAIR-10 shared on Drive) inside this directory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g10225ce6b14_0_303"/>
          <p:cNvCxnSpPr>
            <a:stCxn id="225" idx="3"/>
            <a:endCxn id="228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10225ce6b14_0_303"/>
          <p:cNvCxnSpPr>
            <a:stCxn id="228" idx="3"/>
            <a:endCxn id="231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10225ce6b14_0_303"/>
          <p:cNvCxnSpPr>
            <a:stCxn id="224" idx="3"/>
            <a:endCxn id="225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10225ce6b14_0_303"/>
          <p:cNvCxnSpPr>
            <a:stCxn id="224" idx="3"/>
            <a:endCxn id="226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10225ce6b14_0_303"/>
          <p:cNvCxnSpPr>
            <a:stCxn id="224" idx="3"/>
            <a:endCxn id="227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g10225ce6b14_0_30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10225ce6b14_0_30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10225ce6b14_0_30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10225ce6b14_0_30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225ce6b14_0_30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g10225ce6b14_0_303"/>
          <p:cNvCxnSpPr>
            <a:stCxn id="226" idx="3"/>
            <a:endCxn id="241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0225ce6b14_0_30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0225ce6b14_0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g10225ce6b14_0_303"/>
          <p:cNvCxnSpPr>
            <a:stCxn id="227" idx="3"/>
            <a:endCxn id="243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10225ce6b14_0_303"/>
          <p:cNvCxnSpPr>
            <a:stCxn id="227" idx="3"/>
            <a:endCxn id="244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10225ce6b14_0_303"/>
          <p:cNvCxnSpPr>
            <a:stCxn id="227" idx="3"/>
            <a:endCxn id="245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g10225ce6b14_0_30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10225ce6b14_0_30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10225ce6b14_0_30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0225ce6b14_0_30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g10225ce6b14_0_303"/>
          <p:cNvCxnSpPr>
            <a:stCxn id="243" idx="3"/>
            <a:endCxn id="252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g10225ce6b14_0_303"/>
          <p:cNvCxnSpPr>
            <a:endCxn id="255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10225ce6b14_0_303"/>
          <p:cNvCxnSpPr>
            <a:stCxn id="245" idx="3"/>
            <a:endCxn id="257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g10225ce6b14_0_30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10225ce6b14_0_30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g10225ce6b14_0_303"/>
          <p:cNvCxnSpPr>
            <a:stCxn id="227" idx="2"/>
            <a:endCxn id="262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225ce6b14_0_30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4" name="Google Shape;264;g10225ce6b14_0_303"/>
          <p:cNvCxnSpPr>
            <a:stCxn id="224" idx="2"/>
            <a:endCxn id="265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Google Shape;265;g10225ce6b14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0225ce6b14_0_30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10225ce6b14_0_30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225ce6b14_0_203"/>
          <p:cNvSpPr txBox="1"/>
          <p:nvPr>
            <p:ph type="title"/>
          </p:nvPr>
        </p:nvSpPr>
        <p:spPr>
          <a:xfrm>
            <a:off x="1258887" y="8969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Repository</a:t>
            </a:r>
            <a:endParaRPr>
              <a:solidFill>
                <a:srgbClr val="822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10225ce6b14_0_203"/>
          <p:cNvSpPr txBox="1"/>
          <p:nvPr/>
        </p:nvSpPr>
        <p:spPr>
          <a:xfrm>
            <a:off x="1209450" y="1473900"/>
            <a:ext cx="7764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Notebook for dataset visualization and readme file with baseline performance along with terminal command to reproduce the baseline result.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2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75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275" y="2174438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10225ce6b14_0_203"/>
          <p:cNvCxnSpPr>
            <a:stCxn id="276" idx="3"/>
            <a:endCxn id="279" idx="1"/>
          </p:cNvCxnSpPr>
          <p:nvPr/>
        </p:nvCxnSpPr>
        <p:spPr>
          <a:xfrm>
            <a:off x="2928875" y="2426888"/>
            <a:ext cx="75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g10225ce6b14_0_203"/>
          <p:cNvCxnSpPr>
            <a:stCxn id="279" idx="3"/>
            <a:endCxn id="282" idx="1"/>
          </p:cNvCxnSpPr>
          <p:nvPr/>
        </p:nvCxnSpPr>
        <p:spPr>
          <a:xfrm>
            <a:off x="4185175" y="2426888"/>
            <a:ext cx="61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g10225ce6b14_0_203"/>
          <p:cNvCxnSpPr>
            <a:stCxn id="275" idx="3"/>
            <a:endCxn id="276" idx="1"/>
          </p:cNvCxnSpPr>
          <p:nvPr/>
        </p:nvCxnSpPr>
        <p:spPr>
          <a:xfrm flipH="1" rot="10800000">
            <a:off x="2015525" y="24269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g10225ce6b14_0_203"/>
          <p:cNvCxnSpPr>
            <a:stCxn id="275" idx="3"/>
            <a:endCxn id="277" idx="1"/>
          </p:cNvCxnSpPr>
          <p:nvPr/>
        </p:nvCxnSpPr>
        <p:spPr>
          <a:xfrm>
            <a:off x="2015525" y="3228825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g10225ce6b14_0_203"/>
          <p:cNvCxnSpPr>
            <a:stCxn id="275" idx="3"/>
            <a:endCxn id="278" idx="1"/>
          </p:cNvCxnSpPr>
          <p:nvPr/>
        </p:nvCxnSpPr>
        <p:spPr>
          <a:xfrm>
            <a:off x="2015525" y="3228825"/>
            <a:ext cx="408600" cy="80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g10225ce6b14_0_203"/>
          <p:cNvSpPr txBox="1"/>
          <p:nvPr/>
        </p:nvSpPr>
        <p:spPr>
          <a:xfrm>
            <a:off x="2200775" y="4264325"/>
            <a:ext cx="9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small_data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10225ce6b14_0_203"/>
          <p:cNvSpPr txBox="1"/>
          <p:nvPr/>
        </p:nvSpPr>
        <p:spPr>
          <a:xfrm>
            <a:off x="2336375" y="3429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g10225ce6b14_0_203"/>
          <p:cNvSpPr txBox="1"/>
          <p:nvPr/>
        </p:nvSpPr>
        <p:spPr>
          <a:xfrm>
            <a:off x="2336375" y="2667675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10225ce6b14_0_203"/>
          <p:cNvSpPr txBox="1"/>
          <p:nvPr/>
        </p:nvSpPr>
        <p:spPr>
          <a:xfrm>
            <a:off x="3680150" y="2667675"/>
            <a:ext cx="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cifair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75" y="217445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0225ce6b14_0_203"/>
          <p:cNvSpPr txBox="1"/>
          <p:nvPr/>
        </p:nvSpPr>
        <p:spPr>
          <a:xfrm>
            <a:off x="5410200" y="2065250"/>
            <a:ext cx="2842800" cy="64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 Exploration.ipynb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example_images.png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10225ce6b14_0_203"/>
          <p:cNvCxnSpPr>
            <a:stCxn id="277" idx="3"/>
            <a:endCxn id="292" idx="1"/>
          </p:cNvCxnSpPr>
          <p:nvPr/>
        </p:nvCxnSpPr>
        <p:spPr>
          <a:xfrm>
            <a:off x="2928875" y="3228825"/>
            <a:ext cx="1874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2976375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0225ce6b14_0_203"/>
          <p:cNvSpPr txBox="1"/>
          <p:nvPr/>
        </p:nvSpPr>
        <p:spPr>
          <a:xfrm>
            <a:off x="5410200" y="2830950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train.py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plot_training_history.py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evaluate_baccuracy.py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25" y="378022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4500375"/>
            <a:ext cx="50490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0225ce6b14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g10225ce6b14_0_203"/>
          <p:cNvCxnSpPr>
            <a:stCxn id="278" idx="3"/>
            <a:endCxn id="294" idx="1"/>
          </p:cNvCxnSpPr>
          <p:nvPr/>
        </p:nvCxnSpPr>
        <p:spPr>
          <a:xfrm>
            <a:off x="2928875" y="4030750"/>
            <a:ext cx="7230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g10225ce6b14_0_203"/>
          <p:cNvCxnSpPr>
            <a:stCxn id="278" idx="3"/>
            <a:endCxn id="295" idx="1"/>
          </p:cNvCxnSpPr>
          <p:nvPr/>
        </p:nvCxnSpPr>
        <p:spPr>
          <a:xfrm>
            <a:off x="2928875" y="4030750"/>
            <a:ext cx="714300" cy="72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10225ce6b14_0_203"/>
          <p:cNvCxnSpPr>
            <a:stCxn id="278" idx="3"/>
            <a:endCxn id="296" idx="1"/>
          </p:cNvCxnSpPr>
          <p:nvPr/>
        </p:nvCxnSpPr>
        <p:spPr>
          <a:xfrm>
            <a:off x="2928875" y="4030750"/>
            <a:ext cx="714300" cy="14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10225ce6b14_0_203"/>
          <p:cNvSpPr txBox="1"/>
          <p:nvPr/>
        </p:nvSpPr>
        <p:spPr>
          <a:xfrm>
            <a:off x="3529475" y="4228000"/>
            <a:ext cx="10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10225ce6b14_0_203"/>
          <p:cNvSpPr txBox="1"/>
          <p:nvPr/>
        </p:nvSpPr>
        <p:spPr>
          <a:xfrm>
            <a:off x="3553400" y="49519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10225ce6b14_0_203"/>
          <p:cNvSpPr txBox="1"/>
          <p:nvPr/>
        </p:nvSpPr>
        <p:spPr>
          <a:xfrm>
            <a:off x="3553400" y="5675800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37783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225ce6b14_0_203"/>
          <p:cNvSpPr txBox="1"/>
          <p:nvPr/>
        </p:nvSpPr>
        <p:spPr>
          <a:xfrm>
            <a:off x="5410200" y="36206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cifar_resnet.py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wrn.py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g10225ce6b14_0_203"/>
          <p:cNvCxnSpPr>
            <a:stCxn id="294" idx="3"/>
            <a:endCxn id="303" idx="1"/>
          </p:cNvCxnSpPr>
          <p:nvPr/>
        </p:nvCxnSpPr>
        <p:spPr>
          <a:xfrm flipH="1" rot="10800000">
            <a:off x="4156625" y="4030875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6" name="Google Shape;306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45403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10225ce6b14_0_203"/>
          <p:cNvCxnSpPr>
            <a:endCxn id="306" idx="1"/>
          </p:cNvCxnSpPr>
          <p:nvPr/>
        </p:nvCxnSpPr>
        <p:spPr>
          <a:xfrm flipH="1" rot="10800000">
            <a:off x="4156638" y="4792750"/>
            <a:ext cx="6315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8" name="Google Shape;308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38" y="5226100"/>
            <a:ext cx="504900" cy="5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10225ce6b14_0_203"/>
          <p:cNvCxnSpPr>
            <a:stCxn id="296" idx="3"/>
            <a:endCxn id="308" idx="1"/>
          </p:cNvCxnSpPr>
          <p:nvPr/>
        </p:nvCxnSpPr>
        <p:spPr>
          <a:xfrm>
            <a:off x="4148075" y="5478550"/>
            <a:ext cx="64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g10225ce6b14_0_203"/>
          <p:cNvSpPr txBox="1"/>
          <p:nvPr/>
        </p:nvSpPr>
        <p:spPr>
          <a:xfrm>
            <a:off x="5410200" y="4382625"/>
            <a:ext cx="2842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cifair.py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loader.py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10225ce6b14_0_203"/>
          <p:cNvSpPr txBox="1"/>
          <p:nvPr/>
        </p:nvSpPr>
        <p:spPr>
          <a:xfrm>
            <a:off x="5410200" y="5297025"/>
            <a:ext cx="2842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common.py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xent.py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2" name="Google Shape;312;g10225ce6b14_0_203"/>
          <p:cNvCxnSpPr>
            <a:stCxn id="278" idx="2"/>
            <a:endCxn id="313" idx="0"/>
          </p:cNvCxnSpPr>
          <p:nvPr/>
        </p:nvCxnSpPr>
        <p:spPr>
          <a:xfrm>
            <a:off x="2676425" y="4283200"/>
            <a:ext cx="2700" cy="39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3" name="Google Shape;313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63" y="46732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0225ce6b14_0_203"/>
          <p:cNvSpPr txBox="1"/>
          <p:nvPr/>
        </p:nvSpPr>
        <p:spPr>
          <a:xfrm>
            <a:off x="2308800" y="5226125"/>
            <a:ext cx="920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__init__.py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classifiers.py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g10225ce6b14_0_203"/>
          <p:cNvCxnSpPr>
            <a:stCxn id="275" idx="2"/>
            <a:endCxn id="316" idx="0"/>
          </p:cNvCxnSpPr>
          <p:nvPr/>
        </p:nvCxnSpPr>
        <p:spPr>
          <a:xfrm>
            <a:off x="1763075" y="3481275"/>
            <a:ext cx="1500" cy="65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g10225ce6b14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263" y="4139800"/>
            <a:ext cx="50490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0225ce6b14_0_203"/>
          <p:cNvSpPr txBox="1"/>
          <p:nvPr/>
        </p:nvSpPr>
        <p:spPr>
          <a:xfrm>
            <a:off x="1268650" y="4692725"/>
            <a:ext cx="1039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requirements.txt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README.md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10225ce6b14_0_203"/>
          <p:cNvSpPr txBox="1"/>
          <p:nvPr/>
        </p:nvSpPr>
        <p:spPr>
          <a:xfrm>
            <a:off x="0" y="3044175"/>
            <a:ext cx="1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sapienza_ml21_deic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