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8" r:id="rId1"/>
  </p:sldMasterIdLst>
  <p:notesMasterIdLst>
    <p:notesMasterId r:id="rId18"/>
  </p:notesMasterIdLst>
  <p:handoutMasterIdLst>
    <p:handoutMasterId r:id="rId19"/>
  </p:handoutMasterIdLst>
  <p:sldIdLst>
    <p:sldId id="264" r:id="rId2"/>
    <p:sldId id="274" r:id="rId3"/>
    <p:sldId id="275" r:id="rId4"/>
    <p:sldId id="279" r:id="rId5"/>
    <p:sldId id="276" r:id="rId6"/>
    <p:sldId id="284" r:id="rId7"/>
    <p:sldId id="280" r:id="rId8"/>
    <p:sldId id="277" r:id="rId9"/>
    <p:sldId id="281" r:id="rId10"/>
    <p:sldId id="282" r:id="rId11"/>
    <p:sldId id="283" r:id="rId12"/>
    <p:sldId id="285" r:id="rId13"/>
    <p:sldId id="286" r:id="rId14"/>
    <p:sldId id="287" r:id="rId15"/>
    <p:sldId id="278" r:id="rId16"/>
    <p:sldId id="267" r:id="rId17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778"/>
    <a:srgbClr val="AAC9B6"/>
    <a:srgbClr val="822433"/>
    <a:srgbClr val="830022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348" y="90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AF5AED5-4D9B-2529-898C-7FD73C66BEC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1985A00-CF5A-29C0-E6E1-527DE0CE3C5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2ED470E-DDA0-B69A-06DF-7F2A14B3992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4A98BE4C-A2DD-7C8F-6935-C83F7D3D648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ADEC17B-5919-43FB-A22E-6864904C4826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26C35E3-EA0C-EBE9-5CD6-DAA564AE732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B70D48C-D745-87F3-FBE0-C969AC03AB3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32CF94E-CF42-C7C0-D1A5-FD97A0B6A79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07D72FF2-8D56-AF31-A550-0B170F373F8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889BB56A-86F1-FD98-4E7E-6BEE082F3A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975551B8-F599-4287-8000-83B0E500AE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D1C45CC-550D-4B36-90EB-C16D4CB9E919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EA836161-9FCB-21F7-32C9-EF37C0122E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0D22942-6687-481C-A9B8-88A6085CDEF1}" type="slidenum">
              <a:rPr lang="it-IT" altLang="it-IT" sz="1200">
                <a:solidFill>
                  <a:schemeClr val="tx1"/>
                </a:solidFill>
                <a:latin typeface="Calibri" panose="020F0502020204030204" pitchFamily="34" charset="0"/>
              </a:rPr>
              <a:pPr/>
              <a:t>1</a:t>
            </a:fld>
            <a:endParaRPr lang="it-IT" altLang="it-IT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6C54EEEC-E352-708D-579A-B2C8E19CF7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0ECC9830-5208-79C4-7512-3A8C021CED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it-IT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1C45CC-550D-4B36-90EB-C16D4CB9E919}" type="slidenum">
              <a:rPr lang="it-IT" altLang="it-IT" smtClean="0"/>
              <a:pPr>
                <a:defRPr/>
              </a:pPr>
              <a:t>11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30974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1C45CC-550D-4B36-90EB-C16D4CB9E919}" type="slidenum">
              <a:rPr lang="it-IT" altLang="it-IT" smtClean="0"/>
              <a:pPr>
                <a:defRPr/>
              </a:pPr>
              <a:t>12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35459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1C45CC-550D-4B36-90EB-C16D4CB9E919}" type="slidenum">
              <a:rPr lang="it-IT" altLang="it-IT" smtClean="0"/>
              <a:pPr>
                <a:defRPr/>
              </a:pPr>
              <a:t>13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36255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1C45CC-550D-4B36-90EB-C16D4CB9E919}" type="slidenum">
              <a:rPr lang="it-IT" altLang="it-IT" smtClean="0"/>
              <a:pPr>
                <a:defRPr/>
              </a:pPr>
              <a:t>14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33368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1C45CC-550D-4B36-90EB-C16D4CB9E919}" type="slidenum">
              <a:rPr lang="it-IT" altLang="it-IT" smtClean="0"/>
              <a:pPr>
                <a:defRPr/>
              </a:pPr>
              <a:t>15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86965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332A6D5E-89B3-3AF1-F5DC-CFAF8E2A59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5B6E463-B31D-41AE-BB72-8D4EB2984D56}" type="slidenum">
              <a:rPr lang="it-IT" altLang="it-IT" sz="1200">
                <a:solidFill>
                  <a:schemeClr val="tx1"/>
                </a:solidFill>
                <a:latin typeface="Calibri" panose="020F0502020204030204" pitchFamily="34" charset="0"/>
              </a:rPr>
              <a:pPr/>
              <a:t>16</a:t>
            </a:fld>
            <a:endParaRPr lang="it-IT" altLang="it-IT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918C41EC-9D2B-2924-9375-17D0A44641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19116B9-53DF-44B0-D976-ED15010225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it-IT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1C45CC-550D-4B36-90EB-C16D4CB9E919}" type="slidenum">
              <a:rPr lang="it-IT" altLang="it-IT" smtClean="0"/>
              <a:pPr>
                <a:defRPr/>
              </a:pPr>
              <a:t>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21451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1C45CC-550D-4B36-90EB-C16D4CB9E919}" type="slidenum">
              <a:rPr lang="it-IT" altLang="it-IT" smtClean="0"/>
              <a:pPr>
                <a:defRPr/>
              </a:pPr>
              <a:t>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77050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1C45CC-550D-4B36-90EB-C16D4CB9E919}" type="slidenum">
              <a:rPr lang="it-IT" altLang="it-IT" smtClean="0"/>
              <a:pPr>
                <a:defRPr/>
              </a:pPr>
              <a:t>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76746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1C45CC-550D-4B36-90EB-C16D4CB9E919}" type="slidenum">
              <a:rPr lang="it-IT" altLang="it-IT" smtClean="0"/>
              <a:pPr>
                <a:defRPr/>
              </a:pPr>
              <a:t>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48365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1C45CC-550D-4B36-90EB-C16D4CB9E919}" type="slidenum">
              <a:rPr lang="it-IT" altLang="it-IT" smtClean="0"/>
              <a:pPr>
                <a:defRPr/>
              </a:pPr>
              <a:t>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7698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1C45CC-550D-4B36-90EB-C16D4CB9E919}" type="slidenum">
              <a:rPr lang="it-IT" altLang="it-IT" smtClean="0"/>
              <a:pPr>
                <a:defRPr/>
              </a:pPr>
              <a:t>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82732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1C45CC-550D-4B36-90EB-C16D4CB9E919}" type="slidenum">
              <a:rPr lang="it-IT" altLang="it-IT" smtClean="0"/>
              <a:pPr>
                <a:defRPr/>
              </a:pPr>
              <a:t>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11515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1C45CC-550D-4B36-90EB-C16D4CB9E919}" type="slidenum">
              <a:rPr lang="it-IT" altLang="it-IT" smtClean="0"/>
              <a:pPr>
                <a:defRPr/>
              </a:pPr>
              <a:t>10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1897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9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344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980728"/>
            <a:ext cx="1889125" cy="4886672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59631" y="980728"/>
            <a:ext cx="5374531" cy="488667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10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221848" y="1752600"/>
            <a:ext cx="3597802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545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260029" y="1752600"/>
            <a:ext cx="7415659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una tabella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16459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559675" cy="504825"/>
          </a:xfrm>
        </p:spPr>
        <p:txBody>
          <a:bodyPr/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260029" y="1752600"/>
            <a:ext cx="7559675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 grafico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6718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21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4406900"/>
            <a:ext cx="723508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0886" y="2708920"/>
            <a:ext cx="730708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25202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59632" y="1752600"/>
            <a:ext cx="356001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60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980728"/>
            <a:ext cx="7499176" cy="43691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87624" y="1535113"/>
            <a:ext cx="36004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7624" y="2276872"/>
            <a:ext cx="360040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932040" y="2276872"/>
            <a:ext cx="375476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58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1640" y="1125538"/>
            <a:ext cx="7344048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93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525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22162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35896" y="1124744"/>
            <a:ext cx="5050903" cy="4896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59632" y="2361251"/>
            <a:ext cx="2205881" cy="3644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7423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Trascinare l'immagine su un segnaposto o fare clic sull'icona per aggiungerla</a:t>
            </a:r>
            <a:endParaRPr lang="en-GB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67060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5AF193C5-A5A0-20BB-76E3-0942DB5C5E5A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0" name="Rectangle 13">
              <a:extLst>
                <a:ext uri="{FF2B5EF4-FFF2-40B4-BE49-F238E27FC236}">
                  <a16:creationId xmlns:a16="http://schemas.microsoft.com/office/drawing/2014/main" id="{6444EB54-F7CE-A790-5D06-003A21BC07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GB" altLang="it-IT">
                <a:latin typeface="Calibri" panose="020F0502020204030204" pitchFamily="34" charset="0"/>
              </a:endParaRPr>
            </a:p>
          </p:txBody>
        </p:sp>
        <p:sp>
          <p:nvSpPr>
            <p:cNvPr id="1031" name="Rectangle 14">
              <a:extLst>
                <a:ext uri="{FF2B5EF4-FFF2-40B4-BE49-F238E27FC236}">
                  <a16:creationId xmlns:a16="http://schemas.microsoft.com/office/drawing/2014/main" id="{2839EDCB-C9FB-772D-6018-7325FBC6F5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GB" altLang="it-IT">
                <a:latin typeface="Calibri" panose="020F0502020204030204" pitchFamily="34" charset="0"/>
              </a:endParaRPr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4A683AC8-AF45-86A9-E6FF-040D6EF12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125538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9F2146B7-36D5-987F-7B3F-5F77F71426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752600"/>
            <a:ext cx="741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pic>
        <p:nvPicPr>
          <p:cNvPr id="1029" name="Immagine 5">
            <a:extLst>
              <a:ext uri="{FF2B5EF4-FFF2-40B4-BE49-F238E27FC236}">
                <a16:creationId xmlns:a16="http://schemas.microsoft.com/office/drawing/2014/main" id="{2E8C41C2-E840-3E97-C098-C5FE32C94D6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2555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>
          <a:solidFill>
            <a:srgbClr val="000000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Calibri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Calibri"/>
          <a:ea typeface="MS PGothic" panose="020B0600070205080204" pitchFamily="34" charset="-128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Calibri"/>
          <a:ea typeface="MS PGothic" panose="020B0600070205080204" pitchFamily="34" charset="-128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/>
          <a:ea typeface="MS PGothic" panose="020B0600070205080204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1">
            <a:extLst>
              <a:ext uri="{FF2B5EF4-FFF2-40B4-BE49-F238E27FC236}">
                <a16:creationId xmlns:a16="http://schemas.microsoft.com/office/drawing/2014/main" id="{C63BBCCC-5475-2A1B-D071-1902B5D3C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GB" altLang="it-IT">
              <a:latin typeface="Calibri" panose="020F0502020204030204" pitchFamily="34" charset="0"/>
            </a:endParaRPr>
          </a:p>
        </p:txBody>
      </p:sp>
      <p:grpSp>
        <p:nvGrpSpPr>
          <p:cNvPr id="4099" name="Group 17">
            <a:extLst>
              <a:ext uri="{FF2B5EF4-FFF2-40B4-BE49-F238E27FC236}">
                <a16:creationId xmlns:a16="http://schemas.microsoft.com/office/drawing/2014/main" id="{1D82A00C-B419-D6BE-60B5-1829EF017FFA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4102" name="Picture 15" descr="Fondino">
              <a:extLst>
                <a:ext uri="{FF2B5EF4-FFF2-40B4-BE49-F238E27FC236}">
                  <a16:creationId xmlns:a16="http://schemas.microsoft.com/office/drawing/2014/main" id="{F0C8613F-51A5-08E4-0F9B-2A668A57C1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3" name="Picture 13" descr="logo +marchio">
              <a:extLst>
                <a:ext uri="{FF2B5EF4-FFF2-40B4-BE49-F238E27FC236}">
                  <a16:creationId xmlns:a16="http://schemas.microsoft.com/office/drawing/2014/main" id="{2ED7E527-0BCD-A53B-B26B-A277DB64B0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4" name="Picture 16" descr="fascia">
              <a:extLst>
                <a:ext uri="{FF2B5EF4-FFF2-40B4-BE49-F238E27FC236}">
                  <a16:creationId xmlns:a16="http://schemas.microsoft.com/office/drawing/2014/main" id="{C13EEF45-5B16-440F-B423-4CA673AD0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00" name="Titolo 2">
            <a:extLst>
              <a:ext uri="{FF2B5EF4-FFF2-40B4-BE49-F238E27FC236}">
                <a16:creationId xmlns:a16="http://schemas.microsoft.com/office/drawing/2014/main" id="{FAE0E2CF-B65C-D424-B34B-D6672543B89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89150" y="188913"/>
            <a:ext cx="6369050" cy="1979612"/>
          </a:xfrm>
        </p:spPr>
        <p:txBody>
          <a:bodyPr/>
          <a:lstStyle/>
          <a:p>
            <a:pPr algn="l" eaLnBrk="1" hangingPunct="1"/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Master Degree in Control Systems (MCER)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Professor: A. Uncini, Supervisor: D. Comminiello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DIAG Department, Sapienza University of Rome 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Academic Year 2021-2022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dirty="0">
                <a:solidFill>
                  <a:srgbClr val="FFFFFF"/>
                </a:solidFill>
                <a:latin typeface="Calibri" panose="020F0502020204030204" pitchFamily="34" charset="0"/>
              </a:rPr>
              <a:t>Neural Networks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endParaRPr lang="it-IT" altLang="it-IT" sz="16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101" name="Sottotitolo 3">
            <a:extLst>
              <a:ext uri="{FF2B5EF4-FFF2-40B4-BE49-F238E27FC236}">
                <a16:creationId xmlns:a16="http://schemas.microsoft.com/office/drawing/2014/main" id="{FA91AAED-9286-3078-9DC6-2D751D892C6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628900" y="4887913"/>
            <a:ext cx="6400800" cy="1852612"/>
          </a:xfrm>
        </p:spPr>
        <p:txBody>
          <a:bodyPr/>
          <a:lstStyle/>
          <a:p>
            <a:pPr algn="r" eaLnBrk="1" hangingPunct="1"/>
            <a:endParaRPr lang="it-IT" altLang="it-IT" sz="12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r" eaLnBrk="1" hangingPunct="1"/>
            <a:endParaRPr lang="it-IT" altLang="it-IT" sz="12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r" eaLnBrk="1" hangingPunct="1"/>
            <a:endParaRPr lang="it-IT" altLang="it-IT" sz="12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r" eaLnBrk="1" hangingPunct="1"/>
            <a:endParaRPr lang="it-IT" altLang="it-IT" sz="12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r" eaLnBrk="1" hangingPunct="1"/>
            <a:endParaRPr lang="it-IT" altLang="it-IT" sz="12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r" eaLnBrk="1" hangingPunct="1"/>
            <a:r>
              <a:rPr lang="it-IT" altLang="it-IT" sz="1200" dirty="0">
                <a:solidFill>
                  <a:srgbClr val="FFFFFF"/>
                </a:solidFill>
                <a:latin typeface="Calibri" panose="020F0502020204030204" pitchFamily="34" charset="0"/>
              </a:rPr>
              <a:t>Studente: Luca Tirel</a:t>
            </a:r>
          </a:p>
          <a:p>
            <a:pPr algn="r" eaLnBrk="1" hangingPunct="1"/>
            <a:r>
              <a:rPr lang="it-IT" altLang="it-IT" sz="1200" dirty="0">
                <a:solidFill>
                  <a:srgbClr val="FFFFFF"/>
                </a:solidFill>
                <a:latin typeface="Calibri" panose="020F0502020204030204" pitchFamily="34" charset="0"/>
              </a:rPr>
              <a:t>E-mail: tirel.1702631@studenti.uniroma1.it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olo 1">
            <a:extLst>
              <a:ext uri="{FF2B5EF4-FFF2-40B4-BE49-F238E27FC236}">
                <a16:creationId xmlns:a16="http://schemas.microsoft.com/office/drawing/2014/main" id="{B8E486BC-45AB-D431-99B5-D1C4D56D0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908720"/>
            <a:ext cx="7416800" cy="504825"/>
          </a:xfrm>
        </p:spPr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Body Part II</a:t>
            </a:r>
          </a:p>
        </p:txBody>
      </p:sp>
      <p:sp>
        <p:nvSpPr>
          <p:cNvPr id="7171" name="Segnaposto contenuto 2">
            <a:extLst>
              <a:ext uri="{FF2B5EF4-FFF2-40B4-BE49-F238E27FC236}">
                <a16:creationId xmlns:a16="http://schemas.microsoft.com/office/drawing/2014/main" id="{58DADF1D-2AB3-EFB0-1793-87BEBB09D6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58888" y="1412776"/>
            <a:ext cx="7777608" cy="4392488"/>
          </a:xfrm>
        </p:spPr>
        <p:txBody>
          <a:bodyPr/>
          <a:lstStyle/>
          <a:p>
            <a:r>
              <a:rPr lang="en-GB" altLang="it-IT" sz="2200" dirty="0">
                <a:latin typeface="Calibri" panose="020F0502020204030204" pitchFamily="34" charset="0"/>
              </a:rPr>
              <a:t>The </a:t>
            </a:r>
            <a:r>
              <a:rPr lang="en-GB" altLang="it-IT" sz="2200" b="1" dirty="0">
                <a:latin typeface="Calibri" panose="020F0502020204030204" pitchFamily="34" charset="0"/>
              </a:rPr>
              <a:t>output of the first body is concatenated</a:t>
            </a:r>
            <a:r>
              <a:rPr lang="en-GB" altLang="it-IT" sz="2200" dirty="0">
                <a:latin typeface="Calibri" panose="020F0502020204030204" pitchFamily="34" charset="0"/>
              </a:rPr>
              <a:t> and fed to the second body, that consist in </a:t>
            </a:r>
            <a:r>
              <a:rPr lang="en-GB" altLang="it-IT" sz="2200" b="1" dirty="0">
                <a:latin typeface="Calibri" panose="020F0502020204030204" pitchFamily="34" charset="0"/>
              </a:rPr>
              <a:t>several Local Features Learning Blocks</a:t>
            </a:r>
            <a:r>
              <a:rPr lang="en-GB" altLang="it-IT" sz="2200" dirty="0">
                <a:latin typeface="Calibri" panose="020F0502020204030204" pitchFamily="34" charset="0"/>
              </a:rPr>
              <a:t> (LFLBs) to capture high level features.</a:t>
            </a:r>
          </a:p>
          <a:p>
            <a:endParaRPr lang="en-GB" altLang="it-IT" sz="2200" dirty="0">
              <a:latin typeface="Calibri" panose="020F0502020204030204" pitchFamily="34" charset="0"/>
            </a:endParaRPr>
          </a:p>
          <a:p>
            <a:r>
              <a:rPr lang="en-GB" altLang="it-IT" sz="2200" dirty="0">
                <a:latin typeface="Calibri" panose="020F0502020204030204" pitchFamily="34" charset="0"/>
              </a:rPr>
              <a:t>The authors used a slightly modified version of the LFLBs, that are composed by a </a:t>
            </a:r>
            <a:r>
              <a:rPr lang="en-GB" altLang="it-IT" sz="2200" b="1" dirty="0">
                <a:latin typeface="Calibri" panose="020F0502020204030204" pitchFamily="34" charset="0"/>
              </a:rPr>
              <a:t>convolutional layer</a:t>
            </a:r>
            <a:r>
              <a:rPr lang="en-GB" altLang="it-IT" sz="2200" dirty="0">
                <a:latin typeface="Calibri" panose="020F0502020204030204" pitchFamily="34" charset="0"/>
              </a:rPr>
              <a:t>, followed by</a:t>
            </a:r>
            <a:r>
              <a:rPr lang="en-GB" altLang="it-IT" sz="2200" b="1" dirty="0">
                <a:latin typeface="Calibri" panose="020F0502020204030204" pitchFamily="34" charset="0"/>
              </a:rPr>
              <a:t> </a:t>
            </a:r>
            <a:r>
              <a:rPr lang="en-GB" altLang="it-IT" sz="2200" dirty="0">
                <a:latin typeface="Calibri" panose="020F0502020204030204" pitchFamily="34" charset="0"/>
              </a:rPr>
              <a:t>a </a:t>
            </a:r>
            <a:r>
              <a:rPr lang="en-GB" altLang="it-IT" sz="2200" b="1" dirty="0">
                <a:latin typeface="Calibri" panose="020F0502020204030204" pitchFamily="34" charset="0"/>
              </a:rPr>
              <a:t>batch normalization</a:t>
            </a:r>
            <a:r>
              <a:rPr lang="en-GB" altLang="it-IT" sz="2200" dirty="0">
                <a:latin typeface="Calibri" panose="020F0502020204030204" pitchFamily="34" charset="0"/>
              </a:rPr>
              <a:t>, a RELU and an avg. pooling layer.</a:t>
            </a:r>
            <a:br>
              <a:rPr lang="en-GB" altLang="it-IT" sz="2200" dirty="0">
                <a:latin typeface="Calibri" panose="020F0502020204030204" pitchFamily="34" charset="0"/>
              </a:rPr>
            </a:br>
            <a:endParaRPr lang="en-GB" altLang="it-IT" sz="2200" dirty="0">
              <a:latin typeface="Calibri" panose="020F0502020204030204" pitchFamily="34" charset="0"/>
            </a:endParaRPr>
          </a:p>
          <a:p>
            <a:r>
              <a:rPr lang="en-GB" altLang="it-IT" sz="2200" dirty="0">
                <a:latin typeface="Calibri" panose="020F0502020204030204" pitchFamily="34" charset="0"/>
              </a:rPr>
              <a:t>The </a:t>
            </a:r>
            <a:r>
              <a:rPr lang="en-GB" altLang="it-IT" sz="2200" b="1" dirty="0">
                <a:latin typeface="Calibri" panose="020F0502020204030204" pitchFamily="34" charset="0"/>
              </a:rPr>
              <a:t>last LFLB use a global average pooling</a:t>
            </a:r>
            <a:r>
              <a:rPr lang="en-GB" altLang="it-IT" sz="2200" dirty="0">
                <a:latin typeface="Calibri" panose="020F0502020204030204" pitchFamily="34" charset="0"/>
              </a:rPr>
              <a:t>, making the model capable of </a:t>
            </a:r>
            <a:r>
              <a:rPr lang="en-GB" altLang="it-IT" sz="2200" b="1" dirty="0">
                <a:latin typeface="Calibri" panose="020F0502020204030204" pitchFamily="34" charset="0"/>
              </a:rPr>
              <a:t>training on dataset of different lengths</a:t>
            </a:r>
            <a:r>
              <a:rPr lang="en-GB" altLang="it-IT" sz="2200" dirty="0">
                <a:latin typeface="Calibri" panose="020F0502020204030204" pitchFamily="34" charset="0"/>
              </a:rPr>
              <a:t>, without changes in architecture.</a:t>
            </a:r>
          </a:p>
          <a:p>
            <a:endParaRPr lang="en-GB" altLang="it-IT" sz="2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064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olo 1">
            <a:extLst>
              <a:ext uri="{FF2B5EF4-FFF2-40B4-BE49-F238E27FC236}">
                <a16:creationId xmlns:a16="http://schemas.microsoft.com/office/drawing/2014/main" id="{B8E486BC-45AB-D431-99B5-D1C4D56D0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Head</a:t>
            </a:r>
          </a:p>
        </p:txBody>
      </p:sp>
      <p:sp>
        <p:nvSpPr>
          <p:cNvPr id="7171" name="Segnaposto contenuto 2">
            <a:extLst>
              <a:ext uri="{FF2B5EF4-FFF2-40B4-BE49-F238E27FC236}">
                <a16:creationId xmlns:a16="http://schemas.microsoft.com/office/drawing/2014/main" id="{58DADF1D-2AB3-EFB0-1793-87BEBB09D6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58888" y="1700808"/>
            <a:ext cx="7777608" cy="4114800"/>
          </a:xfrm>
        </p:spPr>
        <p:txBody>
          <a:bodyPr/>
          <a:lstStyle/>
          <a:p>
            <a:r>
              <a:rPr lang="en-GB" altLang="it-IT" sz="2200" dirty="0">
                <a:latin typeface="Calibri" panose="020F0502020204030204" pitchFamily="34" charset="0"/>
              </a:rPr>
              <a:t>The output of the body is fed to the head, that includes only </a:t>
            </a:r>
            <a:r>
              <a:rPr lang="en-GB" altLang="it-IT" sz="2200" b="1" dirty="0">
                <a:latin typeface="Calibri" panose="020F0502020204030204" pitchFamily="34" charset="0"/>
              </a:rPr>
              <a:t>a dropout layer</a:t>
            </a:r>
            <a:r>
              <a:rPr lang="en-GB" altLang="it-IT" sz="2200" dirty="0">
                <a:latin typeface="Calibri" panose="020F0502020204030204" pitchFamily="34" charset="0"/>
              </a:rPr>
              <a:t> to reduce overfitting </a:t>
            </a:r>
            <a:r>
              <a:rPr lang="en-GB" altLang="it-IT" sz="2200" b="1" dirty="0">
                <a:latin typeface="Calibri" panose="020F0502020204030204" pitchFamily="34" charset="0"/>
              </a:rPr>
              <a:t>and a fully connected layer with SoftMax </a:t>
            </a:r>
            <a:r>
              <a:rPr lang="en-GB" altLang="it-IT" sz="2200" dirty="0">
                <a:latin typeface="Calibri" panose="020F0502020204030204" pitchFamily="34" charset="0"/>
              </a:rPr>
              <a:t>activation function.</a:t>
            </a:r>
          </a:p>
          <a:p>
            <a:endParaRPr lang="en-GB" altLang="it-IT" sz="2200" dirty="0">
              <a:latin typeface="Calibri" panose="020F0502020204030204" pitchFamily="34" charset="0"/>
            </a:endParaRPr>
          </a:p>
          <a:p>
            <a:r>
              <a:rPr lang="en-GB" altLang="it-IT" sz="2200" dirty="0">
                <a:latin typeface="Calibri" panose="020F0502020204030204" pitchFamily="34" charset="0"/>
              </a:rPr>
              <a:t>This structure for the head block significatively </a:t>
            </a:r>
            <a:r>
              <a:rPr lang="en-GB" altLang="it-IT" sz="2200" b="1" dirty="0">
                <a:latin typeface="Calibri" panose="020F0502020204030204" pitchFamily="34" charset="0"/>
              </a:rPr>
              <a:t>reduce the computational complexity of the model </a:t>
            </a:r>
            <a:r>
              <a:rPr lang="en-GB" altLang="it-IT" sz="2200" dirty="0">
                <a:latin typeface="Calibri" panose="020F0502020204030204" pitchFamily="34" charset="0"/>
              </a:rPr>
              <a:t>with respect to Attention and LSTM layers.</a:t>
            </a:r>
          </a:p>
        </p:txBody>
      </p:sp>
    </p:spTree>
    <p:extLst>
      <p:ext uri="{BB962C8B-B14F-4D97-AF65-F5344CB8AC3E}">
        <p14:creationId xmlns:p14="http://schemas.microsoft.com/office/powerpoint/2010/main" val="986362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olo 1">
            <a:extLst>
              <a:ext uri="{FF2B5EF4-FFF2-40B4-BE49-F238E27FC236}">
                <a16:creationId xmlns:a16="http://schemas.microsoft.com/office/drawing/2014/main" id="{B8E486BC-45AB-D431-99B5-D1C4D56D0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Experimental Setup</a:t>
            </a:r>
          </a:p>
        </p:txBody>
      </p:sp>
      <p:sp>
        <p:nvSpPr>
          <p:cNvPr id="7171" name="Segnaposto contenuto 2">
            <a:extLst>
              <a:ext uri="{FF2B5EF4-FFF2-40B4-BE49-F238E27FC236}">
                <a16:creationId xmlns:a16="http://schemas.microsoft.com/office/drawing/2014/main" id="{58DADF1D-2AB3-EFB0-1793-87BEBB09D6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58888" y="1700808"/>
            <a:ext cx="7777608" cy="4114800"/>
          </a:xfrm>
        </p:spPr>
        <p:txBody>
          <a:bodyPr/>
          <a:lstStyle/>
          <a:p>
            <a:pPr marL="0" indent="0">
              <a:buNone/>
            </a:pPr>
            <a:r>
              <a:rPr lang="en-GB" altLang="it-IT" dirty="0">
                <a:latin typeface="Calibri" panose="020F0502020204030204" pitchFamily="34" charset="0"/>
              </a:rPr>
              <a:t>An</a:t>
            </a:r>
            <a:endParaRPr lang="en-GB" altLang="it-IT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84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olo 1">
            <a:extLst>
              <a:ext uri="{FF2B5EF4-FFF2-40B4-BE49-F238E27FC236}">
                <a16:creationId xmlns:a16="http://schemas.microsoft.com/office/drawing/2014/main" id="{B8E486BC-45AB-D431-99B5-D1C4D56D0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Main Results</a:t>
            </a:r>
          </a:p>
        </p:txBody>
      </p:sp>
      <p:sp>
        <p:nvSpPr>
          <p:cNvPr id="7171" name="Segnaposto contenuto 2">
            <a:extLst>
              <a:ext uri="{FF2B5EF4-FFF2-40B4-BE49-F238E27FC236}">
                <a16:creationId xmlns:a16="http://schemas.microsoft.com/office/drawing/2014/main" id="{58DADF1D-2AB3-EFB0-1793-87BEBB09D6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58888" y="1700808"/>
            <a:ext cx="7777608" cy="4114800"/>
          </a:xfrm>
        </p:spPr>
        <p:txBody>
          <a:bodyPr/>
          <a:lstStyle/>
          <a:p>
            <a:pPr marL="0" indent="0">
              <a:buNone/>
            </a:pPr>
            <a:r>
              <a:rPr lang="en-GB" altLang="it-IT" dirty="0">
                <a:latin typeface="Calibri" panose="020F0502020204030204" pitchFamily="34" charset="0"/>
              </a:rPr>
              <a:t>An</a:t>
            </a:r>
            <a:endParaRPr lang="en-GB" altLang="it-IT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458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olo 1">
            <a:extLst>
              <a:ext uri="{FF2B5EF4-FFF2-40B4-BE49-F238E27FC236}">
                <a16:creationId xmlns:a16="http://schemas.microsoft.com/office/drawing/2014/main" id="{B8E486BC-45AB-D431-99B5-D1C4D56D0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Code in Depth</a:t>
            </a:r>
          </a:p>
        </p:txBody>
      </p:sp>
      <p:sp>
        <p:nvSpPr>
          <p:cNvPr id="7171" name="Segnaposto contenuto 2">
            <a:extLst>
              <a:ext uri="{FF2B5EF4-FFF2-40B4-BE49-F238E27FC236}">
                <a16:creationId xmlns:a16="http://schemas.microsoft.com/office/drawing/2014/main" id="{58DADF1D-2AB3-EFB0-1793-87BEBB09D6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58888" y="1700808"/>
            <a:ext cx="7777608" cy="4114800"/>
          </a:xfrm>
        </p:spPr>
        <p:txBody>
          <a:bodyPr/>
          <a:lstStyle/>
          <a:p>
            <a:pPr marL="0" indent="0">
              <a:buNone/>
            </a:pPr>
            <a:r>
              <a:rPr lang="en-GB" altLang="it-IT" dirty="0">
                <a:latin typeface="Calibri" panose="020F0502020204030204" pitchFamily="34" charset="0"/>
              </a:rPr>
              <a:t>An</a:t>
            </a:r>
            <a:endParaRPr lang="en-GB" altLang="it-IT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666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olo 1">
            <a:extLst>
              <a:ext uri="{FF2B5EF4-FFF2-40B4-BE49-F238E27FC236}">
                <a16:creationId xmlns:a16="http://schemas.microsoft.com/office/drawing/2014/main" id="{B8E486BC-45AB-D431-99B5-D1C4D56D0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References</a:t>
            </a:r>
          </a:p>
        </p:txBody>
      </p:sp>
      <p:sp>
        <p:nvSpPr>
          <p:cNvPr id="7171" name="Segnaposto contenuto 2">
            <a:extLst>
              <a:ext uri="{FF2B5EF4-FFF2-40B4-BE49-F238E27FC236}">
                <a16:creationId xmlns:a16="http://schemas.microsoft.com/office/drawing/2014/main" id="{58DADF1D-2AB3-EFB0-1793-87BEBB09D6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33416" y="1772816"/>
            <a:ext cx="7731071" cy="4114800"/>
          </a:xfrm>
        </p:spPr>
        <p:txBody>
          <a:bodyPr/>
          <a:lstStyle/>
          <a:p>
            <a:r>
              <a:rPr lang="en-GB" altLang="it-IT" sz="1400" b="1" dirty="0">
                <a:latin typeface="Calibri" panose="020F0502020204030204" pitchFamily="34" charset="0"/>
              </a:rPr>
              <a:t>[1] </a:t>
            </a:r>
            <a:r>
              <a:rPr lang="it-IT" sz="1400" dirty="0"/>
              <a:t>P. </a:t>
            </a:r>
            <a:r>
              <a:rPr lang="it-IT" sz="1400" dirty="0" err="1"/>
              <a:t>Yenigalla</a:t>
            </a:r>
            <a:r>
              <a:rPr lang="it-IT" sz="1400" dirty="0"/>
              <a:t>, A. Kumar, S. </a:t>
            </a:r>
            <a:r>
              <a:rPr lang="it-IT" sz="1400" dirty="0" err="1"/>
              <a:t>Tripathi</a:t>
            </a:r>
            <a:r>
              <a:rPr lang="it-IT" sz="1400" dirty="0"/>
              <a:t>, C. Singh, S. </a:t>
            </a:r>
            <a:r>
              <a:rPr lang="it-IT" sz="1400" dirty="0" err="1"/>
              <a:t>Kar</a:t>
            </a:r>
            <a:r>
              <a:rPr lang="it-IT" sz="1400" dirty="0"/>
              <a:t>, and J. </a:t>
            </a:r>
            <a:r>
              <a:rPr lang="it-IT" sz="1400" dirty="0" err="1"/>
              <a:t>Vepa</a:t>
            </a:r>
            <a:r>
              <a:rPr lang="it-IT" sz="1400" dirty="0"/>
              <a:t>, </a:t>
            </a:r>
            <a:r>
              <a:rPr lang="it-IT" sz="1400" b="1" dirty="0"/>
              <a:t>“Speech emotion recognition </a:t>
            </a:r>
            <a:r>
              <a:rPr lang="it-IT" sz="1400" b="1" dirty="0" err="1"/>
              <a:t>using</a:t>
            </a:r>
            <a:r>
              <a:rPr lang="it-IT" sz="1400" b="1" dirty="0"/>
              <a:t> </a:t>
            </a:r>
            <a:r>
              <a:rPr lang="it-IT" sz="1400" b="1" dirty="0" err="1"/>
              <a:t>spectrogram</a:t>
            </a:r>
            <a:r>
              <a:rPr lang="it-IT" sz="1400" b="1" dirty="0"/>
              <a:t> &amp; </a:t>
            </a:r>
            <a:r>
              <a:rPr lang="it-IT" sz="1400" b="1" dirty="0" err="1"/>
              <a:t>phoneme</a:t>
            </a:r>
            <a:r>
              <a:rPr lang="it-IT" sz="1400" b="1" dirty="0"/>
              <a:t> </a:t>
            </a:r>
            <a:r>
              <a:rPr lang="it-IT" sz="1400" b="1" dirty="0" err="1"/>
              <a:t>embedding</a:t>
            </a:r>
            <a:r>
              <a:rPr lang="it-IT" sz="1400" b="1" dirty="0"/>
              <a:t>,”</a:t>
            </a:r>
            <a:r>
              <a:rPr lang="it-IT" sz="1400" dirty="0"/>
              <a:t>, INTERSPEECH, </a:t>
            </a:r>
            <a:r>
              <a:rPr lang="it-IT" sz="1400" dirty="0" err="1"/>
              <a:t>Sept</a:t>
            </a:r>
            <a:r>
              <a:rPr lang="it-IT" sz="1400" dirty="0"/>
              <a:t>. 2018.</a:t>
            </a:r>
            <a:endParaRPr lang="en-GB" altLang="it-IT" sz="1400" dirty="0">
              <a:latin typeface="Calibri" panose="020F0502020204030204" pitchFamily="34" charset="0"/>
            </a:endParaRPr>
          </a:p>
          <a:p>
            <a:r>
              <a:rPr lang="en-GB" altLang="it-IT" sz="1400" b="1" dirty="0">
                <a:latin typeface="Calibri" panose="020F0502020204030204" pitchFamily="34" charset="0"/>
              </a:rPr>
              <a:t>[2] </a:t>
            </a:r>
            <a:r>
              <a:rPr lang="en-US" sz="1400" dirty="0"/>
              <a:t>M. Chen, X. He, J. Yang, and H. Zhang, </a:t>
            </a:r>
            <a:r>
              <a:rPr lang="en-US" sz="1400" b="1" dirty="0"/>
              <a:t>“3-d convolutional recurrent neural networks with attention model for speech emotion recognition,” </a:t>
            </a:r>
            <a:r>
              <a:rPr lang="en-US" sz="1400" dirty="0"/>
              <a:t>IEEE Signal Process., Oct. 2018.</a:t>
            </a:r>
            <a:endParaRPr lang="en-GB" altLang="it-IT" sz="1400" dirty="0">
              <a:latin typeface="Calibri" panose="020F0502020204030204" pitchFamily="34" charset="0"/>
            </a:endParaRPr>
          </a:p>
          <a:p>
            <a:r>
              <a:rPr lang="en-GB" altLang="it-IT" sz="1400" b="1" dirty="0">
                <a:latin typeface="Calibri" panose="020F0502020204030204" pitchFamily="34" charset="0"/>
              </a:rPr>
              <a:t>[3]</a:t>
            </a:r>
            <a:r>
              <a:rPr lang="en-US" sz="1400" b="1" dirty="0"/>
              <a:t> </a:t>
            </a:r>
            <a:r>
              <a:rPr lang="en-US" sz="1400" dirty="0"/>
              <a:t>Y. Zhong, Y. Hu, H. Huang, and W. </a:t>
            </a:r>
            <a:r>
              <a:rPr lang="en-US" sz="1400" dirty="0" err="1"/>
              <a:t>Silamu</a:t>
            </a:r>
            <a:r>
              <a:rPr lang="en-US" sz="1400" dirty="0"/>
              <a:t>, </a:t>
            </a:r>
            <a:r>
              <a:rPr lang="en-US" sz="1400" b="1" dirty="0"/>
              <a:t>“A lightweight model based on separable convolution for speech emotion recognition,”</a:t>
            </a:r>
            <a:r>
              <a:rPr lang="en-US" sz="1400" dirty="0"/>
              <a:t>,</a:t>
            </a:r>
            <a:r>
              <a:rPr lang="en-US" sz="1400" b="1" dirty="0"/>
              <a:t> </a:t>
            </a:r>
            <a:r>
              <a:rPr lang="en-US" sz="1400" dirty="0"/>
              <a:t>INTERSPEECH, Nov. 2020.</a:t>
            </a:r>
            <a:endParaRPr lang="en-GB" altLang="it-IT" sz="1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GB" altLang="it-IT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762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49766E45-428A-D53D-159F-D5030705B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GB" altLang="it-IT">
              <a:latin typeface="Calibri" panose="020F0502020204030204" pitchFamily="34" charset="0"/>
            </a:endParaRPr>
          </a:p>
        </p:txBody>
      </p:sp>
      <p:grpSp>
        <p:nvGrpSpPr>
          <p:cNvPr id="10243" name="Group 17">
            <a:extLst>
              <a:ext uri="{FF2B5EF4-FFF2-40B4-BE49-F238E27FC236}">
                <a16:creationId xmlns:a16="http://schemas.microsoft.com/office/drawing/2014/main" id="{F44AE974-50E0-A53B-EB11-07D05FA908B1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10247" name="Picture 15" descr="Fondino">
              <a:extLst>
                <a:ext uri="{FF2B5EF4-FFF2-40B4-BE49-F238E27FC236}">
                  <a16:creationId xmlns:a16="http://schemas.microsoft.com/office/drawing/2014/main" id="{7507808B-54E8-C331-D362-E63B065F83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8" name="Picture 13" descr="logo +marchio">
              <a:extLst>
                <a:ext uri="{FF2B5EF4-FFF2-40B4-BE49-F238E27FC236}">
                  <a16:creationId xmlns:a16="http://schemas.microsoft.com/office/drawing/2014/main" id="{B0786F17-68BE-520B-A510-EAD95D4060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9" name="Picture 16" descr="fascia">
              <a:extLst>
                <a:ext uri="{FF2B5EF4-FFF2-40B4-BE49-F238E27FC236}">
                  <a16:creationId xmlns:a16="http://schemas.microsoft.com/office/drawing/2014/main" id="{FD604897-DCE7-B480-70B2-C248A8BAE5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44" name="Titolo 2">
            <a:extLst>
              <a:ext uri="{FF2B5EF4-FFF2-40B4-BE49-F238E27FC236}">
                <a16:creationId xmlns:a16="http://schemas.microsoft.com/office/drawing/2014/main" id="{6964766A-24AC-4EF6-93D2-D15B7C4C94F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89150" y="188913"/>
            <a:ext cx="6369050" cy="1979612"/>
          </a:xfrm>
        </p:spPr>
        <p:txBody>
          <a:bodyPr/>
          <a:lstStyle/>
          <a:p>
            <a:pPr algn="l" eaLnBrk="1" hangingPunct="1"/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Dipartimento di Ingegneria Informatica, Automatica e Gestionale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Master in Control Systems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Professor Aurelio Uncini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Facoltà di Ingegneria, Università di Roma Sapienza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Anno Accademico 2021-2022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Luca Tirel</a:t>
            </a:r>
          </a:p>
        </p:txBody>
      </p:sp>
      <p:sp>
        <p:nvSpPr>
          <p:cNvPr id="10245" name="Sottotitolo 3">
            <a:extLst>
              <a:ext uri="{FF2B5EF4-FFF2-40B4-BE49-F238E27FC236}">
                <a16:creationId xmlns:a16="http://schemas.microsoft.com/office/drawing/2014/main" id="{845FF2B8-0B97-C68E-2FF4-DC8B947C6F3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628900" y="4887913"/>
            <a:ext cx="6400800" cy="1852612"/>
          </a:xfrm>
        </p:spPr>
        <p:txBody>
          <a:bodyPr/>
          <a:lstStyle/>
          <a:p>
            <a:pPr algn="r" eaLnBrk="1" hangingPunct="1"/>
            <a:endParaRPr lang="it-IT" altLang="it-IT" sz="12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r" eaLnBrk="1" hangingPunct="1"/>
            <a:endParaRPr lang="it-IT" altLang="it-IT" sz="12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r" eaLnBrk="1" hangingPunct="1"/>
            <a:endParaRPr lang="it-IT" altLang="it-IT" sz="12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r" eaLnBrk="1" hangingPunct="1"/>
            <a:endParaRPr lang="it-IT" altLang="it-IT" sz="12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r" eaLnBrk="1" hangingPunct="1"/>
            <a:endParaRPr lang="it-IT" altLang="it-IT" sz="12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r" eaLnBrk="1" hangingPunct="1"/>
            <a:endParaRPr lang="it-IT" altLang="it-IT" sz="12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r" eaLnBrk="1" hangingPunct="1"/>
            <a:r>
              <a:rPr lang="it-IT" altLang="it-IT" sz="1200" dirty="0">
                <a:solidFill>
                  <a:srgbClr val="FFFFFF"/>
                </a:solidFill>
                <a:latin typeface="Calibri" panose="020F0502020204030204" pitchFamily="34" charset="0"/>
              </a:rPr>
              <a:t>Studente: Luca Tirel</a:t>
            </a:r>
          </a:p>
          <a:p>
            <a:pPr algn="r" eaLnBrk="1" hangingPunct="1"/>
            <a:r>
              <a:rPr lang="it-IT" altLang="it-IT" sz="1200" dirty="0">
                <a:solidFill>
                  <a:srgbClr val="FFFFFF"/>
                </a:solidFill>
                <a:latin typeface="Calibri" panose="020F0502020204030204" pitchFamily="34" charset="0"/>
              </a:rPr>
              <a:t>E-mail: tirel.1702631@studenti.uniroma1.it</a:t>
            </a:r>
          </a:p>
        </p:txBody>
      </p:sp>
      <p:sp>
        <p:nvSpPr>
          <p:cNvPr id="10246" name="CasellaDiTesto 1">
            <a:extLst>
              <a:ext uri="{FF2B5EF4-FFF2-40B4-BE49-F238E27FC236}">
                <a16:creationId xmlns:a16="http://schemas.microsoft.com/office/drawing/2014/main" id="{E9F5D3B6-46B4-25D8-0F39-0888221DB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3763" y="2174875"/>
            <a:ext cx="49039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2800" dirty="0">
                <a:solidFill>
                  <a:srgbClr val="FFFFFF"/>
                </a:solidFill>
              </a:rPr>
              <a:t>Grazie per la Vostra Attenzione!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6">
            <a:extLst>
              <a:ext uri="{FF2B5EF4-FFF2-40B4-BE49-F238E27FC236}">
                <a16:creationId xmlns:a16="http://schemas.microsoft.com/office/drawing/2014/main" id="{CBF54A9D-2C30-710D-2B5E-EC990D3FF65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it-IT" b="0" dirty="0">
                <a:latin typeface="Calibri" panose="020F0502020204030204" pitchFamily="34" charset="0"/>
              </a:rPr>
              <a:t>Topic of interest: </a:t>
            </a:r>
            <a:br>
              <a:rPr lang="en-GB" altLang="it-IT" dirty="0">
                <a:latin typeface="Calibri" panose="020F0502020204030204" pitchFamily="34" charset="0"/>
              </a:rPr>
            </a:br>
            <a:br>
              <a:rPr lang="en-GB" altLang="it-IT" dirty="0">
                <a:latin typeface="Calibri" panose="020F0502020204030204" pitchFamily="34" charset="0"/>
              </a:rPr>
            </a:br>
            <a:r>
              <a:rPr lang="en-GB" altLang="it-IT" dirty="0">
                <a:latin typeface="Calibri" panose="020F0502020204030204" pitchFamily="34" charset="0"/>
              </a:rPr>
              <a:t>Light-Sernet: a lightweight fully convolutional neural network for speech emotion recognition </a:t>
            </a:r>
            <a:br>
              <a:rPr lang="en-GB" altLang="it-IT" dirty="0">
                <a:latin typeface="Calibri" panose="020F0502020204030204" pitchFamily="34" charset="0"/>
              </a:rPr>
            </a:br>
            <a:endParaRPr lang="en-GB" altLang="it-IT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olo 1">
            <a:extLst>
              <a:ext uri="{FF2B5EF4-FFF2-40B4-BE49-F238E27FC236}">
                <a16:creationId xmlns:a16="http://schemas.microsoft.com/office/drawing/2014/main" id="{B8E486BC-45AB-D431-99B5-D1C4D56D0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Speech Emotion Recognition </a:t>
            </a:r>
          </a:p>
        </p:txBody>
      </p:sp>
      <p:sp>
        <p:nvSpPr>
          <p:cNvPr id="7171" name="Segnaposto contenuto 2">
            <a:extLst>
              <a:ext uri="{FF2B5EF4-FFF2-40B4-BE49-F238E27FC236}">
                <a16:creationId xmlns:a16="http://schemas.microsoft.com/office/drawing/2014/main" id="{58DADF1D-2AB3-EFB0-1793-87BEBB09D6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it-IT" sz="2200" b="1" dirty="0">
                <a:latin typeface="Calibri" panose="020F0502020204030204" pitchFamily="34" charset="0"/>
              </a:rPr>
              <a:t>Detecting speaker’s emotions</a:t>
            </a:r>
            <a:r>
              <a:rPr lang="en-GB" altLang="it-IT" sz="2200" dirty="0">
                <a:latin typeface="Calibri" panose="020F0502020204030204" pitchFamily="34" charset="0"/>
              </a:rPr>
              <a:t> </a:t>
            </a:r>
            <a:r>
              <a:rPr lang="en-GB" altLang="it-IT" sz="2200" b="1" dirty="0">
                <a:latin typeface="Calibri" panose="020F0502020204030204" pitchFamily="34" charset="0"/>
              </a:rPr>
              <a:t>from speech audio signals</a:t>
            </a:r>
            <a:r>
              <a:rPr lang="en-GB" altLang="it-IT" sz="2200" dirty="0">
                <a:latin typeface="Calibri" panose="020F0502020204030204" pitchFamily="34" charset="0"/>
              </a:rPr>
              <a:t> (</a:t>
            </a:r>
            <a:r>
              <a:rPr lang="en-GB" altLang="it-IT" sz="2200" b="1" dirty="0">
                <a:latin typeface="Calibri" panose="020F0502020204030204" pitchFamily="34" charset="0"/>
              </a:rPr>
              <a:t>SER</a:t>
            </a:r>
            <a:r>
              <a:rPr lang="en-GB" altLang="it-IT" sz="2200" dirty="0">
                <a:latin typeface="Calibri" panose="020F0502020204030204" pitchFamily="34" charset="0"/>
              </a:rPr>
              <a:t>) plays an important role in human-computer interactions.</a:t>
            </a:r>
            <a:br>
              <a:rPr lang="en-GB" altLang="it-IT" sz="2200" dirty="0">
                <a:latin typeface="Calibri" panose="020F0502020204030204" pitchFamily="34" charset="0"/>
              </a:rPr>
            </a:br>
            <a:endParaRPr lang="en-GB" altLang="it-IT" sz="2200" dirty="0">
              <a:latin typeface="Calibri" panose="020F0502020204030204" pitchFamily="34" charset="0"/>
            </a:endParaRPr>
          </a:p>
          <a:p>
            <a:r>
              <a:rPr lang="en-GB" altLang="it-IT" sz="2200" dirty="0">
                <a:latin typeface="Calibri" panose="020F0502020204030204" pitchFamily="34" charset="0"/>
              </a:rPr>
              <a:t>Thanks to big data, this field has lots of applications, especially in intelligent dialogue systems.</a:t>
            </a:r>
          </a:p>
        </p:txBody>
      </p:sp>
      <p:pic>
        <p:nvPicPr>
          <p:cNvPr id="7173" name="Picture 5" descr="Amazon Echo Dot (4th Gen) Smart speaker with Alexa Charcoal B07XJ8C8F5 -  Best Buy">
            <a:extLst>
              <a:ext uri="{FF2B5EF4-FFF2-40B4-BE49-F238E27FC236}">
                <a16:creationId xmlns:a16="http://schemas.microsoft.com/office/drawing/2014/main" id="{47C9F1E6-A1A4-92C4-5816-EA8E8AB70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293096"/>
            <a:ext cx="1173264" cy="129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Siri - Wikipedia">
            <a:extLst>
              <a:ext uri="{FF2B5EF4-FFF2-40B4-BE49-F238E27FC236}">
                <a16:creationId xmlns:a16="http://schemas.microsoft.com/office/drawing/2014/main" id="{450EB7E9-8A78-BD76-03EC-40E971583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656" y="4293096"/>
            <a:ext cx="1173264" cy="123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7" name="Picture 9" descr="Google Assistant - Wikipedia">
            <a:extLst>
              <a:ext uri="{FF2B5EF4-FFF2-40B4-BE49-F238E27FC236}">
                <a16:creationId xmlns:a16="http://schemas.microsoft.com/office/drawing/2014/main" id="{C5F4A8CC-F512-6A35-019F-DDC9243D0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560" y="4293096"/>
            <a:ext cx="1287586" cy="128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70A589-C4CE-C390-351F-F26DE77D94E1}"/>
              </a:ext>
            </a:extLst>
          </p:cNvPr>
          <p:cNvSpPr txBox="1"/>
          <p:nvPr/>
        </p:nvSpPr>
        <p:spPr>
          <a:xfrm>
            <a:off x="2458332" y="5611772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Amazon Alexa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F065A-7509-1F80-03E3-E300F74695F4}"/>
              </a:ext>
            </a:extLst>
          </p:cNvPr>
          <p:cNvSpPr txBox="1"/>
          <p:nvPr/>
        </p:nvSpPr>
        <p:spPr>
          <a:xfrm>
            <a:off x="4498452" y="5611772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Apple Siri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2A48A-A4D1-A400-A6DF-3BD05AB80CC8}"/>
              </a:ext>
            </a:extLst>
          </p:cNvPr>
          <p:cNvSpPr txBox="1"/>
          <p:nvPr/>
        </p:nvSpPr>
        <p:spPr>
          <a:xfrm>
            <a:off x="6515371" y="5608625"/>
            <a:ext cx="10999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Google Assistant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olo 1">
            <a:extLst>
              <a:ext uri="{FF2B5EF4-FFF2-40B4-BE49-F238E27FC236}">
                <a16:creationId xmlns:a16="http://schemas.microsoft.com/office/drawing/2014/main" id="{B8E486BC-45AB-D431-99B5-D1C4D56D0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Speech Emotion Recognition</a:t>
            </a:r>
          </a:p>
        </p:txBody>
      </p:sp>
      <p:sp>
        <p:nvSpPr>
          <p:cNvPr id="7171" name="Segnaposto contenuto 2">
            <a:extLst>
              <a:ext uri="{FF2B5EF4-FFF2-40B4-BE49-F238E27FC236}">
                <a16:creationId xmlns:a16="http://schemas.microsoft.com/office/drawing/2014/main" id="{58DADF1D-2AB3-EFB0-1793-87BEBB09D6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58888" y="1630363"/>
            <a:ext cx="7777608" cy="4390925"/>
          </a:xfrm>
        </p:spPr>
        <p:txBody>
          <a:bodyPr/>
          <a:lstStyle/>
          <a:p>
            <a:pPr marL="0" indent="0">
              <a:buNone/>
            </a:pPr>
            <a:r>
              <a:rPr lang="en-GB" altLang="it-IT" sz="2200" dirty="0">
                <a:latin typeface="Calibri" panose="020F0502020204030204" pitchFamily="34" charset="0"/>
              </a:rPr>
              <a:t>An </a:t>
            </a:r>
            <a:r>
              <a:rPr lang="en-GB" altLang="it-IT" sz="2200" b="1" dirty="0">
                <a:latin typeface="Calibri" panose="020F0502020204030204" pitchFamily="34" charset="0"/>
              </a:rPr>
              <a:t>audio signal is a representation of a sound wave</a:t>
            </a:r>
            <a:r>
              <a:rPr lang="en-GB" altLang="it-IT" sz="2200" dirty="0">
                <a:latin typeface="Calibri" panose="020F0502020204030204" pitchFamily="34" charset="0"/>
              </a:rPr>
              <a:t>, a longitudinal wave that propagates thought its medium by compression and expansions.</a:t>
            </a:r>
            <a:br>
              <a:rPr lang="en-GB" altLang="it-IT" sz="2200" dirty="0">
                <a:latin typeface="Calibri" panose="020F0502020204030204" pitchFamily="34" charset="0"/>
              </a:rPr>
            </a:br>
            <a:endParaRPr lang="en-GB" altLang="it-IT" sz="2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altLang="it-IT" sz="2200" dirty="0">
                <a:latin typeface="Calibri" panose="020F0502020204030204" pitchFamily="34" charset="0"/>
              </a:rPr>
              <a:t>Audios are considered as </a:t>
            </a:r>
            <a:r>
              <a:rPr lang="en-GB" altLang="it-IT" sz="2200" b="1" dirty="0">
                <a:latin typeface="Calibri" panose="020F0502020204030204" pitchFamily="34" charset="0"/>
              </a:rPr>
              <a:t>complex</a:t>
            </a:r>
            <a:br>
              <a:rPr lang="en-GB" altLang="it-IT" sz="2200" b="1" dirty="0">
                <a:latin typeface="Calibri" panose="020F0502020204030204" pitchFamily="34" charset="0"/>
              </a:rPr>
            </a:br>
            <a:r>
              <a:rPr lang="en-GB" altLang="it-IT" sz="2200" b="1" dirty="0">
                <a:latin typeface="Calibri" panose="020F0502020204030204" pitchFamily="34" charset="0"/>
              </a:rPr>
              <a:t>unstructured signals</a:t>
            </a:r>
            <a:r>
              <a:rPr lang="en-GB" altLang="it-IT" sz="2200" dirty="0">
                <a:latin typeface="Calibri" panose="020F0502020204030204" pitchFamily="34" charset="0"/>
              </a:rPr>
              <a:t> that contains</a:t>
            </a:r>
            <a:br>
              <a:rPr lang="en-GB" altLang="it-IT" sz="2200" dirty="0">
                <a:latin typeface="Calibri" panose="020F0502020204030204" pitchFamily="34" charset="0"/>
              </a:rPr>
            </a:br>
            <a:r>
              <a:rPr lang="en-GB" altLang="it-IT" sz="2200" dirty="0">
                <a:latin typeface="Calibri" panose="020F0502020204030204" pitchFamily="34" charset="0"/>
              </a:rPr>
              <a:t>informations in both the time and</a:t>
            </a:r>
            <a:br>
              <a:rPr lang="en-GB" altLang="it-IT" sz="2200" dirty="0">
                <a:latin typeface="Calibri" panose="020F0502020204030204" pitchFamily="34" charset="0"/>
              </a:rPr>
            </a:br>
            <a:r>
              <a:rPr lang="en-GB" altLang="it-IT" sz="2200" dirty="0">
                <a:latin typeface="Calibri" panose="020F0502020204030204" pitchFamily="34" charset="0"/>
              </a:rPr>
              <a:t>frequency domains, to be extracted.</a:t>
            </a:r>
            <a:br>
              <a:rPr lang="en-GB" altLang="it-IT" sz="2200" dirty="0">
                <a:latin typeface="Calibri" panose="020F0502020204030204" pitchFamily="34" charset="0"/>
              </a:rPr>
            </a:br>
            <a:br>
              <a:rPr lang="en-GB" altLang="it-IT" sz="2200" dirty="0">
                <a:latin typeface="Calibri" panose="020F0502020204030204" pitchFamily="34" charset="0"/>
              </a:rPr>
            </a:br>
            <a:endParaRPr lang="en-GB" altLang="it-IT" sz="2200" dirty="0">
              <a:latin typeface="Calibri" panose="020F0502020204030204" pitchFamily="34" charset="0"/>
            </a:endParaRPr>
          </a:p>
          <a:p>
            <a:r>
              <a:rPr lang="en-GB" altLang="it-IT" sz="2200" b="1" dirty="0">
                <a:latin typeface="Calibri" panose="020F0502020204030204" pitchFamily="34" charset="0"/>
              </a:rPr>
              <a:t>(SER) Before:	</a:t>
            </a:r>
            <a:r>
              <a:rPr lang="en-GB" altLang="it-IT" sz="2200" dirty="0">
                <a:latin typeface="Calibri" panose="020F0502020204030204" pitchFamily="34" charset="0"/>
              </a:rPr>
              <a:t>Feature extractor + Classifier</a:t>
            </a:r>
            <a:endParaRPr lang="en-GB" altLang="it-IT" sz="2200" b="1" dirty="0">
              <a:latin typeface="Calibri" panose="020F0502020204030204" pitchFamily="34" charset="0"/>
            </a:endParaRPr>
          </a:p>
          <a:p>
            <a:r>
              <a:rPr lang="en-GB" altLang="it-IT" sz="2200" b="1" dirty="0">
                <a:latin typeface="Calibri" panose="020F0502020204030204" pitchFamily="34" charset="0"/>
              </a:rPr>
              <a:t>(SER) Now:	             </a:t>
            </a:r>
            <a:r>
              <a:rPr lang="en-GB" altLang="it-IT" sz="2200" dirty="0">
                <a:latin typeface="Calibri" panose="020F0502020204030204" pitchFamily="34" charset="0"/>
              </a:rPr>
              <a:t>Deep Neural Networks (CNN)</a:t>
            </a:r>
            <a:endParaRPr lang="en-GB" altLang="it-IT" sz="2200" b="1" dirty="0">
              <a:latin typeface="Calibri" panose="020F0502020204030204" pitchFamily="34" charset="0"/>
            </a:endParaRPr>
          </a:p>
        </p:txBody>
      </p:sp>
      <p:pic>
        <p:nvPicPr>
          <p:cNvPr id="13314" name="Picture 2" descr="Music Feature Extraction in Python | by Sanket Doshi | Towards Data Science">
            <a:extLst>
              <a:ext uri="{FF2B5EF4-FFF2-40B4-BE49-F238E27FC236}">
                <a16:creationId xmlns:a16="http://schemas.microsoft.com/office/drawing/2014/main" id="{ED9335E9-72D0-C794-5EC9-EB4DD7421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699526"/>
            <a:ext cx="3228613" cy="227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159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olo 1">
            <a:extLst>
              <a:ext uri="{FF2B5EF4-FFF2-40B4-BE49-F238E27FC236}">
                <a16:creationId xmlns:a16="http://schemas.microsoft.com/office/drawing/2014/main" id="{B8E486BC-45AB-D431-99B5-D1C4D56D0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Introduction and state of the art in SER</a:t>
            </a:r>
          </a:p>
        </p:txBody>
      </p:sp>
      <p:sp>
        <p:nvSpPr>
          <p:cNvPr id="7171" name="Segnaposto contenuto 2">
            <a:extLst>
              <a:ext uri="{FF2B5EF4-FFF2-40B4-BE49-F238E27FC236}">
                <a16:creationId xmlns:a16="http://schemas.microsoft.com/office/drawing/2014/main" id="{58DADF1D-2AB3-EFB0-1793-87BEBB09D6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58888" y="1772816"/>
            <a:ext cx="7777608" cy="4114800"/>
          </a:xfrm>
        </p:spPr>
        <p:txBody>
          <a:bodyPr/>
          <a:lstStyle/>
          <a:p>
            <a:r>
              <a:rPr lang="en-GB" altLang="it-IT" sz="2200" dirty="0">
                <a:latin typeface="Calibri" panose="020F0502020204030204" pitchFamily="34" charset="0"/>
              </a:rPr>
              <a:t>In </a:t>
            </a:r>
            <a:r>
              <a:rPr lang="en-GB" altLang="it-IT" sz="2200" b="1" dirty="0">
                <a:latin typeface="Calibri" panose="020F0502020204030204" pitchFamily="34" charset="0"/>
              </a:rPr>
              <a:t>[1] </a:t>
            </a:r>
            <a:r>
              <a:rPr lang="en-GB" altLang="it-IT" sz="2200" dirty="0">
                <a:latin typeface="Calibri" panose="020F0502020204030204" pitchFamily="34" charset="0"/>
              </a:rPr>
              <a:t>the authors proposed several large</a:t>
            </a:r>
            <a:r>
              <a:rPr lang="en-GB" altLang="it-IT" sz="2200" b="1" dirty="0">
                <a:latin typeface="Calibri" panose="020F0502020204030204" pitchFamily="34" charset="0"/>
              </a:rPr>
              <a:t> parallel paths</a:t>
            </a:r>
            <a:r>
              <a:rPr lang="en-GB" altLang="it-IT" sz="2200" dirty="0">
                <a:latin typeface="Calibri" panose="020F0502020204030204" pitchFamily="34" charset="0"/>
              </a:rPr>
              <a:t>, with large </a:t>
            </a:r>
            <a:r>
              <a:rPr lang="en-GB" altLang="it-IT" sz="2200" b="1" dirty="0">
                <a:latin typeface="Calibri" panose="020F0502020204030204" pitchFamily="34" charset="0"/>
              </a:rPr>
              <a:t>convolutional filters</a:t>
            </a:r>
            <a:r>
              <a:rPr lang="en-GB" altLang="it-IT" sz="2200" dirty="0">
                <a:latin typeface="Calibri" panose="020F0502020204030204" pitchFamily="34" charset="0"/>
              </a:rPr>
              <a:t>, and a </a:t>
            </a:r>
            <a:r>
              <a:rPr lang="en-GB" altLang="it-IT" sz="2200" b="1" dirty="0">
                <a:latin typeface="Calibri" panose="020F0502020204030204" pitchFamily="34" charset="0"/>
              </a:rPr>
              <a:t>phoneme embedding</a:t>
            </a:r>
            <a:r>
              <a:rPr lang="en-GB" altLang="it-IT" sz="2200" dirty="0">
                <a:latin typeface="Calibri" panose="020F0502020204030204" pitchFamily="34" charset="0"/>
              </a:rPr>
              <a:t>.</a:t>
            </a:r>
            <a:br>
              <a:rPr lang="en-GB" altLang="it-IT" sz="2200" dirty="0">
                <a:latin typeface="Calibri" panose="020F0502020204030204" pitchFamily="34" charset="0"/>
              </a:rPr>
            </a:br>
            <a:endParaRPr lang="en-GB" altLang="it-IT" sz="2200" b="1" dirty="0">
              <a:latin typeface="Calibri" panose="020F0502020204030204" pitchFamily="34" charset="0"/>
            </a:endParaRPr>
          </a:p>
          <a:p>
            <a:r>
              <a:rPr lang="en-GB" altLang="it-IT" sz="2200" dirty="0">
                <a:latin typeface="Calibri" panose="020F0502020204030204" pitchFamily="34" charset="0"/>
              </a:rPr>
              <a:t>In </a:t>
            </a:r>
            <a:r>
              <a:rPr lang="en-GB" altLang="it-IT" sz="2200" b="1" dirty="0">
                <a:latin typeface="Calibri" panose="020F0502020204030204" pitchFamily="34" charset="0"/>
              </a:rPr>
              <a:t>[2] </a:t>
            </a:r>
            <a:r>
              <a:rPr lang="en-GB" altLang="it-IT" sz="2200" dirty="0">
                <a:latin typeface="Calibri" panose="020F0502020204030204" pitchFamily="34" charset="0"/>
              </a:rPr>
              <a:t>Chen et al. used Mel-spectrogram, deltas, and delta-deltas as inputs and proposed a </a:t>
            </a:r>
            <a:r>
              <a:rPr lang="en-GB" altLang="it-IT" sz="2200" b="1" dirty="0">
                <a:latin typeface="Calibri" panose="020F0502020204030204" pitchFamily="34" charset="0"/>
              </a:rPr>
              <a:t>3-D attention-based RCNN</a:t>
            </a:r>
            <a:r>
              <a:rPr lang="en-GB" altLang="it-IT" sz="2200" dirty="0">
                <a:latin typeface="Calibri" panose="020F0502020204030204" pitchFamily="34" charset="0"/>
              </a:rPr>
              <a:t> to preserve effective emotional information.</a:t>
            </a:r>
            <a:br>
              <a:rPr lang="en-GB" altLang="it-IT" sz="2200" dirty="0">
                <a:latin typeface="Calibri" panose="020F0502020204030204" pitchFamily="34" charset="0"/>
              </a:rPr>
            </a:br>
            <a:endParaRPr lang="en-GB" altLang="it-IT" sz="2200" dirty="0">
              <a:latin typeface="Calibri" panose="020F0502020204030204" pitchFamily="34" charset="0"/>
            </a:endParaRPr>
          </a:p>
          <a:p>
            <a:r>
              <a:rPr lang="en-GB" altLang="it-IT" sz="2200" dirty="0">
                <a:latin typeface="Calibri" panose="020F0502020204030204" pitchFamily="34" charset="0"/>
              </a:rPr>
              <a:t>In </a:t>
            </a:r>
            <a:r>
              <a:rPr lang="en-GB" altLang="it-IT" sz="2200" b="1" dirty="0">
                <a:latin typeface="Calibri" panose="020F0502020204030204" pitchFamily="34" charset="0"/>
              </a:rPr>
              <a:t>[3]</a:t>
            </a:r>
            <a:r>
              <a:rPr lang="en-GB" altLang="it-IT" sz="2200" dirty="0">
                <a:latin typeface="Calibri" panose="020F0502020204030204" pitchFamily="34" charset="0"/>
              </a:rPr>
              <a:t> Zhong et al. proposed a </a:t>
            </a:r>
            <a:r>
              <a:rPr lang="en-GB" altLang="it-IT" sz="2200" b="1" dirty="0">
                <a:latin typeface="Calibri" panose="020F0502020204030204" pitchFamily="34" charset="0"/>
              </a:rPr>
              <a:t>combination of the attention mechanism with focal loss</a:t>
            </a:r>
            <a:r>
              <a:rPr lang="en-GB" altLang="it-IT" sz="2200" dirty="0">
                <a:latin typeface="Calibri" panose="020F0502020204030204" pitchFamily="34" charset="0"/>
              </a:rPr>
              <a:t>,  improving learning on hard samples.</a:t>
            </a:r>
          </a:p>
          <a:p>
            <a:endParaRPr lang="en-GB" altLang="it-IT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38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olo 1">
            <a:extLst>
              <a:ext uri="{FF2B5EF4-FFF2-40B4-BE49-F238E27FC236}">
                <a16:creationId xmlns:a16="http://schemas.microsoft.com/office/drawing/2014/main" id="{B8E486BC-45AB-D431-99B5-D1C4D56D0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The Dataset</a:t>
            </a:r>
          </a:p>
        </p:txBody>
      </p:sp>
      <p:sp>
        <p:nvSpPr>
          <p:cNvPr id="7171" name="Segnaposto contenuto 2">
            <a:extLst>
              <a:ext uri="{FF2B5EF4-FFF2-40B4-BE49-F238E27FC236}">
                <a16:creationId xmlns:a16="http://schemas.microsoft.com/office/drawing/2014/main" id="{58DADF1D-2AB3-EFB0-1793-87BEBB09D6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58888" y="1700808"/>
            <a:ext cx="7777608" cy="4114800"/>
          </a:xfrm>
        </p:spPr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In </a:t>
            </a:r>
            <a:endParaRPr lang="en-GB" altLang="it-IT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41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olo 1">
            <a:extLst>
              <a:ext uri="{FF2B5EF4-FFF2-40B4-BE49-F238E27FC236}">
                <a16:creationId xmlns:a16="http://schemas.microsoft.com/office/drawing/2014/main" id="{B8E486BC-45AB-D431-99B5-D1C4D56D0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Proposed methodology</a:t>
            </a:r>
          </a:p>
        </p:txBody>
      </p:sp>
      <p:sp>
        <p:nvSpPr>
          <p:cNvPr id="7171" name="Segnaposto contenuto 2">
            <a:extLst>
              <a:ext uri="{FF2B5EF4-FFF2-40B4-BE49-F238E27FC236}">
                <a16:creationId xmlns:a16="http://schemas.microsoft.com/office/drawing/2014/main" id="{58DADF1D-2AB3-EFB0-1793-87BEBB09D6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58888" y="1772816"/>
            <a:ext cx="7777608" cy="4114800"/>
          </a:xfrm>
        </p:spPr>
        <p:txBody>
          <a:bodyPr/>
          <a:lstStyle/>
          <a:p>
            <a:r>
              <a:rPr lang="en-GB" altLang="it-IT" sz="2200" dirty="0">
                <a:latin typeface="Calibri" panose="020F0502020204030204" pitchFamily="34" charset="0"/>
              </a:rPr>
              <a:t>The authors proposed a </a:t>
            </a:r>
            <a:r>
              <a:rPr lang="en-GB" altLang="it-IT" sz="2200" b="1" dirty="0">
                <a:latin typeface="Calibri" panose="020F0502020204030204" pitchFamily="34" charset="0"/>
              </a:rPr>
              <a:t>hierarchical DL model</a:t>
            </a:r>
            <a:r>
              <a:rPr lang="en-GB" altLang="it-IT" sz="2200" dirty="0">
                <a:latin typeface="Calibri" panose="020F0502020204030204" pitchFamily="34" charset="0"/>
              </a:rPr>
              <a:t> with </a:t>
            </a:r>
            <a:r>
              <a:rPr lang="en-GB" altLang="it-IT" sz="2200" b="1" dirty="0">
                <a:latin typeface="Calibri" panose="020F0502020204030204" pitchFamily="34" charset="0"/>
              </a:rPr>
              <a:t>three parallel paths </a:t>
            </a:r>
            <a:r>
              <a:rPr lang="en-GB" altLang="it-IT" sz="2200" dirty="0">
                <a:latin typeface="Calibri" panose="020F0502020204030204" pitchFamily="34" charset="0"/>
              </a:rPr>
              <a:t>extracting the first features maps, which are fed to a </a:t>
            </a:r>
            <a:r>
              <a:rPr lang="en-GB" altLang="it-IT" sz="2200" b="1" dirty="0">
                <a:latin typeface="Calibri" panose="020F0502020204030204" pitchFamily="34" charset="0"/>
              </a:rPr>
              <a:t>deep CNN </a:t>
            </a:r>
            <a:r>
              <a:rPr lang="en-GB" altLang="it-IT" sz="2200" dirty="0">
                <a:latin typeface="Calibri" panose="020F0502020204030204" pitchFamily="34" charset="0"/>
              </a:rPr>
              <a:t>to</a:t>
            </a:r>
            <a:r>
              <a:rPr lang="en-GB" altLang="it-IT" sz="2200" b="1" dirty="0">
                <a:latin typeface="Calibri" panose="020F0502020204030204" pitchFamily="34" charset="0"/>
              </a:rPr>
              <a:t> </a:t>
            </a:r>
            <a:r>
              <a:rPr lang="en-GB" altLang="it-IT" sz="2200" dirty="0">
                <a:latin typeface="Calibri" panose="020F0502020204030204" pitchFamily="34" charset="0"/>
              </a:rPr>
              <a:t>extract high level features for the classifier.</a:t>
            </a:r>
            <a:br>
              <a:rPr lang="en-GB" altLang="it-IT" sz="2200" dirty="0">
                <a:latin typeface="Calibri" panose="020F0502020204030204" pitchFamily="34" charset="0"/>
              </a:rPr>
            </a:br>
            <a:endParaRPr lang="en-GB" altLang="it-IT" sz="2200" dirty="0">
              <a:latin typeface="Calibri" panose="020F0502020204030204" pitchFamily="34" charset="0"/>
            </a:endParaRPr>
          </a:p>
          <a:p>
            <a:r>
              <a:rPr lang="en-GB" altLang="it-IT" sz="2200" dirty="0">
                <a:latin typeface="Calibri" panose="020F0502020204030204" pitchFamily="34" charset="0"/>
              </a:rPr>
              <a:t>The network takes as inputs the </a:t>
            </a:r>
            <a:r>
              <a:rPr lang="en-GB" altLang="it-IT" sz="2200" b="1" dirty="0">
                <a:latin typeface="Calibri" panose="020F0502020204030204" pitchFamily="34" charset="0"/>
              </a:rPr>
              <a:t>MFCC</a:t>
            </a:r>
            <a:r>
              <a:rPr lang="en-GB" altLang="it-IT" sz="2200" dirty="0">
                <a:latin typeface="Calibri" panose="020F0502020204030204" pitchFamily="34" charset="0"/>
              </a:rPr>
              <a:t> (Mel frequencies cepstral coefficients) of the input signal.</a:t>
            </a:r>
            <a:br>
              <a:rPr lang="en-GB" altLang="it-IT" sz="2200" dirty="0">
                <a:latin typeface="Calibri" panose="020F0502020204030204" pitchFamily="34" charset="0"/>
              </a:rPr>
            </a:br>
            <a:endParaRPr lang="en-GB" altLang="it-IT" sz="2200" dirty="0">
              <a:latin typeface="Calibri" panose="020F0502020204030204" pitchFamily="34" charset="0"/>
            </a:endParaRPr>
          </a:p>
          <a:p>
            <a:r>
              <a:rPr lang="en-GB" altLang="it-IT" sz="2200" dirty="0">
                <a:latin typeface="Calibri" panose="020F0502020204030204" pitchFamily="34" charset="0"/>
              </a:rPr>
              <a:t>The </a:t>
            </a:r>
            <a:r>
              <a:rPr lang="en-GB" altLang="it-IT" sz="2200" b="1" dirty="0">
                <a:latin typeface="Calibri" panose="020F0502020204030204" pitchFamily="34" charset="0"/>
              </a:rPr>
              <a:t>main advantages </a:t>
            </a:r>
            <a:r>
              <a:rPr lang="en-GB" altLang="it-IT" sz="2200" dirty="0">
                <a:latin typeface="Calibri" panose="020F0502020204030204" pitchFamily="34" charset="0"/>
              </a:rPr>
              <a:t>of this model rely in its </a:t>
            </a:r>
            <a:r>
              <a:rPr lang="en-GB" altLang="it-IT" sz="2200" b="1" dirty="0">
                <a:latin typeface="Calibri" panose="020F0502020204030204" pitchFamily="34" charset="0"/>
              </a:rPr>
              <a:t>lightness</a:t>
            </a:r>
            <a:r>
              <a:rPr lang="en-GB" altLang="it-IT" sz="2200" dirty="0">
                <a:latin typeface="Calibri" panose="020F0502020204030204" pitchFamily="34" charset="0"/>
              </a:rPr>
              <a:t>, making it suitable for IoT devices with limited resources, while reaching the </a:t>
            </a:r>
            <a:r>
              <a:rPr lang="en-GB" altLang="it-IT" sz="2200" b="1" dirty="0">
                <a:latin typeface="Calibri" panose="020F0502020204030204" pitchFamily="34" charset="0"/>
              </a:rPr>
              <a:t>same or higher SOTA accuracy</a:t>
            </a:r>
            <a:r>
              <a:rPr lang="en-GB" altLang="it-IT" sz="2200" dirty="0"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6618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olo 1">
            <a:extLst>
              <a:ext uri="{FF2B5EF4-FFF2-40B4-BE49-F238E27FC236}">
                <a16:creationId xmlns:a16="http://schemas.microsoft.com/office/drawing/2014/main" id="{B8E486BC-45AB-D431-99B5-D1C4D56D0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3632" y="836712"/>
            <a:ext cx="7416800" cy="504825"/>
          </a:xfrm>
        </p:spPr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Input Pipeline</a:t>
            </a:r>
          </a:p>
        </p:txBody>
      </p:sp>
      <p:sp>
        <p:nvSpPr>
          <p:cNvPr id="7171" name="Segnaposto contenuto 2">
            <a:extLst>
              <a:ext uri="{FF2B5EF4-FFF2-40B4-BE49-F238E27FC236}">
                <a16:creationId xmlns:a16="http://schemas.microsoft.com/office/drawing/2014/main" id="{58DADF1D-2AB3-EFB0-1793-87BEBB09D6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3568" y="1207096"/>
            <a:ext cx="8352928" cy="4114800"/>
          </a:xfrm>
        </p:spPr>
        <p:txBody>
          <a:bodyPr/>
          <a:lstStyle/>
          <a:p>
            <a:r>
              <a:rPr lang="en-GB" altLang="it-IT" sz="2200" dirty="0">
                <a:latin typeface="Calibri" panose="020F0502020204030204" pitchFamily="34" charset="0"/>
              </a:rPr>
              <a:t>The audio signals are </a:t>
            </a:r>
            <a:r>
              <a:rPr lang="en-GB" altLang="it-IT" sz="2200" b="1" dirty="0">
                <a:latin typeface="Calibri" panose="020F0502020204030204" pitchFamily="34" charset="0"/>
              </a:rPr>
              <a:t>normalized</a:t>
            </a:r>
            <a:r>
              <a:rPr lang="en-GB" altLang="it-IT" sz="2200" dirty="0">
                <a:latin typeface="Calibri" panose="020F0502020204030204" pitchFamily="34" charset="0"/>
              </a:rPr>
              <a:t> between -1 and 1, and MFCC are computed using a Hamming window to reduce ripple, splitting the signal in 64-ms frames.</a:t>
            </a:r>
            <a:br>
              <a:rPr lang="en-GB" altLang="it-IT" sz="2200" dirty="0">
                <a:latin typeface="Calibri" panose="020F0502020204030204" pitchFamily="34" charset="0"/>
              </a:rPr>
            </a:br>
            <a:endParaRPr lang="en-GB" altLang="it-IT" sz="2200" dirty="0">
              <a:latin typeface="Calibri" panose="020F0502020204030204" pitchFamily="34" charset="0"/>
            </a:endParaRPr>
          </a:p>
          <a:p>
            <a:r>
              <a:rPr lang="en-GB" altLang="it-IT" sz="2200" dirty="0">
                <a:latin typeface="Calibri" panose="020F0502020204030204" pitchFamily="34" charset="0"/>
              </a:rPr>
              <a:t>Then a 1024-point </a:t>
            </a:r>
            <a:r>
              <a:rPr lang="en-GB" altLang="it-IT" sz="2200" b="1" dirty="0">
                <a:latin typeface="Calibri" panose="020F0502020204030204" pitchFamily="34" charset="0"/>
              </a:rPr>
              <a:t>Fast Fourier transform </a:t>
            </a:r>
            <a:r>
              <a:rPr lang="en-GB" altLang="it-IT" sz="2200" dirty="0">
                <a:latin typeface="Calibri" panose="020F0502020204030204" pitchFamily="34" charset="0"/>
              </a:rPr>
              <a:t>is applied to each frame. After, </a:t>
            </a:r>
            <a:r>
              <a:rPr lang="en-GB" altLang="it-IT" sz="2200" b="1" dirty="0">
                <a:latin typeface="Calibri" panose="020F0502020204030204" pitchFamily="34" charset="0"/>
              </a:rPr>
              <a:t>the signal undergoes a Mel Filter Bank (MFB) analysis </a:t>
            </a:r>
            <a:r>
              <a:rPr lang="en-GB" altLang="it-IT" sz="2200" dirty="0">
                <a:latin typeface="Calibri" panose="020F0502020204030204" pitchFamily="34" charset="0"/>
              </a:rPr>
              <a:t>and for each frame </a:t>
            </a:r>
            <a:r>
              <a:rPr lang="en-GB" altLang="it-IT" sz="2200" b="1" dirty="0">
                <a:latin typeface="Calibri" panose="020F0502020204030204" pitchFamily="34" charset="0"/>
              </a:rPr>
              <a:t>MFCC are computed</a:t>
            </a:r>
            <a:r>
              <a:rPr lang="en-GB" altLang="it-IT" sz="2200" dirty="0">
                <a:latin typeface="Calibri" panose="020F0502020204030204" pitchFamily="34" charset="0"/>
              </a:rPr>
              <a:t>. </a:t>
            </a:r>
            <a:br>
              <a:rPr lang="en-GB" altLang="it-IT" sz="2200" dirty="0">
                <a:latin typeface="Calibri" panose="020F0502020204030204" pitchFamily="34" charset="0"/>
              </a:rPr>
            </a:br>
            <a:endParaRPr lang="en-GB" altLang="it-IT" sz="2200" dirty="0">
              <a:latin typeface="Calibri" panose="020F0502020204030204" pitchFamily="34" charset="0"/>
            </a:endParaRPr>
          </a:p>
          <a:p>
            <a:r>
              <a:rPr lang="en-GB" altLang="it-IT" sz="2200" dirty="0">
                <a:latin typeface="Calibri" panose="020F0502020204030204" pitchFamily="34" charset="0"/>
              </a:rPr>
              <a:t>This pre-processing procedure </a:t>
            </a:r>
            <a:r>
              <a:rPr lang="en-GB" altLang="it-IT" sz="2200" b="1" dirty="0">
                <a:latin typeface="Calibri" panose="020F0502020204030204" pitchFamily="34" charset="0"/>
              </a:rPr>
              <a:t>helps extracting high quality features</a:t>
            </a:r>
            <a:r>
              <a:rPr lang="en-GB" altLang="it-IT" sz="2200" dirty="0">
                <a:latin typeface="Calibri" panose="020F0502020204030204" pitchFamily="34" charset="0"/>
              </a:rPr>
              <a:t> than directly considering raw audio signal as input. In fact, </a:t>
            </a:r>
            <a:r>
              <a:rPr lang="en-GB" altLang="it-IT" sz="2200" b="1" dirty="0">
                <a:latin typeface="Calibri" panose="020F0502020204030204" pitchFamily="34" charset="0"/>
              </a:rPr>
              <a:t>Mel scale </a:t>
            </a:r>
            <a:r>
              <a:rPr lang="en-GB" altLang="it-IT" sz="2200" dirty="0">
                <a:latin typeface="Calibri" panose="020F0502020204030204" pitchFamily="34" charset="0"/>
              </a:rPr>
              <a:t>helps </a:t>
            </a:r>
            <a:r>
              <a:rPr lang="en-GB" altLang="it-IT" sz="2200" b="1" dirty="0">
                <a:latin typeface="Calibri" panose="020F0502020204030204" pitchFamily="34" charset="0"/>
              </a:rPr>
              <a:t>mimicking our perception of sound </a:t>
            </a:r>
            <a:r>
              <a:rPr lang="en-GB" altLang="it-IT" sz="2200" dirty="0">
                <a:latin typeface="Calibri" panose="020F0502020204030204" pitchFamily="34" charset="0"/>
              </a:rPr>
              <a:t>by transforming the frequencies use of the following empirical mapping: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B0FEC34-472F-9301-E9E2-690761310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491" y="5527576"/>
            <a:ext cx="2197018" cy="49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8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olo 1">
            <a:extLst>
              <a:ext uri="{FF2B5EF4-FFF2-40B4-BE49-F238E27FC236}">
                <a16:creationId xmlns:a16="http://schemas.microsoft.com/office/drawing/2014/main" id="{B8E486BC-45AB-D431-99B5-D1C4D56D0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980728"/>
            <a:ext cx="7416800" cy="504825"/>
          </a:xfrm>
        </p:spPr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Body Part I</a:t>
            </a:r>
          </a:p>
        </p:txBody>
      </p:sp>
      <p:sp>
        <p:nvSpPr>
          <p:cNvPr id="7171" name="Segnaposto contenuto 2">
            <a:extLst>
              <a:ext uri="{FF2B5EF4-FFF2-40B4-BE49-F238E27FC236}">
                <a16:creationId xmlns:a16="http://schemas.microsoft.com/office/drawing/2014/main" id="{58DADF1D-2AB3-EFB0-1793-87BEBB09D6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58888" y="1484784"/>
            <a:ext cx="7777608" cy="4114800"/>
          </a:xfrm>
        </p:spPr>
        <p:txBody>
          <a:bodyPr/>
          <a:lstStyle/>
          <a:p>
            <a:r>
              <a:rPr lang="en-GB" altLang="it-IT" sz="2200" dirty="0">
                <a:latin typeface="Calibri" panose="020F0502020204030204" pitchFamily="34" charset="0"/>
              </a:rPr>
              <a:t>The three parallel CNNs with </a:t>
            </a:r>
            <a:r>
              <a:rPr lang="en-GB" altLang="it-IT" sz="2200" b="1" dirty="0">
                <a:latin typeface="Calibri" panose="020F0502020204030204" pitchFamily="34" charset="0"/>
              </a:rPr>
              <a:t>different kernel sizes </a:t>
            </a:r>
            <a:r>
              <a:rPr lang="en-GB" altLang="it-IT" sz="2200" dirty="0">
                <a:latin typeface="Calibri" panose="020F0502020204030204" pitchFamily="34" charset="0"/>
              </a:rPr>
              <a:t>are used to extract spectral, temporal and spectral-temporal dependencies.</a:t>
            </a:r>
            <a:br>
              <a:rPr lang="en-GB" altLang="it-IT" sz="2200" dirty="0">
                <a:latin typeface="Calibri" panose="020F0502020204030204" pitchFamily="34" charset="0"/>
              </a:rPr>
            </a:br>
            <a:endParaRPr lang="en-GB" altLang="it-IT" sz="2200" dirty="0">
              <a:latin typeface="Calibri" panose="020F0502020204030204" pitchFamily="34" charset="0"/>
            </a:endParaRPr>
          </a:p>
          <a:p>
            <a:r>
              <a:rPr lang="en-GB" altLang="it-IT" sz="2200" dirty="0">
                <a:latin typeface="Calibri" panose="020F0502020204030204" pitchFamily="34" charset="0"/>
              </a:rPr>
              <a:t>The authors of [4] noticed a </a:t>
            </a:r>
            <a:r>
              <a:rPr lang="en-GB" altLang="it-IT" sz="2200" b="1" dirty="0">
                <a:latin typeface="Calibri" panose="020F0502020204030204" pitchFamily="34" charset="0"/>
              </a:rPr>
              <a:t>direct relationship between the classification accuracy and receptive field size</a:t>
            </a:r>
            <a:r>
              <a:rPr lang="en-GB" altLang="it-IT" sz="2200" dirty="0">
                <a:latin typeface="Calibri" panose="020F0502020204030204" pitchFamily="34" charset="0"/>
              </a:rPr>
              <a:t>, that is moreover proportional to the depth. However, increasing the layers leads to an increase of the parameters which lead to overfitting. They also noticed that </a:t>
            </a:r>
            <a:r>
              <a:rPr lang="en-GB" altLang="it-IT" sz="2200" b="1" dirty="0">
                <a:latin typeface="Calibri" panose="020F0502020204030204" pitchFamily="34" charset="0"/>
              </a:rPr>
              <a:t>for multidimensional signals</a:t>
            </a:r>
            <a:r>
              <a:rPr lang="en-GB" altLang="it-IT" sz="2200" dirty="0">
                <a:latin typeface="Calibri" panose="020F0502020204030204" pitchFamily="34" charset="0"/>
              </a:rPr>
              <a:t>, </a:t>
            </a:r>
            <a:r>
              <a:rPr lang="en-GB" altLang="it-IT" sz="2200" b="1" dirty="0">
                <a:latin typeface="Calibri" panose="020F0502020204030204" pitchFamily="34" charset="0"/>
              </a:rPr>
              <a:t>each dimension can be considered separately</a:t>
            </a:r>
            <a:r>
              <a:rPr lang="en-GB" altLang="it-IT" sz="2200" dirty="0">
                <a:latin typeface="Calibri" panose="020F0502020204030204" pitchFamily="34" charset="0"/>
              </a:rPr>
              <a:t> for calculating the receptive field.</a:t>
            </a:r>
            <a:br>
              <a:rPr lang="en-GB" altLang="it-IT" sz="2200" dirty="0">
                <a:latin typeface="Calibri" panose="020F0502020204030204" pitchFamily="34" charset="0"/>
              </a:rPr>
            </a:br>
            <a:endParaRPr lang="en-GB" altLang="it-IT" sz="2200" dirty="0">
              <a:latin typeface="Calibri" panose="020F0502020204030204" pitchFamily="34" charset="0"/>
            </a:endParaRPr>
          </a:p>
          <a:p>
            <a:r>
              <a:rPr lang="en-GB" altLang="it-IT" sz="2200" dirty="0">
                <a:latin typeface="Calibri" panose="020F0502020204030204" pitchFamily="34" charset="0"/>
              </a:rPr>
              <a:t>The authors wanted to </a:t>
            </a:r>
            <a:r>
              <a:rPr lang="en-GB" altLang="it-IT" sz="2200" b="1" dirty="0">
                <a:latin typeface="Calibri" panose="020F0502020204030204" pitchFamily="34" charset="0"/>
              </a:rPr>
              <a:t>keep the model light-weight while increasing receptive fields</a:t>
            </a:r>
            <a:r>
              <a:rPr lang="en-GB" altLang="it-IT" sz="2200" dirty="0">
                <a:latin typeface="Calibri" panose="020F0502020204030204" pitchFamily="34" charset="0"/>
              </a:rPr>
              <a:t>, so they used different kernels sizes.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97D17F8-1993-04DA-8A65-C18D2BDC8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440" y="1005516"/>
            <a:ext cx="4839375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8102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</TotalTime>
  <Words>939</Words>
  <Application>Microsoft Office PowerPoint</Application>
  <PresentationFormat>On-screen Show (4:3)</PresentationFormat>
  <Paragraphs>82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Default Theme</vt:lpstr>
      <vt:lpstr>Master Degree in Control Systems (MCER) Professor: A. Uncini, Supervisor: D. Comminiello DIAG Department, Sapienza University of Rome  Academic Year 2021-2022  Neural Networks  </vt:lpstr>
      <vt:lpstr>Topic of interest:   Light-Sernet: a lightweight fully convolutional neural network for speech emotion recognition  </vt:lpstr>
      <vt:lpstr>Speech Emotion Recognition </vt:lpstr>
      <vt:lpstr>Speech Emotion Recognition</vt:lpstr>
      <vt:lpstr>Introduction and state of the art in SER</vt:lpstr>
      <vt:lpstr>The Dataset</vt:lpstr>
      <vt:lpstr>Proposed methodology</vt:lpstr>
      <vt:lpstr>Input Pipeline</vt:lpstr>
      <vt:lpstr>Body Part I</vt:lpstr>
      <vt:lpstr>Body Part II</vt:lpstr>
      <vt:lpstr>Head</vt:lpstr>
      <vt:lpstr>Experimental Setup</vt:lpstr>
      <vt:lpstr>Main Results</vt:lpstr>
      <vt:lpstr>Code in Depth</vt:lpstr>
      <vt:lpstr>References</vt:lpstr>
      <vt:lpstr>Dipartimento di Ingegneria Informatica, Automatica e Gestionale Master in Control Systems Professor Aurelio Uncini Facoltà di Ingegneria, Università di Roma Sapienza Anno Accademico 2021-2022  Luca Tirel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luca tirel</cp:lastModifiedBy>
  <cp:revision>45</cp:revision>
  <dcterms:created xsi:type="dcterms:W3CDTF">2006-11-20T16:13:10Z</dcterms:created>
  <dcterms:modified xsi:type="dcterms:W3CDTF">2022-06-15T17:38:03Z</dcterms:modified>
  <cp:category/>
</cp:coreProperties>
</file>