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CA5"/>
    <a:srgbClr val="BAB29A"/>
    <a:srgbClr val="C4B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D7334-54A7-6D4A-90FE-09D5C814F538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B9A5F-BCCC-2B4B-BF63-3A2D488AFD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5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B9A5F-BCCC-2B4B-BF63-3A2D488AFD9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3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049C4-B15E-F548-8399-07B9E4995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8A4FC-5B36-8946-9E36-932826A90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228267-1EBC-ED43-89DE-F00F2F74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631B7-91AC-814D-9AEC-EDB9AFD2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9C90C-1F5F-F54D-87A8-3DCC0A66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86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517CD-081B-BC4D-B45C-F0D8FAF9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3C8E45-F42C-EE45-B635-7B483DAF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C3D99-AF75-6A46-8DEE-A24AC6A7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AAC44-481B-124F-A046-84F7697B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18A69-9775-BF4A-8940-E089F515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2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AB81BC-F630-2E4B-903D-EF52407A9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760B41-1692-8A46-9B39-13B0A27D1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0F010-1A6F-F949-AFAB-6BBE4327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D55A3-0BD1-9745-B926-FB8D11A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AC6A2-0AB3-3C46-A3DC-A5C83B4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BC973-1BA8-C440-A2FF-C8B47AE4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A6C2AC-80DD-F84C-87AC-1355861A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39EBA-17FD-1E4E-B62E-FF2973BC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764BC7-4BAC-704F-8C2F-C08EE0D1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4DE0F-0C14-2D4E-88FC-45E2BB84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34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82501-7E34-AF4A-9B5F-7F6DEBA1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D91B6B-3FD5-C749-939D-42620607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FC3FB1-A1DA-6148-A6C7-2A9FC2CE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894A2-10F9-E748-9C48-05C79EEC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9FCD0-754D-AD4B-BBD4-F2238F0F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69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4ACB-B51D-BC43-A977-9458EA7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CCE41-20D3-FB45-A82A-7497ED09E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61D968-1BAD-FA49-9312-34C752CC7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50EE4-3B30-D94F-859B-D155B956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3BD496-D5A6-8D4A-A1ED-9167890F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85BDB-DD17-1F4C-936F-9C736FCD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6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A574B-CD77-0A4A-8EC5-21F78E5B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BD094-39E4-8C40-9B65-69A99468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ADC4CC-82EC-1C43-B27C-624FF67F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64B8E2-6D80-9042-967D-51062D04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2CA0DE-1EB3-A745-914C-EC7D7D7D6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270D7E-68D2-9649-8780-E727CCE6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AB1447-F185-CA41-8BFF-C5172732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42DC6A-5E59-1F44-89F2-53666B50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7C8C-CEB8-234A-B79E-BD595ED5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FA22CE-4042-4842-82A2-642E06D8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E4827-E790-974A-81D4-761259D0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882CC8-C7E3-4640-BDEA-46FD4982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6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842505-0F00-774F-91C8-6436050F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DDAB8E-40E8-CA4D-B148-F4B21110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7F1A0-50E1-2247-B53A-9DBC1C3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98C34-E110-A941-9762-3A665391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B5B4C-831E-9C47-A198-F9921AE37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B5941E-3FE8-CE4A-93CB-55120CF30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FA3FC2-4225-344D-ABB2-E1BF5E49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A1AC61-3EC1-9342-AB17-48F4A241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140C75-73F6-FA47-BCCD-C153BF71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69D5E-9D32-234F-A96E-03AA5889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A21E71-5248-3C4A-96B0-422CDB94D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68FB4B-0867-6B41-94A6-E69AF2BA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90EEF2-4834-994F-B5A0-287895AC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D259-106B-CE4D-8676-4BCD7B32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22693F-A435-6C48-A2D0-4CAE1070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1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626BFC-78A7-D649-980B-7B39FAAE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7A9DE-28B9-EA42-A949-7AF65D47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A14BD-FC34-E645-AA30-4DB888B5A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77C25-D826-CA44-9508-69FD0B5BF146}" type="datetimeFigureOut">
              <a:rPr lang="de-DE" smtClean="0"/>
              <a:t>25.04.20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615A1A-C38A-1042-907C-B6739453F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49F4C-8A4E-C84F-94B8-A6CA4F620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479D-051E-D84E-AC3B-8B3DCE8829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6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12" Type="http://schemas.openxmlformats.org/officeDocument/2006/relationships/image" Target="../media/image2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73567F2-A668-704F-BC35-D9988417E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08744"/>
              </p:ext>
            </p:extLst>
          </p:nvPr>
        </p:nvGraphicFramePr>
        <p:xfrm>
          <a:off x="369276" y="462087"/>
          <a:ext cx="11342079" cy="491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235">
                  <a:extLst>
                    <a:ext uri="{9D8B030D-6E8A-4147-A177-3AD203B41FA5}">
                      <a16:colId xmlns:a16="http://schemas.microsoft.com/office/drawing/2014/main" val="2889056475"/>
                    </a:ext>
                  </a:extLst>
                </a:gridCol>
                <a:gridCol w="6779966">
                  <a:extLst>
                    <a:ext uri="{9D8B030D-6E8A-4147-A177-3AD203B41FA5}">
                      <a16:colId xmlns:a16="http://schemas.microsoft.com/office/drawing/2014/main" val="1378065127"/>
                    </a:ext>
                  </a:extLst>
                </a:gridCol>
                <a:gridCol w="1740878">
                  <a:extLst>
                    <a:ext uri="{9D8B030D-6E8A-4147-A177-3AD203B41FA5}">
                      <a16:colId xmlns:a16="http://schemas.microsoft.com/office/drawing/2014/main" val="2303288113"/>
                    </a:ext>
                  </a:extLst>
                </a:gridCol>
              </a:tblGrid>
              <a:tr h="1072441">
                <a:tc gridSpan="2">
                  <a:txBody>
                    <a:bodyPr/>
                    <a:lstStyle/>
                    <a:p>
                      <a:r>
                        <a:rPr lang="de-DE" sz="3200" dirty="0"/>
                        <a:t>Pflegeplan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473"/>
                  </a:ext>
                </a:extLst>
              </a:tr>
              <a:tr h="769273">
                <a:tc>
                  <a:txBody>
                    <a:bodyPr/>
                    <a:lstStyle/>
                    <a:p>
                      <a:r>
                        <a:rPr lang="de-DE" sz="3200" dirty="0"/>
                        <a:t>07:00-07:30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Aufstehen von Bett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JA/NEIN, WANN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4607"/>
                  </a:ext>
                </a:extLst>
              </a:tr>
              <a:tr h="769273">
                <a:tc>
                  <a:txBody>
                    <a:bodyPr/>
                    <a:lstStyle/>
                    <a:p>
                      <a:r>
                        <a:rPr lang="de-DE" sz="3200" dirty="0"/>
                        <a:t>07:30-07:45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Blutdruckmessung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SYS/DIAS/PULSE/WANN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108"/>
                  </a:ext>
                </a:extLst>
              </a:tr>
              <a:tr h="769273">
                <a:tc>
                  <a:txBody>
                    <a:bodyPr/>
                    <a:lstStyle/>
                    <a:p>
                      <a:r>
                        <a:rPr lang="de-DE" sz="3200" dirty="0"/>
                        <a:t>07:45-08:00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Morgenpflege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JA/NEIN, WANN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9188"/>
                  </a:ext>
                </a:extLst>
              </a:tr>
              <a:tr h="769273">
                <a:tc>
                  <a:txBody>
                    <a:bodyPr/>
                    <a:lstStyle/>
                    <a:p>
                      <a:r>
                        <a:rPr lang="de-DE" sz="3200" dirty="0"/>
                        <a:t>08:00-08:30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Frühstuck - Serviertemperatur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TEMP, WANN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91889"/>
                  </a:ext>
                </a:extLst>
              </a:tr>
              <a:tr h="769273">
                <a:tc>
                  <a:txBody>
                    <a:bodyPr/>
                    <a:lstStyle/>
                    <a:p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Frühstuck – Menge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WENIG/MITTEL/ALLES, WANN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04214"/>
                  </a:ext>
                </a:extLst>
              </a:tr>
            </a:tbl>
          </a:graphicData>
        </a:graphic>
      </p:graphicFrame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F0AD0AEA-B101-6C4A-8950-11BE30C7B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415" y="1656211"/>
            <a:ext cx="515815" cy="515815"/>
          </a:xfrm>
          <a:prstGeom prst="rect">
            <a:avLst/>
          </a:prstGeom>
        </p:spPr>
      </p:pic>
      <p:pic>
        <p:nvPicPr>
          <p:cNvPr id="10" name="Grafik 9" descr="Herz pulsierend">
            <a:extLst>
              <a:ext uri="{FF2B5EF4-FFF2-40B4-BE49-F238E27FC236}">
                <a16:creationId xmlns:a16="http://schemas.microsoft.com/office/drawing/2014/main" id="{71DB3878-E8B2-B145-A25D-5C88D2879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7143" y="2491808"/>
            <a:ext cx="515815" cy="515815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BC078731-329F-E045-8596-520069A9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666" y="3201711"/>
            <a:ext cx="515815" cy="515815"/>
          </a:xfrm>
          <a:prstGeom prst="rect">
            <a:avLst/>
          </a:prstGeom>
        </p:spPr>
      </p:pic>
      <p:pic>
        <p:nvPicPr>
          <p:cNvPr id="13" name="Grafik 12" descr="Kaffee">
            <a:extLst>
              <a:ext uri="{FF2B5EF4-FFF2-40B4-BE49-F238E27FC236}">
                <a16:creationId xmlns:a16="http://schemas.microsoft.com/office/drawing/2014/main" id="{E1F6DE8E-D7A4-F643-8AF6-FEEAB6EB2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6836" y="3950678"/>
            <a:ext cx="515815" cy="515815"/>
          </a:xfrm>
          <a:prstGeom prst="rect">
            <a:avLst/>
          </a:prstGeom>
        </p:spPr>
      </p:pic>
      <p:pic>
        <p:nvPicPr>
          <p:cNvPr id="17" name="Grafik 16" descr="Ampel">
            <a:extLst>
              <a:ext uri="{FF2B5EF4-FFF2-40B4-BE49-F238E27FC236}">
                <a16:creationId xmlns:a16="http://schemas.microsoft.com/office/drawing/2014/main" id="{94482D79-DD7D-184B-ACF1-4F56F12389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1374" y="4561908"/>
            <a:ext cx="914400" cy="914400"/>
          </a:xfrm>
          <a:prstGeom prst="rect">
            <a:avLst/>
          </a:prstGeom>
        </p:spPr>
      </p:pic>
      <p:pic>
        <p:nvPicPr>
          <p:cNvPr id="19" name="Grafik 18" descr="Thermometer">
            <a:extLst>
              <a:ext uri="{FF2B5EF4-FFF2-40B4-BE49-F238E27FC236}">
                <a16:creationId xmlns:a16="http://schemas.microsoft.com/office/drawing/2014/main" id="{19F15C86-3965-7B41-9450-C856AFF595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8144" y="37513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3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21F8D-632A-B743-B73E-51E4FC0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Pflegejournal – als Tabelle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AFF63B2-8EEE-F540-B0D6-B68637CA6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45767"/>
              </p:ext>
            </p:extLst>
          </p:nvPr>
        </p:nvGraphicFramePr>
        <p:xfrm>
          <a:off x="424960" y="1429240"/>
          <a:ext cx="9228994" cy="5233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917">
                  <a:extLst>
                    <a:ext uri="{9D8B030D-6E8A-4147-A177-3AD203B41FA5}">
                      <a16:colId xmlns:a16="http://schemas.microsoft.com/office/drawing/2014/main" val="2889056475"/>
                    </a:ext>
                  </a:extLst>
                </a:gridCol>
                <a:gridCol w="3903785">
                  <a:extLst>
                    <a:ext uri="{9D8B030D-6E8A-4147-A177-3AD203B41FA5}">
                      <a16:colId xmlns:a16="http://schemas.microsoft.com/office/drawing/2014/main" val="1378065127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2303288113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1482555806"/>
                    </a:ext>
                  </a:extLst>
                </a:gridCol>
              </a:tblGrid>
              <a:tr h="643575">
                <a:tc gridSpan="2">
                  <a:txBody>
                    <a:bodyPr/>
                    <a:lstStyle/>
                    <a:p>
                      <a:r>
                        <a:rPr lang="de-DE" sz="3200" dirty="0"/>
                        <a:t>Pflegejournal – 01.01.2021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WANN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/>
                        <a:t>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473"/>
                  </a:ext>
                </a:extLst>
              </a:tr>
              <a:tr h="809959">
                <a:tc>
                  <a:txBody>
                    <a:bodyPr/>
                    <a:lstStyle/>
                    <a:p>
                      <a:r>
                        <a:rPr lang="de-DE" sz="3200" dirty="0"/>
                        <a:t>07:00-07:30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Aufstehen von Bett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07:25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74607"/>
                  </a:ext>
                </a:extLst>
              </a:tr>
              <a:tr h="979478">
                <a:tc>
                  <a:txBody>
                    <a:bodyPr/>
                    <a:lstStyle/>
                    <a:p>
                      <a:r>
                        <a:rPr lang="de-DE" sz="3200" dirty="0"/>
                        <a:t>07:30-07:45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Blutdruckmessung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Sys</a:t>
                      </a:r>
                      <a:r>
                        <a:rPr lang="de-DE" dirty="0"/>
                        <a:t> 80</a:t>
                      </a:r>
                      <a:br>
                        <a:rPr lang="de-DE" dirty="0"/>
                      </a:br>
                      <a:r>
                        <a:rPr lang="de-DE" dirty="0"/>
                        <a:t>Dias 120</a:t>
                      </a:r>
                    </a:p>
                    <a:p>
                      <a:r>
                        <a:rPr lang="de-DE" dirty="0"/>
                        <a:t>Pulse: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108"/>
                  </a:ext>
                </a:extLst>
              </a:tr>
              <a:tr h="809959">
                <a:tc>
                  <a:txBody>
                    <a:bodyPr/>
                    <a:lstStyle/>
                    <a:p>
                      <a:r>
                        <a:rPr lang="de-DE" sz="3200" dirty="0"/>
                        <a:t>07:45-08:00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Morgenpflege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89188"/>
                  </a:ext>
                </a:extLst>
              </a:tr>
              <a:tr h="1180226">
                <a:tc>
                  <a:txBody>
                    <a:bodyPr/>
                    <a:lstStyle/>
                    <a:p>
                      <a:r>
                        <a:rPr lang="de-DE" sz="3200" dirty="0"/>
                        <a:t>08:00-08:30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Frühstuck - Serviertemperatur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91889"/>
                  </a:ext>
                </a:extLst>
              </a:tr>
              <a:tr h="809959">
                <a:tc>
                  <a:txBody>
                    <a:bodyPr/>
                    <a:lstStyle/>
                    <a:p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Frühstuck – Menge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08:50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0421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6A0CC2C-90FE-3345-923F-ACC1A157F13A}"/>
              </a:ext>
            </a:extLst>
          </p:cNvPr>
          <p:cNvSpPr/>
          <p:nvPr/>
        </p:nvSpPr>
        <p:spPr>
          <a:xfrm>
            <a:off x="7530921" y="2168168"/>
            <a:ext cx="404446" cy="3910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AB2A0D-C8F7-4D4D-9D00-1B4D85F79D46}"/>
              </a:ext>
            </a:extLst>
          </p:cNvPr>
          <p:cNvSpPr/>
          <p:nvPr/>
        </p:nvSpPr>
        <p:spPr>
          <a:xfrm>
            <a:off x="9245420" y="2907460"/>
            <a:ext cx="262943" cy="2552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81E39-9131-7741-9596-87152D824A66}"/>
              </a:ext>
            </a:extLst>
          </p:cNvPr>
          <p:cNvSpPr/>
          <p:nvPr/>
        </p:nvSpPr>
        <p:spPr>
          <a:xfrm>
            <a:off x="9237371" y="3208023"/>
            <a:ext cx="262943" cy="2552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1E4E8-2BC6-1147-8AEE-8B88FA2581E4}"/>
              </a:ext>
            </a:extLst>
          </p:cNvPr>
          <p:cNvSpPr/>
          <p:nvPr/>
        </p:nvSpPr>
        <p:spPr>
          <a:xfrm>
            <a:off x="9242201" y="3522373"/>
            <a:ext cx="262943" cy="2552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484EA-CDF9-1940-B44C-275A39DD142E}"/>
              </a:ext>
            </a:extLst>
          </p:cNvPr>
          <p:cNvSpPr/>
          <p:nvPr/>
        </p:nvSpPr>
        <p:spPr>
          <a:xfrm>
            <a:off x="7547555" y="2967160"/>
            <a:ext cx="404446" cy="391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FA1DA5-C9BF-AE4A-8F5B-500B8FAA4B29}"/>
              </a:ext>
            </a:extLst>
          </p:cNvPr>
          <p:cNvSpPr/>
          <p:nvPr/>
        </p:nvSpPr>
        <p:spPr>
          <a:xfrm>
            <a:off x="7553291" y="3981035"/>
            <a:ext cx="404446" cy="391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48033-C856-C344-ABB7-E8601E553960}"/>
              </a:ext>
            </a:extLst>
          </p:cNvPr>
          <p:cNvSpPr/>
          <p:nvPr/>
        </p:nvSpPr>
        <p:spPr>
          <a:xfrm>
            <a:off x="7530921" y="4922591"/>
            <a:ext cx="404446" cy="3910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AEF5BE-D027-3747-B203-9D352F8A6C10}"/>
              </a:ext>
            </a:extLst>
          </p:cNvPr>
          <p:cNvSpPr/>
          <p:nvPr/>
        </p:nvSpPr>
        <p:spPr>
          <a:xfrm>
            <a:off x="7540412" y="6004419"/>
            <a:ext cx="404446" cy="391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C3482-BD55-8542-BEBB-3788773D0127}"/>
              </a:ext>
            </a:extLst>
          </p:cNvPr>
          <p:cNvSpPr/>
          <p:nvPr/>
        </p:nvSpPr>
        <p:spPr>
          <a:xfrm>
            <a:off x="8964396" y="6004418"/>
            <a:ext cx="404446" cy="39101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B5DDC98-9F47-B24F-905D-538842022918}"/>
              </a:ext>
            </a:extLst>
          </p:cNvPr>
          <p:cNvSpPr/>
          <p:nvPr/>
        </p:nvSpPr>
        <p:spPr>
          <a:xfrm>
            <a:off x="10299972" y="214425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ourier" pitchFamily="2" charset="0"/>
              </a:rPr>
              <a:t>1609485900</a:t>
            </a:r>
            <a:endParaRPr lang="de-DE" i="0" u="none" strike="noStrike" dirty="0">
              <a:effectLst/>
              <a:latin typeface="Courier" pitchFamily="2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6CEFB3-7B16-FB4A-B08B-B0A6A3C26231}"/>
              </a:ext>
            </a:extLst>
          </p:cNvPr>
          <p:cNvSpPr/>
          <p:nvPr/>
        </p:nvSpPr>
        <p:spPr>
          <a:xfrm>
            <a:off x="10299972" y="407629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ourier" pitchFamily="2" charset="0"/>
              </a:rPr>
              <a:t>1609488900</a:t>
            </a:r>
            <a:endParaRPr lang="de-DE" i="0" u="none" strike="noStrike" dirty="0">
              <a:effectLst/>
              <a:latin typeface="Courier" pitchFamily="2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EE3EB23-6FBE-6146-AE55-EAA0A8654ED5}"/>
              </a:ext>
            </a:extLst>
          </p:cNvPr>
          <p:cNvSpPr/>
          <p:nvPr/>
        </p:nvSpPr>
        <p:spPr>
          <a:xfrm>
            <a:off x="10299972" y="311167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ourier" pitchFamily="2" charset="0"/>
              </a:rPr>
              <a:t>1609488000</a:t>
            </a:r>
            <a:endParaRPr lang="de-DE" i="0" u="none" strike="noStrike" dirty="0">
              <a:effectLst/>
              <a:latin typeface="Courier" pitchFamily="2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8D4281E-3E0C-0D41-A2BB-A9DDF5677F1B}"/>
              </a:ext>
            </a:extLst>
          </p:cNvPr>
          <p:cNvSpPr/>
          <p:nvPr/>
        </p:nvSpPr>
        <p:spPr>
          <a:xfrm>
            <a:off x="10299972" y="48562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ourier" pitchFamily="2" charset="0"/>
              </a:rPr>
              <a:t>1609489200</a:t>
            </a:r>
            <a:endParaRPr lang="de-DE" i="0" u="none" strike="noStrike" dirty="0">
              <a:effectLst/>
              <a:latin typeface="Courier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48FC72-DC6D-F845-8548-D853B2E13CC6}"/>
              </a:ext>
            </a:extLst>
          </p:cNvPr>
          <p:cNvSpPr/>
          <p:nvPr/>
        </p:nvSpPr>
        <p:spPr>
          <a:xfrm>
            <a:off x="10299972" y="587376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ourier" pitchFamily="2" charset="0"/>
              </a:rPr>
              <a:t>1609487400</a:t>
            </a:r>
          </a:p>
        </p:txBody>
      </p:sp>
    </p:spTree>
    <p:extLst>
      <p:ext uri="{BB962C8B-B14F-4D97-AF65-F5344CB8AC3E}">
        <p14:creationId xmlns:p14="http://schemas.microsoft.com/office/powerpoint/2010/main" val="280700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EB92-EBAC-2744-B461-8757B189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Pflegejournal Analyse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3CA57BC-338A-6449-89BD-7B9AD39F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69" y="1544225"/>
            <a:ext cx="7921869" cy="45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26239751-B8F3-9F4E-9056-91F43B0BC1C5}"/>
              </a:ext>
            </a:extLst>
          </p:cNvPr>
          <p:cNvSpPr/>
          <p:nvPr/>
        </p:nvSpPr>
        <p:spPr>
          <a:xfrm>
            <a:off x="288966" y="1091878"/>
            <a:ext cx="7767144" cy="5142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8AD13830-3812-564A-A9F3-5AB64EBB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41518">
            <a:off x="641135" y="3474841"/>
            <a:ext cx="2161628" cy="16212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09F8C7-ECB2-BC4F-9C03-93F0E1C3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588" y="-32533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IT Architecture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2192FA-778F-9D42-95C9-EB6B63B149F2}"/>
              </a:ext>
            </a:extLst>
          </p:cNvPr>
          <p:cNvSpPr/>
          <p:nvPr/>
        </p:nvSpPr>
        <p:spPr>
          <a:xfrm>
            <a:off x="387704" y="1327524"/>
            <a:ext cx="2966848" cy="2437991"/>
          </a:xfrm>
          <a:prstGeom prst="rect">
            <a:avLst/>
          </a:prstGeom>
          <a:solidFill>
            <a:srgbClr val="C3BCA5">
              <a:alpha val="6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Schlaf">
            <a:extLst>
              <a:ext uri="{FF2B5EF4-FFF2-40B4-BE49-F238E27FC236}">
                <a16:creationId xmlns:a16="http://schemas.microsoft.com/office/drawing/2014/main" id="{6E3B7290-8976-E641-9346-538D13B8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320" y="1360254"/>
            <a:ext cx="914400" cy="91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1464BCC-2C8B-6248-B547-C2428BA6A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90642">
            <a:off x="935844" y="4517622"/>
            <a:ext cx="1483349" cy="1483349"/>
          </a:xfrm>
          <a:prstGeom prst="rect">
            <a:avLst/>
          </a:prstGeom>
        </p:spPr>
      </p:pic>
      <p:pic>
        <p:nvPicPr>
          <p:cNvPr id="10" name="Grafik 9" descr="Spüle">
            <a:extLst>
              <a:ext uri="{FF2B5EF4-FFF2-40B4-BE49-F238E27FC236}">
                <a16:creationId xmlns:a16="http://schemas.microsoft.com/office/drawing/2014/main" id="{2760FD0A-30FB-8841-A214-66828BE39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313" y="1973119"/>
            <a:ext cx="797768" cy="7977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10D0BC1-CDC7-8E42-9201-1653EEDAB0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1857" t="35714" r="42066" b="18857"/>
          <a:stretch/>
        </p:blipFill>
        <p:spPr>
          <a:xfrm rot="5400000">
            <a:off x="2301255" y="1440155"/>
            <a:ext cx="475375" cy="1007468"/>
          </a:xfrm>
          <a:prstGeom prst="rect">
            <a:avLst/>
          </a:prstGeom>
        </p:spPr>
      </p:pic>
      <p:pic>
        <p:nvPicPr>
          <p:cNvPr id="18" name="Grafik 17" descr="Tisch decken">
            <a:extLst>
              <a:ext uri="{FF2B5EF4-FFF2-40B4-BE49-F238E27FC236}">
                <a16:creationId xmlns:a16="http://schemas.microsoft.com/office/drawing/2014/main" id="{A3598285-B758-164F-BFC1-118DC8C727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313" y="2748831"/>
            <a:ext cx="914400" cy="9144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E23DE74-BB99-AD40-A5B7-DB4ED477FA4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522" t="35714" r="27401" b="18857"/>
          <a:stretch/>
        </p:blipFill>
        <p:spPr>
          <a:xfrm rot="5400000">
            <a:off x="2262443" y="2042785"/>
            <a:ext cx="475374" cy="1007468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5C7BF14-FF77-8D4A-A5CC-2865BF2726DE}"/>
              </a:ext>
            </a:extLst>
          </p:cNvPr>
          <p:cNvGrpSpPr/>
          <p:nvPr/>
        </p:nvGrpSpPr>
        <p:grpSpPr>
          <a:xfrm>
            <a:off x="1996396" y="3037227"/>
            <a:ext cx="1007470" cy="462633"/>
            <a:chOff x="6594947" y="3204055"/>
            <a:chExt cx="1007470" cy="462633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2FCC61A5-E45B-6941-BEB0-418EE201D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2287" t="35714" r="42067" b="18857"/>
            <a:stretch/>
          </p:blipFill>
          <p:spPr>
            <a:xfrm rot="16200000">
              <a:off x="6867367" y="2931638"/>
              <a:ext cx="462632" cy="1007468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734F205-8D8A-6245-A3CA-6F310D9B4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2287" t="55706" r="42067" b="18856"/>
            <a:stretch/>
          </p:blipFill>
          <p:spPr>
            <a:xfrm rot="5400000">
              <a:off x="6645698" y="3153304"/>
              <a:ext cx="462633" cy="56413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94BDF843-80C8-EB4C-9130-42091E02A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4841" t="39746" r="44708" b="46749"/>
            <a:stretch/>
          </p:blipFill>
          <p:spPr>
            <a:xfrm rot="16200000">
              <a:off x="6926737" y="3285626"/>
              <a:ext cx="309047" cy="299489"/>
            </a:xfrm>
            <a:prstGeom prst="rect">
              <a:avLst/>
            </a:prstGeom>
          </p:spPr>
        </p:pic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30E99451-E4C7-8E4E-9810-63ABD4EB3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32441" flipH="1">
            <a:off x="5674322" y="2839702"/>
            <a:ext cx="2171688" cy="190500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332977-365A-1842-98D0-3C0F9008D068}"/>
              </a:ext>
            </a:extLst>
          </p:cNvPr>
          <p:cNvSpPr txBox="1"/>
          <p:nvPr/>
        </p:nvSpPr>
        <p:spPr>
          <a:xfrm>
            <a:off x="5772776" y="116357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Pflegeheim Intranet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3961167-447F-A941-9DA4-C225F3F5534B}"/>
              </a:ext>
            </a:extLst>
          </p:cNvPr>
          <p:cNvSpPr txBox="1"/>
          <p:nvPr/>
        </p:nvSpPr>
        <p:spPr>
          <a:xfrm>
            <a:off x="5847629" y="4367780"/>
            <a:ext cx="186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Pflegeheim </a:t>
            </a:r>
            <a:br>
              <a:rPr lang="de-DE" dirty="0"/>
            </a:br>
            <a:r>
              <a:rPr lang="de-DE" dirty="0"/>
              <a:t>IOT FHIR Gateway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9DC1DD-CE7E-C34C-97FE-34E376D7BCE5}"/>
              </a:ext>
            </a:extLst>
          </p:cNvPr>
          <p:cNvSpPr txBox="1"/>
          <p:nvPr/>
        </p:nvSpPr>
        <p:spPr>
          <a:xfrm>
            <a:off x="3349922" y="5135151"/>
            <a:ext cx="17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IOT FHIR Blutdruck</a:t>
            </a:r>
            <a:br>
              <a:rPr lang="de-DE" dirty="0"/>
            </a:br>
            <a:r>
              <a:rPr lang="de-DE" dirty="0"/>
              <a:t>Device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F26A4F7-DF90-0344-9ACE-6617D517C41F}"/>
              </a:ext>
            </a:extLst>
          </p:cNvPr>
          <p:cNvSpPr txBox="1"/>
          <p:nvPr/>
        </p:nvSpPr>
        <p:spPr>
          <a:xfrm>
            <a:off x="3433315" y="4046577"/>
            <a:ext cx="171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IOT FHIR Temperatur</a:t>
            </a:r>
            <a:br>
              <a:rPr lang="de-DE" dirty="0"/>
            </a:br>
            <a:r>
              <a:rPr lang="de-DE" dirty="0"/>
              <a:t>Sensor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7D1DB14-965F-7943-B4A7-9E98FEBE83A3}"/>
              </a:ext>
            </a:extLst>
          </p:cNvPr>
          <p:cNvSpPr txBox="1"/>
          <p:nvPr/>
        </p:nvSpPr>
        <p:spPr>
          <a:xfrm>
            <a:off x="3493315" y="2203809"/>
            <a:ext cx="171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IOT FHIR Button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D22519-18F3-3D43-B9D3-6A7D35E1F7D8}"/>
              </a:ext>
            </a:extLst>
          </p:cNvPr>
          <p:cNvCxnSpPr>
            <a:stCxn id="32" idx="3"/>
            <a:endCxn id="26" idx="3"/>
          </p:cNvCxnSpPr>
          <p:nvPr/>
        </p:nvCxnSpPr>
        <p:spPr>
          <a:xfrm>
            <a:off x="5209747" y="2388475"/>
            <a:ext cx="477573" cy="1236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3">
            <a:extLst>
              <a:ext uri="{FF2B5EF4-FFF2-40B4-BE49-F238E27FC236}">
                <a16:creationId xmlns:a16="http://schemas.microsoft.com/office/drawing/2014/main" id="{7F3FFFBD-6322-0B4C-94B7-F291C3467559}"/>
              </a:ext>
            </a:extLst>
          </p:cNvPr>
          <p:cNvCxnSpPr>
            <a:cxnSpLocks/>
            <a:stCxn id="31" idx="3"/>
            <a:endCxn id="26" idx="3"/>
          </p:cNvCxnSpPr>
          <p:nvPr/>
        </p:nvCxnSpPr>
        <p:spPr>
          <a:xfrm flipV="1">
            <a:off x="5149747" y="3624697"/>
            <a:ext cx="537573" cy="883545"/>
          </a:xfrm>
          <a:prstGeom prst="bentConnector3">
            <a:avLst>
              <a:gd name="adj1" fmla="val 558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3">
            <a:extLst>
              <a:ext uri="{FF2B5EF4-FFF2-40B4-BE49-F238E27FC236}">
                <a16:creationId xmlns:a16="http://schemas.microsoft.com/office/drawing/2014/main" id="{CEEC03B5-D9A0-C94D-BC49-9A7C9145F780}"/>
              </a:ext>
            </a:extLst>
          </p:cNvPr>
          <p:cNvCxnSpPr>
            <a:cxnSpLocks/>
            <a:stCxn id="30" idx="3"/>
            <a:endCxn id="26" idx="3"/>
          </p:cNvCxnSpPr>
          <p:nvPr/>
        </p:nvCxnSpPr>
        <p:spPr>
          <a:xfrm flipV="1">
            <a:off x="5066354" y="3624697"/>
            <a:ext cx="620966" cy="1972119"/>
          </a:xfrm>
          <a:prstGeom prst="bentConnector3">
            <a:avLst>
              <a:gd name="adj1" fmla="val 60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3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7C237-6B05-0C46-BD45-3785252B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 </a:t>
            </a:r>
            <a:r>
              <a:rPr lang="de-DE" dirty="0" err="1"/>
              <a:t>payload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FF1A8C4-1D53-9244-9CBC-3C9A79CB4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01715"/>
              </p:ext>
            </p:extLst>
          </p:nvPr>
        </p:nvGraphicFramePr>
        <p:xfrm>
          <a:off x="603564" y="1736041"/>
          <a:ext cx="606393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36">
                  <a:extLst>
                    <a:ext uri="{9D8B030D-6E8A-4147-A177-3AD203B41FA5}">
                      <a16:colId xmlns:a16="http://schemas.microsoft.com/office/drawing/2014/main" val="723300448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5107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Payloads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3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Aufstehen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{“aufstehen":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5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{„</a:t>
                      </a:r>
                      <a:r>
                        <a:rPr lang="de-DE" dirty="0" err="1"/>
                        <a:t>hygiene</a:t>
                      </a:r>
                      <a:r>
                        <a:rPr lang="de-DE" dirty="0"/>
                        <a:t>“: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Mahlzeit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{„</a:t>
                      </a:r>
                      <a:r>
                        <a:rPr lang="de-DE" dirty="0" err="1"/>
                        <a:t>mahlzeit</a:t>
                      </a:r>
                      <a:r>
                        <a:rPr lang="de-DE" dirty="0"/>
                        <a:t>“:“</a:t>
                      </a:r>
                      <a:r>
                        <a:rPr lang="de-DE" dirty="0" err="1"/>
                        <a:t>nixt</a:t>
                      </a:r>
                      <a:r>
                        <a:rPr lang="de-DE" dirty="0"/>
                        <a:t>“,“</a:t>
                      </a:r>
                      <a:r>
                        <a:rPr lang="de-DE" dirty="0" err="1"/>
                        <a:t>wenig“,“alles</a:t>
                      </a:r>
                      <a:r>
                        <a:rPr lang="de-DE" dirty="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38491"/>
                  </a:ext>
                </a:extLst>
              </a:tr>
            </a:tbl>
          </a:graphicData>
        </a:graphic>
      </p:graphicFrame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6C72831-F617-D64D-BF0E-CDDCBB791C8E}"/>
              </a:ext>
            </a:extLst>
          </p:cNvPr>
          <p:cNvGrpSpPr/>
          <p:nvPr/>
        </p:nvGrpSpPr>
        <p:grpSpPr>
          <a:xfrm>
            <a:off x="8807804" y="314734"/>
            <a:ext cx="2966848" cy="2437991"/>
            <a:chOff x="387704" y="1327524"/>
            <a:chExt cx="2966848" cy="243799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DA74233-4DE2-2248-A07A-013098154E53}"/>
                </a:ext>
              </a:extLst>
            </p:cNvPr>
            <p:cNvSpPr/>
            <p:nvPr/>
          </p:nvSpPr>
          <p:spPr>
            <a:xfrm>
              <a:off x="387704" y="1327524"/>
              <a:ext cx="2966848" cy="2437991"/>
            </a:xfrm>
            <a:prstGeom prst="rect">
              <a:avLst/>
            </a:prstGeom>
            <a:solidFill>
              <a:srgbClr val="C3BCA5">
                <a:alpha val="61961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Schlaf">
              <a:extLst>
                <a:ext uri="{FF2B5EF4-FFF2-40B4-BE49-F238E27FC236}">
                  <a16:creationId xmlns:a16="http://schemas.microsoft.com/office/drawing/2014/main" id="{F3B143DC-53A3-0D42-8145-46ABD58AB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320" y="1360254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Spüle">
              <a:extLst>
                <a:ext uri="{FF2B5EF4-FFF2-40B4-BE49-F238E27FC236}">
                  <a16:creationId xmlns:a16="http://schemas.microsoft.com/office/drawing/2014/main" id="{3A48F912-DDD3-A74D-9A13-3BA1CCFC1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313" y="1973119"/>
              <a:ext cx="797768" cy="797768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A547098-44D1-AD41-B1D7-EDBCC3FC9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857" t="35714" r="42066" b="18857"/>
            <a:stretch/>
          </p:blipFill>
          <p:spPr>
            <a:xfrm rot="5400000">
              <a:off x="2301255" y="1440155"/>
              <a:ext cx="475375" cy="1007468"/>
            </a:xfrm>
            <a:prstGeom prst="rect">
              <a:avLst/>
            </a:prstGeom>
          </p:spPr>
        </p:pic>
        <p:pic>
          <p:nvPicPr>
            <p:cNvPr id="9" name="Grafik 8" descr="Tisch decken">
              <a:extLst>
                <a:ext uri="{FF2B5EF4-FFF2-40B4-BE49-F238E27FC236}">
                  <a16:creationId xmlns:a16="http://schemas.microsoft.com/office/drawing/2014/main" id="{C9F9D97B-1B22-6949-A6C3-E66BCC3C9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313" y="2748831"/>
              <a:ext cx="914400" cy="9144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25C1A449-3526-2B4D-93EA-FA56BDE7F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6522" t="35714" r="27401" b="18857"/>
            <a:stretch/>
          </p:blipFill>
          <p:spPr>
            <a:xfrm rot="5400000">
              <a:off x="2262443" y="2042785"/>
              <a:ext cx="475374" cy="1007468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FACCEE0-CB63-6146-93DF-E148A5412B4E}"/>
                </a:ext>
              </a:extLst>
            </p:cNvPr>
            <p:cNvGrpSpPr/>
            <p:nvPr/>
          </p:nvGrpSpPr>
          <p:grpSpPr>
            <a:xfrm>
              <a:off x="1996396" y="3037227"/>
              <a:ext cx="1007470" cy="462633"/>
              <a:chOff x="6594947" y="3204055"/>
              <a:chExt cx="1007470" cy="462633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2525695D-81A0-C84E-8DBC-390E9BFFD4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2287" t="35714" r="42067" b="18857"/>
              <a:stretch/>
            </p:blipFill>
            <p:spPr>
              <a:xfrm rot="16200000">
                <a:off x="6867367" y="2931638"/>
                <a:ext cx="462632" cy="100746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E1D8A0F6-B64A-FB41-BAB0-E2AA897783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2287" t="55706" r="42067" b="18856"/>
              <a:stretch/>
            </p:blipFill>
            <p:spPr>
              <a:xfrm rot="5400000">
                <a:off x="6645698" y="3153304"/>
                <a:ext cx="462633" cy="564135"/>
              </a:xfrm>
              <a:prstGeom prst="rect">
                <a:avLst/>
              </a:prstGeom>
            </p:spPr>
          </p:pic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385A3526-9D98-1E4B-8B4D-89F5BDF0D5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4841" t="39746" r="44708" b="46749"/>
              <a:stretch/>
            </p:blipFill>
            <p:spPr>
              <a:xfrm rot="16200000">
                <a:off x="6926737" y="3285626"/>
                <a:ext cx="309047" cy="29948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4256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23EE9-FCD1-7247-8314-CF6EB129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implementation</a:t>
            </a:r>
            <a:r>
              <a:rPr lang="de-DE" dirty="0"/>
              <a:t> – </a:t>
            </a:r>
            <a:r>
              <a:rPr lang="de-DE" dirty="0" err="1"/>
              <a:t>Thingsboard.io</a:t>
            </a:r>
            <a:endParaRPr lang="de-DE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3D8DF-F360-FB4F-8B86-C61E3D13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71" y="1420470"/>
            <a:ext cx="9441737" cy="54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AE1AC-5B63-ED4F-B5A9-A0B10B33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Configuration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D5D28A8-A568-7547-96D5-38C0AF2F2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271928"/>
              </p:ext>
            </p:extLst>
          </p:nvPr>
        </p:nvGraphicFramePr>
        <p:xfrm>
          <a:off x="342900" y="1385888"/>
          <a:ext cx="11117101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661771080"/>
                    </a:ext>
                  </a:extLst>
                </a:gridCol>
                <a:gridCol w="5321300">
                  <a:extLst>
                    <a:ext uri="{9D8B030D-6E8A-4147-A177-3AD203B41FA5}">
                      <a16:colId xmlns:a16="http://schemas.microsoft.com/office/drawing/2014/main" val="970226255"/>
                    </a:ext>
                  </a:extLst>
                </a:gridCol>
                <a:gridCol w="3344701">
                  <a:extLst>
                    <a:ext uri="{9D8B030D-6E8A-4147-A177-3AD203B41FA5}">
                      <a16:colId xmlns:a16="http://schemas.microsoft.com/office/drawing/2014/main" val="226466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GeräteID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38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84e85a10-871e-11ea-bba5-8fe564ae3218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D1fboNDaznSooT4xMyXK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4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Zimmer-A1-Blutdruk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f3ffda10-8717-11ea-bba5-8fe564ae3218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ZItmtbglB18R2oAJoAkZ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8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Zimmer-A1-Button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e8e5d1e0-8715-11ea-bba5-8fe564ae3218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BY9QW4IWjGaKO1DJftKf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2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Zimmer-A1-Thermo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cb7a5110-8717-11ea-bba5-8fe564ae3218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i="0" dirty="0">
                          <a:latin typeface="Courier" pitchFamily="2" charset="0"/>
                        </a:rPr>
                        <a:t>oaZan6c1weTZsg4hVKK6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84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Zimmer-A2-Blutdruk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5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Zimmer-A2-Button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Zimmer-A2-Thermo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Zimmer-A3-Blutdruk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0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Zimmer-A3-Button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4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Zimmer-A3-Thermo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Zimmer-B1-Blutdruk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4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Zimmer-B1-Button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Zimmer-B1-Thermo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i="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5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Breitbild</PresentationFormat>
  <Paragraphs>84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</vt:lpstr>
      <vt:lpstr>PowerPoint-Präsentation</vt:lpstr>
      <vt:lpstr>Pflegejournal – als Tabelle</vt:lpstr>
      <vt:lpstr>Pflegejournal Analyse</vt:lpstr>
      <vt:lpstr>IT Architecture</vt:lpstr>
      <vt:lpstr>Button payload</vt:lpstr>
      <vt:lpstr>First implementation – Thingsboard.io</vt:lpstr>
      <vt:lpstr>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Toldo, Luca</dc:creator>
  <cp:lastModifiedBy>Toldo, Luca</cp:lastModifiedBy>
  <cp:revision>24</cp:revision>
  <dcterms:created xsi:type="dcterms:W3CDTF">2020-04-25T07:00:50Z</dcterms:created>
  <dcterms:modified xsi:type="dcterms:W3CDTF">2020-04-25T22:06:52Z</dcterms:modified>
</cp:coreProperties>
</file>