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6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/>
    <p:restoredTop sz="96281"/>
  </p:normalViewPr>
  <p:slideViewPr>
    <p:cSldViewPr snapToGrid="0" snapToObjects="1">
      <p:cViewPr varScale="1">
        <p:scale>
          <a:sx n="98" d="100"/>
          <a:sy n="98" d="100"/>
        </p:scale>
        <p:origin x="216" y="808"/>
      </p:cViewPr>
      <p:guideLst/>
    </p:cSldViewPr>
  </p:slideViewPr>
  <p:outlineViewPr>
    <p:cViewPr>
      <p:scale>
        <a:sx n="33" d="100"/>
        <a:sy n="33" d="100"/>
      </p:scale>
      <p:origin x="0" y="-218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17D9-A61C-9544-84EF-C16A9035C7E3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B0625-A4CB-F846-9300-F3F353B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>
            <a:lvl2pPr>
              <a:defRPr sz="2600" baseline="0"/>
            </a:lvl2pPr>
            <a:lvl3pPr>
              <a:defRPr sz="2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1021-EED6-8E42-9240-802EE6AEAB9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1" y="1668842"/>
            <a:ext cx="9144000" cy="105461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 Ihara-Bass Formula for Non-Boolean Matrices and Strong Refutations of Random CSPs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40" y="3713466"/>
            <a:ext cx="5368814" cy="24228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Tommaso </a:t>
            </a:r>
            <a:r>
              <a:rPr lang="en-US" sz="2800" dirty="0" err="1"/>
              <a:t>d’Orsi</a:t>
            </a:r>
            <a:endParaRPr lang="en-US" sz="2800" dirty="0"/>
          </a:p>
          <a:p>
            <a:r>
              <a:rPr lang="en-US" sz="2800" i="1" dirty="0">
                <a:solidFill>
                  <a:schemeClr val="accent1"/>
                </a:solidFill>
              </a:rPr>
              <a:t>ETH Zurich</a:t>
            </a:r>
          </a:p>
          <a:p>
            <a:endParaRPr lang="en-US" sz="2800" dirty="0"/>
          </a:p>
          <a:p>
            <a:r>
              <a:rPr lang="en-US" sz="2800" dirty="0"/>
              <a:t>Luca </a:t>
            </a:r>
            <a:r>
              <a:rPr lang="en-US" sz="2800" dirty="0" err="1"/>
              <a:t>Trevisan</a:t>
            </a:r>
            <a:endParaRPr lang="en-US" sz="2800" dirty="0"/>
          </a:p>
          <a:p>
            <a:r>
              <a:rPr lang="en-US" sz="2800" i="1" dirty="0">
                <a:solidFill>
                  <a:schemeClr val="accent1"/>
                </a:solidFill>
              </a:rPr>
              <a:t>Bocconi</a:t>
            </a:r>
            <a:endParaRPr lang="en-US" sz="65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42" y="4193062"/>
            <a:ext cx="3199976" cy="1333999"/>
          </a:xfrm>
          <a:prstGeom prst="rect">
            <a:avLst/>
          </a:prstGeom>
        </p:spPr>
      </p:pic>
      <p:pic>
        <p:nvPicPr>
          <p:cNvPr id="8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38" y="4957535"/>
            <a:ext cx="2250820" cy="1139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7F9781-1810-465B-D485-42976212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198" y="3954361"/>
            <a:ext cx="1773200" cy="29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refutations of k-SAT, k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4-SAT</a:t>
                </a:r>
                <a:r>
                  <a:rPr lang="en-US" dirty="0"/>
                  <a:t> formula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independent random edges has a max cut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k-SAT</a:t>
                </a:r>
                <a:r>
                  <a:rPr lang="en-US" dirty="0"/>
                  <a:t> (k even) formula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independent random edges has a 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do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10" r="-1930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0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refutations of k-SAT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3-SAT</a:t>
                </a:r>
                <a:r>
                  <a:rPr lang="en-US" dirty="0"/>
                  <a:t> formula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random-but-correlated edges has a 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k-SAT</a:t>
                </a:r>
                <a:r>
                  <a:rPr lang="en-US" dirty="0"/>
                  <a:t> formula (k odd)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−1)/2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random-but-correlated edges has a 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10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05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refutations of k-SAT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3-SAT</a:t>
                </a:r>
                <a:r>
                  <a:rPr lang="en-US" dirty="0"/>
                  <a:t> formula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random-but-correlated edges has a 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k-SAT</a:t>
                </a:r>
                <a:r>
                  <a:rPr lang="en-US" dirty="0"/>
                  <a:t> formula (k odd)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−1)/2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random-but-correlated edges has a 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Can do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76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63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refutations of random 4-SAT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5B0-589E-683E-925F-7A095A7E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261"/>
            <a:ext cx="10787743" cy="1745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Enough to provide strong refutation of random 4-XOR [</a:t>
            </a:r>
            <a:r>
              <a:rPr lang="en-US" dirty="0" err="1"/>
              <a:t>Feige</a:t>
            </a:r>
            <a:r>
              <a:rPr lang="en-US" dirty="0"/>
              <a:t> 2002] +... </a:t>
            </a:r>
          </a:p>
          <a:p>
            <a:endParaRPr lang="en-US" dirty="0"/>
          </a:p>
          <a:p>
            <a:r>
              <a:rPr lang="en-US" dirty="0"/>
              <a:t>To find strong refutation of random 4-XOR problem, we can apply trivial (and seemingly not useful) reduction to 2-XOR: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27591-BB09-5A19-BD5B-A4643DACE6C9}"/>
                  </a:ext>
                </a:extLst>
              </p:cNvPr>
              <p:cNvSpPr txBox="1"/>
              <p:nvPr/>
            </p:nvSpPr>
            <p:spPr>
              <a:xfrm>
                <a:off x="1557495" y="3768132"/>
                <a:ext cx="355711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Max # satisfiable constraints in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1,−1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27591-BB09-5A19-BD5B-A4643DACE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95" y="3768132"/>
                <a:ext cx="3557116" cy="2862322"/>
              </a:xfrm>
              <a:prstGeom prst="rect">
                <a:avLst/>
              </a:prstGeom>
              <a:blipFill>
                <a:blip r:embed="rId2"/>
                <a:stretch>
                  <a:fillRect l="-1779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9B372-A8D8-122F-3BAD-A7C091EED974}"/>
                  </a:ext>
                </a:extLst>
              </p:cNvPr>
              <p:cNvSpPr txBox="1"/>
              <p:nvPr/>
            </p:nvSpPr>
            <p:spPr>
              <a:xfrm>
                <a:off x="6764215" y="3768132"/>
                <a:ext cx="3557116" cy="2965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Max # satisfiable constraints in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6,7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1,−1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9B372-A8D8-122F-3BAD-A7C091EE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15" y="3768132"/>
                <a:ext cx="3557116" cy="2965364"/>
              </a:xfrm>
              <a:prstGeom prst="rect">
                <a:avLst/>
              </a:prstGeom>
              <a:blipFill>
                <a:blip r:embed="rId3"/>
                <a:stretch>
                  <a:fillRect l="-1779" t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9AADB-0F46-EA5B-DF0A-4422547B288D}"/>
                  </a:ext>
                </a:extLst>
              </p:cNvPr>
              <p:cNvSpPr txBox="1"/>
              <p:nvPr/>
            </p:nvSpPr>
            <p:spPr>
              <a:xfrm>
                <a:off x="5366657" y="4270549"/>
                <a:ext cx="5727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9AADB-0F46-EA5B-DF0A-4422547B2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57" y="4270549"/>
                <a:ext cx="572756" cy="646331"/>
              </a:xfrm>
              <a:prstGeom prst="rect">
                <a:avLst/>
              </a:prstGeom>
              <a:blipFill>
                <a:blip r:embed="rId4"/>
                <a:stretch>
                  <a:fillRect l="-6522" r="-869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03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random 2-XOR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1"/>
                <a:ext cx="10787743" cy="17457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Strong refutation of random 4-XOR with n variables, m constraints reduces to proving that the optimum is small in</a:t>
                </a:r>
              </a:p>
              <a:p>
                <a:r>
                  <a:rPr lang="en-US" dirty="0"/>
                  <a:t>A random 2-XOR 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clauses,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r>
                  <a:rPr lang="en-US" dirty="0"/>
                  <a:t>Equivalently, a random correlation clustering problem in a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vertices,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random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1"/>
                <a:ext cx="10787743" cy="1745792"/>
              </a:xfrm>
              <a:blipFill>
                <a:blip r:embed="rId2"/>
                <a:stretch>
                  <a:fillRect l="-705" t="-797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9B372-A8D8-122F-3BAD-A7C091EED974}"/>
                  </a:ext>
                </a:extLst>
              </p:cNvPr>
              <p:cNvSpPr txBox="1"/>
              <p:nvPr/>
            </p:nvSpPr>
            <p:spPr>
              <a:xfrm>
                <a:off x="838199" y="3687745"/>
                <a:ext cx="3557116" cy="2965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Max # satisfiable constraints in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6,7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1,−1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9B372-A8D8-122F-3BAD-A7C091EE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687745"/>
                <a:ext cx="3557116" cy="2965364"/>
              </a:xfrm>
              <a:prstGeom prst="rect">
                <a:avLst/>
              </a:prstGeom>
              <a:blipFill>
                <a:blip r:embed="rId3"/>
                <a:stretch>
                  <a:fillRect l="-1773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3855B0D-964D-2E6B-10FB-07115D8CEA93}"/>
              </a:ext>
            </a:extLst>
          </p:cNvPr>
          <p:cNvSpPr/>
          <p:nvPr/>
        </p:nvSpPr>
        <p:spPr>
          <a:xfrm>
            <a:off x="6903217" y="4170066"/>
            <a:ext cx="68328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11DC01-5299-C1BA-E166-89BE96C936AE}"/>
              </a:ext>
            </a:extLst>
          </p:cNvPr>
          <p:cNvSpPr/>
          <p:nvPr/>
        </p:nvSpPr>
        <p:spPr>
          <a:xfrm>
            <a:off x="8452337" y="3429000"/>
            <a:ext cx="68328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5,7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31C31E-DE72-4918-8F05-2A8138D37B24}"/>
              </a:ext>
            </a:extLst>
          </p:cNvPr>
          <p:cNvSpPr/>
          <p:nvPr/>
        </p:nvSpPr>
        <p:spPr>
          <a:xfrm>
            <a:off x="9828962" y="4202723"/>
            <a:ext cx="68328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9FE6D8-E7C3-20E1-BAC5-7A37E36B2F06}"/>
              </a:ext>
            </a:extLst>
          </p:cNvPr>
          <p:cNvSpPr/>
          <p:nvPr/>
        </p:nvSpPr>
        <p:spPr>
          <a:xfrm>
            <a:off x="7586504" y="5170427"/>
            <a:ext cx="68328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D5E63-1F77-43E6-E70E-F5903875F67B}"/>
              </a:ext>
            </a:extLst>
          </p:cNvPr>
          <p:cNvSpPr/>
          <p:nvPr/>
        </p:nvSpPr>
        <p:spPr>
          <a:xfrm>
            <a:off x="9135624" y="5170427"/>
            <a:ext cx="68328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6,7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44F224-A6F4-B3B2-75F8-D5D447F55964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7486439" y="3815862"/>
            <a:ext cx="965898" cy="467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D65DC1-125D-DCBD-7E23-0C0014BD8FD1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269791" y="5557288"/>
            <a:ext cx="86583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65E49-A67E-2163-7402-0670F766B256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135624" y="3815862"/>
            <a:ext cx="793403" cy="5001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5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random 2-XOR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0"/>
                <a:ext cx="10787743" cy="38559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Strong refutation of random 4-XOR with n variables, m constraints reduces to proving that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,. . . 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constraint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constraint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</m:t>
                            </m:r>
                          </m:e>
                          <m:e/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0"/>
                <a:ext cx="10787743" cy="3855947"/>
              </a:xfrm>
              <a:blipFill>
                <a:blip r:embed="rId2"/>
                <a:stretch>
                  <a:fillRect l="-823" t="-3289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random 2-XOR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1"/>
                <a:ext cx="10787743" cy="16101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Want to prove that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,. . . 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1"/>
                <a:ext cx="10787743" cy="1610137"/>
              </a:xfrm>
              <a:blipFill>
                <a:blip r:embed="rId2"/>
                <a:stretch>
                  <a:fillRect l="-705" t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9715D03-74FD-2CD4-9569-F144BB55F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34119"/>
                <a:ext cx="10787743" cy="3094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,. . . 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𝑀𝑦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,. . . 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e>
                                      </m:d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1,1 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e>
                                      </m:d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9715D03-74FD-2CD4-9569-F144BB55F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34119"/>
                <a:ext cx="10787743" cy="3094891"/>
              </a:xfrm>
              <a:prstGeom prst="rect">
                <a:avLst/>
              </a:prstGeom>
              <a:blipFill>
                <a:blip r:embed="rId3"/>
                <a:stretch>
                  <a:fillRect l="-588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5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refutations of random 4-SAT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1"/>
                <a:ext cx="10787743" cy="45867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Enough to provide strong refutation of random 4-XOR [</a:t>
                </a:r>
                <a:r>
                  <a:rPr lang="en-US" dirty="0" err="1"/>
                  <a:t>Feige</a:t>
                </a:r>
                <a:r>
                  <a:rPr lang="en-US" dirty="0"/>
                  <a:t> 2002] +... </a:t>
                </a:r>
              </a:p>
              <a:p>
                <a:endParaRPr lang="en-US" dirty="0"/>
              </a:p>
              <a:p>
                <a:r>
                  <a:rPr lang="en-US" dirty="0"/>
                  <a:t>Can write random 4-XOR formula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constraints as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are non-zero, and each is equally likely to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1"/>
                <a:ext cx="10787743" cy="4586702"/>
              </a:xfrm>
              <a:blipFill>
                <a:blip r:embed="rId2"/>
                <a:stretch>
                  <a:fillRect l="-940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68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random 3-XOR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0"/>
                <a:ext cx="10787743" cy="38559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Strong refutation of random 3-XOR with n variables,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constraints means proving that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constraint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=−1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constraint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</m:t>
                            </m:r>
                          </m:e>
                          <m:e/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0"/>
                <a:ext cx="10787743" cy="3855947"/>
              </a:xfrm>
              <a:blipFill>
                <a:blip r:embed="rId2"/>
                <a:stretch>
                  <a:fillRect l="-823" t="-20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33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random 3-XOR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  <a:blipFill>
                <a:blip r:embed="rId2"/>
                <a:stretch>
                  <a:fillRect t="-20479" b="-3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55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CC8B-234C-4BF5-7D80-905B9D81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 and average-case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C7FE-168B-8215-4693-4B3F5EC4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solvers work well on very large-scale instances coming from program verification, VLSI,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For most applications, it is important to be able to </a:t>
            </a:r>
            <a:r>
              <a:rPr lang="en-US" i="1" dirty="0">
                <a:solidFill>
                  <a:schemeClr val="accent1"/>
                </a:solidFill>
              </a:rPr>
              <a:t>certify </a:t>
            </a:r>
            <a:r>
              <a:rPr lang="en-US" i="1" dirty="0" err="1">
                <a:solidFill>
                  <a:schemeClr val="accent1"/>
                </a:solidFill>
              </a:rPr>
              <a:t>unsatisfiability</a:t>
            </a:r>
            <a:r>
              <a:rPr lang="en-US" i="1" dirty="0">
                <a:solidFill>
                  <a:schemeClr val="accent1"/>
                </a:solidFill>
              </a:rPr>
              <a:t> of unsatisfiable formulas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Average-case complexity does not provide an explanation for feasibility of solving SAT in practice</a:t>
            </a:r>
          </a:p>
        </p:txBody>
      </p:sp>
    </p:spTree>
    <p:extLst>
      <p:ext uri="{BB962C8B-B14F-4D97-AF65-F5344CB8AC3E}">
        <p14:creationId xmlns:p14="http://schemas.microsoft.com/office/powerpoint/2010/main" val="385181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random 3-XOR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Enough to prove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  <a:blipFill>
                <a:blip r:embed="rId2"/>
                <a:stretch>
                  <a:fillRect l="-1058" t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34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random 3-XOR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  <a:blipFill>
                <a:blip r:embed="rId2"/>
                <a:stretch>
                  <a:fillRect l="-1058" t="-25000" b="-19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84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random 3-XOR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𝑀𝑦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where we expect to see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non-zero entries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trace methods, possible to prove spectral bounds sufficient for our goal when 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br>
                  <a:rPr lang="en-US" dirty="0"/>
                </a:br>
                <a:r>
                  <a:rPr lang="en-US" sz="1100" dirty="0"/>
                  <a:t> </a:t>
                </a:r>
                <a:br>
                  <a:rPr lang="en-US" dirty="0"/>
                </a:br>
                <a:r>
                  <a:rPr lang="en-US" sz="2600" dirty="0"/>
                  <a:t>[Allen, O’Donnell, Witmer 2015]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0260"/>
                <a:ext cx="10787743" cy="4770347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38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“Refuting” the existence of a large max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trike="sngStrike" dirty="0"/>
                  <a:t>Sample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</m:sSub>
                  </m:oMath>
                </a14:m>
                <a:endParaRPr lang="en-US" b="0" strike="sngStrike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so that each edge has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</a:t>
                </a:r>
                <a:br>
                  <a:rPr lang="en-US" dirty="0"/>
                </a:br>
                <a:r>
                  <a:rPr lang="en-US" sz="1200" dirty="0"/>
                  <a:t> </a:t>
                </a:r>
                <a:br>
                  <a:rPr lang="en-US" dirty="0"/>
                </a:br>
                <a:r>
                  <a:rPr lang="en-US" dirty="0"/>
                  <a:t>edges are </a:t>
                </a:r>
                <a:r>
                  <a:rPr lang="en-US" dirty="0" err="1"/>
                  <a:t>polylogn</a:t>
                </a:r>
                <a:r>
                  <a:rPr lang="en-US" dirty="0"/>
                  <a:t>-wise independent</a:t>
                </a:r>
              </a:p>
              <a:p>
                <a:endParaRPr lang="en-US" dirty="0"/>
              </a:p>
              <a:p>
                <a:r>
                  <a:rPr lang="en-US" dirty="0"/>
                  <a:t>Can we certify </a:t>
                </a:r>
                <a:r>
                  <a:rPr lang="en-US" dirty="0" err="1"/>
                  <a:t>whp</a:t>
                </a:r>
                <a:r>
                  <a:rPr lang="en-US" dirty="0"/>
                  <a:t> that </a:t>
                </a:r>
                <a:r>
                  <a:rPr lang="en-US" dirty="0">
                    <a:solidFill>
                      <a:schemeClr val="accent1"/>
                    </a:solidFill>
                  </a:rPr>
                  <a:t>max cut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r>
                  <a:rPr lang="en-US" dirty="0"/>
                  <a:t>Is it even true </a:t>
                </a:r>
                <a:r>
                  <a:rPr lang="en-US" dirty="0" err="1"/>
                  <a:t>whp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Yes, implicit in [Bordenave, </a:t>
                </a:r>
                <a:r>
                  <a:rPr lang="en-US" dirty="0" err="1"/>
                  <a:t>Lelarge</a:t>
                </a:r>
                <a:r>
                  <a:rPr lang="en-US" dirty="0"/>
                  <a:t>, </a:t>
                </a:r>
                <a:r>
                  <a:rPr lang="en-US" dirty="0" err="1"/>
                  <a:t>Massoulié</a:t>
                </a:r>
                <a:r>
                  <a:rPr lang="en-US" dirty="0"/>
                  <a:t> 2015] + [Fan, </a:t>
                </a:r>
                <a:r>
                  <a:rPr lang="en-US" dirty="0" err="1"/>
                  <a:t>Montanari</a:t>
                </a:r>
                <a:r>
                  <a:rPr lang="en-US" dirty="0"/>
                  <a:t> 2017]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3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45" y="1117684"/>
            <a:ext cx="3543021" cy="32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5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Non-backtracking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Non-backtracking operator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Boolean 0/1 matrix such that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45" y="1117684"/>
            <a:ext cx="3543021" cy="32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7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Non-backtracking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 err="1"/>
                  <a:t>Whp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Largest real e-value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All others are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 in magnitude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[Bordenave, </a:t>
                </a:r>
                <a:r>
                  <a:rPr lang="en-US" dirty="0" err="1"/>
                  <a:t>Lelarge</a:t>
                </a:r>
                <a:r>
                  <a:rPr lang="en-US" dirty="0"/>
                  <a:t>, </a:t>
                </a:r>
                <a:r>
                  <a:rPr lang="en-US" dirty="0" err="1"/>
                  <a:t>Massoulié</a:t>
                </a:r>
                <a:r>
                  <a:rPr lang="en-US" dirty="0"/>
                  <a:t> 2015]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45" y="1117684"/>
            <a:ext cx="3543021" cy="32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9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Ihara-Bass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an undirected graph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adjacency matrix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diagonal matrix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degree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non-backtracking operator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𝑥𝐵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𝑥𝐴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4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</a:t>
            </a:r>
            <a:r>
              <a:rPr lang="en-US" dirty="0" err="1"/>
              <a:t>Montanari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an undirected graph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adjacency matrix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non-backtracking operator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/>
                        </m:func>
                      </m:sub>
                    </m:sSub>
                  </m:oMath>
                </a14:m>
                <a:r>
                  <a:rPr lang="en-US" dirty="0"/>
                  <a:t>is the smallest (most negative) real eigenvalue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97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“Refuting” the existence of a large max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By combining </a:t>
                </a:r>
                <a:r>
                  <a:rPr lang="en-US" sz="1600" dirty="0"/>
                  <a:t>[Bordenave, </a:t>
                </a:r>
                <a:r>
                  <a:rPr lang="en-US" sz="1600" dirty="0" err="1"/>
                  <a:t>Lelarge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Massoulié</a:t>
                </a:r>
                <a:r>
                  <a:rPr lang="en-US" sz="1600" dirty="0"/>
                  <a:t> 2015] + [Fan, </a:t>
                </a:r>
                <a:r>
                  <a:rPr lang="en-US" sz="1600" dirty="0" err="1"/>
                  <a:t>Montanari</a:t>
                </a:r>
                <a:r>
                  <a:rPr lang="en-US" sz="1600" dirty="0"/>
                  <a:t> 2017]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−(1+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+(1+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Enough to imply: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cut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 err="1"/>
                  <a:t>Goemans</a:t>
                </a:r>
                <a:r>
                  <a:rPr lang="en-US" dirty="0"/>
                  <a:t>-Williamson relaxation can certify it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[FM17] works for all graphs, [BLM15] works in random graphs with </a:t>
                </a:r>
                <a:r>
                  <a:rPr lang="en-US" dirty="0" err="1"/>
                  <a:t>polylogn</a:t>
                </a:r>
                <a:r>
                  <a:rPr lang="en-US" dirty="0"/>
                  <a:t>-wise independent edges and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591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95" y="1323652"/>
            <a:ext cx="3326005" cy="30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3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technical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6F47-3019-B2A0-5D94-4027C4E7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 a definition of non-backtracking operator B associated to an arbitrary symmetric matrix A (with arbitrary positive and negative entries)</a:t>
            </a:r>
          </a:p>
          <a:p>
            <a:endParaRPr lang="en-US" dirty="0"/>
          </a:p>
          <a:p>
            <a:r>
              <a:rPr lang="en-US" dirty="0"/>
              <a:t>Prove a Ihara-Bass formula</a:t>
            </a:r>
          </a:p>
          <a:p>
            <a:endParaRPr lang="en-US" dirty="0"/>
          </a:p>
          <a:p>
            <a:r>
              <a:rPr lang="en-US" dirty="0"/>
              <a:t>Prove a Fan-</a:t>
            </a:r>
            <a:r>
              <a:rPr lang="en-US" dirty="0" err="1"/>
              <a:t>Montanari</a:t>
            </a:r>
            <a:r>
              <a:rPr lang="en-US" dirty="0"/>
              <a:t> type result</a:t>
            </a:r>
          </a:p>
          <a:p>
            <a:endParaRPr lang="en-US" dirty="0"/>
          </a:p>
          <a:p>
            <a:r>
              <a:rPr lang="en-US" dirty="0"/>
              <a:t>Prove a Bordenave-Leland-</a:t>
            </a:r>
            <a:r>
              <a:rPr lang="en-US" dirty="0" err="1"/>
              <a:t>Massoulié</a:t>
            </a:r>
            <a:r>
              <a:rPr lang="en-US" dirty="0"/>
              <a:t> type result for the matrices coming from the 3-XOR reduction</a:t>
            </a:r>
          </a:p>
        </p:txBody>
      </p:sp>
    </p:spTree>
    <p:extLst>
      <p:ext uri="{BB962C8B-B14F-4D97-AF65-F5344CB8AC3E}">
        <p14:creationId xmlns:p14="http://schemas.microsoft.com/office/powerpoint/2010/main" val="292082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445-BFBD-529D-5E03-C429AC0A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Refuting random k-SAT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C8687-F976-BB4C-AB28-9DA57D6D6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Pick a random k-SAT formula with n variables, m clauses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formula is unsatisfiable </a:t>
                </a:r>
                <a:r>
                  <a:rPr lang="en-US" dirty="0" err="1"/>
                  <a:t>whp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Seems hard to find proof of </a:t>
                </a:r>
                <a:r>
                  <a:rPr lang="en-US" dirty="0" err="1"/>
                  <a:t>unsatisfiability</a:t>
                </a:r>
                <a:r>
                  <a:rPr lang="en-US" dirty="0"/>
                  <a:t> when m is, say, O(n log n)</a:t>
                </a:r>
              </a:p>
              <a:p>
                <a:endParaRPr lang="en-US" dirty="0"/>
              </a:p>
              <a:p>
                <a:r>
                  <a:rPr lang="en-US" dirty="0" err="1"/>
                  <a:t>Feige</a:t>
                </a:r>
                <a:r>
                  <a:rPr lang="en-US" dirty="0"/>
                  <a:t> proposed it as a complexity assumption</a:t>
                </a:r>
              </a:p>
              <a:p>
                <a:endParaRPr lang="en-US" dirty="0"/>
              </a:p>
              <a:p>
                <a:r>
                  <a:rPr lang="en-US" dirty="0"/>
                  <a:t>Problem becomes easier for larger m. When is it poly-time?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C8687-F976-BB4C-AB28-9DA57D6D6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10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2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Ihara-Bass type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give a definition of a non-backtracking operator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associated to an arbitrary 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non-zero entries (which can be arbitrary positive and negative numbers) such that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𝑥𝐵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𝑥𝐿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analog of the matrix of degrees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are matrices associated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are equal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Boolean</a:t>
                </a:r>
              </a:p>
              <a:p>
                <a:endParaRPr lang="en-US" dirty="0"/>
              </a:p>
              <a:p>
                <a:r>
                  <a:rPr lang="en-US" dirty="0"/>
                  <a:t>A Fan-</a:t>
                </a:r>
                <a:r>
                  <a:rPr lang="en-US" dirty="0" err="1"/>
                  <a:t>Montanari</a:t>
                </a:r>
                <a:r>
                  <a:rPr lang="en-US" dirty="0"/>
                  <a:t> type result can be proved from the above formula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39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4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Bordenave-Leland-</a:t>
            </a:r>
            <a:r>
              <a:rPr lang="en-US" dirty="0" err="1"/>
              <a:t>Massoulié</a:t>
            </a:r>
            <a:r>
              <a:rPr lang="en-US" dirty="0"/>
              <a:t> type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Take a random 3-XOR formula with n variables and m constraints</a:t>
                </a:r>
              </a:p>
              <a:p>
                <a:r>
                  <a:rPr lang="en-US" dirty="0"/>
                  <a:t>Reduce bounding the max 3-XOR problem to a quadratic optimization</a:t>
                </a:r>
                <a:br>
                  <a:rPr lang="en-US" dirty="0"/>
                </a:br>
                <a:br>
                  <a:rPr lang="en-US" sz="1400" dirty="0"/>
                </a:br>
                <a:r>
                  <a:rPr lang="en-US" dirty="0"/>
                  <a:t>problem defined by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non-zero entries</a:t>
                </a:r>
              </a:p>
              <a:p>
                <a:endParaRPr lang="en-US" dirty="0"/>
              </a:p>
              <a:p>
                <a:r>
                  <a:rPr lang="en-US" dirty="0"/>
                  <a:t>The non-backtracking operator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satisfies </a:t>
                </a:r>
                <a:r>
                  <a:rPr lang="en-US" dirty="0" err="1"/>
                  <a:t>whp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 is a certificate that in the 3-XOR, at most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constraints can be simultaneously satisfied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91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588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A01A-2120-9878-CF92-CBDFF33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88148-2D33-A094-A380-D8DA3CA116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give an </a:t>
                </a:r>
                <a:r>
                  <a:rPr lang="en-US" dirty="0">
                    <a:solidFill>
                      <a:schemeClr val="accent2"/>
                    </a:solidFill>
                  </a:rPr>
                  <a:t>algorithm</a:t>
                </a:r>
                <a:r>
                  <a:rPr lang="en-US" dirty="0"/>
                  <a:t> that, </a:t>
                </a:r>
                <a:r>
                  <a:rPr lang="en-US" dirty="0" err="1"/>
                  <a:t>whp</a:t>
                </a:r>
                <a:r>
                  <a:rPr lang="en-US" dirty="0"/>
                  <a:t>, finds </a:t>
                </a:r>
                <a:r>
                  <a:rPr lang="en-US" dirty="0">
                    <a:solidFill>
                      <a:schemeClr val="accent2"/>
                    </a:solidFill>
                  </a:rPr>
                  <a:t>strong refutations </a:t>
                </a:r>
                <a:r>
                  <a:rPr lang="en-US" dirty="0"/>
                  <a:t>of random 3XOR and </a:t>
                </a:r>
                <a:r>
                  <a:rPr lang="en-US" dirty="0">
                    <a:solidFill>
                      <a:schemeClr val="accent2"/>
                    </a:solidFill>
                  </a:rPr>
                  <a:t>random 3SAT </a:t>
                </a:r>
                <a:r>
                  <a:rPr lang="en-US" dirty="0"/>
                  <a:t>problems where the number of constraints/clauses is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Breaks long-standing barrier</a:t>
                </a:r>
              </a:p>
              <a:p>
                <a:endParaRPr lang="en-US" dirty="0"/>
              </a:p>
              <a:p>
                <a:r>
                  <a:rPr lang="en-US" dirty="0"/>
                  <a:t>Shows that one can analyze </a:t>
                </a:r>
                <a:r>
                  <a:rPr lang="en-US" dirty="0">
                    <a:solidFill>
                      <a:schemeClr val="accent2"/>
                    </a:solidFill>
                  </a:rPr>
                  <a:t>random</a:t>
                </a:r>
                <a:r>
                  <a:rPr lang="en-US" dirty="0"/>
                  <a:t> matrices that have an expected </a:t>
                </a:r>
                <a:r>
                  <a:rPr lang="en-US" dirty="0">
                    <a:solidFill>
                      <a:schemeClr val="accent2"/>
                    </a:solidFill>
                  </a:rPr>
                  <a:t>constant number of non-zero entries per row</a:t>
                </a:r>
                <a:r>
                  <a:rPr lang="en-US" dirty="0"/>
                  <a:t>, and such that the entries are </a:t>
                </a:r>
                <a:r>
                  <a:rPr lang="en-US" dirty="0">
                    <a:solidFill>
                      <a:schemeClr val="accent2"/>
                    </a:solidFill>
                  </a:rPr>
                  <a:t>non-independent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Generalize the theory of non-backtracking operators to arbitrary matrices </a:t>
                </a:r>
                <a:r>
                  <a:rPr lang="en-US" dirty="0"/>
                  <a:t>(graphs with arbitrary positive and negative weights) in a way that recovers both spectral bounds and algorithmic applications of the </a:t>
                </a:r>
                <a:r>
                  <a:rPr lang="en-US" dirty="0" err="1"/>
                  <a:t>boolean</a:t>
                </a:r>
                <a:r>
                  <a:rPr lang="en-US" dirty="0"/>
                  <a:t>/unweighted case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88148-2D33-A094-A380-D8DA3CA11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48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9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445-BFBD-529D-5E03-C429AC0A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Refuting random k-SAT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C8687-F976-BB4C-AB28-9DA57D6D6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752" y="1297653"/>
                <a:ext cx="10515600" cy="519522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Easy to see: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there is, </a:t>
                </a:r>
                <a:r>
                  <a:rPr lang="en-US" dirty="0" err="1"/>
                  <a:t>whp</a:t>
                </a:r>
                <a:r>
                  <a:rPr lang="en-US" dirty="0"/>
                  <a:t>, an efficiently constructable refutation by </a:t>
                </a:r>
                <a:r>
                  <a:rPr lang="en-US" i="1" dirty="0"/>
                  <a:t>tree-like resolution</a:t>
                </a:r>
                <a:br>
                  <a:rPr lang="en-US" i="1" dirty="0"/>
                </a:br>
                <a:endParaRPr lang="en-US" i="1" dirty="0"/>
              </a:p>
              <a:p>
                <a:pPr lvl="1"/>
                <a:r>
                  <a:rPr lang="en-US" sz="2900" dirty="0"/>
                  <a:t>More work: same if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9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900" dirty="0"/>
              </a:p>
              <a:p>
                <a:endParaRPr lang="en-US" sz="2900" dirty="0"/>
              </a:p>
              <a:p>
                <a:r>
                  <a:rPr lang="en-US" dirty="0"/>
                  <a:t>By </a:t>
                </a:r>
                <a:r>
                  <a:rPr lang="en-US" i="1" dirty="0"/>
                  <a:t>spectral methods: </a:t>
                </a:r>
                <a:r>
                  <a:rPr lang="en-US" dirty="0" err="1"/>
                  <a:t>whp</a:t>
                </a:r>
                <a:r>
                  <a:rPr lang="en-US" dirty="0"/>
                  <a:t> efficiently constructable  refutation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[</a:t>
                </a:r>
                <a:r>
                  <a:rPr lang="en-US" dirty="0" err="1"/>
                  <a:t>Goerdt</a:t>
                </a:r>
                <a:r>
                  <a:rPr lang="en-US" dirty="0"/>
                  <a:t>, </a:t>
                </a:r>
                <a:r>
                  <a:rPr lang="en-US" dirty="0" err="1"/>
                  <a:t>Krivelevich</a:t>
                </a:r>
                <a:r>
                  <a:rPr lang="en-US" dirty="0"/>
                  <a:t> 2001]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more sophisticated spectral methods: </a:t>
                </a:r>
                <a:r>
                  <a:rPr lang="en-US" dirty="0" err="1"/>
                  <a:t>whp</a:t>
                </a:r>
                <a:r>
                  <a:rPr lang="en-US" dirty="0"/>
                  <a:t> </a:t>
                </a:r>
                <a:r>
                  <a:rPr lang="en-US" i="1" dirty="0"/>
                  <a:t>strong refutation</a:t>
                </a:r>
                <a:r>
                  <a:rPr lang="en-US" dirty="0"/>
                  <a:t> 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if k is even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:r>
                  <a:rPr lang="en-US" dirty="0"/>
                  <a:t>if k is odd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[Friedman, </a:t>
                </a:r>
                <a:r>
                  <a:rPr lang="en-US" dirty="0" err="1"/>
                  <a:t>Goerdt</a:t>
                </a:r>
                <a:r>
                  <a:rPr lang="en-US" dirty="0"/>
                  <a:t> 2001] . . . [Allen, O’Donnell, Witmer 2015]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C8687-F976-BB4C-AB28-9DA57D6D6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752" y="1297653"/>
                <a:ext cx="10515600" cy="5195222"/>
              </a:xfrm>
              <a:blipFill>
                <a:blip r:embed="rId2"/>
                <a:stretch>
                  <a:fillRect l="-60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445-BFBD-529D-5E03-C429AC0A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C8687-F976-BB4C-AB28-9DA57D6D6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Efficiently computable strong refutation 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 if k is even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:r>
                  <a:rPr lang="en-US" dirty="0"/>
                  <a:t>if k is odd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[Friedman, </a:t>
                </a:r>
                <a:r>
                  <a:rPr lang="en-US" dirty="0" err="1"/>
                  <a:t>Goerdt</a:t>
                </a:r>
                <a:r>
                  <a:rPr lang="en-US" dirty="0"/>
                  <a:t> 2001] . . . [Allen, O’Donnell, Witmer 2015]</a:t>
                </a:r>
              </a:p>
              <a:p>
                <a:endParaRPr lang="en-US" dirty="0"/>
              </a:p>
              <a:p>
                <a:r>
                  <a:rPr lang="en-US" dirty="0"/>
                  <a:t>Our result:</a:t>
                </a:r>
                <a:br>
                  <a:rPr lang="en-US" dirty="0">
                    <a:solidFill>
                      <a:schemeClr val="accent2"/>
                    </a:solidFill>
                  </a:rPr>
                </a:b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en-US" dirty="0"/>
                  <a:t>even if k odd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C8687-F976-BB4C-AB28-9DA57D6D6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93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“Refuting” the existence of a large max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Whp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max cut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/>
                  <a:t>Proof: Chernoff bounds + union bound</a:t>
                </a:r>
              </a:p>
              <a:p>
                <a:endParaRPr lang="en-US" dirty="0"/>
              </a:p>
              <a:p>
                <a:r>
                  <a:rPr lang="en-US" dirty="0" err="1"/>
                  <a:t>Whp</a:t>
                </a:r>
                <a:r>
                  <a:rPr lang="en-US" dirty="0"/>
                  <a:t>, there is efficiently computable proof that </a:t>
                </a:r>
                <a:r>
                  <a:rPr lang="en-US" dirty="0">
                    <a:solidFill>
                      <a:schemeClr val="accent1"/>
                    </a:solidFill>
                  </a:rPr>
                  <a:t>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/>
                  <a:t>Proof: [</a:t>
                </a:r>
                <a:r>
                  <a:rPr lang="en-US" dirty="0" err="1"/>
                  <a:t>Feige</a:t>
                </a:r>
                <a:r>
                  <a:rPr lang="en-US" dirty="0"/>
                  <a:t>, </a:t>
                </a:r>
                <a:r>
                  <a:rPr lang="en-US" dirty="0" err="1"/>
                  <a:t>Ofek</a:t>
                </a:r>
                <a:r>
                  <a:rPr lang="en-US" dirty="0"/>
                  <a:t> 2005] or </a:t>
                </a:r>
                <a:r>
                  <a:rPr lang="en-US" dirty="0" err="1"/>
                  <a:t>Grothendieck’s</a:t>
                </a:r>
                <a:r>
                  <a:rPr lang="en-US" dirty="0"/>
                  <a:t> inequality + Chernoff bounds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45" y="1117684"/>
            <a:ext cx="3543021" cy="32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6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“Refuting” the existence of a large max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trike="sngStrike" dirty="0"/>
                  <a:t>Sample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</m:sSub>
                  </m:oMath>
                </a14:m>
                <a:endParaRPr lang="en-US" b="0" strike="sngStrike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so that each edge has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</a:t>
                </a:r>
                <a:br>
                  <a:rPr lang="en-US" dirty="0"/>
                </a:br>
                <a:r>
                  <a:rPr lang="en-US" sz="1200" dirty="0"/>
                  <a:t> </a:t>
                </a:r>
                <a:br>
                  <a:rPr lang="en-US" dirty="0"/>
                </a:br>
                <a:r>
                  <a:rPr lang="en-US" dirty="0"/>
                  <a:t>edges are </a:t>
                </a:r>
                <a:r>
                  <a:rPr lang="en-US" dirty="0" err="1">
                    <a:solidFill>
                      <a:srgbClr val="FF0000"/>
                    </a:solidFill>
                  </a:rPr>
                  <a:t>polylogn</a:t>
                </a:r>
                <a:r>
                  <a:rPr lang="en-US" dirty="0">
                    <a:solidFill>
                      <a:srgbClr val="FF0000"/>
                    </a:solidFill>
                  </a:rPr>
                  <a:t>-wise independent</a:t>
                </a:r>
              </a:p>
              <a:p>
                <a:endParaRPr lang="en-US" dirty="0"/>
              </a:p>
              <a:p>
                <a:r>
                  <a:rPr lang="en-US" dirty="0"/>
                  <a:t>Can we certify </a:t>
                </a:r>
                <a:r>
                  <a:rPr lang="en-US" dirty="0" err="1"/>
                  <a:t>whp</a:t>
                </a:r>
                <a:r>
                  <a:rPr lang="en-US" dirty="0"/>
                  <a:t> that </a:t>
                </a:r>
                <a:r>
                  <a:rPr lang="en-US" dirty="0">
                    <a:solidFill>
                      <a:schemeClr val="accent1"/>
                    </a:solidFill>
                  </a:rPr>
                  <a:t>max cut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r>
                  <a:rPr lang="en-US" dirty="0"/>
                  <a:t>Is it even true </a:t>
                </a:r>
                <a:r>
                  <a:rPr lang="en-US" dirty="0" err="1"/>
                  <a:t>whp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(If distribution has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cannot take union bounds!)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45" y="1117684"/>
            <a:ext cx="3543021" cy="32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9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CDF-B1DB-0708-8712-F255625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“Refuting” the existence of a large max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261"/>
                <a:ext cx="7099998" cy="458670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so that each edge has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sz="1200" dirty="0"/>
                  <a:t> </a:t>
                </a:r>
                <a:br>
                  <a:rPr lang="en-US" dirty="0"/>
                </a:br>
                <a:r>
                  <a:rPr lang="en-US" dirty="0"/>
                  <a:t>and edges are </a:t>
                </a:r>
                <a:r>
                  <a:rPr lang="en-US" dirty="0" err="1"/>
                  <a:t>polylogn</a:t>
                </a:r>
                <a:r>
                  <a:rPr lang="en-US" dirty="0"/>
                  <a:t>-wise independent</a:t>
                </a:r>
              </a:p>
              <a:p>
                <a:endParaRPr lang="en-US" dirty="0"/>
              </a:p>
              <a:p>
                <a:r>
                  <a:rPr lang="en-US" dirty="0"/>
                  <a:t>By trace methods, </a:t>
                </a:r>
                <a:r>
                  <a:rPr lang="en-US" dirty="0" err="1"/>
                  <a:t>whp</a:t>
                </a:r>
                <a:r>
                  <a:rPr lang="en-US" dirty="0"/>
                  <a:t> non-trivial eigenvalues of</a:t>
                </a:r>
                <a:br>
                  <a:rPr lang="en-US" dirty="0"/>
                </a:br>
                <a:r>
                  <a:rPr lang="en-US" sz="1100" dirty="0"/>
                  <a:t> </a:t>
                </a:r>
                <a:br>
                  <a:rPr lang="en-US" dirty="0"/>
                </a:br>
                <a:r>
                  <a:rPr lang="en-US" dirty="0"/>
                  <a:t>adjacency matrix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/>
                  <a:t> in magnitude</a:t>
                </a:r>
              </a:p>
              <a:p>
                <a:endParaRPr lang="en-US" dirty="0"/>
              </a:p>
              <a:p>
                <a:r>
                  <a:rPr lang="en-US" dirty="0"/>
                  <a:t>Trace calculation needs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-wise independence of edges</a:t>
                </a:r>
              </a:p>
              <a:p>
                <a:endParaRPr lang="en-US" dirty="0"/>
              </a:p>
              <a:p>
                <a:r>
                  <a:rPr lang="en-US" dirty="0" err="1"/>
                  <a:t>Whp</a:t>
                </a:r>
                <a:r>
                  <a:rPr lang="en-US" dirty="0"/>
                  <a:t>, max cut is certifiably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36F47-3019-B2A0-5D94-4027C4E7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261"/>
                <a:ext cx="7099998" cy="4586702"/>
              </a:xfrm>
              <a:blipFill>
                <a:blip r:embed="rId2"/>
                <a:stretch>
                  <a:fillRect l="-143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GraphStream - Random graph generator">
            <a:extLst>
              <a:ext uri="{FF2B5EF4-FFF2-40B4-BE49-F238E27FC236}">
                <a16:creationId xmlns:a16="http://schemas.microsoft.com/office/drawing/2014/main" id="{F5DA90DF-8B83-1BB3-7493-3F7B18E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979" y="1308603"/>
            <a:ext cx="3543021" cy="32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5D3-40AA-358E-64D7-79796CD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refutations of k-SAT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4-SAT</a:t>
                </a:r>
                <a:r>
                  <a:rPr lang="en-US" dirty="0"/>
                  <a:t> formula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independent random edges has a max cut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Refuting random </a:t>
                </a:r>
                <a:r>
                  <a:rPr lang="en-US" dirty="0">
                    <a:solidFill>
                      <a:schemeClr val="accent1"/>
                    </a:solidFill>
                  </a:rPr>
                  <a:t>3-SAT</a:t>
                </a:r>
                <a:r>
                  <a:rPr lang="en-US" dirty="0"/>
                  <a:t> formula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clauses reduces to a problem similar to</a:t>
                </a:r>
              </a:p>
              <a:p>
                <a:pPr lvl="1"/>
                <a:r>
                  <a:rPr lang="en-US" dirty="0"/>
                  <a:t>Find a certificate that a given random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random-but-correlated edges has a max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625B0-589E-683E-925F-7A095A7E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39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7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14830</TotalTime>
  <Words>1944</Words>
  <Application>Microsoft Macintosh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A Ihara-Bass Formula for Non-Boolean Matrices and Strong Refutations of Random CSPs</vt:lpstr>
      <vt:lpstr>SAT solvers and average-case complexity</vt:lpstr>
      <vt:lpstr>Refuting random k-SAT</vt:lpstr>
      <vt:lpstr>Refuting random k-SAT</vt:lpstr>
      <vt:lpstr>Our result</vt:lpstr>
      <vt:lpstr>“Refuting” the existence of a large max cut</vt:lpstr>
      <vt:lpstr>“Refuting” the existence of a large max cut</vt:lpstr>
      <vt:lpstr>“Refuting” the existence of a large max cut</vt:lpstr>
      <vt:lpstr>Strong refutations of k-SAT</vt:lpstr>
      <vt:lpstr>Strong refutations of k-SAT, k even</vt:lpstr>
      <vt:lpstr>Strong refutations of k-SAT</vt:lpstr>
      <vt:lpstr>Strong refutations of k-SAT</vt:lpstr>
      <vt:lpstr>Strong refutations of random 4-SAT</vt:lpstr>
      <vt:lpstr>Reduction to random 2-XOR</vt:lpstr>
      <vt:lpstr>Reduction to random 2-XOR</vt:lpstr>
      <vt:lpstr>Reduction to random 2-XOR</vt:lpstr>
      <vt:lpstr>Strong refutations of random 4-SAT</vt:lpstr>
      <vt:lpstr>How to deal with random 3-XOR</vt:lpstr>
      <vt:lpstr>How to deal with random 3-XOR</vt:lpstr>
      <vt:lpstr>How to deal with random 3-XOR</vt:lpstr>
      <vt:lpstr>How to deal with random 3-XOR</vt:lpstr>
      <vt:lpstr>How to deal with random 3-XOR</vt:lpstr>
      <vt:lpstr>“Refuting” the existence of a large max cut</vt:lpstr>
      <vt:lpstr>Non-backtracking operator</vt:lpstr>
      <vt:lpstr>Non-backtracking operator</vt:lpstr>
      <vt:lpstr>Ihara-Bass formula</vt:lpstr>
      <vt:lpstr>Fan-Montanari</vt:lpstr>
      <vt:lpstr>“Refuting” the existence of a large max cut</vt:lpstr>
      <vt:lpstr>Our technical contributions</vt:lpstr>
      <vt:lpstr>Our Ihara-Bass type formula</vt:lpstr>
      <vt:lpstr>Our Bordenave-Leland-Massoulié type bound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Alon-Boppana Type Bound for Weighted Graphs and Lowerbounds for Spectral Sparsification</dc:title>
  <dc:creator>junce luca</dc:creator>
  <cp:lastModifiedBy>Luca Trevisan</cp:lastModifiedBy>
  <cp:revision>114</cp:revision>
  <cp:lastPrinted>2021-01-06T12:11:49Z</cp:lastPrinted>
  <dcterms:created xsi:type="dcterms:W3CDTF">2018-01-05T16:35:12Z</dcterms:created>
  <dcterms:modified xsi:type="dcterms:W3CDTF">2022-05-29T08:36:27Z</dcterms:modified>
</cp:coreProperties>
</file>