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304" r:id="rId3"/>
    <p:sldId id="257" r:id="rId4"/>
    <p:sldId id="260" r:id="rId5"/>
    <p:sldId id="276" r:id="rId6"/>
    <p:sldId id="258" r:id="rId7"/>
    <p:sldId id="277" r:id="rId8"/>
    <p:sldId id="286" r:id="rId9"/>
    <p:sldId id="259" r:id="rId10"/>
    <p:sldId id="305" r:id="rId11"/>
    <p:sldId id="278" r:id="rId12"/>
    <p:sldId id="261" r:id="rId13"/>
    <p:sldId id="299" r:id="rId14"/>
    <p:sldId id="287" r:id="rId15"/>
    <p:sldId id="279" r:id="rId16"/>
    <p:sldId id="288" r:id="rId17"/>
    <p:sldId id="262" r:id="rId18"/>
    <p:sldId id="280" r:id="rId19"/>
    <p:sldId id="281" r:id="rId20"/>
    <p:sldId id="282" r:id="rId21"/>
    <p:sldId id="303" r:id="rId22"/>
    <p:sldId id="283" r:id="rId23"/>
    <p:sldId id="300" r:id="rId24"/>
    <p:sldId id="301" r:id="rId25"/>
    <p:sldId id="284" r:id="rId26"/>
    <p:sldId id="285" r:id="rId27"/>
    <p:sldId id="289" r:id="rId28"/>
    <p:sldId id="290" r:id="rId29"/>
    <p:sldId id="291" r:id="rId30"/>
    <p:sldId id="264" r:id="rId31"/>
    <p:sldId id="292" r:id="rId32"/>
    <p:sldId id="293" r:id="rId33"/>
    <p:sldId id="294" r:id="rId34"/>
    <p:sldId id="295" r:id="rId35"/>
    <p:sldId id="296" r:id="rId36"/>
    <p:sldId id="302" r:id="rId37"/>
    <p:sldId id="269" r:id="rId38"/>
    <p:sldId id="306" r:id="rId39"/>
    <p:sldId id="27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6"/>
    <p:restoredTop sz="93692"/>
  </p:normalViewPr>
  <p:slideViewPr>
    <p:cSldViewPr snapToGrid="0" snapToObjects="1">
      <p:cViewPr varScale="1">
        <p:scale>
          <a:sx n="98" d="100"/>
          <a:sy n="98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B17D9-A61C-9544-84EF-C16A9035C7E3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B0625-A4CB-F846-9300-F3F353B2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31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021-EED6-8E42-9240-802EE6AEAB9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3A7-168D-864D-A739-1F3BF296D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9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021-EED6-8E42-9240-802EE6AEAB9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3A7-168D-864D-A739-1F3BF296D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2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021-EED6-8E42-9240-802EE6AEAB9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3A7-168D-864D-A739-1F3BF296D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3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586702"/>
          </a:xfrm>
        </p:spPr>
        <p:txBody>
          <a:bodyPr/>
          <a:lstStyle>
            <a:lvl2pPr>
              <a:defRPr sz="2600" baseline="0"/>
            </a:lvl2pPr>
            <a:lvl3pPr>
              <a:defRPr sz="24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021-EED6-8E42-9240-802EE6AEAB9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3A7-168D-864D-A739-1F3BF296D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1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021-EED6-8E42-9240-802EE6AEAB9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3A7-168D-864D-A739-1F3BF296D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4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021-EED6-8E42-9240-802EE6AEAB9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3A7-168D-864D-A739-1F3BF296D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8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021-EED6-8E42-9240-802EE6AEAB9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3A7-168D-864D-A739-1F3BF296D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0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021-EED6-8E42-9240-802EE6AEAB9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3A7-168D-864D-A739-1F3BF296D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8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021-EED6-8E42-9240-802EE6AEAB9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3A7-168D-864D-A739-1F3BF296D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021-EED6-8E42-9240-802EE6AEAB9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3A7-168D-864D-A739-1F3BF296D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5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021-EED6-8E42-9240-802EE6AEAB9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3A7-168D-864D-A739-1F3BF296D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F1021-EED6-8E42-9240-802EE6AEAB9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783A7-168D-864D-A739-1F3BF296D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7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2211"/>
            <a:ext cx="9144000" cy="105461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Randomness e </a:t>
            </a:r>
            <a:r>
              <a:rPr lang="en-US" sz="4400" dirty="0" err="1">
                <a:solidFill>
                  <a:schemeClr val="accent1"/>
                </a:solidFill>
              </a:rPr>
              <a:t>Pseudorandomness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  <a:r>
              <a:rPr lang="en-US" sz="4400" dirty="0" err="1">
                <a:solidFill>
                  <a:schemeClr val="accent1"/>
                </a:solidFill>
              </a:rPr>
              <a:t>nella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  <a:r>
              <a:rPr lang="en-US" sz="4400" dirty="0" err="1">
                <a:solidFill>
                  <a:schemeClr val="accent1"/>
                </a:solidFill>
              </a:rPr>
              <a:t>Computazione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4140" y="3713466"/>
            <a:ext cx="5368814" cy="242282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Luca </a:t>
            </a:r>
            <a:r>
              <a:rPr lang="en-US" sz="2800" dirty="0" err="1"/>
              <a:t>Trevisan</a:t>
            </a:r>
            <a:endParaRPr lang="en-US" sz="2800" dirty="0"/>
          </a:p>
          <a:p>
            <a:r>
              <a:rPr lang="en-US" sz="2800" dirty="0" err="1">
                <a:solidFill>
                  <a:schemeClr val="accent1"/>
                </a:solidFill>
              </a:rPr>
              <a:t>Università</a:t>
            </a:r>
            <a:r>
              <a:rPr lang="en-US" sz="2800" dirty="0">
                <a:solidFill>
                  <a:schemeClr val="accent1"/>
                </a:solidFill>
              </a:rPr>
              <a:t> Commerciale </a:t>
            </a:r>
            <a:r>
              <a:rPr lang="en-US" sz="2800" i="1" dirty="0">
                <a:solidFill>
                  <a:schemeClr val="accent1"/>
                </a:solidFill>
              </a:rPr>
              <a:t>Luigi Bocconi</a:t>
            </a:r>
            <a:br>
              <a:rPr lang="en-US" sz="2800" dirty="0"/>
            </a:br>
            <a:endParaRPr lang="en-US" sz="2800" dirty="0"/>
          </a:p>
          <a:p>
            <a:br>
              <a:rPr lang="en-US" sz="2800" dirty="0"/>
            </a:br>
            <a:endParaRPr lang="en-US" sz="65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27" y="3601270"/>
            <a:ext cx="2296613" cy="957407"/>
          </a:xfrm>
          <a:prstGeom prst="rect">
            <a:avLst/>
          </a:prstGeom>
        </p:spPr>
      </p:pic>
      <p:pic>
        <p:nvPicPr>
          <p:cNvPr id="8" name="Immagin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024" y="3429000"/>
            <a:ext cx="2250820" cy="11390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C2D94E-3525-46DD-F7BA-6667F9703684}"/>
              </a:ext>
            </a:extLst>
          </p:cNvPr>
          <p:cNvSpPr txBox="1"/>
          <p:nvPr/>
        </p:nvSpPr>
        <p:spPr>
          <a:xfrm>
            <a:off x="758293" y="4182346"/>
            <a:ext cx="199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SO-ReCoDi</a:t>
            </a:r>
            <a:br>
              <a:rPr lang="en-IT" sz="1200" dirty="0"/>
            </a:br>
            <a:r>
              <a:rPr lang="en-IT" sz="1200" dirty="0"/>
              <a:t>ERC Advanced Grant 834861 </a:t>
            </a:r>
          </a:p>
        </p:txBody>
      </p:sp>
    </p:spTree>
    <p:extLst>
      <p:ext uri="{BB962C8B-B14F-4D97-AF65-F5344CB8AC3E}">
        <p14:creationId xmlns:p14="http://schemas.microsoft.com/office/powerpoint/2010/main" val="354559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4940-F3B9-CBAB-0B20-72A49C5B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23555091804486281357 è un numero primo?</a:t>
            </a:r>
            <a:endParaRPr lang="en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BEADD2-78C1-67CE-6DDB-3FF2C3493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5120" y="1590262"/>
                <a:ext cx="11028681" cy="4688618"/>
              </a:xfrm>
            </p:spPr>
            <p:txBody>
              <a:bodyPr>
                <a:normAutofit lnSpcReduction="10000"/>
              </a:bodyPr>
              <a:lstStyle/>
              <a:p>
                <a:endParaRPr lang="en-IT" dirty="0"/>
              </a:p>
              <a:p>
                <a:r>
                  <a:rPr lang="en-US" strike="sngStrike" dirty="0"/>
                  <a:t>P</a:t>
                </a:r>
                <a:r>
                  <a:rPr lang="en-IT" strike="sngStrike" dirty="0"/>
                  <a:t>rovare tutti </a:t>
                </a:r>
                <a:r>
                  <a:rPr lang="en-US" strike="sngStrike" dirty="0" err="1"/>
                  <a:t>i</a:t>
                </a:r>
                <a:r>
                  <a:rPr lang="en-US" strike="sngStrike" dirty="0"/>
                  <a:t> </a:t>
                </a:r>
                <a:r>
                  <a:rPr lang="en-US" strike="sngStrike" dirty="0" err="1"/>
                  <a:t>possibili</a:t>
                </a:r>
                <a:r>
                  <a:rPr lang="en-US" strike="sngStrike" dirty="0"/>
                  <a:t> </a:t>
                </a:r>
                <a:r>
                  <a:rPr lang="en-US" strike="sngStrike" dirty="0" err="1"/>
                  <a:t>divisori</a:t>
                </a:r>
                <a:r>
                  <a:rPr lang="en-US" strike="sngStrike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Se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2355509180448628135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7 </m:t>
                    </m:r>
                  </m:oMath>
                </a14:m>
                <a:r>
                  <a:rPr lang="en-US" dirty="0" err="1"/>
                  <a:t>è</a:t>
                </a:r>
                <a:r>
                  <a:rPr lang="en-US" dirty="0"/>
                  <a:t> primo, </a:t>
                </a:r>
                <a:r>
                  <a:rPr lang="en-US" dirty="0" err="1"/>
                  <a:t>allora</a:t>
                </a:r>
                <a:r>
                  <a:rPr lang="en-US" dirty="0"/>
                  <a:t> per </a:t>
                </a:r>
                <a:r>
                  <a:rPr lang="en-US" dirty="0" err="1"/>
                  <a:t>ogni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23555091804486281356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23555091804486281357 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ma, per </a:t>
                </a:r>
                <a:r>
                  <a:rPr lang="en-US" dirty="0" err="1"/>
                  <a:t>esempio</a:t>
                </a:r>
                <a:r>
                  <a:rPr lang="en-US" dirty="0"/>
                  <a:t>, per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23555091804486281356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=4974600172144501056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23555091804486281357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I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BEADD2-78C1-67CE-6DDB-3FF2C3493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5120" y="1590262"/>
                <a:ext cx="11028681" cy="4688618"/>
              </a:xfrm>
              <a:blipFill>
                <a:blip r:embed="rId2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8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4940-F3B9-CBAB-0B20-72A49C5B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Miller-Rabin </a:t>
            </a:r>
            <a:endParaRPr lang="en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BEADD2-78C1-67CE-6DDB-3FF2C3493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5120" y="1590262"/>
                <a:ext cx="11028681" cy="4688618"/>
              </a:xfrm>
            </p:spPr>
            <p:txBody>
              <a:bodyPr>
                <a:normAutofit/>
              </a:bodyPr>
              <a:lstStyle/>
              <a:p>
                <a:r>
                  <a:rPr lang="en-IT" dirty="0"/>
                  <a:t>Dato n</a:t>
                </a:r>
              </a:p>
              <a:p>
                <a:endParaRPr lang="en-IT" dirty="0"/>
              </a:p>
              <a:p>
                <a:r>
                  <a:rPr lang="en-US" dirty="0" err="1"/>
                  <a:t>Scegliere</a:t>
                </a:r>
                <a:r>
                  <a:rPr lang="en-US" dirty="0"/>
                  <a:t> x a </a:t>
                </a:r>
                <a:r>
                  <a:rPr lang="en-US" dirty="0" err="1"/>
                  <a:t>caso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allora</a:t>
                </a:r>
                <a:r>
                  <a:rPr lang="en-US" dirty="0"/>
                  <a:t> output: </a:t>
                </a:r>
                <a:r>
                  <a:rPr lang="en-US" i="1" dirty="0"/>
                  <a:t>non primo</a:t>
                </a:r>
              </a:p>
              <a:p>
                <a:pPr lvl="1"/>
                <a:r>
                  <a:rPr lang="en-US" dirty="0"/>
                  <a:t>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allora</a:t>
                </a:r>
                <a:r>
                  <a:rPr lang="en-US" dirty="0"/>
                  <a:t> output: </a:t>
                </a:r>
                <a:r>
                  <a:rPr lang="en-US" i="1" dirty="0" err="1"/>
                  <a:t>forse</a:t>
                </a:r>
                <a:r>
                  <a:rPr lang="en-US" i="1" dirty="0"/>
                  <a:t> primo</a:t>
                </a:r>
              </a:p>
              <a:p>
                <a:pPr marL="0" indent="0">
                  <a:buNone/>
                </a:pPr>
                <a:r>
                  <a:rPr lang="en-US" dirty="0"/>
                  <a:t>(Con </a:t>
                </a:r>
                <a:r>
                  <a:rPr lang="en-US" dirty="0" err="1"/>
                  <a:t>qualche</a:t>
                </a:r>
                <a:r>
                  <a:rPr lang="en-US" dirty="0"/>
                  <a:t> </a:t>
                </a:r>
                <a:r>
                  <a:rPr lang="en-US" dirty="0" err="1"/>
                  <a:t>aggiustamento</a:t>
                </a:r>
                <a:r>
                  <a:rPr lang="en-US" dirty="0"/>
                  <a:t>) per </a:t>
                </a:r>
                <a:r>
                  <a:rPr lang="en-US" dirty="0" err="1"/>
                  <a:t>ogni</a:t>
                </a:r>
                <a:r>
                  <a:rPr lang="en-US" dirty="0"/>
                  <a:t> </a:t>
                </a:r>
                <a:r>
                  <a:rPr lang="en-US" dirty="0" err="1"/>
                  <a:t>numero</a:t>
                </a:r>
                <a:r>
                  <a:rPr lang="en-US" dirty="0"/>
                  <a:t>, </a:t>
                </a:r>
                <a:r>
                  <a:rPr lang="en-US" dirty="0" err="1"/>
                  <a:t>risposta</a:t>
                </a:r>
                <a:r>
                  <a:rPr lang="en-US" dirty="0"/>
                  <a:t> </a:t>
                </a:r>
                <a:r>
                  <a:rPr lang="en-US" dirty="0" err="1"/>
                  <a:t>giusta</a:t>
                </a:r>
                <a:r>
                  <a:rPr lang="en-US" dirty="0"/>
                  <a:t> con </a:t>
                </a:r>
                <a:r>
                  <a:rPr lang="en-US" dirty="0" err="1"/>
                  <a:t>alta</a:t>
                </a:r>
                <a:r>
                  <a:rPr lang="en-US" dirty="0"/>
                  <a:t> </a:t>
                </a:r>
                <a:r>
                  <a:rPr lang="en-US" dirty="0" err="1"/>
                  <a:t>probabilità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Nessun </a:t>
                </a:r>
                <a:r>
                  <a:rPr lang="en-US" dirty="0" err="1"/>
                  <a:t>algoritmo</a:t>
                </a:r>
                <a:r>
                  <a:rPr lang="en-US" dirty="0"/>
                  <a:t> </a:t>
                </a:r>
                <a:r>
                  <a:rPr lang="en-US" i="1" dirty="0" err="1"/>
                  <a:t>deterministico</a:t>
                </a:r>
                <a:r>
                  <a:rPr lang="en-US" dirty="0"/>
                  <a:t> con simile </a:t>
                </a:r>
                <a:r>
                  <a:rPr lang="en-US" dirty="0" err="1"/>
                  <a:t>efficienza</a:t>
                </a:r>
                <a:r>
                  <a:rPr lang="en-US" dirty="0"/>
                  <a:t> </a:t>
                </a:r>
                <a:r>
                  <a:rPr lang="en-US" dirty="0" err="1"/>
                  <a:t>fino</a:t>
                </a:r>
                <a:r>
                  <a:rPr lang="en-US" dirty="0"/>
                  <a:t> al 2002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I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BEADD2-78C1-67CE-6DDB-3FF2C3493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5120" y="1590262"/>
                <a:ext cx="11028681" cy="4688618"/>
              </a:xfrm>
              <a:blipFill>
                <a:blip r:embed="rId2"/>
                <a:stretch>
                  <a:fillRect l="-1149" t="-2162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ome-Page: Gary L Miller">
            <a:extLst>
              <a:ext uri="{FF2B5EF4-FFF2-40B4-BE49-F238E27FC236}">
                <a16:creationId xmlns:a16="http://schemas.microsoft.com/office/drawing/2014/main" id="{6096BF78-5E74-81A3-D8E4-AE2763A4F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080" y="1167959"/>
            <a:ext cx="1783080" cy="238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 Interview with Michael Rabin | February 2010 | Communications of the ACM">
            <a:extLst>
              <a:ext uri="{FF2B5EF4-FFF2-40B4-BE49-F238E27FC236}">
                <a16:creationId xmlns:a16="http://schemas.microsoft.com/office/drawing/2014/main" id="{372D3D1E-C738-20C7-C59B-B61E9722D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281" y="1167959"/>
            <a:ext cx="237744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045B36-1803-638A-4DAA-CEEF780FCAAE}"/>
              </a:ext>
            </a:extLst>
          </p:cNvPr>
          <p:cNvSpPr txBox="1"/>
          <p:nvPr/>
        </p:nvSpPr>
        <p:spPr>
          <a:xfrm>
            <a:off x="5747657" y="1497204"/>
            <a:ext cx="178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[Miller 1976]</a:t>
            </a:r>
            <a:br>
              <a:rPr lang="en-US" dirty="0"/>
            </a:br>
            <a:r>
              <a:rPr lang="en-US" dirty="0"/>
              <a:t>[Rabin 1980]</a:t>
            </a:r>
          </a:p>
        </p:txBody>
      </p:sp>
    </p:spTree>
    <p:extLst>
      <p:ext uri="{BB962C8B-B14F-4D97-AF65-F5344CB8AC3E}">
        <p14:creationId xmlns:p14="http://schemas.microsoft.com/office/powerpoint/2010/main" val="353434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CB08-F5D4-170A-D38D-873A962E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Metodo probabilistico in combinatoria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4919C-70E7-8265-7886-BB3CE969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867" y="1590260"/>
            <a:ext cx="7088293" cy="5115339"/>
          </a:xfrm>
        </p:spPr>
        <p:txBody>
          <a:bodyPr>
            <a:normAutofit fontScale="92500" lnSpcReduction="10000"/>
          </a:bodyPr>
          <a:lstStyle/>
          <a:p>
            <a:r>
              <a:rPr lang="en-IT" dirty="0"/>
              <a:t>Erdös (anni 50) voleva dimostrare l’esistenza di grafi (reti) con una certa proprietà (basso numero di Ramsey)</a:t>
            </a:r>
          </a:p>
          <a:p>
            <a:endParaRPr lang="en-IT" dirty="0"/>
          </a:p>
          <a:p>
            <a:r>
              <a:rPr lang="en-IT" dirty="0"/>
              <a:t>Dimostrazione di Erdös: </a:t>
            </a:r>
          </a:p>
          <a:p>
            <a:pPr lvl="1"/>
            <a:r>
              <a:rPr lang="en-US" dirty="0"/>
              <a:t>I</a:t>
            </a:r>
            <a:r>
              <a:rPr lang="en-IT" dirty="0"/>
              <a:t>mmaginiamo di scegliere una rete a caso</a:t>
            </a:r>
          </a:p>
          <a:p>
            <a:pPr lvl="1"/>
            <a:r>
              <a:rPr lang="en-IT" dirty="0"/>
              <a:t>Calcoliamo la probabilità che </a:t>
            </a:r>
            <a:r>
              <a:rPr lang="en-IT" i="1" dirty="0"/>
              <a:t>non </a:t>
            </a:r>
            <a:r>
              <a:rPr lang="en-IT" dirty="0"/>
              <a:t>abbia la proprietà desirata</a:t>
            </a:r>
          </a:p>
          <a:p>
            <a:pPr lvl="1"/>
            <a:r>
              <a:rPr lang="en-IT" dirty="0"/>
              <a:t>Tale probabilità è &lt; 1</a:t>
            </a:r>
          </a:p>
          <a:p>
            <a:pPr lvl="1"/>
            <a:r>
              <a:rPr lang="en-IT" b="1" dirty="0"/>
              <a:t>Devono esistere reti con proprietà desiderata</a:t>
            </a:r>
          </a:p>
          <a:p>
            <a:pPr lvl="1"/>
            <a:endParaRPr lang="en-IT" b="1" dirty="0"/>
          </a:p>
          <a:p>
            <a:r>
              <a:rPr lang="en-IT" dirty="0"/>
              <a:t>Ancora non si sa come costruire queste reti deterministicamente </a:t>
            </a:r>
            <a:br>
              <a:rPr lang="en-IT" dirty="0"/>
            </a:br>
            <a:r>
              <a:rPr lang="en-IT" dirty="0"/>
              <a:t>(ma progressi importanti negli ultimi dieci anni)</a:t>
            </a:r>
          </a:p>
        </p:txBody>
      </p:sp>
      <p:pic>
        <p:nvPicPr>
          <p:cNvPr id="3078" name="Picture 6" descr="GEOSET The Man Who Loved Only Numbers - Paul Erdös - GEOSET">
            <a:extLst>
              <a:ext uri="{FF2B5EF4-FFF2-40B4-BE49-F238E27FC236}">
                <a16:creationId xmlns:a16="http://schemas.microsoft.com/office/drawing/2014/main" id="{A1362EA1-878A-D570-05E9-18DAA3A8C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90261"/>
            <a:ext cx="3643490" cy="274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19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CB08-F5D4-170A-D38D-873A962E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Metodo probabilistico in combinatoria</a:t>
            </a:r>
          </a:p>
        </p:txBody>
      </p:sp>
      <p:pic>
        <p:nvPicPr>
          <p:cNvPr id="3078" name="Picture 6" descr="GEOSET The Man Who Loved Only Numbers - Paul Erdös - GEOSET">
            <a:extLst>
              <a:ext uri="{FF2B5EF4-FFF2-40B4-BE49-F238E27FC236}">
                <a16:creationId xmlns:a16="http://schemas.microsoft.com/office/drawing/2014/main" id="{A1362EA1-878A-D570-05E9-18DAA3A8C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90261"/>
            <a:ext cx="3643490" cy="274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The Probabilistic Method, 2nd Edition | Wiley">
            <a:extLst>
              <a:ext uri="{FF2B5EF4-FFF2-40B4-BE49-F238E27FC236}">
                <a16:creationId xmlns:a16="http://schemas.microsoft.com/office/drawing/2014/main" id="{DDF27F38-9BD1-76E7-C551-2C11EF46C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030" y="1391478"/>
            <a:ext cx="3187212" cy="511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31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FB68-291E-2280-2909-B54F6029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 </a:t>
            </a:r>
            <a:r>
              <a:rPr lang="en-US" dirty="0" err="1"/>
              <a:t>negli</a:t>
            </a:r>
            <a:r>
              <a:rPr lang="en-US" dirty="0"/>
              <a:t> </a:t>
            </a:r>
            <a:r>
              <a:rPr lang="en-US" dirty="0" err="1"/>
              <a:t>algoritmi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906C9-CC25-D899-57BE-1A7BF6028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L’uso</a:t>
            </a:r>
            <a:r>
              <a:rPr lang="en-US" dirty="0"/>
              <a:t> di </a:t>
            </a:r>
            <a:r>
              <a:rPr lang="en-US" dirty="0" err="1"/>
              <a:t>scelte</a:t>
            </a:r>
            <a:r>
              <a:rPr lang="en-US" dirty="0"/>
              <a:t> </a:t>
            </a:r>
            <a:r>
              <a:rPr lang="en-US" dirty="0" err="1"/>
              <a:t>casuali</a:t>
            </a:r>
            <a:r>
              <a:rPr lang="en-US" dirty="0"/>
              <a:t> </a:t>
            </a:r>
            <a:r>
              <a:rPr lang="en-US" dirty="0" err="1"/>
              <a:t>negli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facilitare</a:t>
            </a:r>
            <a:r>
              <a:rPr lang="en-US" dirty="0">
                <a:solidFill>
                  <a:schemeClr val="accent1"/>
                </a:solidFill>
              </a:rPr>
              <a:t> la </a:t>
            </a:r>
            <a:r>
              <a:rPr lang="en-US" dirty="0" err="1">
                <a:solidFill>
                  <a:schemeClr val="accent1"/>
                </a:solidFill>
              </a:rPr>
              <a:t>costruzione</a:t>
            </a:r>
            <a:r>
              <a:rPr lang="en-US" dirty="0">
                <a:solidFill>
                  <a:schemeClr val="accent1"/>
                </a:solidFill>
              </a:rPr>
              <a:t> di </a:t>
            </a:r>
            <a:r>
              <a:rPr lang="en-US" dirty="0" err="1">
                <a:solidFill>
                  <a:schemeClr val="accent1"/>
                </a:solidFill>
              </a:rPr>
              <a:t>soluzioni</a:t>
            </a:r>
            <a:r>
              <a:rPr lang="en-US" dirty="0">
                <a:solidFill>
                  <a:schemeClr val="accent1"/>
                </a:solidFill>
              </a:rPr>
              <a:t> con </a:t>
            </a:r>
            <a:r>
              <a:rPr lang="en-US" dirty="0" err="1">
                <a:solidFill>
                  <a:schemeClr val="accent1"/>
                </a:solidFill>
              </a:rPr>
              <a:t>proprietà</a:t>
            </a:r>
            <a:r>
              <a:rPr lang="en-US" dirty="0">
                <a:solidFill>
                  <a:schemeClr val="accent1"/>
                </a:solidFill>
              </a:rPr>
              <a:t> desiderate</a:t>
            </a:r>
          </a:p>
          <a:p>
            <a:endParaRPr lang="en-US" dirty="0"/>
          </a:p>
          <a:p>
            <a:r>
              <a:rPr lang="en-US" dirty="0"/>
              <a:t>Se un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computazionale</a:t>
            </a:r>
            <a:r>
              <a:rPr lang="en-US" dirty="0"/>
              <a:t> </a:t>
            </a:r>
            <a:r>
              <a:rPr lang="en-US" dirty="0" err="1"/>
              <a:t>ammette</a:t>
            </a:r>
            <a:r>
              <a:rPr lang="en-US" dirty="0"/>
              <a:t> un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efficiente</a:t>
            </a:r>
            <a:r>
              <a:rPr lang="en-US" dirty="0"/>
              <a:t> </a:t>
            </a:r>
            <a:r>
              <a:rPr lang="en-US" dirty="0" err="1"/>
              <a:t>randomizzato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/>
                </a:solidFill>
              </a:rPr>
              <a:t>esiste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necessariamente</a:t>
            </a:r>
            <a:r>
              <a:rPr lang="en-US" dirty="0">
                <a:solidFill>
                  <a:schemeClr val="accent1"/>
                </a:solidFill>
              </a:rPr>
              <a:t> un </a:t>
            </a:r>
            <a:r>
              <a:rPr lang="en-US" dirty="0" err="1">
                <a:solidFill>
                  <a:schemeClr val="accent1"/>
                </a:solidFill>
              </a:rPr>
              <a:t>algoritmo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deterministico</a:t>
            </a:r>
            <a:r>
              <a:rPr lang="en-US" dirty="0">
                <a:solidFill>
                  <a:schemeClr val="accent1"/>
                </a:solidFill>
              </a:rPr>
              <a:t> con </a:t>
            </a:r>
            <a:r>
              <a:rPr lang="en-US" dirty="0" err="1">
                <a:solidFill>
                  <a:schemeClr val="accent1"/>
                </a:solidFill>
              </a:rPr>
              <a:t>efficienza</a:t>
            </a:r>
            <a:r>
              <a:rPr lang="en-US" dirty="0">
                <a:solidFill>
                  <a:schemeClr val="accent1"/>
                </a:solidFill>
              </a:rPr>
              <a:t> simile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c’è</a:t>
            </a:r>
            <a:r>
              <a:rPr lang="en-US" dirty="0"/>
              <a:t> un gap </a:t>
            </a:r>
            <a:r>
              <a:rPr lang="en-US" dirty="0" err="1"/>
              <a:t>tra</a:t>
            </a:r>
            <a:r>
              <a:rPr lang="en-US" dirty="0"/>
              <a:t> il </a:t>
            </a:r>
            <a:r>
              <a:rPr lang="en-US" dirty="0" err="1"/>
              <a:t>potere</a:t>
            </a:r>
            <a:r>
              <a:rPr lang="en-US" dirty="0"/>
              <a:t> </a:t>
            </a:r>
            <a:r>
              <a:rPr lang="en-US" dirty="0" err="1"/>
              <a:t>computazionale</a:t>
            </a:r>
            <a:r>
              <a:rPr lang="en-US" dirty="0"/>
              <a:t> di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randomizzati</a:t>
            </a:r>
            <a:r>
              <a:rPr lang="en-US" dirty="0"/>
              <a:t> rispetto </a:t>
            </a:r>
            <a:r>
              <a:rPr lang="en-US" dirty="0" err="1"/>
              <a:t>agli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deterministici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09399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4142-DFE0-6B6D-A3CD-A8230013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Crittografia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A9D58-5F9F-BBE5-3F1C-2E3E941D00E7}"/>
              </a:ext>
            </a:extLst>
          </p:cNvPr>
          <p:cNvSpPr txBox="1"/>
          <p:nvPr/>
        </p:nvSpPr>
        <p:spPr>
          <a:xfrm>
            <a:off x="1099265" y="825054"/>
            <a:ext cx="1534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T" dirty="0"/>
              <a:t>Mittente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D0ECA-479B-748C-007E-B0580A197FB9}"/>
              </a:ext>
            </a:extLst>
          </p:cNvPr>
          <p:cNvSpPr txBox="1"/>
          <p:nvPr/>
        </p:nvSpPr>
        <p:spPr>
          <a:xfrm>
            <a:off x="1168400" y="6271546"/>
            <a:ext cx="1534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T" dirty="0"/>
              <a:t>Destinatario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42504-CCB9-A131-EFB0-D3942234AD98}"/>
              </a:ext>
            </a:extLst>
          </p:cNvPr>
          <p:cNvSpPr txBox="1"/>
          <p:nvPr/>
        </p:nvSpPr>
        <p:spPr>
          <a:xfrm>
            <a:off x="1001737" y="1627195"/>
            <a:ext cx="1225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Messaggio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AB7E0CB-5C0D-08C7-53F2-1E9459D23B46}"/>
              </a:ext>
            </a:extLst>
          </p:cNvPr>
          <p:cNvSpPr/>
          <p:nvPr/>
        </p:nvSpPr>
        <p:spPr>
          <a:xfrm>
            <a:off x="838200" y="421763"/>
            <a:ext cx="4117642" cy="24108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E1CD83B-E3F0-7CAE-1A08-27509BC75275}"/>
              </a:ext>
            </a:extLst>
          </p:cNvPr>
          <p:cNvSpPr/>
          <p:nvPr/>
        </p:nvSpPr>
        <p:spPr>
          <a:xfrm>
            <a:off x="838200" y="4391636"/>
            <a:ext cx="4117642" cy="24108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21D0B7-FC5A-9880-60C5-BD9593631022}"/>
              </a:ext>
            </a:extLst>
          </p:cNvPr>
          <p:cNvCxnSpPr/>
          <p:nvPr/>
        </p:nvCxnSpPr>
        <p:spPr>
          <a:xfrm>
            <a:off x="3139440" y="2832627"/>
            <a:ext cx="0" cy="1559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E72C02-A8B8-687E-6A7D-C8185A1795A1}"/>
              </a:ext>
            </a:extLst>
          </p:cNvPr>
          <p:cNvSpPr txBox="1"/>
          <p:nvPr/>
        </p:nvSpPr>
        <p:spPr>
          <a:xfrm>
            <a:off x="932460" y="3370870"/>
            <a:ext cx="354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Canale di comunicazione non sicuro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5BB19E-5690-EBE2-3194-542D44EEC8BD}"/>
              </a:ext>
            </a:extLst>
          </p:cNvPr>
          <p:cNvCxnSpPr/>
          <p:nvPr/>
        </p:nvCxnSpPr>
        <p:spPr>
          <a:xfrm>
            <a:off x="3139440" y="3876437"/>
            <a:ext cx="3529384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8DBD2E1-036C-88D0-05B0-7669C8B54C5E}"/>
              </a:ext>
            </a:extLst>
          </p:cNvPr>
          <p:cNvSpPr/>
          <p:nvPr/>
        </p:nvSpPr>
        <p:spPr>
          <a:xfrm>
            <a:off x="6668824" y="2642716"/>
            <a:ext cx="4117642" cy="24108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819FEB-1ECF-AA88-491F-7EA34649CF92}"/>
              </a:ext>
            </a:extLst>
          </p:cNvPr>
          <p:cNvSpPr txBox="1"/>
          <p:nvPr/>
        </p:nvSpPr>
        <p:spPr>
          <a:xfrm>
            <a:off x="6788307" y="2843746"/>
            <a:ext cx="1534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Intercettatore</a:t>
            </a:r>
            <a:endParaRPr lang="en-IT" dirty="0"/>
          </a:p>
        </p:txBody>
      </p:sp>
      <p:pic>
        <p:nvPicPr>
          <p:cNvPr id="1030" name="Picture 6" descr="The Best Laptops for 2022 | PCMag">
            <a:extLst>
              <a:ext uri="{FF2B5EF4-FFF2-40B4-BE49-F238E27FC236}">
                <a16:creationId xmlns:a16="http://schemas.microsoft.com/office/drawing/2014/main" id="{AF8D1238-C5BD-3780-DC84-97D18066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14" y="918299"/>
            <a:ext cx="2388291" cy="134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mazon.it: Router - Periferiche di rete: Informatica">
            <a:extLst>
              <a:ext uri="{FF2B5EF4-FFF2-40B4-BE49-F238E27FC236}">
                <a16:creationId xmlns:a16="http://schemas.microsoft.com/office/drawing/2014/main" id="{66BF1D24-86FE-45BE-1E82-16D222F82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760" y="4551116"/>
            <a:ext cx="1683260" cy="214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yberwar, &quot;Basta parole, è ora di difenderci&quot;. Il cto di Microsoft spiega  perché l'Italia è nel mirino degli hacker russi e come rispondere - Il  Fatto Quotidiano">
            <a:extLst>
              <a:ext uri="{FF2B5EF4-FFF2-40B4-BE49-F238E27FC236}">
                <a16:creationId xmlns:a16="http://schemas.microsoft.com/office/drawing/2014/main" id="{1CE40831-3804-A6E7-8975-3F86C64FF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7" y="3373085"/>
            <a:ext cx="2846195" cy="159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558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4142-DFE0-6B6D-A3CD-A8230013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Crittografia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A9D58-5F9F-BBE5-3F1C-2E3E941D00E7}"/>
              </a:ext>
            </a:extLst>
          </p:cNvPr>
          <p:cNvSpPr txBox="1"/>
          <p:nvPr/>
        </p:nvSpPr>
        <p:spPr>
          <a:xfrm>
            <a:off x="1099265" y="825054"/>
            <a:ext cx="1534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T" dirty="0"/>
              <a:t>Mittente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D0ECA-479B-748C-007E-B0580A197FB9}"/>
              </a:ext>
            </a:extLst>
          </p:cNvPr>
          <p:cNvSpPr txBox="1"/>
          <p:nvPr/>
        </p:nvSpPr>
        <p:spPr>
          <a:xfrm>
            <a:off x="1168400" y="6271546"/>
            <a:ext cx="1534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T" dirty="0"/>
              <a:t>Destinatario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42504-CCB9-A131-EFB0-D3942234AD98}"/>
              </a:ext>
            </a:extLst>
          </p:cNvPr>
          <p:cNvSpPr txBox="1"/>
          <p:nvPr/>
        </p:nvSpPr>
        <p:spPr>
          <a:xfrm>
            <a:off x="1001737" y="1627195"/>
            <a:ext cx="1225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Messaggio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AB7E0CB-5C0D-08C7-53F2-1E9459D23B46}"/>
              </a:ext>
            </a:extLst>
          </p:cNvPr>
          <p:cNvSpPr/>
          <p:nvPr/>
        </p:nvSpPr>
        <p:spPr>
          <a:xfrm>
            <a:off x="838200" y="421763"/>
            <a:ext cx="4117642" cy="24108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E1CD83B-E3F0-7CAE-1A08-27509BC75275}"/>
              </a:ext>
            </a:extLst>
          </p:cNvPr>
          <p:cNvSpPr/>
          <p:nvPr/>
        </p:nvSpPr>
        <p:spPr>
          <a:xfrm>
            <a:off x="838200" y="4391636"/>
            <a:ext cx="4117642" cy="24108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21D0B7-FC5A-9880-60C5-BD9593631022}"/>
              </a:ext>
            </a:extLst>
          </p:cNvPr>
          <p:cNvCxnSpPr/>
          <p:nvPr/>
        </p:nvCxnSpPr>
        <p:spPr>
          <a:xfrm>
            <a:off x="3139440" y="2832627"/>
            <a:ext cx="0" cy="1559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E72C02-A8B8-687E-6A7D-C8185A1795A1}"/>
              </a:ext>
            </a:extLst>
          </p:cNvPr>
          <p:cNvSpPr txBox="1"/>
          <p:nvPr/>
        </p:nvSpPr>
        <p:spPr>
          <a:xfrm>
            <a:off x="932460" y="3370870"/>
            <a:ext cx="354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Canale di comunicazione non sicuro</a:t>
            </a:r>
          </a:p>
        </p:txBody>
      </p:sp>
      <p:pic>
        <p:nvPicPr>
          <p:cNvPr id="1026" name="Picture 2" descr="Gaio Giulio Cesare - Wikipedia">
            <a:extLst>
              <a:ext uri="{FF2B5EF4-FFF2-40B4-BE49-F238E27FC236}">
                <a16:creationId xmlns:a16="http://schemas.microsoft.com/office/drawing/2014/main" id="{0F4C98D2-4AC8-1AB2-78FD-86D9F02AE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785" y="611842"/>
            <a:ext cx="1094638" cy="197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sterix (series) | The Asterix Project | Fandom">
            <a:extLst>
              <a:ext uri="{FF2B5EF4-FFF2-40B4-BE49-F238E27FC236}">
                <a16:creationId xmlns:a16="http://schemas.microsoft.com/office/drawing/2014/main" id="{3762AF5A-0D6B-C9D3-3842-A52FEA4B9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836" y="3213078"/>
            <a:ext cx="1723153" cy="170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5BB19E-5690-EBE2-3194-542D44EEC8BD}"/>
              </a:ext>
            </a:extLst>
          </p:cNvPr>
          <p:cNvCxnSpPr/>
          <p:nvPr/>
        </p:nvCxnSpPr>
        <p:spPr>
          <a:xfrm>
            <a:off x="3139440" y="3876437"/>
            <a:ext cx="3529384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8DBD2E1-036C-88D0-05B0-7669C8B54C5E}"/>
              </a:ext>
            </a:extLst>
          </p:cNvPr>
          <p:cNvSpPr/>
          <p:nvPr/>
        </p:nvSpPr>
        <p:spPr>
          <a:xfrm>
            <a:off x="6668824" y="2642716"/>
            <a:ext cx="4117642" cy="24108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819FEB-1ECF-AA88-491F-7EA34649CF92}"/>
              </a:ext>
            </a:extLst>
          </p:cNvPr>
          <p:cNvSpPr txBox="1"/>
          <p:nvPr/>
        </p:nvSpPr>
        <p:spPr>
          <a:xfrm>
            <a:off x="6788307" y="2843746"/>
            <a:ext cx="1534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Intercettatore</a:t>
            </a:r>
            <a:endParaRPr lang="en-IT" dirty="0"/>
          </a:p>
        </p:txBody>
      </p:sp>
      <p:pic>
        <p:nvPicPr>
          <p:cNvPr id="7170" name="Picture 2" descr="270 idee su LEGIONARIO ROMANO | impero romano, roma antica, legione romana">
            <a:extLst>
              <a:ext uri="{FF2B5EF4-FFF2-40B4-BE49-F238E27FC236}">
                <a16:creationId xmlns:a16="http://schemas.microsoft.com/office/drawing/2014/main" id="{035F32C8-0326-9901-5E29-0EE07DCEF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242" y="4512123"/>
            <a:ext cx="1187716" cy="212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209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4142-DFE0-6B6D-A3CD-A8230013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Crittografia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A9D58-5F9F-BBE5-3F1C-2E3E941D00E7}"/>
              </a:ext>
            </a:extLst>
          </p:cNvPr>
          <p:cNvSpPr txBox="1"/>
          <p:nvPr/>
        </p:nvSpPr>
        <p:spPr>
          <a:xfrm>
            <a:off x="1099265" y="825054"/>
            <a:ext cx="1534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T" dirty="0"/>
              <a:t>Mittente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D0ECA-479B-748C-007E-B0580A197FB9}"/>
              </a:ext>
            </a:extLst>
          </p:cNvPr>
          <p:cNvSpPr txBox="1"/>
          <p:nvPr/>
        </p:nvSpPr>
        <p:spPr>
          <a:xfrm>
            <a:off x="1168400" y="6271546"/>
            <a:ext cx="1534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T" dirty="0"/>
              <a:t>Destinatario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42504-CCB9-A131-EFB0-D3942234AD98}"/>
              </a:ext>
            </a:extLst>
          </p:cNvPr>
          <p:cNvSpPr txBox="1"/>
          <p:nvPr/>
        </p:nvSpPr>
        <p:spPr>
          <a:xfrm>
            <a:off x="1001737" y="1627195"/>
            <a:ext cx="1225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Messaggio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0DB852-FCA6-3B89-397C-12459C5DA170}"/>
              </a:ext>
            </a:extLst>
          </p:cNvPr>
          <p:cNvSpPr txBox="1"/>
          <p:nvPr/>
        </p:nvSpPr>
        <p:spPr>
          <a:xfrm>
            <a:off x="2472900" y="1627195"/>
            <a:ext cx="1826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Chiave di codifica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9EC06B-31EF-9A70-A098-053BBB3A55D8}"/>
              </a:ext>
            </a:extLst>
          </p:cNvPr>
          <p:cNvSpPr txBox="1"/>
          <p:nvPr/>
        </p:nvSpPr>
        <p:spPr>
          <a:xfrm>
            <a:off x="1614381" y="2269032"/>
            <a:ext cx="21808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Algoritmo di cifratura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EF49CB-A7DA-48F0-62F0-C9DDA804CF9E}"/>
              </a:ext>
            </a:extLst>
          </p:cNvPr>
          <p:cNvSpPr txBox="1"/>
          <p:nvPr/>
        </p:nvSpPr>
        <p:spPr>
          <a:xfrm>
            <a:off x="1995856" y="5169654"/>
            <a:ext cx="2639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Algoritmo di decifratura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B17996-7DD8-B8E0-AA74-94D348E053E9}"/>
              </a:ext>
            </a:extLst>
          </p:cNvPr>
          <p:cNvSpPr txBox="1"/>
          <p:nvPr/>
        </p:nvSpPr>
        <p:spPr>
          <a:xfrm>
            <a:off x="947187" y="4579633"/>
            <a:ext cx="2131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Chiave di decodifica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AB7E0CB-5C0D-08C7-53F2-1E9459D23B46}"/>
              </a:ext>
            </a:extLst>
          </p:cNvPr>
          <p:cNvSpPr/>
          <p:nvPr/>
        </p:nvSpPr>
        <p:spPr>
          <a:xfrm>
            <a:off x="838200" y="421763"/>
            <a:ext cx="4117642" cy="24108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E1CD83B-E3F0-7CAE-1A08-27509BC75275}"/>
              </a:ext>
            </a:extLst>
          </p:cNvPr>
          <p:cNvSpPr/>
          <p:nvPr/>
        </p:nvSpPr>
        <p:spPr>
          <a:xfrm>
            <a:off x="838200" y="4391636"/>
            <a:ext cx="4117642" cy="24108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31547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4142-DFE0-6B6D-A3CD-A8230013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Crittografia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A9D58-5F9F-BBE5-3F1C-2E3E941D00E7}"/>
              </a:ext>
            </a:extLst>
          </p:cNvPr>
          <p:cNvSpPr txBox="1"/>
          <p:nvPr/>
        </p:nvSpPr>
        <p:spPr>
          <a:xfrm>
            <a:off x="1099265" y="825054"/>
            <a:ext cx="1534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T" dirty="0"/>
              <a:t>Mittente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D0ECA-479B-748C-007E-B0580A197FB9}"/>
              </a:ext>
            </a:extLst>
          </p:cNvPr>
          <p:cNvSpPr txBox="1"/>
          <p:nvPr/>
        </p:nvSpPr>
        <p:spPr>
          <a:xfrm>
            <a:off x="1168400" y="6271546"/>
            <a:ext cx="1534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T" dirty="0"/>
              <a:t>Destinatario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42504-CCB9-A131-EFB0-D3942234AD98}"/>
              </a:ext>
            </a:extLst>
          </p:cNvPr>
          <p:cNvSpPr txBox="1"/>
          <p:nvPr/>
        </p:nvSpPr>
        <p:spPr>
          <a:xfrm>
            <a:off x="1001737" y="1627195"/>
            <a:ext cx="1225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Messaggio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0DB852-FCA6-3B89-397C-12459C5DA170}"/>
              </a:ext>
            </a:extLst>
          </p:cNvPr>
          <p:cNvSpPr txBox="1"/>
          <p:nvPr/>
        </p:nvSpPr>
        <p:spPr>
          <a:xfrm>
            <a:off x="2472900" y="1627195"/>
            <a:ext cx="1826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Chiave di codifica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9EC06B-31EF-9A70-A098-053BBB3A55D8}"/>
              </a:ext>
            </a:extLst>
          </p:cNvPr>
          <p:cNvSpPr txBox="1"/>
          <p:nvPr/>
        </p:nvSpPr>
        <p:spPr>
          <a:xfrm>
            <a:off x="1614381" y="2269032"/>
            <a:ext cx="21808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Algoritmo di cifratura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03369-3AC5-05B3-32E7-515627345641}"/>
              </a:ext>
            </a:extLst>
          </p:cNvPr>
          <p:cNvSpPr txBox="1"/>
          <p:nvPr/>
        </p:nvSpPr>
        <p:spPr>
          <a:xfrm>
            <a:off x="1995856" y="3295524"/>
            <a:ext cx="18267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Messaggio cifrato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EF49CB-A7DA-48F0-62F0-C9DDA804CF9E}"/>
              </a:ext>
            </a:extLst>
          </p:cNvPr>
          <p:cNvSpPr txBox="1"/>
          <p:nvPr/>
        </p:nvSpPr>
        <p:spPr>
          <a:xfrm>
            <a:off x="1995856" y="5169654"/>
            <a:ext cx="2639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Algoritmo di decifratura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B17996-7DD8-B8E0-AA74-94D348E053E9}"/>
              </a:ext>
            </a:extLst>
          </p:cNvPr>
          <p:cNvSpPr txBox="1"/>
          <p:nvPr/>
        </p:nvSpPr>
        <p:spPr>
          <a:xfrm>
            <a:off x="947187" y="4579633"/>
            <a:ext cx="21097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Chiave di decodifica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AB7E0CB-5C0D-08C7-53F2-1E9459D23B46}"/>
              </a:ext>
            </a:extLst>
          </p:cNvPr>
          <p:cNvSpPr/>
          <p:nvPr/>
        </p:nvSpPr>
        <p:spPr>
          <a:xfrm>
            <a:off x="838200" y="421763"/>
            <a:ext cx="4117642" cy="24108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E1CD83B-E3F0-7CAE-1A08-27509BC75275}"/>
              </a:ext>
            </a:extLst>
          </p:cNvPr>
          <p:cNvSpPr/>
          <p:nvPr/>
        </p:nvSpPr>
        <p:spPr>
          <a:xfrm>
            <a:off x="838200" y="4391636"/>
            <a:ext cx="4117642" cy="24108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C76415-6AA3-C51C-06DD-B44E73494371}"/>
              </a:ext>
            </a:extLst>
          </p:cNvPr>
          <p:cNvCxnSpPr>
            <a:stCxn id="9" idx="2"/>
          </p:cNvCxnSpPr>
          <p:nvPr/>
        </p:nvCxnSpPr>
        <p:spPr>
          <a:xfrm>
            <a:off x="1614381" y="1996527"/>
            <a:ext cx="255059" cy="2725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08B9CB-CB94-B06A-E0C2-11AF1F3A374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056925" y="1996527"/>
            <a:ext cx="329358" cy="3011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87471E-1A1F-6ECE-94F3-4F8829634D80}"/>
              </a:ext>
            </a:extLst>
          </p:cNvPr>
          <p:cNvCxnSpPr>
            <a:cxnSpLocks/>
          </p:cNvCxnSpPr>
          <p:nvPr/>
        </p:nvCxnSpPr>
        <p:spPr>
          <a:xfrm>
            <a:off x="2645754" y="2602805"/>
            <a:ext cx="0" cy="7109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085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4142-DFE0-6B6D-A3CD-A8230013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Crittografia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A9D58-5F9F-BBE5-3F1C-2E3E941D00E7}"/>
              </a:ext>
            </a:extLst>
          </p:cNvPr>
          <p:cNvSpPr txBox="1"/>
          <p:nvPr/>
        </p:nvSpPr>
        <p:spPr>
          <a:xfrm>
            <a:off x="1099265" y="825054"/>
            <a:ext cx="1534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T" dirty="0"/>
              <a:t>Mittente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D0ECA-479B-748C-007E-B0580A197FB9}"/>
              </a:ext>
            </a:extLst>
          </p:cNvPr>
          <p:cNvSpPr txBox="1"/>
          <p:nvPr/>
        </p:nvSpPr>
        <p:spPr>
          <a:xfrm>
            <a:off x="1168400" y="6271546"/>
            <a:ext cx="1534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T" dirty="0"/>
              <a:t>Destinatario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42504-CCB9-A131-EFB0-D3942234AD98}"/>
              </a:ext>
            </a:extLst>
          </p:cNvPr>
          <p:cNvSpPr txBox="1"/>
          <p:nvPr/>
        </p:nvSpPr>
        <p:spPr>
          <a:xfrm>
            <a:off x="1001737" y="1627195"/>
            <a:ext cx="1225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Messaggio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0DB852-FCA6-3B89-397C-12459C5DA170}"/>
              </a:ext>
            </a:extLst>
          </p:cNvPr>
          <p:cNvSpPr txBox="1"/>
          <p:nvPr/>
        </p:nvSpPr>
        <p:spPr>
          <a:xfrm>
            <a:off x="2472900" y="1627195"/>
            <a:ext cx="1826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Chiave di codifica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9EC06B-31EF-9A70-A098-053BBB3A55D8}"/>
              </a:ext>
            </a:extLst>
          </p:cNvPr>
          <p:cNvSpPr txBox="1"/>
          <p:nvPr/>
        </p:nvSpPr>
        <p:spPr>
          <a:xfrm>
            <a:off x="1614381" y="2269032"/>
            <a:ext cx="21808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Algoritmo di cifratura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03369-3AC5-05B3-32E7-515627345641}"/>
              </a:ext>
            </a:extLst>
          </p:cNvPr>
          <p:cNvSpPr txBox="1"/>
          <p:nvPr/>
        </p:nvSpPr>
        <p:spPr>
          <a:xfrm>
            <a:off x="1995856" y="3295524"/>
            <a:ext cx="18267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Messaggio cifrato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EF49CB-A7DA-48F0-62F0-C9DDA804CF9E}"/>
              </a:ext>
            </a:extLst>
          </p:cNvPr>
          <p:cNvSpPr txBox="1"/>
          <p:nvPr/>
        </p:nvSpPr>
        <p:spPr>
          <a:xfrm>
            <a:off x="1995856" y="5169654"/>
            <a:ext cx="2639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Algoritmo di decifratura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B17996-7DD8-B8E0-AA74-94D348E053E9}"/>
              </a:ext>
            </a:extLst>
          </p:cNvPr>
          <p:cNvSpPr txBox="1"/>
          <p:nvPr/>
        </p:nvSpPr>
        <p:spPr>
          <a:xfrm>
            <a:off x="947187" y="4579633"/>
            <a:ext cx="21097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Chiave di decodifica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AB7E0CB-5C0D-08C7-53F2-1E9459D23B46}"/>
              </a:ext>
            </a:extLst>
          </p:cNvPr>
          <p:cNvSpPr/>
          <p:nvPr/>
        </p:nvSpPr>
        <p:spPr>
          <a:xfrm>
            <a:off x="838200" y="421763"/>
            <a:ext cx="4117642" cy="24108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E1CD83B-E3F0-7CAE-1A08-27509BC75275}"/>
              </a:ext>
            </a:extLst>
          </p:cNvPr>
          <p:cNvSpPr/>
          <p:nvPr/>
        </p:nvSpPr>
        <p:spPr>
          <a:xfrm>
            <a:off x="838200" y="4391636"/>
            <a:ext cx="4117642" cy="24108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C76415-6AA3-C51C-06DD-B44E73494371}"/>
              </a:ext>
            </a:extLst>
          </p:cNvPr>
          <p:cNvCxnSpPr>
            <a:stCxn id="9" idx="2"/>
          </p:cNvCxnSpPr>
          <p:nvPr/>
        </p:nvCxnSpPr>
        <p:spPr>
          <a:xfrm>
            <a:off x="1614381" y="1996527"/>
            <a:ext cx="255059" cy="2725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08B9CB-CB94-B06A-E0C2-11AF1F3A374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056925" y="1996527"/>
            <a:ext cx="329358" cy="3011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87471E-1A1F-6ECE-94F3-4F8829634D80}"/>
              </a:ext>
            </a:extLst>
          </p:cNvPr>
          <p:cNvCxnSpPr>
            <a:cxnSpLocks/>
          </p:cNvCxnSpPr>
          <p:nvPr/>
        </p:nvCxnSpPr>
        <p:spPr>
          <a:xfrm>
            <a:off x="2645754" y="2602805"/>
            <a:ext cx="0" cy="7109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D78ADE-4ED1-FCA0-DB30-F8E0F2C29B5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702560" y="3664856"/>
            <a:ext cx="613079" cy="15047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4B62CD-2DDD-DFB9-3F45-1094F81C95F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002056" y="4948965"/>
            <a:ext cx="286346" cy="2300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747E-D756-C95D-6464-DBC72CA3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Informatica teorica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7A373-A3B5-F8C8-3A59-0A28E2701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Nuove tecniche per progettare algoritmi</a:t>
            </a:r>
          </a:p>
          <a:p>
            <a:pPr marL="457200" lvl="1" indent="0">
              <a:buNone/>
            </a:pPr>
            <a:r>
              <a:rPr lang="en-US" dirty="0"/>
              <a:t>d</a:t>
            </a:r>
            <a:r>
              <a:rPr lang="en-IT" dirty="0"/>
              <a:t>imostrare </a:t>
            </a:r>
            <a:r>
              <a:rPr lang="en-IT" dirty="0">
                <a:solidFill>
                  <a:schemeClr val="accent1"/>
                </a:solidFill>
              </a:rPr>
              <a:t>correttezza,</a:t>
            </a:r>
            <a:r>
              <a:rPr lang="en-IT" dirty="0"/>
              <a:t> analizzare </a:t>
            </a:r>
            <a:r>
              <a:rPr lang="en-IT" dirty="0">
                <a:solidFill>
                  <a:schemeClr val="accent1"/>
                </a:solidFill>
              </a:rPr>
              <a:t>efficienza</a:t>
            </a:r>
          </a:p>
          <a:p>
            <a:r>
              <a:rPr lang="en-IT" dirty="0"/>
              <a:t>Studiare </a:t>
            </a:r>
            <a:r>
              <a:rPr lang="en-IT" i="1" dirty="0"/>
              <a:t>limitazioni</a:t>
            </a:r>
            <a:r>
              <a:rPr lang="en-IT" dirty="0"/>
              <a:t> degli algoritmi</a:t>
            </a:r>
          </a:p>
          <a:p>
            <a:pPr marL="457200" lvl="1" indent="0">
              <a:buNone/>
            </a:pPr>
            <a:r>
              <a:rPr lang="en-IT" dirty="0">
                <a:solidFill>
                  <a:schemeClr val="accent1"/>
                </a:solidFill>
              </a:rPr>
              <a:t>complessità</a:t>
            </a:r>
            <a:r>
              <a:rPr lang="en-IT" dirty="0"/>
              <a:t> computazionale, </a:t>
            </a:r>
            <a:r>
              <a:rPr lang="en-IT" dirty="0">
                <a:solidFill>
                  <a:schemeClr val="accent1"/>
                </a:solidFill>
              </a:rPr>
              <a:t>crittografia</a:t>
            </a:r>
          </a:p>
          <a:p>
            <a:r>
              <a:rPr lang="en-IT" dirty="0"/>
              <a:t>Applicare modelli algoritmici in altre scienze</a:t>
            </a:r>
          </a:p>
          <a:p>
            <a:pPr marL="457200" lvl="1" indent="0">
              <a:buNone/>
            </a:pPr>
            <a:r>
              <a:rPr lang="en-IT" dirty="0"/>
              <a:t>algorithmic </a:t>
            </a:r>
            <a:r>
              <a:rPr lang="en-IT" dirty="0">
                <a:solidFill>
                  <a:schemeClr val="accent1"/>
                </a:solidFill>
              </a:rPr>
              <a:t>game theory</a:t>
            </a:r>
            <a:r>
              <a:rPr lang="en-IT" dirty="0"/>
              <a:t>, </a:t>
            </a:r>
            <a:r>
              <a:rPr lang="en-IT" dirty="0">
                <a:solidFill>
                  <a:schemeClr val="accent1"/>
                </a:solidFill>
              </a:rPr>
              <a:t>sistemi complessi</a:t>
            </a:r>
            <a:r>
              <a:rPr lang="en-IT" dirty="0"/>
              <a:t>, </a:t>
            </a:r>
            <a:r>
              <a:rPr lang="en-IT" dirty="0">
                <a:solidFill>
                  <a:schemeClr val="accent1"/>
                </a:solidFill>
              </a:rPr>
              <a:t>neuroscienze</a:t>
            </a:r>
            <a:r>
              <a:rPr lang="en-IT" dirty="0"/>
              <a:t>, </a:t>
            </a:r>
            <a:r>
              <a:rPr lang="en-IT" dirty="0">
                <a:solidFill>
                  <a:schemeClr val="accent1"/>
                </a:solidFill>
              </a:rPr>
              <a:t>evoluzione</a:t>
            </a:r>
          </a:p>
          <a:p>
            <a:r>
              <a:rPr lang="en-IT" dirty="0"/>
              <a:t>Applicare techniche matematica dell’informatica alla </a:t>
            </a:r>
            <a:r>
              <a:rPr lang="en-IT" dirty="0">
                <a:solidFill>
                  <a:schemeClr val="accent1"/>
                </a:solidFill>
              </a:rPr>
              <a:t>matematica pura</a:t>
            </a:r>
          </a:p>
        </p:txBody>
      </p:sp>
    </p:spTree>
    <p:extLst>
      <p:ext uri="{BB962C8B-B14F-4D97-AF65-F5344CB8AC3E}">
        <p14:creationId xmlns:p14="http://schemas.microsoft.com/office/powerpoint/2010/main" val="31035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4142-DFE0-6B6D-A3CD-A8230013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Crittografia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A9D58-5F9F-BBE5-3F1C-2E3E941D00E7}"/>
              </a:ext>
            </a:extLst>
          </p:cNvPr>
          <p:cNvSpPr txBox="1"/>
          <p:nvPr/>
        </p:nvSpPr>
        <p:spPr>
          <a:xfrm>
            <a:off x="1099265" y="825054"/>
            <a:ext cx="1534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T" dirty="0"/>
              <a:t>Mittente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D0ECA-479B-748C-007E-B0580A197FB9}"/>
              </a:ext>
            </a:extLst>
          </p:cNvPr>
          <p:cNvSpPr txBox="1"/>
          <p:nvPr/>
        </p:nvSpPr>
        <p:spPr>
          <a:xfrm>
            <a:off x="1168400" y="6271546"/>
            <a:ext cx="1534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T" dirty="0"/>
              <a:t>Destinatario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42504-CCB9-A131-EFB0-D3942234AD98}"/>
              </a:ext>
            </a:extLst>
          </p:cNvPr>
          <p:cNvSpPr txBox="1"/>
          <p:nvPr/>
        </p:nvSpPr>
        <p:spPr>
          <a:xfrm>
            <a:off x="1001737" y="1627195"/>
            <a:ext cx="1225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Messaggio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0DB852-FCA6-3B89-397C-12459C5DA170}"/>
              </a:ext>
            </a:extLst>
          </p:cNvPr>
          <p:cNvSpPr txBox="1"/>
          <p:nvPr/>
        </p:nvSpPr>
        <p:spPr>
          <a:xfrm>
            <a:off x="2472900" y="1627195"/>
            <a:ext cx="1826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Chiave di codifica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9EC06B-31EF-9A70-A098-053BBB3A55D8}"/>
              </a:ext>
            </a:extLst>
          </p:cNvPr>
          <p:cNvSpPr txBox="1"/>
          <p:nvPr/>
        </p:nvSpPr>
        <p:spPr>
          <a:xfrm>
            <a:off x="1614381" y="2269032"/>
            <a:ext cx="21808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Algoritmo di cifratura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03369-3AC5-05B3-32E7-515627345641}"/>
              </a:ext>
            </a:extLst>
          </p:cNvPr>
          <p:cNvSpPr txBox="1"/>
          <p:nvPr/>
        </p:nvSpPr>
        <p:spPr>
          <a:xfrm>
            <a:off x="1995856" y="3295524"/>
            <a:ext cx="18267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Messaggio cifrato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EF49CB-A7DA-48F0-62F0-C9DDA804CF9E}"/>
              </a:ext>
            </a:extLst>
          </p:cNvPr>
          <p:cNvSpPr txBox="1"/>
          <p:nvPr/>
        </p:nvSpPr>
        <p:spPr>
          <a:xfrm>
            <a:off x="1995856" y="5169654"/>
            <a:ext cx="2639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Algoritmo di decifratura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B17996-7DD8-B8E0-AA74-94D348E053E9}"/>
              </a:ext>
            </a:extLst>
          </p:cNvPr>
          <p:cNvSpPr txBox="1"/>
          <p:nvPr/>
        </p:nvSpPr>
        <p:spPr>
          <a:xfrm>
            <a:off x="947187" y="4579633"/>
            <a:ext cx="21097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Chiave di decodifica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AB7E0CB-5C0D-08C7-53F2-1E9459D23B46}"/>
              </a:ext>
            </a:extLst>
          </p:cNvPr>
          <p:cNvSpPr/>
          <p:nvPr/>
        </p:nvSpPr>
        <p:spPr>
          <a:xfrm>
            <a:off x="838200" y="421763"/>
            <a:ext cx="4117642" cy="24108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E1CD83B-E3F0-7CAE-1A08-27509BC75275}"/>
              </a:ext>
            </a:extLst>
          </p:cNvPr>
          <p:cNvSpPr/>
          <p:nvPr/>
        </p:nvSpPr>
        <p:spPr>
          <a:xfrm>
            <a:off x="838200" y="4391636"/>
            <a:ext cx="4117642" cy="24108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C76415-6AA3-C51C-06DD-B44E73494371}"/>
              </a:ext>
            </a:extLst>
          </p:cNvPr>
          <p:cNvCxnSpPr>
            <a:stCxn id="9" idx="2"/>
          </p:cNvCxnSpPr>
          <p:nvPr/>
        </p:nvCxnSpPr>
        <p:spPr>
          <a:xfrm>
            <a:off x="1614381" y="1996527"/>
            <a:ext cx="255059" cy="2725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08B9CB-CB94-B06A-E0C2-11AF1F3A374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056925" y="1996527"/>
            <a:ext cx="329358" cy="3011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87471E-1A1F-6ECE-94F3-4F8829634D80}"/>
              </a:ext>
            </a:extLst>
          </p:cNvPr>
          <p:cNvCxnSpPr>
            <a:cxnSpLocks/>
          </p:cNvCxnSpPr>
          <p:nvPr/>
        </p:nvCxnSpPr>
        <p:spPr>
          <a:xfrm>
            <a:off x="2645754" y="2602805"/>
            <a:ext cx="0" cy="7109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D78ADE-4ED1-FCA0-DB30-F8E0F2C29B5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702560" y="3664856"/>
            <a:ext cx="613079" cy="15047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4B62CD-2DDD-DFB9-3F45-1094F81C95F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002056" y="4948965"/>
            <a:ext cx="286346" cy="2300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FC77DB-637D-B84B-BBEE-1EB37E0C6FD5}"/>
              </a:ext>
            </a:extLst>
          </p:cNvPr>
          <p:cNvSpPr txBox="1"/>
          <p:nvPr/>
        </p:nvSpPr>
        <p:spPr>
          <a:xfrm>
            <a:off x="2889263" y="5986077"/>
            <a:ext cx="1225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Messaggio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0BB1D5-343E-7F39-E939-ABC9FE19B3FD}"/>
              </a:ext>
            </a:extLst>
          </p:cNvPr>
          <p:cNvCxnSpPr>
            <a:cxnSpLocks/>
          </p:cNvCxnSpPr>
          <p:nvPr/>
        </p:nvCxnSpPr>
        <p:spPr>
          <a:xfrm flipH="1">
            <a:off x="3386282" y="5538986"/>
            <a:ext cx="7156" cy="4470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495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4142-DFE0-6B6D-A3CD-A8230013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Crittografia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A9D58-5F9F-BBE5-3F1C-2E3E941D00E7}"/>
              </a:ext>
            </a:extLst>
          </p:cNvPr>
          <p:cNvSpPr txBox="1"/>
          <p:nvPr/>
        </p:nvSpPr>
        <p:spPr>
          <a:xfrm>
            <a:off x="1099265" y="825054"/>
            <a:ext cx="1534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T" dirty="0"/>
              <a:t>Mittente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D0ECA-479B-748C-007E-B0580A197FB9}"/>
              </a:ext>
            </a:extLst>
          </p:cNvPr>
          <p:cNvSpPr txBox="1"/>
          <p:nvPr/>
        </p:nvSpPr>
        <p:spPr>
          <a:xfrm>
            <a:off x="1168400" y="6271546"/>
            <a:ext cx="1534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T" dirty="0"/>
              <a:t>Destinatario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42504-CCB9-A131-EFB0-D3942234AD98}"/>
              </a:ext>
            </a:extLst>
          </p:cNvPr>
          <p:cNvSpPr txBox="1"/>
          <p:nvPr/>
        </p:nvSpPr>
        <p:spPr>
          <a:xfrm>
            <a:off x="1001737" y="1627195"/>
            <a:ext cx="1225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Messaggio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0DB852-FCA6-3B89-397C-12459C5DA170}"/>
              </a:ext>
            </a:extLst>
          </p:cNvPr>
          <p:cNvSpPr txBox="1"/>
          <p:nvPr/>
        </p:nvSpPr>
        <p:spPr>
          <a:xfrm>
            <a:off x="5242472" y="2169192"/>
            <a:ext cx="1826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Chiave di codifica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9EC06B-31EF-9A70-A098-053BBB3A55D8}"/>
              </a:ext>
            </a:extLst>
          </p:cNvPr>
          <p:cNvSpPr txBox="1"/>
          <p:nvPr/>
        </p:nvSpPr>
        <p:spPr>
          <a:xfrm>
            <a:off x="1614381" y="2269032"/>
            <a:ext cx="21808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Algoritmo di cifratura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03369-3AC5-05B3-32E7-515627345641}"/>
              </a:ext>
            </a:extLst>
          </p:cNvPr>
          <p:cNvSpPr txBox="1"/>
          <p:nvPr/>
        </p:nvSpPr>
        <p:spPr>
          <a:xfrm>
            <a:off x="1995856" y="3295524"/>
            <a:ext cx="18267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Messaggio cifrato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EF49CB-A7DA-48F0-62F0-C9DDA804CF9E}"/>
              </a:ext>
            </a:extLst>
          </p:cNvPr>
          <p:cNvSpPr txBox="1"/>
          <p:nvPr/>
        </p:nvSpPr>
        <p:spPr>
          <a:xfrm>
            <a:off x="1995856" y="5169654"/>
            <a:ext cx="2639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Algoritmo di decifratura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B17996-7DD8-B8E0-AA74-94D348E053E9}"/>
              </a:ext>
            </a:extLst>
          </p:cNvPr>
          <p:cNvSpPr txBox="1"/>
          <p:nvPr/>
        </p:nvSpPr>
        <p:spPr>
          <a:xfrm>
            <a:off x="947187" y="4579633"/>
            <a:ext cx="21097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Chiave di decodifica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AB7E0CB-5C0D-08C7-53F2-1E9459D23B46}"/>
              </a:ext>
            </a:extLst>
          </p:cNvPr>
          <p:cNvSpPr/>
          <p:nvPr/>
        </p:nvSpPr>
        <p:spPr>
          <a:xfrm>
            <a:off x="838200" y="421763"/>
            <a:ext cx="4117642" cy="24108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E1CD83B-E3F0-7CAE-1A08-27509BC75275}"/>
              </a:ext>
            </a:extLst>
          </p:cNvPr>
          <p:cNvSpPr/>
          <p:nvPr/>
        </p:nvSpPr>
        <p:spPr>
          <a:xfrm>
            <a:off x="838200" y="4391636"/>
            <a:ext cx="4117642" cy="24108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C76415-6AA3-C51C-06DD-B44E73494371}"/>
              </a:ext>
            </a:extLst>
          </p:cNvPr>
          <p:cNvCxnSpPr>
            <a:stCxn id="9" idx="2"/>
          </p:cNvCxnSpPr>
          <p:nvPr/>
        </p:nvCxnSpPr>
        <p:spPr>
          <a:xfrm>
            <a:off x="1614381" y="1996527"/>
            <a:ext cx="255059" cy="2725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08B9CB-CB94-B06A-E0C2-11AF1F3A374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785193" y="2353858"/>
            <a:ext cx="1457279" cy="1135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87471E-1A1F-6ECE-94F3-4F8829634D80}"/>
              </a:ext>
            </a:extLst>
          </p:cNvPr>
          <p:cNvCxnSpPr>
            <a:cxnSpLocks/>
          </p:cNvCxnSpPr>
          <p:nvPr/>
        </p:nvCxnSpPr>
        <p:spPr>
          <a:xfrm>
            <a:off x="2645754" y="2602805"/>
            <a:ext cx="0" cy="7109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D78ADE-4ED1-FCA0-DB30-F8E0F2C29B5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702560" y="3664856"/>
            <a:ext cx="613079" cy="15047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4B62CD-2DDD-DFB9-3F45-1094F81C95F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002056" y="4948965"/>
            <a:ext cx="286346" cy="2300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FC77DB-637D-B84B-BBEE-1EB37E0C6FD5}"/>
              </a:ext>
            </a:extLst>
          </p:cNvPr>
          <p:cNvSpPr txBox="1"/>
          <p:nvPr/>
        </p:nvSpPr>
        <p:spPr>
          <a:xfrm>
            <a:off x="2889263" y="5986077"/>
            <a:ext cx="1225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Messaggio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0BB1D5-343E-7F39-E939-ABC9FE19B3FD}"/>
              </a:ext>
            </a:extLst>
          </p:cNvPr>
          <p:cNvCxnSpPr>
            <a:cxnSpLocks/>
          </p:cNvCxnSpPr>
          <p:nvPr/>
        </p:nvCxnSpPr>
        <p:spPr>
          <a:xfrm flipH="1">
            <a:off x="3386282" y="5538986"/>
            <a:ext cx="7156" cy="4470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571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4142-DFE0-6B6D-A3CD-A8230013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Crittografia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A9D58-5F9F-BBE5-3F1C-2E3E941D00E7}"/>
              </a:ext>
            </a:extLst>
          </p:cNvPr>
          <p:cNvSpPr txBox="1"/>
          <p:nvPr/>
        </p:nvSpPr>
        <p:spPr>
          <a:xfrm>
            <a:off x="1099265" y="825054"/>
            <a:ext cx="1534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T" dirty="0"/>
              <a:t>Mittente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D0ECA-479B-748C-007E-B0580A197FB9}"/>
              </a:ext>
            </a:extLst>
          </p:cNvPr>
          <p:cNvSpPr txBox="1"/>
          <p:nvPr/>
        </p:nvSpPr>
        <p:spPr>
          <a:xfrm>
            <a:off x="1168400" y="6271546"/>
            <a:ext cx="1534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T" dirty="0"/>
              <a:t>Destinatario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03369-3AC5-05B3-32E7-515627345641}"/>
              </a:ext>
            </a:extLst>
          </p:cNvPr>
          <p:cNvSpPr txBox="1"/>
          <p:nvPr/>
        </p:nvSpPr>
        <p:spPr>
          <a:xfrm>
            <a:off x="1995856" y="3295524"/>
            <a:ext cx="18267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Messaggio cifrato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AB7E0CB-5C0D-08C7-53F2-1E9459D23B46}"/>
              </a:ext>
            </a:extLst>
          </p:cNvPr>
          <p:cNvSpPr/>
          <p:nvPr/>
        </p:nvSpPr>
        <p:spPr>
          <a:xfrm>
            <a:off x="838200" y="421763"/>
            <a:ext cx="4117642" cy="24108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E1CD83B-E3F0-7CAE-1A08-27509BC75275}"/>
              </a:ext>
            </a:extLst>
          </p:cNvPr>
          <p:cNvSpPr/>
          <p:nvPr/>
        </p:nvSpPr>
        <p:spPr>
          <a:xfrm>
            <a:off x="838200" y="4391636"/>
            <a:ext cx="4117642" cy="24108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87471E-1A1F-6ECE-94F3-4F8829634D80}"/>
              </a:ext>
            </a:extLst>
          </p:cNvPr>
          <p:cNvCxnSpPr>
            <a:cxnSpLocks/>
          </p:cNvCxnSpPr>
          <p:nvPr/>
        </p:nvCxnSpPr>
        <p:spPr>
          <a:xfrm>
            <a:off x="2645754" y="2832627"/>
            <a:ext cx="0" cy="481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D78ADE-4ED1-FCA0-DB30-F8E0F2C29B5B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702560" y="3664856"/>
            <a:ext cx="194461" cy="726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3CD36E9-8D69-6F02-1E64-5FE80DC8CF3D}"/>
              </a:ext>
            </a:extLst>
          </p:cNvPr>
          <p:cNvSpPr/>
          <p:nvPr/>
        </p:nvSpPr>
        <p:spPr>
          <a:xfrm>
            <a:off x="6427663" y="2223568"/>
            <a:ext cx="4117642" cy="24108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851485-B624-277C-FE54-63C85CF880CC}"/>
              </a:ext>
            </a:extLst>
          </p:cNvPr>
          <p:cNvSpPr txBox="1"/>
          <p:nvPr/>
        </p:nvSpPr>
        <p:spPr>
          <a:xfrm>
            <a:off x="6547146" y="2424598"/>
            <a:ext cx="1534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Intercettatore</a:t>
            </a:r>
            <a:endParaRPr lang="en-IT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6A2FFB-EE6C-5093-1C33-56DAE2A4165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815667" y="3429000"/>
            <a:ext cx="2611996" cy="5504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0FC4D6-CB8A-DAAE-A751-D96C36DABF5B}"/>
              </a:ext>
            </a:extLst>
          </p:cNvPr>
          <p:cNvSpPr txBox="1"/>
          <p:nvPr/>
        </p:nvSpPr>
        <p:spPr>
          <a:xfrm>
            <a:off x="1001737" y="1627195"/>
            <a:ext cx="1225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Messaggio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85A331-9643-B199-CEEA-2FA50CB12A0E}"/>
              </a:ext>
            </a:extLst>
          </p:cNvPr>
          <p:cNvSpPr txBox="1"/>
          <p:nvPr/>
        </p:nvSpPr>
        <p:spPr>
          <a:xfrm>
            <a:off x="2889263" y="5986077"/>
            <a:ext cx="1225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Messaggio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FDCAF7-17D2-F1C9-8E98-56DAE91295E1}"/>
              </a:ext>
            </a:extLst>
          </p:cNvPr>
          <p:cNvSpPr txBox="1"/>
          <p:nvPr/>
        </p:nvSpPr>
        <p:spPr>
          <a:xfrm>
            <a:off x="5373670" y="-1114548"/>
            <a:ext cx="1225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Messaggio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F7384E-D3F2-EFD9-737D-662CE9FD7186}"/>
              </a:ext>
            </a:extLst>
          </p:cNvPr>
          <p:cNvSpPr txBox="1"/>
          <p:nvPr/>
        </p:nvSpPr>
        <p:spPr>
          <a:xfrm>
            <a:off x="7261195" y="3244334"/>
            <a:ext cx="16114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/>
              <a:t>Messaggio</a:t>
            </a:r>
            <a:r>
              <a:rPr lang="en-US" dirty="0"/>
              <a:t>?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948331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4142-DFE0-6B6D-A3CD-A8230013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Crittografia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A9D58-5F9F-BBE5-3F1C-2E3E941D00E7}"/>
              </a:ext>
            </a:extLst>
          </p:cNvPr>
          <p:cNvSpPr txBox="1"/>
          <p:nvPr/>
        </p:nvSpPr>
        <p:spPr>
          <a:xfrm>
            <a:off x="1099265" y="825054"/>
            <a:ext cx="1534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T" dirty="0"/>
              <a:t>Mittente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D0ECA-479B-748C-007E-B0580A197FB9}"/>
              </a:ext>
            </a:extLst>
          </p:cNvPr>
          <p:cNvSpPr txBox="1"/>
          <p:nvPr/>
        </p:nvSpPr>
        <p:spPr>
          <a:xfrm>
            <a:off x="1168400" y="6271546"/>
            <a:ext cx="1534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T" dirty="0"/>
              <a:t>Destinatario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42504-CCB9-A131-EFB0-D3942234AD98}"/>
              </a:ext>
            </a:extLst>
          </p:cNvPr>
          <p:cNvSpPr txBox="1"/>
          <p:nvPr/>
        </p:nvSpPr>
        <p:spPr>
          <a:xfrm>
            <a:off x="1001737" y="1627195"/>
            <a:ext cx="1225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Messaggio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0DB852-FCA6-3B89-397C-12459C5DA170}"/>
              </a:ext>
            </a:extLst>
          </p:cNvPr>
          <p:cNvSpPr txBox="1"/>
          <p:nvPr/>
        </p:nvSpPr>
        <p:spPr>
          <a:xfrm>
            <a:off x="2472900" y="1627195"/>
            <a:ext cx="1826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Chiave di codifica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9EC06B-31EF-9A70-A098-053BBB3A55D8}"/>
              </a:ext>
            </a:extLst>
          </p:cNvPr>
          <p:cNvSpPr txBox="1"/>
          <p:nvPr/>
        </p:nvSpPr>
        <p:spPr>
          <a:xfrm>
            <a:off x="1614381" y="2269032"/>
            <a:ext cx="21808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Algoritmo di cifratura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03369-3AC5-05B3-32E7-515627345641}"/>
              </a:ext>
            </a:extLst>
          </p:cNvPr>
          <p:cNvSpPr txBox="1"/>
          <p:nvPr/>
        </p:nvSpPr>
        <p:spPr>
          <a:xfrm>
            <a:off x="1995856" y="3295524"/>
            <a:ext cx="18267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Messaggio cifrato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EF49CB-A7DA-48F0-62F0-C9DDA804CF9E}"/>
              </a:ext>
            </a:extLst>
          </p:cNvPr>
          <p:cNvSpPr txBox="1"/>
          <p:nvPr/>
        </p:nvSpPr>
        <p:spPr>
          <a:xfrm>
            <a:off x="1995856" y="5169654"/>
            <a:ext cx="2639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Algoritmo di decifratura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B17996-7DD8-B8E0-AA74-94D348E053E9}"/>
              </a:ext>
            </a:extLst>
          </p:cNvPr>
          <p:cNvSpPr txBox="1"/>
          <p:nvPr/>
        </p:nvSpPr>
        <p:spPr>
          <a:xfrm>
            <a:off x="947187" y="4579633"/>
            <a:ext cx="21097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Chiave di decodifica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AB7E0CB-5C0D-08C7-53F2-1E9459D23B46}"/>
              </a:ext>
            </a:extLst>
          </p:cNvPr>
          <p:cNvSpPr/>
          <p:nvPr/>
        </p:nvSpPr>
        <p:spPr>
          <a:xfrm>
            <a:off x="838200" y="421763"/>
            <a:ext cx="4117642" cy="24108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E1CD83B-E3F0-7CAE-1A08-27509BC75275}"/>
              </a:ext>
            </a:extLst>
          </p:cNvPr>
          <p:cNvSpPr/>
          <p:nvPr/>
        </p:nvSpPr>
        <p:spPr>
          <a:xfrm>
            <a:off x="838200" y="4391636"/>
            <a:ext cx="4117642" cy="24108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C76415-6AA3-C51C-06DD-B44E73494371}"/>
              </a:ext>
            </a:extLst>
          </p:cNvPr>
          <p:cNvCxnSpPr>
            <a:stCxn id="9" idx="2"/>
          </p:cNvCxnSpPr>
          <p:nvPr/>
        </p:nvCxnSpPr>
        <p:spPr>
          <a:xfrm>
            <a:off x="1614381" y="1996527"/>
            <a:ext cx="255059" cy="2725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08B9CB-CB94-B06A-E0C2-11AF1F3A374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056925" y="1996527"/>
            <a:ext cx="329358" cy="3011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87471E-1A1F-6ECE-94F3-4F8829634D80}"/>
              </a:ext>
            </a:extLst>
          </p:cNvPr>
          <p:cNvCxnSpPr>
            <a:cxnSpLocks/>
          </p:cNvCxnSpPr>
          <p:nvPr/>
        </p:nvCxnSpPr>
        <p:spPr>
          <a:xfrm>
            <a:off x="2645754" y="2602805"/>
            <a:ext cx="0" cy="7109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D78ADE-4ED1-FCA0-DB30-F8E0F2C29B5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702560" y="3664856"/>
            <a:ext cx="613079" cy="15047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4B62CD-2DDD-DFB9-3F45-1094F81C95F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002056" y="4948965"/>
            <a:ext cx="286346" cy="2300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FC77DB-637D-B84B-BBEE-1EB37E0C6FD5}"/>
              </a:ext>
            </a:extLst>
          </p:cNvPr>
          <p:cNvSpPr txBox="1"/>
          <p:nvPr/>
        </p:nvSpPr>
        <p:spPr>
          <a:xfrm>
            <a:off x="2889263" y="5986077"/>
            <a:ext cx="1225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Messaggio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0BB1D5-343E-7F39-E939-ABC9FE19B3FD}"/>
              </a:ext>
            </a:extLst>
          </p:cNvPr>
          <p:cNvCxnSpPr>
            <a:cxnSpLocks/>
          </p:cNvCxnSpPr>
          <p:nvPr/>
        </p:nvCxnSpPr>
        <p:spPr>
          <a:xfrm flipH="1">
            <a:off x="3386282" y="5538986"/>
            <a:ext cx="7156" cy="4470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0C2734-7665-18A4-841A-E5BE5836D84D}"/>
              </a:ext>
            </a:extLst>
          </p:cNvPr>
          <p:cNvSpPr txBox="1"/>
          <p:nvPr/>
        </p:nvSpPr>
        <p:spPr>
          <a:xfrm>
            <a:off x="5686980" y="2638364"/>
            <a:ext cx="5245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Importante</a:t>
            </a:r>
            <a:r>
              <a:rPr lang="en-US" sz="2400" dirty="0"/>
              <a:t>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chiavi</a:t>
            </a:r>
            <a:r>
              <a:rPr lang="en-US" sz="2400" dirty="0"/>
              <a:t> di </a:t>
            </a:r>
            <a:r>
              <a:rPr lang="en-US" sz="2400" dirty="0" err="1"/>
              <a:t>codifica</a:t>
            </a:r>
            <a:r>
              <a:rPr lang="en-US" sz="2400" dirty="0"/>
              <a:t>/</a:t>
            </a:r>
            <a:r>
              <a:rPr lang="en-US" sz="2400" dirty="0" err="1"/>
              <a:t>decodifica</a:t>
            </a:r>
            <a:r>
              <a:rPr lang="en-US" sz="2400" dirty="0"/>
              <a:t> </a:t>
            </a:r>
            <a:r>
              <a:rPr lang="en-US" sz="2400" dirty="0" err="1"/>
              <a:t>siano</a:t>
            </a:r>
            <a:r>
              <a:rPr lang="en-US" sz="2400" dirty="0"/>
              <a:t> </a:t>
            </a:r>
            <a:r>
              <a:rPr lang="en-US" sz="2400" dirty="0" err="1"/>
              <a:t>scelte</a:t>
            </a:r>
            <a:r>
              <a:rPr lang="en-US" sz="2400" dirty="0"/>
              <a:t> in modo </a:t>
            </a:r>
            <a:r>
              <a:rPr lang="en-US" sz="2400" dirty="0" err="1">
                <a:solidFill>
                  <a:schemeClr val="accent1"/>
                </a:solidFill>
              </a:rPr>
              <a:t>casuale</a:t>
            </a:r>
            <a:r>
              <a:rPr lang="en-US" sz="2400" dirty="0"/>
              <a:t> e </a:t>
            </a:r>
            <a:r>
              <a:rPr lang="en-US" sz="2400" dirty="0" err="1">
                <a:solidFill>
                  <a:schemeClr val="accent1"/>
                </a:solidFill>
              </a:rPr>
              <a:t>impredicibile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00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4142-DFE0-6B6D-A3CD-A8230013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Crittografia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A9D58-5F9F-BBE5-3F1C-2E3E941D00E7}"/>
              </a:ext>
            </a:extLst>
          </p:cNvPr>
          <p:cNvSpPr txBox="1"/>
          <p:nvPr/>
        </p:nvSpPr>
        <p:spPr>
          <a:xfrm>
            <a:off x="1099265" y="825054"/>
            <a:ext cx="1534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T" dirty="0"/>
              <a:t>Mittente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D0ECA-479B-748C-007E-B0580A197FB9}"/>
              </a:ext>
            </a:extLst>
          </p:cNvPr>
          <p:cNvSpPr txBox="1"/>
          <p:nvPr/>
        </p:nvSpPr>
        <p:spPr>
          <a:xfrm>
            <a:off x="1168400" y="6271546"/>
            <a:ext cx="1534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T" dirty="0"/>
              <a:t>Destinatario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42504-CCB9-A131-EFB0-D3942234AD98}"/>
              </a:ext>
            </a:extLst>
          </p:cNvPr>
          <p:cNvSpPr txBox="1"/>
          <p:nvPr/>
        </p:nvSpPr>
        <p:spPr>
          <a:xfrm>
            <a:off x="1001737" y="1627195"/>
            <a:ext cx="1225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Messaggio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0DB852-FCA6-3B89-397C-12459C5DA170}"/>
              </a:ext>
            </a:extLst>
          </p:cNvPr>
          <p:cNvSpPr txBox="1"/>
          <p:nvPr/>
        </p:nvSpPr>
        <p:spPr>
          <a:xfrm>
            <a:off x="2472900" y="1627195"/>
            <a:ext cx="1826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Chiave di codifica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9EC06B-31EF-9A70-A098-053BBB3A55D8}"/>
              </a:ext>
            </a:extLst>
          </p:cNvPr>
          <p:cNvSpPr txBox="1"/>
          <p:nvPr/>
        </p:nvSpPr>
        <p:spPr>
          <a:xfrm>
            <a:off x="1614381" y="2269032"/>
            <a:ext cx="21808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Algoritmo di cifratura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03369-3AC5-05B3-32E7-515627345641}"/>
              </a:ext>
            </a:extLst>
          </p:cNvPr>
          <p:cNvSpPr txBox="1"/>
          <p:nvPr/>
        </p:nvSpPr>
        <p:spPr>
          <a:xfrm>
            <a:off x="1995856" y="3295524"/>
            <a:ext cx="18267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Messaggio cifrato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EF49CB-A7DA-48F0-62F0-C9DDA804CF9E}"/>
              </a:ext>
            </a:extLst>
          </p:cNvPr>
          <p:cNvSpPr txBox="1"/>
          <p:nvPr/>
        </p:nvSpPr>
        <p:spPr>
          <a:xfrm>
            <a:off x="1995856" y="5169654"/>
            <a:ext cx="2639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Algoritmo di decifratura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B17996-7DD8-B8E0-AA74-94D348E053E9}"/>
              </a:ext>
            </a:extLst>
          </p:cNvPr>
          <p:cNvSpPr txBox="1"/>
          <p:nvPr/>
        </p:nvSpPr>
        <p:spPr>
          <a:xfrm>
            <a:off x="947187" y="4579633"/>
            <a:ext cx="21097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Chiave di decodifica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AB7E0CB-5C0D-08C7-53F2-1E9459D23B46}"/>
              </a:ext>
            </a:extLst>
          </p:cNvPr>
          <p:cNvSpPr/>
          <p:nvPr/>
        </p:nvSpPr>
        <p:spPr>
          <a:xfrm>
            <a:off x="838200" y="421763"/>
            <a:ext cx="4117642" cy="24108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E1CD83B-E3F0-7CAE-1A08-27509BC75275}"/>
              </a:ext>
            </a:extLst>
          </p:cNvPr>
          <p:cNvSpPr/>
          <p:nvPr/>
        </p:nvSpPr>
        <p:spPr>
          <a:xfrm>
            <a:off x="838200" y="4391636"/>
            <a:ext cx="4117642" cy="24108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C76415-6AA3-C51C-06DD-B44E73494371}"/>
              </a:ext>
            </a:extLst>
          </p:cNvPr>
          <p:cNvCxnSpPr>
            <a:stCxn id="9" idx="2"/>
          </p:cNvCxnSpPr>
          <p:nvPr/>
        </p:nvCxnSpPr>
        <p:spPr>
          <a:xfrm>
            <a:off x="1614381" y="1996527"/>
            <a:ext cx="255059" cy="2725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08B9CB-CB94-B06A-E0C2-11AF1F3A374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056925" y="1996527"/>
            <a:ext cx="329358" cy="3011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87471E-1A1F-6ECE-94F3-4F8829634D80}"/>
              </a:ext>
            </a:extLst>
          </p:cNvPr>
          <p:cNvCxnSpPr>
            <a:cxnSpLocks/>
          </p:cNvCxnSpPr>
          <p:nvPr/>
        </p:nvCxnSpPr>
        <p:spPr>
          <a:xfrm>
            <a:off x="2645754" y="2602805"/>
            <a:ext cx="0" cy="7109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D78ADE-4ED1-FCA0-DB30-F8E0F2C29B5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702560" y="3664856"/>
            <a:ext cx="613079" cy="15047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4B62CD-2DDD-DFB9-3F45-1094F81C95F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002056" y="4948965"/>
            <a:ext cx="286346" cy="2300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FC77DB-637D-B84B-BBEE-1EB37E0C6FD5}"/>
              </a:ext>
            </a:extLst>
          </p:cNvPr>
          <p:cNvSpPr txBox="1"/>
          <p:nvPr/>
        </p:nvSpPr>
        <p:spPr>
          <a:xfrm>
            <a:off x="2889263" y="5986077"/>
            <a:ext cx="1225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Messaggio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0BB1D5-343E-7F39-E939-ABC9FE19B3FD}"/>
              </a:ext>
            </a:extLst>
          </p:cNvPr>
          <p:cNvCxnSpPr>
            <a:cxnSpLocks/>
          </p:cNvCxnSpPr>
          <p:nvPr/>
        </p:nvCxnSpPr>
        <p:spPr>
          <a:xfrm flipH="1">
            <a:off x="3386282" y="5538986"/>
            <a:ext cx="7156" cy="4470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0C2734-7665-18A4-841A-E5BE5836D84D}"/>
              </a:ext>
            </a:extLst>
          </p:cNvPr>
          <p:cNvSpPr txBox="1"/>
          <p:nvPr/>
        </p:nvSpPr>
        <p:spPr>
          <a:xfrm>
            <a:off x="5686980" y="2638364"/>
            <a:ext cx="5245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Importante</a:t>
            </a:r>
            <a:r>
              <a:rPr lang="en-US" sz="2400" dirty="0"/>
              <a:t>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chiavi</a:t>
            </a:r>
            <a:r>
              <a:rPr lang="en-US" sz="2400" dirty="0"/>
              <a:t> di </a:t>
            </a:r>
            <a:r>
              <a:rPr lang="en-US" sz="2400" dirty="0" err="1"/>
              <a:t>codifica</a:t>
            </a:r>
            <a:r>
              <a:rPr lang="en-US" sz="2400" dirty="0"/>
              <a:t>/</a:t>
            </a:r>
            <a:r>
              <a:rPr lang="en-US" sz="2400" dirty="0" err="1"/>
              <a:t>decodifica</a:t>
            </a:r>
            <a:r>
              <a:rPr lang="en-US" sz="2400" dirty="0"/>
              <a:t> </a:t>
            </a:r>
            <a:r>
              <a:rPr lang="en-US" sz="2400" dirty="0" err="1"/>
              <a:t>siano</a:t>
            </a:r>
            <a:r>
              <a:rPr lang="en-US" sz="2400" dirty="0"/>
              <a:t> </a:t>
            </a:r>
            <a:r>
              <a:rPr lang="en-US" sz="2400" dirty="0" err="1"/>
              <a:t>scelte</a:t>
            </a:r>
            <a:r>
              <a:rPr lang="en-US" sz="2400" dirty="0"/>
              <a:t> in modo </a:t>
            </a:r>
            <a:r>
              <a:rPr lang="en-US" sz="2400" dirty="0" err="1">
                <a:solidFill>
                  <a:schemeClr val="accent1"/>
                </a:solidFill>
              </a:rPr>
              <a:t>casuale</a:t>
            </a:r>
            <a:r>
              <a:rPr lang="en-US" sz="2400" dirty="0"/>
              <a:t> e </a:t>
            </a:r>
            <a:r>
              <a:rPr lang="en-US" sz="2400" dirty="0" err="1">
                <a:solidFill>
                  <a:schemeClr val="accent1"/>
                </a:solidFill>
              </a:rPr>
              <a:t>impredicibile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26" name="Picture 2" descr="Mel brooks spaceballs 12345 GIF - Find on GIFER">
            <a:extLst>
              <a:ext uri="{FF2B5EF4-FFF2-40B4-BE49-F238E27FC236}">
                <a16:creationId xmlns:a16="http://schemas.microsoft.com/office/drawing/2014/main" id="{93593781-7B03-4155-5C55-42B50372A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13" y="4079376"/>
            <a:ext cx="43053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100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4142-DFE0-6B6D-A3CD-A8230013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Crittografia</a:t>
            </a:r>
          </a:p>
        </p:txBody>
      </p:sp>
      <p:pic>
        <p:nvPicPr>
          <p:cNvPr id="4098" name="Picture 2" descr="Manuel Blum - A.M. Turing Award Laureate">
            <a:extLst>
              <a:ext uri="{FF2B5EF4-FFF2-40B4-BE49-F238E27FC236}">
                <a16:creationId xmlns:a16="http://schemas.microsoft.com/office/drawing/2014/main" id="{A8BD2703-025B-F47C-7F24-151A15696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612" y="1627195"/>
            <a:ext cx="2180872" cy="206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oldwasser and Micali win Turing Award | MIT News | Massachusetts Institute  of Technology">
            <a:extLst>
              <a:ext uri="{FF2B5EF4-FFF2-40B4-BE49-F238E27FC236}">
                <a16:creationId xmlns:a16="http://schemas.microsoft.com/office/drawing/2014/main" id="{06DC2CDD-AFB3-B82A-E226-9C00A7CF8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279" y="3688567"/>
            <a:ext cx="3948410" cy="263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ndrew C Yao - A.M. Turing Award Laureate">
            <a:extLst>
              <a:ext uri="{FF2B5EF4-FFF2-40B4-BE49-F238E27FC236}">
                <a16:creationId xmlns:a16="http://schemas.microsoft.com/office/drawing/2014/main" id="{29C363B9-BBFF-CA66-AC04-809277D3A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484" y="1627195"/>
            <a:ext cx="2180872" cy="206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BA9D58-5F9F-BBE5-3F1C-2E3E941D00E7}"/>
              </a:ext>
            </a:extLst>
          </p:cNvPr>
          <p:cNvSpPr txBox="1"/>
          <p:nvPr/>
        </p:nvSpPr>
        <p:spPr>
          <a:xfrm>
            <a:off x="1290320" y="1965822"/>
            <a:ext cx="1534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T" dirty="0"/>
              <a:t>Mittente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D0ECA-479B-748C-007E-B0580A197FB9}"/>
              </a:ext>
            </a:extLst>
          </p:cNvPr>
          <p:cNvSpPr txBox="1"/>
          <p:nvPr/>
        </p:nvSpPr>
        <p:spPr>
          <a:xfrm>
            <a:off x="1483360" y="4665476"/>
            <a:ext cx="1534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T" dirty="0"/>
              <a:t>Destinatario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03369-3AC5-05B3-32E7-515627345641}"/>
              </a:ext>
            </a:extLst>
          </p:cNvPr>
          <p:cNvSpPr txBox="1"/>
          <p:nvPr/>
        </p:nvSpPr>
        <p:spPr>
          <a:xfrm>
            <a:off x="1995856" y="3295524"/>
            <a:ext cx="18267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Messaggio cifrato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AB7E0CB-5C0D-08C7-53F2-1E9459D23B46}"/>
              </a:ext>
            </a:extLst>
          </p:cNvPr>
          <p:cNvSpPr/>
          <p:nvPr/>
        </p:nvSpPr>
        <p:spPr>
          <a:xfrm>
            <a:off x="1290320" y="1837680"/>
            <a:ext cx="2672080" cy="102329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E1CD83B-E3F0-7CAE-1A08-27509BC75275}"/>
              </a:ext>
            </a:extLst>
          </p:cNvPr>
          <p:cNvSpPr/>
          <p:nvPr/>
        </p:nvSpPr>
        <p:spPr>
          <a:xfrm>
            <a:off x="1290320" y="4391636"/>
            <a:ext cx="2824488" cy="71884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87471E-1A1F-6ECE-94F3-4F8829634D80}"/>
              </a:ext>
            </a:extLst>
          </p:cNvPr>
          <p:cNvCxnSpPr>
            <a:cxnSpLocks/>
          </p:cNvCxnSpPr>
          <p:nvPr/>
        </p:nvCxnSpPr>
        <p:spPr>
          <a:xfrm>
            <a:off x="2645754" y="2832627"/>
            <a:ext cx="0" cy="481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D78ADE-4ED1-FCA0-DB30-F8E0F2C29B5B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702560" y="3664856"/>
            <a:ext cx="4" cy="726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12A1A4-247D-B5E7-A400-D2CA1B584D45}"/>
              </a:ext>
            </a:extLst>
          </p:cNvPr>
          <p:cNvSpPr txBox="1"/>
          <p:nvPr/>
        </p:nvSpPr>
        <p:spPr>
          <a:xfrm>
            <a:off x="4308467" y="643569"/>
            <a:ext cx="28244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Se il messaggio cifrato viene intercettato, </a:t>
            </a:r>
            <a:r>
              <a:rPr lang="en-IT" i="1" dirty="0">
                <a:solidFill>
                  <a:srgbClr val="FF0000"/>
                </a:solidFill>
              </a:rPr>
              <a:t>non deve dare alcuna informazione </a:t>
            </a:r>
            <a:r>
              <a:rPr lang="en-IT" dirty="0"/>
              <a:t>sul contenuto del messaggio originale</a:t>
            </a:r>
            <a:br>
              <a:rPr lang="en-IT" dirty="0"/>
            </a:br>
            <a:br>
              <a:rPr lang="en-IT" dirty="0"/>
            </a:br>
            <a:r>
              <a:rPr lang="en-IT" dirty="0"/>
              <a:t>Intuizioni di Goldwasser e Micali: </a:t>
            </a:r>
          </a:p>
          <a:p>
            <a:pPr marL="342900" indent="-342900">
              <a:buFont typeface="+mj-lt"/>
              <a:buAutoNum type="arabicPeriod"/>
            </a:pPr>
            <a:r>
              <a:rPr lang="en-IT" dirty="0"/>
              <a:t>la cifratura deve essere una </a:t>
            </a:r>
            <a:r>
              <a:rPr lang="en-IT"/>
              <a:t>operazione probabilistica</a:t>
            </a:r>
            <a:br>
              <a:rPr lang="en-US" dirty="0"/>
            </a:br>
            <a:endParaRPr lang="en-IT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È</a:t>
            </a:r>
            <a:r>
              <a:rPr lang="en-US" dirty="0"/>
              <a:t> </a:t>
            </a:r>
            <a:r>
              <a:rPr lang="en-US" dirty="0" err="1"/>
              <a:t>possibile</a:t>
            </a:r>
            <a:r>
              <a:rPr lang="en-US" dirty="0"/>
              <a:t> dare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definizione</a:t>
            </a:r>
            <a:r>
              <a:rPr lang="en-US" dirty="0"/>
              <a:t> </a:t>
            </a:r>
            <a:r>
              <a:rPr lang="en-US" dirty="0" err="1"/>
              <a:t>rigorosa</a:t>
            </a:r>
            <a:r>
              <a:rPr lang="en-US" dirty="0"/>
              <a:t> di </a:t>
            </a:r>
            <a:r>
              <a:rPr lang="en-US" i="1" dirty="0">
                <a:solidFill>
                  <a:srgbClr val="FF0000"/>
                </a:solidFill>
              </a:rPr>
              <a:t>non dare </a:t>
            </a:r>
            <a:r>
              <a:rPr lang="en-US" i="1" dirty="0" err="1">
                <a:solidFill>
                  <a:srgbClr val="FF0000"/>
                </a:solidFill>
              </a:rPr>
              <a:t>informazione</a:t>
            </a:r>
            <a:r>
              <a:rPr lang="en-US" i="1" dirty="0"/>
              <a:t>, </a:t>
            </a:r>
            <a:r>
              <a:rPr lang="en-US" dirty="0" err="1"/>
              <a:t>ottenibile</a:t>
            </a:r>
            <a:r>
              <a:rPr lang="en-US" dirty="0"/>
              <a:t> in </a:t>
            </a:r>
            <a:r>
              <a:rPr lang="en-US" dirty="0" err="1"/>
              <a:t>pratica</a:t>
            </a:r>
            <a:r>
              <a:rPr lang="en-US" dirty="0"/>
              <a:t>  </a:t>
            </a:r>
            <a:endParaRPr lang="en-IT" dirty="0"/>
          </a:p>
          <a:p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7FB51-4A32-4676-B9E1-C2573E18C6FA}"/>
              </a:ext>
            </a:extLst>
          </p:cNvPr>
          <p:cNvSpPr txBox="1"/>
          <p:nvPr/>
        </p:nvSpPr>
        <p:spPr>
          <a:xfrm>
            <a:off x="508769" y="5675729"/>
            <a:ext cx="267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[Blum, </a:t>
            </a:r>
            <a:r>
              <a:rPr lang="en-US" dirty="0" err="1"/>
              <a:t>Micali</a:t>
            </a:r>
            <a:r>
              <a:rPr lang="en-US" dirty="0"/>
              <a:t> 1982]</a:t>
            </a:r>
            <a:br>
              <a:rPr lang="en-US" dirty="0"/>
            </a:br>
            <a:r>
              <a:rPr lang="en-US" dirty="0"/>
              <a:t>[Goldwasser, </a:t>
            </a:r>
            <a:r>
              <a:rPr lang="en-US" dirty="0" err="1"/>
              <a:t>Micali</a:t>
            </a:r>
            <a:r>
              <a:rPr lang="en-US" dirty="0"/>
              <a:t> 1982]</a:t>
            </a:r>
          </a:p>
          <a:p>
            <a:r>
              <a:rPr lang="en-US" dirty="0"/>
              <a:t>[Yao 1982]</a:t>
            </a:r>
          </a:p>
        </p:txBody>
      </p:sp>
    </p:spTree>
    <p:extLst>
      <p:ext uri="{BB962C8B-B14F-4D97-AF65-F5344CB8AC3E}">
        <p14:creationId xmlns:p14="http://schemas.microsoft.com/office/powerpoint/2010/main" val="629549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4142-DFE0-6B6D-A3CD-A8230013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/>
              <a:t>Indistinguibilità</a:t>
            </a:r>
            <a:endParaRPr lang="en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A9D58-5F9F-BBE5-3F1C-2E3E941D00E7}"/>
              </a:ext>
            </a:extLst>
          </p:cNvPr>
          <p:cNvSpPr txBox="1"/>
          <p:nvPr/>
        </p:nvSpPr>
        <p:spPr>
          <a:xfrm>
            <a:off x="3289347" y="1701246"/>
            <a:ext cx="25323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T" dirty="0"/>
              <a:t>Mittente</a:t>
            </a:r>
            <a:br>
              <a:rPr lang="en-IT"/>
            </a:br>
            <a:r>
              <a:rPr lang="en-US" dirty="0" err="1"/>
              <a:t>codifica</a:t>
            </a:r>
            <a:r>
              <a:rPr lang="en-US" dirty="0"/>
              <a:t> M0</a:t>
            </a:r>
            <a:endParaRPr lang="en-I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03369-3AC5-05B3-32E7-515627345641}"/>
              </a:ext>
            </a:extLst>
          </p:cNvPr>
          <p:cNvSpPr txBox="1"/>
          <p:nvPr/>
        </p:nvSpPr>
        <p:spPr>
          <a:xfrm>
            <a:off x="7574991" y="3059668"/>
            <a:ext cx="18267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dirty="0"/>
              <a:t>Messaggio cifrato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AB7E0CB-5C0D-08C7-53F2-1E9459D23B46}"/>
              </a:ext>
            </a:extLst>
          </p:cNvPr>
          <p:cNvSpPr/>
          <p:nvPr/>
        </p:nvSpPr>
        <p:spPr>
          <a:xfrm>
            <a:off x="3219457" y="1610614"/>
            <a:ext cx="2672080" cy="102329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E1CD83B-E3F0-7CAE-1A08-27509BC75275}"/>
              </a:ext>
            </a:extLst>
          </p:cNvPr>
          <p:cNvSpPr/>
          <p:nvPr/>
        </p:nvSpPr>
        <p:spPr>
          <a:xfrm>
            <a:off x="10097961" y="2888874"/>
            <a:ext cx="1829433" cy="71092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87471E-1A1F-6ECE-94F3-4F8829634D8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891537" y="2081548"/>
            <a:ext cx="1683454" cy="1162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DE712A-6122-4B95-E504-0204516C893B}"/>
              </a:ext>
            </a:extLst>
          </p:cNvPr>
          <p:cNvSpPr txBox="1"/>
          <p:nvPr/>
        </p:nvSpPr>
        <p:spPr>
          <a:xfrm>
            <a:off x="374164" y="623821"/>
            <a:ext cx="7174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dirty="0"/>
              <a:t>Il metodo di cifratura ha </a:t>
            </a:r>
            <a:r>
              <a:rPr lang="en-IT" sz="2400" i="1" dirty="0"/>
              <a:t>sicurezza semantica</a:t>
            </a:r>
            <a:r>
              <a:rPr lang="en-IT" sz="2400" dirty="0"/>
              <a:t> se, per ogni coppia di messaggi M0 e M1</a:t>
            </a:r>
            <a:r>
              <a:rPr lang="en-IT" sz="2400"/>
              <a:t>, </a:t>
            </a:r>
            <a:r>
              <a:rPr lang="en-US" sz="2400" dirty="0"/>
              <a:t>le </a:t>
            </a:r>
            <a:r>
              <a:rPr lang="en-US" sz="2400" dirty="0" err="1"/>
              <a:t>loro</a:t>
            </a:r>
            <a:r>
              <a:rPr lang="en-US" sz="2400" dirty="0"/>
              <a:t> </a:t>
            </a:r>
            <a:r>
              <a:rPr lang="en-US" sz="2400" dirty="0" err="1"/>
              <a:t>cifrature</a:t>
            </a:r>
            <a:r>
              <a:rPr lang="en-US" sz="2400" dirty="0"/>
              <a:t> </a:t>
            </a:r>
            <a:r>
              <a:rPr lang="en-US" sz="2400" dirty="0" err="1"/>
              <a:t>sono</a:t>
            </a:r>
            <a:r>
              <a:rPr lang="en-US" sz="2400" dirty="0"/>
              <a:t> </a:t>
            </a:r>
            <a:r>
              <a:rPr lang="en-US" sz="2400" i="1" dirty="0" err="1"/>
              <a:t>indistinguibili</a:t>
            </a:r>
            <a:endParaRPr lang="en-IT" sz="2400" dirty="0"/>
          </a:p>
        </p:txBody>
      </p:sp>
      <p:pic>
        <p:nvPicPr>
          <p:cNvPr id="9218" name="Picture 2" descr="Coin flipping - Wikipedia">
            <a:extLst>
              <a:ext uri="{FF2B5EF4-FFF2-40B4-BE49-F238E27FC236}">
                <a16:creationId xmlns:a16="http://schemas.microsoft.com/office/drawing/2014/main" id="{BE6977FF-0864-4460-99D4-E470569E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29" y="2510175"/>
            <a:ext cx="1066032" cy="135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0EEB18-3293-44BC-B55F-D7CD185AFF1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557434" y="2122262"/>
            <a:ext cx="1662023" cy="766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64207D-5DF8-8C90-9DAE-89A25EFBE994}"/>
              </a:ext>
            </a:extLst>
          </p:cNvPr>
          <p:cNvCxnSpPr>
            <a:cxnSpLocks/>
          </p:cNvCxnSpPr>
          <p:nvPr/>
        </p:nvCxnSpPr>
        <p:spPr>
          <a:xfrm>
            <a:off x="1473466" y="3400522"/>
            <a:ext cx="1711046" cy="8235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D8557AC-E530-7F6C-251C-DEB602D04C39}"/>
              </a:ext>
            </a:extLst>
          </p:cNvPr>
          <p:cNvSpPr txBox="1"/>
          <p:nvPr/>
        </p:nvSpPr>
        <p:spPr>
          <a:xfrm>
            <a:off x="10038575" y="2937804"/>
            <a:ext cx="1886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Intercettatore</a:t>
            </a:r>
            <a:br>
              <a:rPr lang="en-US" dirty="0"/>
            </a:br>
            <a:r>
              <a:rPr lang="en-US" dirty="0"/>
              <a:t>M0 </a:t>
            </a:r>
            <a:r>
              <a:rPr lang="en-US" dirty="0" err="1"/>
              <a:t>oppure</a:t>
            </a:r>
            <a:r>
              <a:rPr lang="en-US" dirty="0"/>
              <a:t> M1?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FADF56A-8D05-6D0C-7975-832F6CAB4056}"/>
              </a:ext>
            </a:extLst>
          </p:cNvPr>
          <p:cNvSpPr/>
          <p:nvPr/>
        </p:nvSpPr>
        <p:spPr>
          <a:xfrm>
            <a:off x="3184512" y="3513576"/>
            <a:ext cx="2672080" cy="102329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58D717-AECB-76E8-E57E-B7ACDE4A7241}"/>
              </a:ext>
            </a:extLst>
          </p:cNvPr>
          <p:cNvSpPr txBox="1"/>
          <p:nvPr/>
        </p:nvSpPr>
        <p:spPr>
          <a:xfrm>
            <a:off x="3219457" y="3668328"/>
            <a:ext cx="25323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T" dirty="0"/>
              <a:t>Mittente</a:t>
            </a:r>
            <a:br>
              <a:rPr lang="en-IT"/>
            </a:br>
            <a:r>
              <a:rPr lang="en-US" dirty="0" err="1"/>
              <a:t>codifica</a:t>
            </a:r>
            <a:r>
              <a:rPr lang="en-US" dirty="0"/>
              <a:t> M1</a:t>
            </a:r>
            <a:endParaRPr lang="en-IT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BD498A-7F08-1A0E-6F7D-1784937F1839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5856592" y="3429000"/>
            <a:ext cx="1718399" cy="5962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414122-8EFC-EDDF-05D3-F8911A9DFF40}"/>
              </a:ext>
            </a:extLst>
          </p:cNvPr>
          <p:cNvCxnSpPr>
            <a:cxnSpLocks/>
          </p:cNvCxnSpPr>
          <p:nvPr/>
        </p:nvCxnSpPr>
        <p:spPr>
          <a:xfrm>
            <a:off x="9401755" y="3274916"/>
            <a:ext cx="6962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2D5CF0-004C-2C6C-5C02-2B8BBD858876}"/>
                  </a:ext>
                </a:extLst>
              </p:cNvPr>
              <p:cNvSpPr txBox="1"/>
              <p:nvPr/>
            </p:nvSpPr>
            <p:spPr>
              <a:xfrm>
                <a:off x="4555497" y="4649926"/>
                <a:ext cx="7174162" cy="1721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</a:rPr>
                  <a:t>Definizione </a:t>
                </a:r>
                <a:r>
                  <a:rPr lang="en-US" sz="2400" dirty="0"/>
                  <a:t>di </a:t>
                </a:r>
                <a:r>
                  <a:rPr lang="en-US" sz="2400" dirty="0" err="1"/>
                  <a:t>indistinguibilità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Se </a:t>
                </a:r>
                <a:r>
                  <a:rPr lang="en-US" sz="2400" dirty="0" err="1"/>
                  <a:t>l’intercettatore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può</a:t>
                </a:r>
                <a:r>
                  <a:rPr lang="en-US" sz="2400" dirty="0"/>
                  <a:t> </a:t>
                </a:r>
                <a:r>
                  <a:rPr lang="en-US" sz="2400" dirty="0" err="1"/>
                  <a:t>eseguire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meno</a:t>
                </a:r>
                <a:r>
                  <a:rPr lang="en-US" sz="2400" dirty="0"/>
                  <a:t>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istruzioni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allora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riesce</a:t>
                </a:r>
                <a:r>
                  <a:rPr lang="en-US" sz="2400" dirty="0"/>
                  <a:t> a </a:t>
                </a:r>
                <a:r>
                  <a:rPr lang="en-US" sz="2400" dirty="0" err="1"/>
                  <a:t>indovinare</a:t>
                </a:r>
                <a:r>
                  <a:rPr lang="en-US" sz="2400" dirty="0"/>
                  <a:t> se il </a:t>
                </a:r>
                <a:r>
                  <a:rPr lang="en-US" sz="2400" dirty="0" err="1"/>
                  <a:t>messaggio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cifrato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dato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proviene</a:t>
                </a:r>
                <a:r>
                  <a:rPr lang="en-US" sz="2400" dirty="0"/>
                  <a:t> da M0 </a:t>
                </a:r>
                <a:r>
                  <a:rPr lang="en-US" sz="2400" dirty="0" err="1"/>
                  <a:t>oppure</a:t>
                </a:r>
                <a:r>
                  <a:rPr lang="en-US" sz="2400" dirty="0"/>
                  <a:t> M1 con </a:t>
                </a:r>
                <a:r>
                  <a:rPr lang="en-US" sz="2400" dirty="0" err="1"/>
                  <a:t>probabilità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−40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2D5CF0-004C-2C6C-5C02-2B8BBD858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497" y="4649926"/>
                <a:ext cx="7174162" cy="1721882"/>
              </a:xfrm>
              <a:prstGeom prst="rect">
                <a:avLst/>
              </a:prstGeom>
              <a:blipFill>
                <a:blip r:embed="rId3"/>
                <a:stretch>
                  <a:fillRect l="-1237" t="-2941" r="-1413" b="-2941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FAC03AAD-AC8A-7AF4-9D1A-831E346177B9}"/>
              </a:ext>
            </a:extLst>
          </p:cNvPr>
          <p:cNvSpPr txBox="1"/>
          <p:nvPr/>
        </p:nvSpPr>
        <p:spPr>
          <a:xfrm>
            <a:off x="222458" y="5441854"/>
            <a:ext cx="349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[Goldwasser, </a:t>
            </a:r>
            <a:r>
              <a:rPr lang="en-US" sz="2400" dirty="0" err="1"/>
              <a:t>Micali</a:t>
            </a:r>
            <a:r>
              <a:rPr lang="en-US" sz="2400" dirty="0"/>
              <a:t> 1982]</a:t>
            </a:r>
          </a:p>
        </p:txBody>
      </p:sp>
    </p:spTree>
    <p:extLst>
      <p:ext uri="{BB962C8B-B14F-4D97-AF65-F5344CB8AC3E}">
        <p14:creationId xmlns:p14="http://schemas.microsoft.com/office/powerpoint/2010/main" val="2944143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AC79-B61C-1AD8-AC64-510130FA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 in </a:t>
            </a:r>
            <a:r>
              <a:rPr lang="en-US" dirty="0" err="1"/>
              <a:t>crittografia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C120-DAAD-BACC-44D3-DAAEB8BD9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crittografia</a:t>
            </a:r>
            <a:r>
              <a:rPr lang="en-US" dirty="0"/>
              <a:t>, le </a:t>
            </a:r>
            <a:r>
              <a:rPr lang="en-US" dirty="0" err="1"/>
              <a:t>chiavi</a:t>
            </a:r>
            <a:r>
              <a:rPr lang="en-US" dirty="0"/>
              <a:t> </a:t>
            </a:r>
            <a:r>
              <a:rPr lang="en-US" dirty="0" err="1"/>
              <a:t>segrete</a:t>
            </a:r>
            <a:r>
              <a:rPr lang="en-US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scelte</a:t>
            </a:r>
            <a:r>
              <a:rPr lang="en-US" dirty="0"/>
              <a:t> in modo </a:t>
            </a:r>
            <a:r>
              <a:rPr lang="en-US" dirty="0" err="1"/>
              <a:t>casuale</a:t>
            </a:r>
            <a:r>
              <a:rPr lang="en-US" dirty="0"/>
              <a:t> e </a:t>
            </a:r>
            <a:r>
              <a:rPr lang="en-US" dirty="0" err="1"/>
              <a:t>altamente</a:t>
            </a:r>
            <a:r>
              <a:rPr lang="en-US" dirty="0"/>
              <a:t> </a:t>
            </a:r>
            <a:r>
              <a:rPr lang="en-US" dirty="0" err="1"/>
              <a:t>impredicibile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Molti</a:t>
            </a:r>
            <a:r>
              <a:rPr lang="en-US" dirty="0"/>
              <a:t> </a:t>
            </a:r>
            <a:r>
              <a:rPr lang="en-US" dirty="0" err="1"/>
              <a:t>attacchi</a:t>
            </a:r>
            <a:r>
              <a:rPr lang="en-US" dirty="0"/>
              <a:t> di </a:t>
            </a:r>
            <a:r>
              <a:rPr lang="en-US" dirty="0" err="1"/>
              <a:t>crittoanalisi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basano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difetti</a:t>
            </a:r>
            <a:r>
              <a:rPr lang="en-US" dirty="0"/>
              <a:t> di </a:t>
            </a:r>
            <a:r>
              <a:rPr lang="en-US" dirty="0" err="1"/>
              <a:t>progettazione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creano</a:t>
            </a:r>
            <a:r>
              <a:rPr lang="en-US" dirty="0"/>
              <a:t> </a:t>
            </a:r>
            <a:r>
              <a:rPr lang="en-US" dirty="0" err="1"/>
              <a:t>chiavi</a:t>
            </a:r>
            <a:r>
              <a:rPr lang="en-US" dirty="0"/>
              <a:t> </a:t>
            </a:r>
            <a:r>
              <a:rPr lang="en-US" dirty="0" err="1"/>
              <a:t>segrete</a:t>
            </a:r>
            <a:r>
              <a:rPr lang="en-US" dirty="0"/>
              <a:t> con </a:t>
            </a:r>
            <a:r>
              <a:rPr lang="en-US" dirty="0" err="1"/>
              <a:t>troppa</a:t>
            </a:r>
            <a:r>
              <a:rPr lang="en-US" dirty="0"/>
              <a:t> </a:t>
            </a:r>
            <a:r>
              <a:rPr lang="en-US" dirty="0" err="1"/>
              <a:t>poca</a:t>
            </a:r>
            <a:r>
              <a:rPr lang="en-US" dirty="0"/>
              <a:t> </a:t>
            </a:r>
            <a:r>
              <a:rPr lang="en-US" dirty="0" err="1"/>
              <a:t>entropia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volta </a:t>
            </a:r>
            <a:r>
              <a:rPr lang="en-US" dirty="0" err="1"/>
              <a:t>selezionate</a:t>
            </a:r>
            <a:r>
              <a:rPr lang="en-US" dirty="0"/>
              <a:t> </a:t>
            </a:r>
            <a:r>
              <a:rPr lang="en-US" dirty="0" err="1"/>
              <a:t>chiavi</a:t>
            </a:r>
            <a:r>
              <a:rPr lang="en-US" dirty="0"/>
              <a:t> </a:t>
            </a:r>
            <a:r>
              <a:rPr lang="en-US" dirty="0" err="1"/>
              <a:t>segrete</a:t>
            </a:r>
            <a:r>
              <a:rPr lang="en-US" dirty="0"/>
              <a:t>, </a:t>
            </a:r>
            <a:r>
              <a:rPr lang="en-US" dirty="0" err="1"/>
              <a:t>protocolli</a:t>
            </a:r>
            <a:r>
              <a:rPr lang="en-US" dirty="0"/>
              <a:t> </a:t>
            </a:r>
            <a:r>
              <a:rPr lang="en-US" dirty="0" err="1"/>
              <a:t>crittografici</a:t>
            </a:r>
            <a:r>
              <a:rPr lang="en-US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usare</a:t>
            </a:r>
            <a:r>
              <a:rPr lang="en-US" dirty="0"/>
              <a:t> randomness fresca in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esecuzione</a:t>
            </a:r>
            <a:r>
              <a:rPr lang="en-US" dirty="0"/>
              <a:t> per </a:t>
            </a:r>
            <a:r>
              <a:rPr lang="en-US" dirty="0" err="1"/>
              <a:t>garantire</a:t>
            </a:r>
            <a:r>
              <a:rPr lang="en-US" dirty="0"/>
              <a:t> alti </a:t>
            </a:r>
            <a:r>
              <a:rPr lang="en-US" dirty="0" err="1"/>
              <a:t>livelli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Come </a:t>
            </a:r>
            <a:r>
              <a:rPr lang="en-US" dirty="0" err="1"/>
              <a:t>si</a:t>
            </a:r>
            <a:r>
              <a:rPr lang="en-US" dirty="0"/>
              <a:t> genera randomness </a:t>
            </a:r>
            <a:r>
              <a:rPr lang="en-US" dirty="0" err="1"/>
              <a:t>impredicibile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093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AC79-B61C-1AD8-AC64-510130FA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</a:t>
            </a:r>
            <a:r>
              <a:rPr lang="en-US" dirty="0" err="1"/>
              <a:t>domande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C120-DAAD-BACC-44D3-DAAEB8BD9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Esiste</a:t>
            </a:r>
            <a:r>
              <a:rPr lang="en-US" dirty="0"/>
              <a:t> un gap di </a:t>
            </a:r>
            <a:r>
              <a:rPr lang="en-US" dirty="0" err="1"/>
              <a:t>potenza</a:t>
            </a:r>
            <a:r>
              <a:rPr lang="en-US" dirty="0"/>
              <a:t> di </a:t>
            </a:r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randomizzati</a:t>
            </a:r>
            <a:r>
              <a:rPr lang="en-US" dirty="0"/>
              <a:t> e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deterministici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Come </a:t>
            </a:r>
            <a:r>
              <a:rPr lang="en-US" dirty="0" err="1"/>
              <a:t>si</a:t>
            </a:r>
            <a:r>
              <a:rPr lang="en-US" dirty="0"/>
              <a:t> genera randomness </a:t>
            </a:r>
            <a:r>
              <a:rPr lang="en-US" dirty="0" err="1"/>
              <a:t>impredicibile</a:t>
            </a:r>
            <a:r>
              <a:rPr lang="en-US" dirty="0"/>
              <a:t> per </a:t>
            </a:r>
            <a:r>
              <a:rPr lang="en-US" dirty="0" err="1"/>
              <a:t>applicazioni</a:t>
            </a:r>
            <a:r>
              <a:rPr lang="en-US" dirty="0"/>
              <a:t> </a:t>
            </a:r>
            <a:r>
              <a:rPr lang="en-US" dirty="0" err="1"/>
              <a:t>crittografiche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37185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AC79-B61C-1AD8-AC64-510130FA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C120-DAAD-BACC-44D3-DAAEB8BD9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Esiste</a:t>
            </a:r>
            <a:r>
              <a:rPr lang="en-US" dirty="0"/>
              <a:t> un gap di </a:t>
            </a:r>
            <a:r>
              <a:rPr lang="en-US" dirty="0" err="1"/>
              <a:t>potenza</a:t>
            </a:r>
            <a:r>
              <a:rPr lang="en-US" dirty="0"/>
              <a:t> di </a:t>
            </a:r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randomizzati</a:t>
            </a:r>
            <a:r>
              <a:rPr lang="en-US" dirty="0"/>
              <a:t> e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deterministici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Come </a:t>
            </a:r>
            <a:r>
              <a:rPr lang="en-US" dirty="0" err="1"/>
              <a:t>si</a:t>
            </a:r>
            <a:r>
              <a:rPr lang="en-US" dirty="0"/>
              <a:t> genera randomness </a:t>
            </a:r>
            <a:r>
              <a:rPr lang="en-US" dirty="0" err="1"/>
              <a:t>impredicibile</a:t>
            </a:r>
            <a:r>
              <a:rPr lang="en-US" dirty="0"/>
              <a:t> per </a:t>
            </a:r>
            <a:r>
              <a:rPr lang="en-US" dirty="0" err="1"/>
              <a:t>applicazioni</a:t>
            </a:r>
            <a:r>
              <a:rPr lang="en-US" dirty="0"/>
              <a:t> </a:t>
            </a:r>
            <a:r>
              <a:rPr lang="en-US" dirty="0" err="1"/>
              <a:t>crittografiche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AutoNum type="arabicParenBoth"/>
            </a:pPr>
            <a:r>
              <a:rPr lang="en-US" dirty="0"/>
              <a:t>no, </a:t>
            </a:r>
            <a:r>
              <a:rPr lang="en-US" dirty="0" err="1"/>
              <a:t>assumendo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congetture</a:t>
            </a:r>
            <a:r>
              <a:rPr lang="en-US" dirty="0"/>
              <a:t> standard </a:t>
            </a:r>
            <a:r>
              <a:rPr lang="en-US" sz="2000" dirty="0"/>
              <a:t>[</a:t>
            </a:r>
            <a:r>
              <a:rPr lang="en-US" sz="2000" dirty="0" err="1"/>
              <a:t>Impagliazzo-Wigderson</a:t>
            </a:r>
            <a:r>
              <a:rPr lang="en-US" sz="2000" dirty="0"/>
              <a:t> 1997]</a:t>
            </a:r>
          </a:p>
          <a:p>
            <a:pPr marL="0" indent="0">
              <a:buNone/>
            </a:pPr>
            <a:r>
              <a:rPr lang="en-US" dirty="0"/>
              <a:t>(2) </a:t>
            </a:r>
            <a:r>
              <a:rPr lang="en-US" dirty="0" err="1"/>
              <a:t>molte</a:t>
            </a:r>
            <a:r>
              <a:rPr lang="en-US" dirty="0"/>
              <a:t> </a:t>
            </a:r>
            <a:r>
              <a:rPr lang="en-US" dirty="0" err="1"/>
              <a:t>tecniche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 </a:t>
            </a:r>
            <a:r>
              <a:rPr lang="en-US" dirty="0" err="1"/>
              <a:t>aspetto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mia</a:t>
            </a:r>
            <a:r>
              <a:rPr lang="en-US" dirty="0"/>
              <a:t> </a:t>
            </a:r>
            <a:r>
              <a:rPr lang="en-US" dirty="0" err="1"/>
              <a:t>ricerca</a:t>
            </a:r>
            <a:r>
              <a:rPr lang="en-US" dirty="0"/>
              <a:t>: </a:t>
            </a:r>
            <a:r>
              <a:rPr lang="en-US" dirty="0" err="1"/>
              <a:t>c’è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connesione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(1) e (2)</a:t>
            </a:r>
          </a:p>
        </p:txBody>
      </p:sp>
    </p:spTree>
    <p:extLst>
      <p:ext uri="{BB962C8B-B14F-4D97-AF65-F5344CB8AC3E}">
        <p14:creationId xmlns:p14="http://schemas.microsoft.com/office/powerpoint/2010/main" val="101285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4AE1-3EEA-8557-F296-A21B615D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Randomness </a:t>
            </a:r>
            <a:r>
              <a:rPr lang="en-IT"/>
              <a:t>nella computazione</a:t>
            </a:r>
            <a:r>
              <a:rPr lang="en-US" dirty="0"/>
              <a:t>?</a:t>
            </a:r>
            <a:endParaRPr lang="en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5BA88A-98EA-0326-B4E4-14DF03C03A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3912" y="1383398"/>
                <a:ext cx="10515600" cy="5046701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IT" dirty="0"/>
              </a:p>
              <a:p>
                <a:endParaRPr lang="en-IT" dirty="0"/>
              </a:p>
              <a:p>
                <a:r>
                  <a:rPr lang="en-IT" dirty="0"/>
                  <a:t>Trova percorso più breve che passi per tutti i siti quadrati</a:t>
                </a:r>
              </a:p>
              <a:p>
                <a:endParaRPr lang="en-IT" dirty="0"/>
              </a:p>
              <a:p>
                <a:endParaRPr lang="en-IT" dirty="0"/>
              </a:p>
              <a:p>
                <a:endParaRPr lang="en-IT" dirty="0"/>
              </a:p>
              <a:p>
                <a:endParaRPr lang="en-IT" dirty="0"/>
              </a:p>
              <a:p>
                <a:endParaRPr lang="en-IT" dirty="0"/>
              </a:p>
              <a:p>
                <a:r>
                  <a:rPr lang="en-IT" dirty="0"/>
                  <a:t>Trova il mediano nella </a:t>
                </a:r>
                <a:r>
                  <a:rPr lang="en-IT"/>
                  <a:t>lista 45,21,16,76,34,97,42,171,32</a:t>
                </a:r>
                <a:br>
                  <a:rPr lang="en-US" dirty="0"/>
                </a:br>
                <a:endParaRPr lang="en-IT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23555091804486281357</m:t>
                    </m:r>
                  </m:oMath>
                </a14:m>
                <a:r>
                  <a:rPr lang="en-IT" dirty="0"/>
                  <a:t> è un numero primo?</a:t>
                </a:r>
              </a:p>
              <a:p>
                <a:endParaRPr lang="en-I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5BA88A-98EA-0326-B4E4-14DF03C03A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3912" y="1383398"/>
                <a:ext cx="10515600" cy="5046701"/>
              </a:xfrm>
              <a:blipFill>
                <a:blip r:embed="rId2"/>
                <a:stretch>
                  <a:fillRect l="-3739" t="-15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51936706-086C-7985-3936-75FD028BDE21}"/>
              </a:ext>
            </a:extLst>
          </p:cNvPr>
          <p:cNvGrpSpPr/>
          <p:nvPr/>
        </p:nvGrpSpPr>
        <p:grpSpPr>
          <a:xfrm>
            <a:off x="3438939" y="3114102"/>
            <a:ext cx="2812773" cy="1585292"/>
            <a:chOff x="2945551" y="3374334"/>
            <a:chExt cx="3306161" cy="19778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769B99A-9998-D8E4-1555-4AEE3EB1AE83}"/>
                </a:ext>
              </a:extLst>
            </p:cNvPr>
            <p:cNvSpPr/>
            <p:nvPr/>
          </p:nvSpPr>
          <p:spPr>
            <a:xfrm>
              <a:off x="6102625" y="4771505"/>
              <a:ext cx="149087" cy="1689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B5FADC-AA8A-C93C-4834-5CED240C89D5}"/>
                </a:ext>
              </a:extLst>
            </p:cNvPr>
            <p:cNvSpPr/>
            <p:nvPr/>
          </p:nvSpPr>
          <p:spPr>
            <a:xfrm>
              <a:off x="3278256" y="3869634"/>
              <a:ext cx="149087" cy="1689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AB606C3-C994-D9B6-0064-F8EA1FF150F3}"/>
                </a:ext>
              </a:extLst>
            </p:cNvPr>
            <p:cNvSpPr/>
            <p:nvPr/>
          </p:nvSpPr>
          <p:spPr>
            <a:xfrm>
              <a:off x="5575023" y="5077237"/>
              <a:ext cx="149087" cy="1689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B0BF40E-D525-7BE0-78DA-D02488CECF9C}"/>
                </a:ext>
              </a:extLst>
            </p:cNvPr>
            <p:cNvSpPr/>
            <p:nvPr/>
          </p:nvSpPr>
          <p:spPr>
            <a:xfrm>
              <a:off x="4246493" y="3520832"/>
              <a:ext cx="149087" cy="1689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5908A0-39D8-B2FE-5CEC-87A3EDCAC63C}"/>
                </a:ext>
              </a:extLst>
            </p:cNvPr>
            <p:cNvSpPr/>
            <p:nvPr/>
          </p:nvSpPr>
          <p:spPr>
            <a:xfrm>
              <a:off x="3203713" y="4326834"/>
              <a:ext cx="149087" cy="16896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55A22D-3A31-2AF7-0898-330D71ADD8AA}"/>
                </a:ext>
              </a:extLst>
            </p:cNvPr>
            <p:cNvSpPr/>
            <p:nvPr/>
          </p:nvSpPr>
          <p:spPr>
            <a:xfrm>
              <a:off x="3707295" y="3374334"/>
              <a:ext cx="149087" cy="16896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C789641-0B0D-454E-292E-818A29278F35}"/>
                </a:ext>
              </a:extLst>
            </p:cNvPr>
            <p:cNvSpPr/>
            <p:nvPr/>
          </p:nvSpPr>
          <p:spPr>
            <a:xfrm>
              <a:off x="3856382" y="4408729"/>
              <a:ext cx="149087" cy="16896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F2B95E-C7DB-48CB-3795-96B9E9B95D87}"/>
                </a:ext>
              </a:extLst>
            </p:cNvPr>
            <p:cNvSpPr/>
            <p:nvPr/>
          </p:nvSpPr>
          <p:spPr>
            <a:xfrm>
              <a:off x="5083865" y="3428999"/>
              <a:ext cx="149087" cy="16896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69E9E6-4846-A0AF-EA76-ECB706215CFA}"/>
                </a:ext>
              </a:extLst>
            </p:cNvPr>
            <p:cNvSpPr/>
            <p:nvPr/>
          </p:nvSpPr>
          <p:spPr>
            <a:xfrm>
              <a:off x="6076121" y="4157869"/>
              <a:ext cx="149087" cy="16896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D826AE-F72B-1EAD-C938-15783AD707C3}"/>
                </a:ext>
              </a:extLst>
            </p:cNvPr>
            <p:cNvSpPr/>
            <p:nvPr/>
          </p:nvSpPr>
          <p:spPr>
            <a:xfrm>
              <a:off x="5310809" y="4577694"/>
              <a:ext cx="149087" cy="16896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9FFC95-FE8F-202C-231E-A4029CB4184E}"/>
                </a:ext>
              </a:extLst>
            </p:cNvPr>
            <p:cNvSpPr/>
            <p:nvPr/>
          </p:nvSpPr>
          <p:spPr>
            <a:xfrm>
              <a:off x="4311924" y="5183256"/>
              <a:ext cx="149087" cy="1689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81C61AF-BD25-2B4C-D00A-6D67E71C2EE2}"/>
                </a:ext>
              </a:extLst>
            </p:cNvPr>
            <p:cNvSpPr/>
            <p:nvPr/>
          </p:nvSpPr>
          <p:spPr>
            <a:xfrm>
              <a:off x="5575024" y="3657389"/>
              <a:ext cx="149087" cy="1689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74DDE92-29F5-0EF0-FAD6-5BF9CA7748A6}"/>
                </a:ext>
              </a:extLst>
            </p:cNvPr>
            <p:cNvSpPr/>
            <p:nvPr/>
          </p:nvSpPr>
          <p:spPr>
            <a:xfrm>
              <a:off x="4667249" y="4073386"/>
              <a:ext cx="149087" cy="1689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D37F53-B72C-F535-EA20-0942337A5BC0}"/>
                </a:ext>
              </a:extLst>
            </p:cNvPr>
            <p:cNvCxnSpPr>
              <a:stCxn id="8" idx="0"/>
              <a:endCxn id="5" idx="4"/>
            </p:cNvCxnSpPr>
            <p:nvPr/>
          </p:nvCxnSpPr>
          <p:spPr>
            <a:xfrm flipV="1">
              <a:off x="3278257" y="4038599"/>
              <a:ext cx="74543" cy="288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6530AFF-F6DF-E9A0-2F3A-23E13EFF88AB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385929" y="3543299"/>
              <a:ext cx="395910" cy="326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FF05A3A-F409-42EC-41AE-9665FDD507C6}"/>
                </a:ext>
              </a:extLst>
            </p:cNvPr>
            <p:cNvCxnSpPr>
              <a:cxnSpLocks/>
              <a:stCxn id="13" idx="3"/>
              <a:endCxn id="7" idx="3"/>
            </p:cNvCxnSpPr>
            <p:nvPr/>
          </p:nvCxnSpPr>
          <p:spPr>
            <a:xfrm flipV="1">
              <a:off x="4005469" y="3665053"/>
              <a:ext cx="262857" cy="828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2A88EB4-86FF-D17C-79CB-D30373641D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26002" y="3561935"/>
              <a:ext cx="111666" cy="842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86CD985-6ACE-6BC2-9917-7815CD31E17F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 flipV="1">
              <a:off x="3875093" y="3513481"/>
              <a:ext cx="371400" cy="91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A831628-E128-12D4-961C-396EE5E75C95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4414927" y="3513482"/>
              <a:ext cx="668938" cy="91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0A5F7D0-0D94-5E61-28C7-F6D33D099B06}"/>
                </a:ext>
              </a:extLst>
            </p:cNvPr>
            <p:cNvCxnSpPr>
              <a:cxnSpLocks/>
              <a:endCxn id="19" idx="7"/>
            </p:cNvCxnSpPr>
            <p:nvPr/>
          </p:nvCxnSpPr>
          <p:spPr>
            <a:xfrm flipH="1">
              <a:off x="4794503" y="3605314"/>
              <a:ext cx="363905" cy="492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CD7E6FE-EA10-567F-6257-CFAF52EF0499}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4439178" y="4246803"/>
              <a:ext cx="251825" cy="961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1B3CB18-0BAA-C9D6-E256-CBC67CB0602F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3930926" y="4577694"/>
              <a:ext cx="442340" cy="657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D74F97-89C3-24C9-D184-956ED669282A}"/>
                </a:ext>
              </a:extLst>
            </p:cNvPr>
            <p:cNvCxnSpPr>
              <a:cxnSpLocks/>
              <a:stCxn id="16" idx="1"/>
              <a:endCxn id="17" idx="6"/>
            </p:cNvCxnSpPr>
            <p:nvPr/>
          </p:nvCxnSpPr>
          <p:spPr>
            <a:xfrm flipH="1">
              <a:off x="4461011" y="4662177"/>
              <a:ext cx="849798" cy="605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C7694F-5B24-1790-A16F-8D064CA75977}"/>
                </a:ext>
              </a:extLst>
            </p:cNvPr>
            <p:cNvCxnSpPr>
              <a:cxnSpLocks/>
              <a:stCxn id="6" idx="3"/>
              <a:endCxn id="17" idx="5"/>
            </p:cNvCxnSpPr>
            <p:nvPr/>
          </p:nvCxnSpPr>
          <p:spPr>
            <a:xfrm flipH="1">
              <a:off x="4439178" y="5221458"/>
              <a:ext cx="1157678" cy="106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E8077A2-5B78-C9F5-367C-BD25F4ED4A6D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>
              <a:off x="5672873" y="4915726"/>
              <a:ext cx="451585" cy="214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789AD2A-075E-D146-D8EF-E60D9EAE2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9183" y="4326834"/>
              <a:ext cx="7985" cy="447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459937A-0786-2625-7E1D-6721F7A90C79}"/>
                </a:ext>
              </a:extLst>
            </p:cNvPr>
            <p:cNvCxnSpPr>
              <a:cxnSpLocks/>
              <a:stCxn id="18" idx="5"/>
            </p:cNvCxnSpPr>
            <p:nvPr/>
          </p:nvCxnSpPr>
          <p:spPr>
            <a:xfrm>
              <a:off x="5702278" y="3801610"/>
              <a:ext cx="440401" cy="371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26B0733-AD18-51D0-37F6-437996700BD6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5147875" y="3428682"/>
              <a:ext cx="448982" cy="253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77D4454-38F9-E801-7287-19BE9FD28A95}"/>
                </a:ext>
              </a:extLst>
            </p:cNvPr>
            <p:cNvSpPr txBox="1"/>
            <p:nvPr/>
          </p:nvSpPr>
          <p:spPr>
            <a:xfrm>
              <a:off x="2945551" y="4430403"/>
              <a:ext cx="613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825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CA2B-C6DA-837F-2DC4-11C55075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Generatori</a:t>
            </a:r>
            <a:r>
              <a:rPr lang="en-US" dirty="0"/>
              <a:t> pseudorandom</a:t>
            </a:r>
            <a:endParaRPr lang="en-IT" dirty="0"/>
          </a:p>
        </p:txBody>
      </p:sp>
      <p:sp>
        <p:nvSpPr>
          <p:cNvPr id="4" name="Snip Same Side Corner Rectangle 3">
            <a:extLst>
              <a:ext uri="{FF2B5EF4-FFF2-40B4-BE49-F238E27FC236}">
                <a16:creationId xmlns:a16="http://schemas.microsoft.com/office/drawing/2014/main" id="{7BF6C1C2-5F68-73F4-8829-78C15E639C5F}"/>
              </a:ext>
            </a:extLst>
          </p:cNvPr>
          <p:cNvSpPr/>
          <p:nvPr/>
        </p:nvSpPr>
        <p:spPr>
          <a:xfrm>
            <a:off x="2838659" y="2409149"/>
            <a:ext cx="2044840" cy="773723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trasformazione</a:t>
            </a:r>
            <a:br>
              <a:rPr lang="en-US" dirty="0"/>
            </a:br>
            <a:r>
              <a:rPr lang="en-US" dirty="0" err="1"/>
              <a:t>deterministica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1990AC-62BD-E47C-A91E-608272A85A72}"/>
              </a:ext>
            </a:extLst>
          </p:cNvPr>
          <p:cNvSpPr txBox="1"/>
          <p:nvPr/>
        </p:nvSpPr>
        <p:spPr>
          <a:xfrm>
            <a:off x="3185328" y="1597688"/>
            <a:ext cx="14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0110110101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36A4BD-583B-5DDE-3893-0A011DD6E831}"/>
              </a:ext>
            </a:extLst>
          </p:cNvPr>
          <p:cNvCxnSpPr>
            <a:cxnSpLocks/>
          </p:cNvCxnSpPr>
          <p:nvPr/>
        </p:nvCxnSpPr>
        <p:spPr>
          <a:xfrm flipH="1">
            <a:off x="3933929" y="3186612"/>
            <a:ext cx="1" cy="484776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A24E35-558F-6411-1076-8041C40A0954}"/>
              </a:ext>
            </a:extLst>
          </p:cNvPr>
          <p:cNvCxnSpPr>
            <a:cxnSpLocks/>
          </p:cNvCxnSpPr>
          <p:nvPr/>
        </p:nvCxnSpPr>
        <p:spPr>
          <a:xfrm flipH="1">
            <a:off x="3933928" y="1967020"/>
            <a:ext cx="1" cy="48477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78803F-5509-7CA5-ED3C-B42EFD1B72B7}"/>
              </a:ext>
            </a:extLst>
          </p:cNvPr>
          <p:cNvSpPr txBox="1"/>
          <p:nvPr/>
        </p:nvSpPr>
        <p:spPr>
          <a:xfrm>
            <a:off x="2155369" y="3675128"/>
            <a:ext cx="355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0010111001010110001011101101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EF6AC-37C5-E8F5-4FF7-7801E1BCB089}"/>
              </a:ext>
            </a:extLst>
          </p:cNvPr>
          <p:cNvSpPr txBox="1"/>
          <p:nvPr/>
        </p:nvSpPr>
        <p:spPr>
          <a:xfrm>
            <a:off x="964642" y="4411226"/>
            <a:ext cx="99478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Ricevono</a:t>
            </a:r>
            <a:r>
              <a:rPr lang="en-US" sz="2800" dirty="0"/>
              <a:t> un input </a:t>
            </a:r>
            <a:r>
              <a:rPr lang="en-US" sz="2800" dirty="0" err="1"/>
              <a:t>completamente</a:t>
            </a:r>
            <a:r>
              <a:rPr lang="en-US" sz="2800" dirty="0"/>
              <a:t> </a:t>
            </a:r>
            <a:r>
              <a:rPr lang="en-US" sz="2800" dirty="0" err="1"/>
              <a:t>casuale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Producono</a:t>
            </a:r>
            <a:r>
              <a:rPr lang="en-US" sz="2800" dirty="0"/>
              <a:t> un output, molto </a:t>
            </a:r>
            <a:r>
              <a:rPr lang="en-US" sz="2800" dirty="0" err="1"/>
              <a:t>più</a:t>
            </a:r>
            <a:r>
              <a:rPr lang="en-US" sz="2800" dirty="0"/>
              <a:t> </a:t>
            </a:r>
            <a:r>
              <a:rPr lang="en-US" sz="2800" dirty="0" err="1"/>
              <a:t>grande</a:t>
            </a:r>
            <a:r>
              <a:rPr lang="en-US" sz="2800" dirty="0"/>
              <a:t>, “</a:t>
            </a:r>
            <a:r>
              <a:rPr lang="en-US" sz="2800" dirty="0" err="1"/>
              <a:t>pseudocasuale</a:t>
            </a:r>
            <a:r>
              <a:rPr lang="en-US" sz="2800" dirty="0"/>
              <a:t>”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Che </a:t>
            </a:r>
            <a:r>
              <a:rPr lang="en-US" sz="2800" dirty="0" err="1"/>
              <a:t>vuol</a:t>
            </a:r>
            <a:r>
              <a:rPr lang="en-US" sz="2800" dirty="0"/>
              <a:t> dire “</a:t>
            </a:r>
            <a:r>
              <a:rPr lang="en-US" sz="2800" dirty="0" err="1"/>
              <a:t>pseudocasuale</a:t>
            </a:r>
            <a:r>
              <a:rPr lang="en-US" sz="2800" dirty="0"/>
              <a:t>”?</a:t>
            </a:r>
          </a:p>
        </p:txBody>
      </p:sp>
      <p:pic>
        <p:nvPicPr>
          <p:cNvPr id="19" name="Picture 2" descr="Manuel Blum - A.M. Turing Award Laureate">
            <a:extLst>
              <a:ext uri="{FF2B5EF4-FFF2-40B4-BE49-F238E27FC236}">
                <a16:creationId xmlns:a16="http://schemas.microsoft.com/office/drawing/2014/main" id="{DA2D7131-B8BE-7AEF-1F3D-4FAE2E73E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786" y="1459114"/>
            <a:ext cx="1391916" cy="131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Goldwasser and Micali win Turing Award | MIT News | Massachusetts Institute  of Technology">
            <a:extLst>
              <a:ext uri="{FF2B5EF4-FFF2-40B4-BE49-F238E27FC236}">
                <a16:creationId xmlns:a16="http://schemas.microsoft.com/office/drawing/2014/main" id="{E2F04D88-2056-D0F5-6603-7E17E3969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331" y="2842397"/>
            <a:ext cx="2522576" cy="168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Andrew C Yao - A.M. Turing Award Laureate">
            <a:extLst>
              <a:ext uri="{FF2B5EF4-FFF2-40B4-BE49-F238E27FC236}">
                <a16:creationId xmlns:a16="http://schemas.microsoft.com/office/drawing/2014/main" id="{E8A50297-0504-5FA8-F147-66CEE2D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702" y="1459114"/>
            <a:ext cx="1391916" cy="131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loud 21">
            <a:extLst>
              <a:ext uri="{FF2B5EF4-FFF2-40B4-BE49-F238E27FC236}">
                <a16:creationId xmlns:a16="http://schemas.microsoft.com/office/drawing/2014/main" id="{912C7A12-075C-A615-F803-83D8C89DDF4E}"/>
              </a:ext>
            </a:extLst>
          </p:cNvPr>
          <p:cNvSpPr/>
          <p:nvPr/>
        </p:nvSpPr>
        <p:spPr>
          <a:xfrm>
            <a:off x="3235568" y="970146"/>
            <a:ext cx="1396720" cy="445869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5B29C1-8948-60B5-E663-43480FE62E1E}"/>
              </a:ext>
            </a:extLst>
          </p:cNvPr>
          <p:cNvCxnSpPr>
            <a:cxnSpLocks/>
          </p:cNvCxnSpPr>
          <p:nvPr/>
        </p:nvCxnSpPr>
        <p:spPr>
          <a:xfrm flipH="1">
            <a:off x="3933927" y="1167372"/>
            <a:ext cx="1" cy="48477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44840FE-D2F4-9ED3-986B-72F9586D97AC}"/>
              </a:ext>
            </a:extLst>
          </p:cNvPr>
          <p:cNvSpPr txBox="1"/>
          <p:nvPr/>
        </p:nvSpPr>
        <p:spPr>
          <a:xfrm>
            <a:off x="6495300" y="1597688"/>
            <a:ext cx="225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[Blum, </a:t>
            </a:r>
            <a:r>
              <a:rPr lang="en-US" dirty="0" err="1"/>
              <a:t>Micali</a:t>
            </a:r>
            <a:r>
              <a:rPr lang="en-US" dirty="0"/>
              <a:t> 1982]</a:t>
            </a:r>
          </a:p>
          <a:p>
            <a:r>
              <a:rPr lang="en-US" dirty="0"/>
              <a:t>[Yao 1982]</a:t>
            </a:r>
          </a:p>
        </p:txBody>
      </p:sp>
    </p:spTree>
    <p:extLst>
      <p:ext uri="{BB962C8B-B14F-4D97-AF65-F5344CB8AC3E}">
        <p14:creationId xmlns:p14="http://schemas.microsoft.com/office/powerpoint/2010/main" val="2965404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CA2B-C6DA-837F-2DC4-11C55075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Generatori</a:t>
            </a:r>
            <a:r>
              <a:rPr lang="en-US" dirty="0"/>
              <a:t> pseudorandom</a:t>
            </a:r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30A14-1A79-B8C5-1475-24916C0320F2}"/>
              </a:ext>
            </a:extLst>
          </p:cNvPr>
          <p:cNvSpPr txBox="1"/>
          <p:nvPr/>
        </p:nvSpPr>
        <p:spPr>
          <a:xfrm>
            <a:off x="2947519" y="4453875"/>
            <a:ext cx="417007" cy="600446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E7C375-3BC2-A334-4ACB-CE12A4ADB040}"/>
              </a:ext>
            </a:extLst>
          </p:cNvPr>
          <p:cNvSpPr txBox="1"/>
          <p:nvPr/>
        </p:nvSpPr>
        <p:spPr>
          <a:xfrm>
            <a:off x="838200" y="1193970"/>
            <a:ext cx="3753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 </a:t>
            </a:r>
            <a:r>
              <a:rPr lang="en-US" sz="2400" dirty="0" err="1"/>
              <a:t>ogni</a:t>
            </a:r>
            <a:r>
              <a:rPr lang="en-US" sz="2400" dirty="0"/>
              <a:t> test </a:t>
            </a:r>
            <a:r>
              <a:rPr lang="en-US" sz="2400" dirty="0" err="1"/>
              <a:t>statistico</a:t>
            </a:r>
            <a:r>
              <a:rPr lang="en-US" sz="2400" dirty="0"/>
              <a:t> T</a:t>
            </a:r>
            <a:br>
              <a:rPr lang="en-US" sz="2400" dirty="0"/>
            </a:br>
            <a:r>
              <a:rPr lang="en-US" sz="2400" dirty="0" err="1"/>
              <a:t>efficientemente</a:t>
            </a:r>
            <a:r>
              <a:rPr lang="en-US" sz="2400" dirty="0"/>
              <a:t> </a:t>
            </a:r>
            <a:r>
              <a:rPr lang="en-US" sz="2400" dirty="0" err="1"/>
              <a:t>calcolabile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9403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CA2B-C6DA-837F-2DC4-11C55075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Generatori</a:t>
            </a:r>
            <a:r>
              <a:rPr lang="en-US" dirty="0"/>
              <a:t> pseudorandom</a:t>
            </a:r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30A14-1A79-B8C5-1475-24916C0320F2}"/>
              </a:ext>
            </a:extLst>
          </p:cNvPr>
          <p:cNvSpPr txBox="1"/>
          <p:nvPr/>
        </p:nvSpPr>
        <p:spPr>
          <a:xfrm>
            <a:off x="2947519" y="4453875"/>
            <a:ext cx="417007" cy="60044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E7C375-3BC2-A334-4ACB-CE12A4ADB040}"/>
              </a:ext>
            </a:extLst>
          </p:cNvPr>
          <p:cNvSpPr txBox="1"/>
          <p:nvPr/>
        </p:nvSpPr>
        <p:spPr>
          <a:xfrm>
            <a:off x="838200" y="1193970"/>
            <a:ext cx="3753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 </a:t>
            </a:r>
            <a:r>
              <a:rPr lang="en-US" sz="2400" dirty="0" err="1"/>
              <a:t>ogni</a:t>
            </a:r>
            <a:r>
              <a:rPr lang="en-US" sz="2400" dirty="0"/>
              <a:t> test </a:t>
            </a:r>
            <a:r>
              <a:rPr lang="en-US" sz="2400" dirty="0" err="1"/>
              <a:t>statistico</a:t>
            </a:r>
            <a:r>
              <a:rPr lang="en-US" sz="2400" dirty="0"/>
              <a:t> T</a:t>
            </a:r>
            <a:br>
              <a:rPr lang="en-US" sz="2400" dirty="0"/>
            </a:br>
            <a:r>
              <a:rPr lang="en-US" sz="2400" dirty="0" err="1"/>
              <a:t>efficientemente</a:t>
            </a:r>
            <a:r>
              <a:rPr lang="en-US" sz="2400" dirty="0"/>
              <a:t> </a:t>
            </a:r>
            <a:r>
              <a:rPr lang="en-US" sz="2400" dirty="0" err="1"/>
              <a:t>calcolabile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B77AA-D92F-C69F-05E6-7379DF0B3CA9}"/>
              </a:ext>
            </a:extLst>
          </p:cNvPr>
          <p:cNvSpPr txBox="1"/>
          <p:nvPr/>
        </p:nvSpPr>
        <p:spPr>
          <a:xfrm>
            <a:off x="2866718" y="2346847"/>
            <a:ext cx="49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FA5523-2063-5F47-F4F7-6B64865FC50E}"/>
              </a:ext>
            </a:extLst>
          </p:cNvPr>
          <p:cNvCxnSpPr>
            <a:cxnSpLocks/>
          </p:cNvCxnSpPr>
          <p:nvPr/>
        </p:nvCxnSpPr>
        <p:spPr>
          <a:xfrm flipH="1">
            <a:off x="3156022" y="5054321"/>
            <a:ext cx="1" cy="48477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0C01A5F-1930-69A8-AA84-727534D53156}"/>
                  </a:ext>
                </a:extLst>
              </p:cNvPr>
              <p:cNvSpPr txBox="1"/>
              <p:nvPr/>
            </p:nvSpPr>
            <p:spPr>
              <a:xfrm>
                <a:off x="1399450" y="5539097"/>
                <a:ext cx="375535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“</a:t>
                </a:r>
                <a:r>
                  <a:rPr lang="en-US" sz="2400" dirty="0" err="1"/>
                  <a:t>vero</a:t>
                </a:r>
                <a:r>
                  <a:rPr lang="en-US" sz="2400" dirty="0"/>
                  <a:t>” con </a:t>
                </a:r>
                <a:r>
                  <a:rPr lang="en-US" sz="2400" dirty="0" err="1"/>
                  <a:t>probabilità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i="1" dirty="0"/>
              </a:p>
              <a:p>
                <a:r>
                  <a:rPr lang="en-US" sz="2400" dirty="0"/>
                  <a:t>“</a:t>
                </a:r>
                <a:r>
                  <a:rPr lang="en-US" sz="2400" dirty="0" err="1"/>
                  <a:t>falso</a:t>
                </a:r>
                <a:r>
                  <a:rPr lang="en-US" sz="2400" dirty="0"/>
                  <a:t>” con </a:t>
                </a:r>
                <a:r>
                  <a:rPr lang="en-US" sz="2400" dirty="0" err="1"/>
                  <a:t>probabilità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0C01A5F-1930-69A8-AA84-727534D53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450" y="5539097"/>
                <a:ext cx="3755354" cy="830997"/>
              </a:xfrm>
              <a:prstGeom prst="rect">
                <a:avLst/>
              </a:prstGeom>
              <a:blipFill>
                <a:blip r:embed="rId2"/>
                <a:stretch>
                  <a:fillRect l="-2694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EF1F08DE-F37F-061A-81DE-D9BA27A0DF59}"/>
              </a:ext>
            </a:extLst>
          </p:cNvPr>
          <p:cNvSpPr txBox="1"/>
          <p:nvPr/>
        </p:nvSpPr>
        <p:spPr>
          <a:xfrm>
            <a:off x="1359051" y="3540756"/>
            <a:ext cx="351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0110110011001000101111100101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1ABFBC-CF57-501C-4966-F3D16D7D15D6}"/>
              </a:ext>
            </a:extLst>
          </p:cNvPr>
          <p:cNvCxnSpPr>
            <a:cxnSpLocks/>
          </p:cNvCxnSpPr>
          <p:nvPr/>
        </p:nvCxnSpPr>
        <p:spPr>
          <a:xfrm flipH="1">
            <a:off x="3115621" y="3953917"/>
            <a:ext cx="1" cy="48477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2643E41D-99F7-D65F-7999-72362C49928D}"/>
              </a:ext>
            </a:extLst>
          </p:cNvPr>
          <p:cNvSpPr/>
          <p:nvPr/>
        </p:nvSpPr>
        <p:spPr>
          <a:xfrm>
            <a:off x="2411295" y="2933532"/>
            <a:ext cx="1396720" cy="445869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F6A8C2-9AD3-CE42-CC28-AD08E1898975}"/>
              </a:ext>
            </a:extLst>
          </p:cNvPr>
          <p:cNvCxnSpPr>
            <a:cxnSpLocks/>
          </p:cNvCxnSpPr>
          <p:nvPr/>
        </p:nvCxnSpPr>
        <p:spPr>
          <a:xfrm flipH="1">
            <a:off x="3109654" y="3130758"/>
            <a:ext cx="1" cy="48477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819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CA2B-C6DA-837F-2DC4-11C55075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Generatori</a:t>
            </a:r>
            <a:r>
              <a:rPr lang="en-US" dirty="0"/>
              <a:t> pseudorandom</a:t>
            </a:r>
            <a:endParaRPr lang="en-IT" dirty="0"/>
          </a:p>
        </p:txBody>
      </p:sp>
      <p:sp>
        <p:nvSpPr>
          <p:cNvPr id="4" name="Snip Same Side Corner Rectangle 3">
            <a:extLst>
              <a:ext uri="{FF2B5EF4-FFF2-40B4-BE49-F238E27FC236}">
                <a16:creationId xmlns:a16="http://schemas.microsoft.com/office/drawing/2014/main" id="{7BF6C1C2-5F68-73F4-8829-78C15E639C5F}"/>
              </a:ext>
            </a:extLst>
          </p:cNvPr>
          <p:cNvSpPr/>
          <p:nvPr/>
        </p:nvSpPr>
        <p:spPr>
          <a:xfrm>
            <a:off x="7805049" y="2411902"/>
            <a:ext cx="2034787" cy="773723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Generatore</a:t>
            </a:r>
            <a:r>
              <a:rPr lang="en-US" dirty="0"/>
              <a:t> PR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1990AC-62BD-E47C-A91E-608272A85A72}"/>
              </a:ext>
            </a:extLst>
          </p:cNvPr>
          <p:cNvSpPr txBox="1"/>
          <p:nvPr/>
        </p:nvSpPr>
        <p:spPr>
          <a:xfrm>
            <a:off x="8078870" y="1758248"/>
            <a:ext cx="14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0110110101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36A4BD-583B-5DDE-3893-0A011DD6E831}"/>
              </a:ext>
            </a:extLst>
          </p:cNvPr>
          <p:cNvCxnSpPr>
            <a:cxnSpLocks/>
          </p:cNvCxnSpPr>
          <p:nvPr/>
        </p:nvCxnSpPr>
        <p:spPr>
          <a:xfrm flipH="1">
            <a:off x="8822441" y="3195728"/>
            <a:ext cx="1" cy="484776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A24E35-558F-6411-1076-8041C40A0954}"/>
              </a:ext>
            </a:extLst>
          </p:cNvPr>
          <p:cNvCxnSpPr>
            <a:cxnSpLocks/>
          </p:cNvCxnSpPr>
          <p:nvPr/>
        </p:nvCxnSpPr>
        <p:spPr>
          <a:xfrm>
            <a:off x="8827473" y="2137929"/>
            <a:ext cx="2" cy="28372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78803F-5509-7CA5-ED3C-B42EFD1B72B7}"/>
              </a:ext>
            </a:extLst>
          </p:cNvPr>
          <p:cNvSpPr txBox="1"/>
          <p:nvPr/>
        </p:nvSpPr>
        <p:spPr>
          <a:xfrm>
            <a:off x="7048916" y="3644983"/>
            <a:ext cx="355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0010111001010110001011101101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30A14-1A79-B8C5-1475-24916C0320F2}"/>
              </a:ext>
            </a:extLst>
          </p:cNvPr>
          <p:cNvSpPr txBox="1"/>
          <p:nvPr/>
        </p:nvSpPr>
        <p:spPr>
          <a:xfrm>
            <a:off x="2947519" y="4453875"/>
            <a:ext cx="417007" cy="60044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E7C375-3BC2-A334-4ACB-CE12A4ADB040}"/>
              </a:ext>
            </a:extLst>
          </p:cNvPr>
          <p:cNvSpPr txBox="1"/>
          <p:nvPr/>
        </p:nvSpPr>
        <p:spPr>
          <a:xfrm>
            <a:off x="838200" y="1193970"/>
            <a:ext cx="3753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 </a:t>
            </a:r>
            <a:r>
              <a:rPr lang="en-US" sz="2400" dirty="0" err="1"/>
              <a:t>ogni</a:t>
            </a:r>
            <a:r>
              <a:rPr lang="en-US" sz="2400" dirty="0"/>
              <a:t> test </a:t>
            </a:r>
            <a:r>
              <a:rPr lang="en-US" sz="2400" dirty="0" err="1"/>
              <a:t>statistico</a:t>
            </a:r>
            <a:r>
              <a:rPr lang="en-US" sz="2400" dirty="0"/>
              <a:t> T</a:t>
            </a:r>
            <a:br>
              <a:rPr lang="en-US" sz="2400" dirty="0"/>
            </a:br>
            <a:r>
              <a:rPr lang="en-US" sz="2400" dirty="0" err="1"/>
              <a:t>efficientemente</a:t>
            </a:r>
            <a:r>
              <a:rPr lang="en-US" sz="2400" dirty="0"/>
              <a:t> </a:t>
            </a:r>
            <a:r>
              <a:rPr lang="en-US" sz="2400" dirty="0" err="1"/>
              <a:t>calcolabile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B77AA-D92F-C69F-05E6-7379DF0B3CA9}"/>
              </a:ext>
            </a:extLst>
          </p:cNvPr>
          <p:cNvSpPr txBox="1"/>
          <p:nvPr/>
        </p:nvSpPr>
        <p:spPr>
          <a:xfrm>
            <a:off x="2866718" y="2346847"/>
            <a:ext cx="49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FA5523-2063-5F47-F4F7-6B64865FC50E}"/>
              </a:ext>
            </a:extLst>
          </p:cNvPr>
          <p:cNvCxnSpPr>
            <a:cxnSpLocks/>
          </p:cNvCxnSpPr>
          <p:nvPr/>
        </p:nvCxnSpPr>
        <p:spPr>
          <a:xfrm flipH="1">
            <a:off x="3156022" y="5054321"/>
            <a:ext cx="1" cy="48477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0C01A5F-1930-69A8-AA84-727534D53156}"/>
                  </a:ext>
                </a:extLst>
              </p:cNvPr>
              <p:cNvSpPr txBox="1"/>
              <p:nvPr/>
            </p:nvSpPr>
            <p:spPr>
              <a:xfrm>
                <a:off x="1399450" y="5539097"/>
                <a:ext cx="375535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“</a:t>
                </a:r>
                <a:r>
                  <a:rPr lang="en-US" sz="2400" dirty="0" err="1"/>
                  <a:t>vero</a:t>
                </a:r>
                <a:r>
                  <a:rPr lang="en-US" sz="2400" dirty="0"/>
                  <a:t>” con </a:t>
                </a:r>
                <a:r>
                  <a:rPr lang="en-US" sz="2400" dirty="0" err="1"/>
                  <a:t>probabilità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i="1" dirty="0"/>
              </a:p>
              <a:p>
                <a:r>
                  <a:rPr lang="en-US" sz="2400" dirty="0"/>
                  <a:t>“</a:t>
                </a:r>
                <a:r>
                  <a:rPr lang="en-US" sz="2400" dirty="0" err="1"/>
                  <a:t>falso</a:t>
                </a:r>
                <a:r>
                  <a:rPr lang="en-US" sz="2400" dirty="0"/>
                  <a:t>” con </a:t>
                </a:r>
                <a:r>
                  <a:rPr lang="en-US" sz="2400" dirty="0" err="1"/>
                  <a:t>probabilità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0C01A5F-1930-69A8-AA84-727534D53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450" y="5539097"/>
                <a:ext cx="3755354" cy="830997"/>
              </a:xfrm>
              <a:prstGeom prst="rect">
                <a:avLst/>
              </a:prstGeom>
              <a:blipFill>
                <a:blip r:embed="rId2"/>
                <a:stretch>
                  <a:fillRect l="-2694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EF1F08DE-F37F-061A-81DE-D9BA27A0DF59}"/>
              </a:ext>
            </a:extLst>
          </p:cNvPr>
          <p:cNvSpPr txBox="1"/>
          <p:nvPr/>
        </p:nvSpPr>
        <p:spPr>
          <a:xfrm>
            <a:off x="1359051" y="3540756"/>
            <a:ext cx="351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0110110011001000101111100101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1ABFBC-CF57-501C-4966-F3D16D7D15D6}"/>
              </a:ext>
            </a:extLst>
          </p:cNvPr>
          <p:cNvCxnSpPr>
            <a:cxnSpLocks/>
          </p:cNvCxnSpPr>
          <p:nvPr/>
        </p:nvCxnSpPr>
        <p:spPr>
          <a:xfrm flipH="1">
            <a:off x="3115621" y="3953917"/>
            <a:ext cx="1" cy="48477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4E4730-0A18-11C5-2923-32B3707B5434}"/>
              </a:ext>
            </a:extLst>
          </p:cNvPr>
          <p:cNvSpPr txBox="1"/>
          <p:nvPr/>
        </p:nvSpPr>
        <p:spPr>
          <a:xfrm>
            <a:off x="8659372" y="4514273"/>
            <a:ext cx="417007" cy="60044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E7B22E-3E0F-4519-27CC-E4FC465A8BE9}"/>
              </a:ext>
            </a:extLst>
          </p:cNvPr>
          <p:cNvCxnSpPr>
            <a:cxnSpLocks/>
          </p:cNvCxnSpPr>
          <p:nvPr/>
        </p:nvCxnSpPr>
        <p:spPr>
          <a:xfrm flipH="1">
            <a:off x="8867875" y="5114719"/>
            <a:ext cx="1" cy="484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5D0ED0-5FD3-F64B-F865-75D6772DA598}"/>
                  </a:ext>
                </a:extLst>
              </p:cNvPr>
              <p:cNvSpPr txBox="1"/>
              <p:nvPr/>
            </p:nvSpPr>
            <p:spPr>
              <a:xfrm>
                <a:off x="6531434" y="5599495"/>
                <a:ext cx="5255274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“</a:t>
                </a:r>
                <a:r>
                  <a:rPr lang="en-US" sz="2400" dirty="0" err="1"/>
                  <a:t>vero</a:t>
                </a:r>
                <a:r>
                  <a:rPr lang="en-US" sz="2400" dirty="0"/>
                  <a:t>” con </a:t>
                </a:r>
                <a:r>
                  <a:rPr lang="en-US" sz="2400" dirty="0" err="1"/>
                  <a:t>probabilità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±0.00001</m:t>
                    </m:r>
                  </m:oMath>
                </a14:m>
                <a:endParaRPr lang="en-US" sz="2400" i="1" dirty="0"/>
              </a:p>
              <a:p>
                <a:r>
                  <a:rPr lang="en-US" sz="2400" dirty="0"/>
                  <a:t>“</a:t>
                </a:r>
                <a:r>
                  <a:rPr lang="en-US" sz="2400" dirty="0" err="1"/>
                  <a:t>falso</a:t>
                </a:r>
                <a:r>
                  <a:rPr lang="en-US" sz="2400" dirty="0"/>
                  <a:t>” con </a:t>
                </a:r>
                <a:r>
                  <a:rPr lang="en-US" sz="2400" dirty="0" err="1"/>
                  <a:t>probabilità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±0.00001</m:t>
                    </m:r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5D0ED0-5FD3-F64B-F865-75D6772DA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4" y="5599495"/>
                <a:ext cx="5255274" cy="830997"/>
              </a:xfrm>
              <a:prstGeom prst="rect">
                <a:avLst/>
              </a:prstGeom>
              <a:blipFill>
                <a:blip r:embed="rId3"/>
                <a:stretch>
                  <a:fillRect l="-1928" t="-4545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60741C-90BA-CB83-8F41-0E0B4818BADB}"/>
              </a:ext>
            </a:extLst>
          </p:cNvPr>
          <p:cNvCxnSpPr>
            <a:cxnSpLocks/>
          </p:cNvCxnSpPr>
          <p:nvPr/>
        </p:nvCxnSpPr>
        <p:spPr>
          <a:xfrm flipH="1">
            <a:off x="8827474" y="4014315"/>
            <a:ext cx="1" cy="484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BA5438D-9A33-6D56-2FDA-3A1A4A606B98}"/>
              </a:ext>
            </a:extLst>
          </p:cNvPr>
          <p:cNvSpPr txBox="1"/>
          <p:nvPr/>
        </p:nvSpPr>
        <p:spPr>
          <a:xfrm>
            <a:off x="6531433" y="1631018"/>
            <a:ext cx="94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Allora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643E41D-99F7-D65F-7999-72362C49928D}"/>
              </a:ext>
            </a:extLst>
          </p:cNvPr>
          <p:cNvSpPr/>
          <p:nvPr/>
        </p:nvSpPr>
        <p:spPr>
          <a:xfrm>
            <a:off x="2411295" y="2933532"/>
            <a:ext cx="1396720" cy="445869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F6A8C2-9AD3-CE42-CC28-AD08E1898975}"/>
              </a:ext>
            </a:extLst>
          </p:cNvPr>
          <p:cNvCxnSpPr>
            <a:cxnSpLocks/>
          </p:cNvCxnSpPr>
          <p:nvPr/>
        </p:nvCxnSpPr>
        <p:spPr>
          <a:xfrm flipH="1">
            <a:off x="3109654" y="3130758"/>
            <a:ext cx="1" cy="48477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D5D5EACA-C10A-E9D8-ADA5-71C740AFF8C4}"/>
              </a:ext>
            </a:extLst>
          </p:cNvPr>
          <p:cNvSpPr/>
          <p:nvPr/>
        </p:nvSpPr>
        <p:spPr>
          <a:xfrm>
            <a:off x="8124083" y="1167906"/>
            <a:ext cx="1396720" cy="445869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C8A7D7-483A-DC3F-838E-B58082351900}"/>
              </a:ext>
            </a:extLst>
          </p:cNvPr>
          <p:cNvCxnSpPr>
            <a:cxnSpLocks/>
          </p:cNvCxnSpPr>
          <p:nvPr/>
        </p:nvCxnSpPr>
        <p:spPr>
          <a:xfrm flipH="1">
            <a:off x="8822443" y="1356217"/>
            <a:ext cx="1" cy="48477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57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CA2B-C6DA-837F-2DC4-11C55075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Generatori</a:t>
            </a:r>
            <a:r>
              <a:rPr lang="en-US" dirty="0"/>
              <a:t> pseudorandom</a:t>
            </a:r>
            <a:endParaRPr lang="en-IT" dirty="0"/>
          </a:p>
        </p:txBody>
      </p:sp>
      <p:sp>
        <p:nvSpPr>
          <p:cNvPr id="4" name="Snip Same Side Corner Rectangle 3">
            <a:extLst>
              <a:ext uri="{FF2B5EF4-FFF2-40B4-BE49-F238E27FC236}">
                <a16:creationId xmlns:a16="http://schemas.microsoft.com/office/drawing/2014/main" id="{7BF6C1C2-5F68-73F4-8829-78C15E639C5F}"/>
              </a:ext>
            </a:extLst>
          </p:cNvPr>
          <p:cNvSpPr/>
          <p:nvPr/>
        </p:nvSpPr>
        <p:spPr>
          <a:xfrm>
            <a:off x="7805049" y="2411902"/>
            <a:ext cx="2034787" cy="773723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Generatore</a:t>
            </a:r>
            <a:r>
              <a:rPr lang="en-US" dirty="0"/>
              <a:t> PR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1990AC-62BD-E47C-A91E-608272A85A72}"/>
              </a:ext>
            </a:extLst>
          </p:cNvPr>
          <p:cNvSpPr txBox="1"/>
          <p:nvPr/>
        </p:nvSpPr>
        <p:spPr>
          <a:xfrm>
            <a:off x="8078870" y="1758248"/>
            <a:ext cx="14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0110110101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36A4BD-583B-5DDE-3893-0A011DD6E831}"/>
              </a:ext>
            </a:extLst>
          </p:cNvPr>
          <p:cNvCxnSpPr>
            <a:cxnSpLocks/>
          </p:cNvCxnSpPr>
          <p:nvPr/>
        </p:nvCxnSpPr>
        <p:spPr>
          <a:xfrm flipH="1">
            <a:off x="8822441" y="3195728"/>
            <a:ext cx="1" cy="484776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A24E35-558F-6411-1076-8041C40A0954}"/>
              </a:ext>
            </a:extLst>
          </p:cNvPr>
          <p:cNvCxnSpPr>
            <a:cxnSpLocks/>
          </p:cNvCxnSpPr>
          <p:nvPr/>
        </p:nvCxnSpPr>
        <p:spPr>
          <a:xfrm>
            <a:off x="8827473" y="2137929"/>
            <a:ext cx="2" cy="28372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78803F-5509-7CA5-ED3C-B42EFD1B72B7}"/>
              </a:ext>
            </a:extLst>
          </p:cNvPr>
          <p:cNvSpPr txBox="1"/>
          <p:nvPr/>
        </p:nvSpPr>
        <p:spPr>
          <a:xfrm>
            <a:off x="7048916" y="3644983"/>
            <a:ext cx="355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0010111001010110001011101101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30A14-1A79-B8C5-1475-24916C0320F2}"/>
              </a:ext>
            </a:extLst>
          </p:cNvPr>
          <p:cNvSpPr txBox="1"/>
          <p:nvPr/>
        </p:nvSpPr>
        <p:spPr>
          <a:xfrm>
            <a:off x="2947519" y="4453875"/>
            <a:ext cx="417007" cy="60044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E7C375-3BC2-A334-4ACB-CE12A4ADB040}"/>
              </a:ext>
            </a:extLst>
          </p:cNvPr>
          <p:cNvSpPr txBox="1"/>
          <p:nvPr/>
        </p:nvSpPr>
        <p:spPr>
          <a:xfrm>
            <a:off x="838200" y="1193970"/>
            <a:ext cx="3753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 </a:t>
            </a:r>
            <a:r>
              <a:rPr lang="en-US" sz="2400" dirty="0" err="1"/>
              <a:t>ogni</a:t>
            </a:r>
            <a:r>
              <a:rPr lang="en-US" sz="2400" dirty="0"/>
              <a:t> </a:t>
            </a:r>
            <a:r>
              <a:rPr lang="en-US" sz="2400" dirty="0" err="1"/>
              <a:t>algoritmo</a:t>
            </a:r>
            <a:r>
              <a:rPr lang="en-US" sz="2400" dirty="0"/>
              <a:t> A </a:t>
            </a:r>
            <a:r>
              <a:rPr lang="en-US" sz="2400" dirty="0" err="1"/>
              <a:t>efficiente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B77AA-D92F-C69F-05E6-7379DF0B3CA9}"/>
              </a:ext>
            </a:extLst>
          </p:cNvPr>
          <p:cNvSpPr txBox="1"/>
          <p:nvPr/>
        </p:nvSpPr>
        <p:spPr>
          <a:xfrm>
            <a:off x="2866718" y="2346847"/>
            <a:ext cx="49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FA5523-2063-5F47-F4F7-6B64865FC50E}"/>
              </a:ext>
            </a:extLst>
          </p:cNvPr>
          <p:cNvCxnSpPr>
            <a:cxnSpLocks/>
          </p:cNvCxnSpPr>
          <p:nvPr/>
        </p:nvCxnSpPr>
        <p:spPr>
          <a:xfrm flipH="1">
            <a:off x="3156022" y="5054321"/>
            <a:ext cx="1" cy="48477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C01A5F-1930-69A8-AA84-727534D53156}"/>
              </a:ext>
            </a:extLst>
          </p:cNvPr>
          <p:cNvSpPr txBox="1"/>
          <p:nvPr/>
        </p:nvSpPr>
        <p:spPr>
          <a:xfrm>
            <a:off x="1399450" y="5539097"/>
            <a:ext cx="375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Risposta</a:t>
            </a:r>
            <a:r>
              <a:rPr lang="en-US" sz="2400" dirty="0"/>
              <a:t> </a:t>
            </a:r>
            <a:r>
              <a:rPr lang="en-US" sz="2400" dirty="0" err="1"/>
              <a:t>giusta</a:t>
            </a:r>
            <a:r>
              <a:rPr lang="en-US" sz="2400" dirty="0"/>
              <a:t> per I con </a:t>
            </a:r>
            <a:r>
              <a:rPr lang="en-US" sz="2400" dirty="0" err="1"/>
              <a:t>probabilità</a:t>
            </a:r>
            <a:r>
              <a:rPr lang="en-US" sz="2400" dirty="0"/>
              <a:t> &gt; 0.99</a:t>
            </a:r>
            <a:endParaRPr lang="en-US" sz="2400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1F08DE-F37F-061A-81DE-D9BA27A0DF59}"/>
              </a:ext>
            </a:extLst>
          </p:cNvPr>
          <p:cNvSpPr txBox="1"/>
          <p:nvPr/>
        </p:nvSpPr>
        <p:spPr>
          <a:xfrm>
            <a:off x="1359051" y="3540756"/>
            <a:ext cx="351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0110110011001000101111100101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1ABFBC-CF57-501C-4966-F3D16D7D15D6}"/>
              </a:ext>
            </a:extLst>
          </p:cNvPr>
          <p:cNvCxnSpPr>
            <a:cxnSpLocks/>
          </p:cNvCxnSpPr>
          <p:nvPr/>
        </p:nvCxnSpPr>
        <p:spPr>
          <a:xfrm flipH="1">
            <a:off x="3115621" y="3953917"/>
            <a:ext cx="1" cy="48477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4E4730-0A18-11C5-2923-32B3707B5434}"/>
              </a:ext>
            </a:extLst>
          </p:cNvPr>
          <p:cNvSpPr txBox="1"/>
          <p:nvPr/>
        </p:nvSpPr>
        <p:spPr>
          <a:xfrm>
            <a:off x="8659372" y="4514273"/>
            <a:ext cx="417007" cy="60044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E7B22E-3E0F-4519-27CC-E4FC465A8BE9}"/>
              </a:ext>
            </a:extLst>
          </p:cNvPr>
          <p:cNvCxnSpPr>
            <a:cxnSpLocks/>
          </p:cNvCxnSpPr>
          <p:nvPr/>
        </p:nvCxnSpPr>
        <p:spPr>
          <a:xfrm flipH="1">
            <a:off x="8867875" y="5114719"/>
            <a:ext cx="1" cy="484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60741C-90BA-CB83-8F41-0E0B4818BADB}"/>
              </a:ext>
            </a:extLst>
          </p:cNvPr>
          <p:cNvCxnSpPr>
            <a:cxnSpLocks/>
          </p:cNvCxnSpPr>
          <p:nvPr/>
        </p:nvCxnSpPr>
        <p:spPr>
          <a:xfrm flipH="1">
            <a:off x="8827474" y="4014315"/>
            <a:ext cx="1" cy="484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BA5438D-9A33-6D56-2FDA-3A1A4A606B98}"/>
              </a:ext>
            </a:extLst>
          </p:cNvPr>
          <p:cNvSpPr txBox="1"/>
          <p:nvPr/>
        </p:nvSpPr>
        <p:spPr>
          <a:xfrm>
            <a:off x="6531433" y="1631018"/>
            <a:ext cx="94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Allora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643E41D-99F7-D65F-7999-72362C49928D}"/>
              </a:ext>
            </a:extLst>
          </p:cNvPr>
          <p:cNvSpPr/>
          <p:nvPr/>
        </p:nvSpPr>
        <p:spPr>
          <a:xfrm>
            <a:off x="2411295" y="2933532"/>
            <a:ext cx="1396720" cy="445869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F6A8C2-9AD3-CE42-CC28-AD08E1898975}"/>
              </a:ext>
            </a:extLst>
          </p:cNvPr>
          <p:cNvCxnSpPr>
            <a:cxnSpLocks/>
          </p:cNvCxnSpPr>
          <p:nvPr/>
        </p:nvCxnSpPr>
        <p:spPr>
          <a:xfrm flipH="1">
            <a:off x="3109654" y="3130758"/>
            <a:ext cx="1" cy="48477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D5D5EACA-C10A-E9D8-ADA5-71C740AFF8C4}"/>
              </a:ext>
            </a:extLst>
          </p:cNvPr>
          <p:cNvSpPr/>
          <p:nvPr/>
        </p:nvSpPr>
        <p:spPr>
          <a:xfrm>
            <a:off x="8124083" y="1167906"/>
            <a:ext cx="1396720" cy="445869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C8A7D7-483A-DC3F-838E-B58082351900}"/>
              </a:ext>
            </a:extLst>
          </p:cNvPr>
          <p:cNvCxnSpPr>
            <a:cxnSpLocks/>
          </p:cNvCxnSpPr>
          <p:nvPr/>
        </p:nvCxnSpPr>
        <p:spPr>
          <a:xfrm flipH="1">
            <a:off x="8822443" y="1356217"/>
            <a:ext cx="1" cy="48477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C907EE-2D12-5CFA-CC70-5A1E0E777437}"/>
              </a:ext>
            </a:extLst>
          </p:cNvPr>
          <p:cNvSpPr txBox="1"/>
          <p:nvPr/>
        </p:nvSpPr>
        <p:spPr>
          <a:xfrm>
            <a:off x="1062455" y="4493760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 I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1867FF3-4A55-55D3-0AAC-74DA050D2726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>
            <a:off x="2058240" y="4724593"/>
            <a:ext cx="889279" cy="2950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7B1222-51FC-5C04-29FE-BCF992C23D8B}"/>
              </a:ext>
            </a:extLst>
          </p:cNvPr>
          <p:cNvSpPr txBox="1"/>
          <p:nvPr/>
        </p:nvSpPr>
        <p:spPr>
          <a:xfrm>
            <a:off x="6774308" y="4536012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 I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0ABD84-6BA1-72A1-EFFB-87AD94EFE8D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770093" y="4766845"/>
            <a:ext cx="889279" cy="2950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58A0207-EBDE-F3D6-EEC4-FA8A738A9E1B}"/>
              </a:ext>
            </a:extLst>
          </p:cNvPr>
          <p:cNvSpPr txBox="1"/>
          <p:nvPr/>
        </p:nvSpPr>
        <p:spPr>
          <a:xfrm>
            <a:off x="6988623" y="5519374"/>
            <a:ext cx="375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Risposta</a:t>
            </a:r>
            <a:r>
              <a:rPr lang="en-US" sz="2400" dirty="0"/>
              <a:t> </a:t>
            </a:r>
            <a:r>
              <a:rPr lang="en-US" sz="2400" dirty="0" err="1"/>
              <a:t>giusta</a:t>
            </a:r>
            <a:r>
              <a:rPr lang="en-US" sz="2400" dirty="0"/>
              <a:t> per I con </a:t>
            </a:r>
            <a:r>
              <a:rPr lang="en-US" sz="2400" dirty="0" err="1"/>
              <a:t>probabilità</a:t>
            </a:r>
            <a:r>
              <a:rPr lang="en-US" sz="2400" dirty="0"/>
              <a:t> &gt; 0.98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63754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CA2B-C6DA-837F-2DC4-11C55075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Generatori</a:t>
            </a:r>
            <a:r>
              <a:rPr lang="en-US" dirty="0"/>
              <a:t> pseudorandom</a:t>
            </a:r>
            <a:endParaRPr lang="en-IT" dirty="0"/>
          </a:p>
        </p:txBody>
      </p:sp>
      <p:sp>
        <p:nvSpPr>
          <p:cNvPr id="4" name="Snip Same Side Corner Rectangle 3">
            <a:extLst>
              <a:ext uri="{FF2B5EF4-FFF2-40B4-BE49-F238E27FC236}">
                <a16:creationId xmlns:a16="http://schemas.microsoft.com/office/drawing/2014/main" id="{7BF6C1C2-5F68-73F4-8829-78C15E639C5F}"/>
              </a:ext>
            </a:extLst>
          </p:cNvPr>
          <p:cNvSpPr/>
          <p:nvPr/>
        </p:nvSpPr>
        <p:spPr>
          <a:xfrm>
            <a:off x="2027247" y="2412539"/>
            <a:ext cx="2034787" cy="773723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Generatore</a:t>
            </a:r>
            <a:r>
              <a:rPr lang="en-US" dirty="0"/>
              <a:t> PR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1990AC-62BD-E47C-A91E-608272A85A72}"/>
              </a:ext>
            </a:extLst>
          </p:cNvPr>
          <p:cNvSpPr txBox="1"/>
          <p:nvPr/>
        </p:nvSpPr>
        <p:spPr>
          <a:xfrm>
            <a:off x="2301068" y="1758885"/>
            <a:ext cx="14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0110110101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36A4BD-583B-5DDE-3893-0A011DD6E831}"/>
              </a:ext>
            </a:extLst>
          </p:cNvPr>
          <p:cNvCxnSpPr>
            <a:cxnSpLocks/>
          </p:cNvCxnSpPr>
          <p:nvPr/>
        </p:nvCxnSpPr>
        <p:spPr>
          <a:xfrm flipH="1">
            <a:off x="3044639" y="3196365"/>
            <a:ext cx="1" cy="484776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A24E35-558F-6411-1076-8041C40A0954}"/>
              </a:ext>
            </a:extLst>
          </p:cNvPr>
          <p:cNvCxnSpPr>
            <a:cxnSpLocks/>
          </p:cNvCxnSpPr>
          <p:nvPr/>
        </p:nvCxnSpPr>
        <p:spPr>
          <a:xfrm>
            <a:off x="3049671" y="2138566"/>
            <a:ext cx="2" cy="28372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78803F-5509-7CA5-ED3C-B42EFD1B72B7}"/>
              </a:ext>
            </a:extLst>
          </p:cNvPr>
          <p:cNvSpPr txBox="1"/>
          <p:nvPr/>
        </p:nvSpPr>
        <p:spPr>
          <a:xfrm>
            <a:off x="1271114" y="3645620"/>
            <a:ext cx="355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0010111001010110001011101101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4E4730-0A18-11C5-2923-32B3707B5434}"/>
              </a:ext>
            </a:extLst>
          </p:cNvPr>
          <p:cNvSpPr txBox="1"/>
          <p:nvPr/>
        </p:nvSpPr>
        <p:spPr>
          <a:xfrm>
            <a:off x="2881570" y="4514910"/>
            <a:ext cx="417007" cy="60044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E7B22E-3E0F-4519-27CC-E4FC465A8BE9}"/>
              </a:ext>
            </a:extLst>
          </p:cNvPr>
          <p:cNvCxnSpPr>
            <a:cxnSpLocks/>
          </p:cNvCxnSpPr>
          <p:nvPr/>
        </p:nvCxnSpPr>
        <p:spPr>
          <a:xfrm flipH="1">
            <a:off x="3090073" y="5115356"/>
            <a:ext cx="1" cy="484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60741C-90BA-CB83-8F41-0E0B4818BADB}"/>
              </a:ext>
            </a:extLst>
          </p:cNvPr>
          <p:cNvCxnSpPr>
            <a:cxnSpLocks/>
          </p:cNvCxnSpPr>
          <p:nvPr/>
        </p:nvCxnSpPr>
        <p:spPr>
          <a:xfrm flipH="1">
            <a:off x="3049672" y="4014952"/>
            <a:ext cx="1" cy="484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BA5438D-9A33-6D56-2FDA-3A1A4A606B98}"/>
              </a:ext>
            </a:extLst>
          </p:cNvPr>
          <p:cNvSpPr txBox="1"/>
          <p:nvPr/>
        </p:nvSpPr>
        <p:spPr>
          <a:xfrm>
            <a:off x="753631" y="1631655"/>
            <a:ext cx="94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Allora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D5D5EACA-C10A-E9D8-ADA5-71C740AFF8C4}"/>
              </a:ext>
            </a:extLst>
          </p:cNvPr>
          <p:cNvSpPr/>
          <p:nvPr/>
        </p:nvSpPr>
        <p:spPr>
          <a:xfrm>
            <a:off x="2346281" y="1168543"/>
            <a:ext cx="1396720" cy="445869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C8A7D7-483A-DC3F-838E-B58082351900}"/>
              </a:ext>
            </a:extLst>
          </p:cNvPr>
          <p:cNvCxnSpPr>
            <a:cxnSpLocks/>
          </p:cNvCxnSpPr>
          <p:nvPr/>
        </p:nvCxnSpPr>
        <p:spPr>
          <a:xfrm flipH="1">
            <a:off x="3044641" y="1356854"/>
            <a:ext cx="1" cy="48477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7B1222-51FC-5C04-29FE-BCF992C23D8B}"/>
              </a:ext>
            </a:extLst>
          </p:cNvPr>
          <p:cNvSpPr txBox="1"/>
          <p:nvPr/>
        </p:nvSpPr>
        <p:spPr>
          <a:xfrm>
            <a:off x="996506" y="4536649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 I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0ABD84-6BA1-72A1-EFFB-87AD94EFE8D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992291" y="4767482"/>
            <a:ext cx="889279" cy="2950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58A0207-EBDE-F3D6-EEC4-FA8A738A9E1B}"/>
              </a:ext>
            </a:extLst>
          </p:cNvPr>
          <p:cNvSpPr txBox="1"/>
          <p:nvPr/>
        </p:nvSpPr>
        <p:spPr>
          <a:xfrm>
            <a:off x="1210821" y="5520011"/>
            <a:ext cx="375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Risposta</a:t>
            </a:r>
            <a:r>
              <a:rPr lang="en-US" sz="2400" dirty="0"/>
              <a:t> </a:t>
            </a:r>
            <a:r>
              <a:rPr lang="en-US" sz="2400" dirty="0" err="1"/>
              <a:t>giusta</a:t>
            </a:r>
            <a:r>
              <a:rPr lang="en-US" sz="2400" dirty="0"/>
              <a:t> per I con </a:t>
            </a:r>
            <a:r>
              <a:rPr lang="en-US" sz="2400" dirty="0" err="1"/>
              <a:t>probabilità</a:t>
            </a:r>
            <a:r>
              <a:rPr lang="en-US" sz="2400" dirty="0"/>
              <a:t> &gt; 0.98</a:t>
            </a:r>
            <a:endParaRPr lang="en-US" sz="24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F675F-7B33-CBB5-882C-FF8C00649B93}"/>
              </a:ext>
            </a:extLst>
          </p:cNvPr>
          <p:cNvSpPr txBox="1"/>
          <p:nvPr/>
        </p:nvSpPr>
        <p:spPr>
          <a:xfrm>
            <a:off x="5486406" y="1631655"/>
            <a:ext cx="56873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Un </a:t>
            </a:r>
            <a:r>
              <a:rPr lang="en-US" sz="2400" dirty="0" err="1"/>
              <a:t>generatore</a:t>
            </a:r>
            <a:r>
              <a:rPr lang="en-US" sz="2400" dirty="0"/>
              <a:t> pseudorandom </a:t>
            </a:r>
            <a:r>
              <a:rPr lang="en-US" sz="2400" dirty="0" err="1"/>
              <a:t>consente</a:t>
            </a:r>
            <a:r>
              <a:rPr lang="en-US" sz="2400" dirty="0"/>
              <a:t> di </a:t>
            </a:r>
            <a:r>
              <a:rPr lang="en-US" sz="2400" dirty="0" err="1"/>
              <a:t>ridurre</a:t>
            </a:r>
            <a:r>
              <a:rPr lang="en-US" sz="2400" dirty="0"/>
              <a:t> la </a:t>
            </a:r>
            <a:r>
              <a:rPr lang="en-US" sz="2400" dirty="0" err="1"/>
              <a:t>quantità</a:t>
            </a:r>
            <a:r>
              <a:rPr lang="en-US" sz="2400" dirty="0"/>
              <a:t> di randomness </a:t>
            </a:r>
            <a:r>
              <a:rPr lang="en-US" sz="2400" dirty="0" err="1"/>
              <a:t>usata</a:t>
            </a:r>
            <a:r>
              <a:rPr lang="en-US" sz="2400" dirty="0"/>
              <a:t> da </a:t>
            </a:r>
            <a:r>
              <a:rPr lang="en-US" sz="2400" dirty="0" err="1"/>
              <a:t>algoritmi</a:t>
            </a:r>
            <a:r>
              <a:rPr lang="en-US" sz="2400" dirty="0"/>
              <a:t> </a:t>
            </a:r>
            <a:r>
              <a:rPr lang="en-US" sz="2400" dirty="0" err="1"/>
              <a:t>randomizzati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Un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randomizzato</a:t>
            </a:r>
            <a:r>
              <a:rPr lang="en-US" sz="2400" dirty="0"/>
              <a:t> </a:t>
            </a:r>
            <a:r>
              <a:rPr lang="en-US" sz="2400" dirty="0" err="1"/>
              <a:t>può</a:t>
            </a:r>
            <a:r>
              <a:rPr lang="en-US" sz="2400" dirty="0"/>
              <a:t> </a:t>
            </a:r>
            <a:r>
              <a:rPr lang="en-US" sz="2400" dirty="0" err="1"/>
              <a:t>essere</a:t>
            </a:r>
            <a:r>
              <a:rPr lang="en-US" sz="2400" dirty="0"/>
              <a:t> </a:t>
            </a:r>
            <a:r>
              <a:rPr lang="en-US" sz="2400" dirty="0" err="1"/>
              <a:t>simulato</a:t>
            </a:r>
            <a:r>
              <a:rPr lang="en-US" sz="2400" dirty="0"/>
              <a:t> </a:t>
            </a:r>
            <a:r>
              <a:rPr lang="en-US" sz="2400" dirty="0" err="1"/>
              <a:t>deterministicamente</a:t>
            </a:r>
            <a:r>
              <a:rPr lang="en-US" sz="2400" dirty="0"/>
              <a:t> </a:t>
            </a:r>
            <a:r>
              <a:rPr lang="en-US" sz="2400" dirty="0" err="1"/>
              <a:t>enumerando</a:t>
            </a:r>
            <a:r>
              <a:rPr lang="en-US" sz="2400" dirty="0"/>
              <a:t> </a:t>
            </a:r>
            <a:r>
              <a:rPr lang="en-US" sz="2400" dirty="0" err="1"/>
              <a:t>tutte</a:t>
            </a:r>
            <a:r>
              <a:rPr lang="en-US" sz="2400" dirty="0"/>
              <a:t> le </a:t>
            </a:r>
            <a:r>
              <a:rPr lang="en-US" sz="2400" dirty="0" err="1"/>
              <a:t>possibili</a:t>
            </a:r>
            <a:r>
              <a:rPr lang="en-US" sz="2400" dirty="0"/>
              <a:t> </a:t>
            </a:r>
            <a:r>
              <a:rPr lang="en-US" sz="2400" dirty="0" err="1"/>
              <a:t>scelte</a:t>
            </a:r>
            <a:r>
              <a:rPr lang="en-US" sz="2400" dirty="0"/>
              <a:t> </a:t>
            </a:r>
            <a:r>
              <a:rPr lang="en-US" sz="2400" dirty="0" err="1"/>
              <a:t>casuali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Se il </a:t>
            </a:r>
            <a:r>
              <a:rPr lang="en-US" sz="2400" dirty="0" err="1"/>
              <a:t>generatore</a:t>
            </a:r>
            <a:r>
              <a:rPr lang="en-US" sz="2400" dirty="0"/>
              <a:t> </a:t>
            </a:r>
            <a:r>
              <a:rPr lang="en-US" sz="2400" dirty="0" err="1"/>
              <a:t>riduce</a:t>
            </a:r>
            <a:r>
              <a:rPr lang="en-US" sz="2400" dirty="0"/>
              <a:t> molto il </a:t>
            </a:r>
            <a:r>
              <a:rPr lang="en-US" sz="2400" dirty="0" err="1"/>
              <a:t>fabbisogno</a:t>
            </a:r>
            <a:r>
              <a:rPr lang="en-US" sz="2400" dirty="0"/>
              <a:t> di randomness, </a:t>
            </a:r>
            <a:r>
              <a:rPr lang="en-US" sz="2400" dirty="0" err="1"/>
              <a:t>questa</a:t>
            </a:r>
            <a:r>
              <a:rPr lang="en-US" sz="2400" dirty="0"/>
              <a:t> </a:t>
            </a:r>
            <a:r>
              <a:rPr lang="en-US" sz="2400" dirty="0" err="1"/>
              <a:t>simulazione</a:t>
            </a:r>
            <a:r>
              <a:rPr lang="en-US" sz="2400" dirty="0"/>
              <a:t> </a:t>
            </a:r>
            <a:r>
              <a:rPr lang="en-US" sz="2400" dirty="0" err="1"/>
              <a:t>può</a:t>
            </a:r>
            <a:r>
              <a:rPr lang="en-US" sz="2400" dirty="0"/>
              <a:t> </a:t>
            </a:r>
            <a:r>
              <a:rPr lang="en-US" sz="2400" dirty="0" err="1"/>
              <a:t>essere</a:t>
            </a:r>
            <a:r>
              <a:rPr lang="en-US" sz="2400" dirty="0"/>
              <a:t> </a:t>
            </a:r>
            <a:r>
              <a:rPr lang="en-US" sz="2400" dirty="0" err="1"/>
              <a:t>efficiente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8563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0546-1DD8-8179-9320-1BF055359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Simulazione</a:t>
            </a:r>
            <a:r>
              <a:rPr lang="en-US" dirty="0"/>
              <a:t> </a:t>
            </a:r>
            <a:r>
              <a:rPr lang="en-US" dirty="0" err="1"/>
              <a:t>deterministica</a:t>
            </a:r>
            <a:r>
              <a:rPr lang="en-US" dirty="0"/>
              <a:t> di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randomizzati</a:t>
            </a:r>
            <a:endParaRPr lang="en-IT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8B6D41B-AA57-F6BC-C654-6BC63F0C8928}"/>
              </a:ext>
            </a:extLst>
          </p:cNvPr>
          <p:cNvGrpSpPr/>
          <p:nvPr/>
        </p:nvGrpSpPr>
        <p:grpSpPr>
          <a:xfrm>
            <a:off x="266700" y="1726317"/>
            <a:ext cx="11658600" cy="3589262"/>
            <a:chOff x="315383" y="1696171"/>
            <a:chExt cx="11885828" cy="349025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9C2D18D-40CB-E575-F212-B36ACF437AF0}"/>
                </a:ext>
              </a:extLst>
            </p:cNvPr>
            <p:cNvGrpSpPr/>
            <p:nvPr/>
          </p:nvGrpSpPr>
          <p:grpSpPr>
            <a:xfrm>
              <a:off x="315383" y="1696171"/>
              <a:ext cx="11578614" cy="3490257"/>
              <a:chOff x="315383" y="1696171"/>
              <a:chExt cx="11578614" cy="3490257"/>
            </a:xfrm>
          </p:grpSpPr>
          <p:sp>
            <p:nvSpPr>
              <p:cNvPr id="6" name="Snip Same Side Corner Rectangle 5">
                <a:extLst>
                  <a:ext uri="{FF2B5EF4-FFF2-40B4-BE49-F238E27FC236}">
                    <a16:creationId xmlns:a16="http://schemas.microsoft.com/office/drawing/2014/main" id="{DF76A9CC-8E9A-CE4B-853F-6C86A7FB5306}"/>
                  </a:ext>
                </a:extLst>
              </p:cNvPr>
              <p:cNvSpPr/>
              <p:nvPr/>
            </p:nvSpPr>
            <p:spPr>
              <a:xfrm>
                <a:off x="1346124" y="2462780"/>
                <a:ext cx="2034787" cy="773723"/>
              </a:xfrm>
              <a:prstGeom prst="snip2Same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Generatore</a:t>
                </a:r>
                <a:r>
                  <a:rPr lang="en-US" dirty="0"/>
                  <a:t> PR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231215-FDDE-26AF-52FB-0EC03ECDBAC2}"/>
                  </a:ext>
                </a:extLst>
              </p:cNvPr>
              <p:cNvSpPr txBox="1"/>
              <p:nvPr/>
            </p:nvSpPr>
            <p:spPr>
              <a:xfrm>
                <a:off x="1866327" y="1798644"/>
                <a:ext cx="14972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000000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9717F311-ABC4-118F-4793-6D28A37E31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63516" y="3246606"/>
                <a:ext cx="1" cy="484776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1AC8C18-5F4C-5751-C94B-2879C59BC4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8548" y="2188807"/>
                <a:ext cx="2" cy="283722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AD3AE7-89BF-41C5-2B87-3CB15888678E}"/>
                  </a:ext>
                </a:extLst>
              </p:cNvPr>
              <p:cNvSpPr txBox="1"/>
              <p:nvPr/>
            </p:nvSpPr>
            <p:spPr>
              <a:xfrm>
                <a:off x="589991" y="3695861"/>
                <a:ext cx="3557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0010111001010110001011101101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A3A7EF-917A-69C9-1F41-02C12FE58BCE}"/>
                  </a:ext>
                </a:extLst>
              </p:cNvPr>
              <p:cNvSpPr txBox="1"/>
              <p:nvPr/>
            </p:nvSpPr>
            <p:spPr>
              <a:xfrm>
                <a:off x="2200447" y="4565151"/>
                <a:ext cx="417007" cy="600446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A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125BE81-2FD8-91FA-853A-EB73F9EADD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68549" y="4065193"/>
                <a:ext cx="1" cy="4847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47078B-ADD9-784C-2420-68CF7E8F977E}"/>
                  </a:ext>
                </a:extLst>
              </p:cNvPr>
              <p:cNvSpPr txBox="1"/>
              <p:nvPr/>
            </p:nvSpPr>
            <p:spPr>
              <a:xfrm>
                <a:off x="315383" y="4586890"/>
                <a:ext cx="995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Input I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0D29D82-D823-DF40-AF86-DB5F91643BA5}"/>
                  </a:ext>
                </a:extLst>
              </p:cNvPr>
              <p:cNvCxnSpPr>
                <a:cxnSpLocks/>
                <a:stCxn id="16" idx="3"/>
              </p:cNvCxnSpPr>
              <p:nvPr/>
            </p:nvCxnSpPr>
            <p:spPr>
              <a:xfrm>
                <a:off x="1311168" y="4817723"/>
                <a:ext cx="889279" cy="29505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Snip Same Side Corner Rectangle 14">
                <a:extLst>
                  <a:ext uri="{FF2B5EF4-FFF2-40B4-BE49-F238E27FC236}">
                    <a16:creationId xmlns:a16="http://schemas.microsoft.com/office/drawing/2014/main" id="{4F0972CA-0233-795D-FDB7-3E65C7EAF9D2}"/>
                  </a:ext>
                </a:extLst>
              </p:cNvPr>
              <p:cNvSpPr/>
              <p:nvPr/>
            </p:nvSpPr>
            <p:spPr>
              <a:xfrm>
                <a:off x="5004713" y="2483611"/>
                <a:ext cx="2034787" cy="773723"/>
              </a:xfrm>
              <a:prstGeom prst="snip2Same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Generatore</a:t>
                </a:r>
                <a:r>
                  <a:rPr lang="en-US" dirty="0"/>
                  <a:t> PR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4E6094-0938-7F19-6F7A-B8F2AE3AB4FC}"/>
                  </a:ext>
                </a:extLst>
              </p:cNvPr>
              <p:cNvSpPr txBox="1"/>
              <p:nvPr/>
            </p:nvSpPr>
            <p:spPr>
              <a:xfrm>
                <a:off x="5524916" y="1819475"/>
                <a:ext cx="14972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000001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69F899A-B312-6AE6-A736-BD468177DE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22105" y="3267437"/>
                <a:ext cx="1" cy="484776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349AD86-7D9A-E9D2-7468-46735BEE95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7137" y="2209638"/>
                <a:ext cx="2" cy="283722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C6C246A-9AC8-486C-CE45-E40055A62300}"/>
                  </a:ext>
                </a:extLst>
              </p:cNvPr>
              <p:cNvSpPr txBox="1"/>
              <p:nvPr/>
            </p:nvSpPr>
            <p:spPr>
              <a:xfrm>
                <a:off x="4248580" y="3716692"/>
                <a:ext cx="3557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1011010101100101010110101010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DB43B2-2591-2DF2-5105-4CBB388D7223}"/>
                  </a:ext>
                </a:extLst>
              </p:cNvPr>
              <p:cNvSpPr txBox="1"/>
              <p:nvPr/>
            </p:nvSpPr>
            <p:spPr>
              <a:xfrm>
                <a:off x="5859036" y="4585982"/>
                <a:ext cx="417007" cy="600446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A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BAE98B2-7D72-8395-D46D-DAB716BA2B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27138" y="4086024"/>
                <a:ext cx="1" cy="4847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3B6021-058F-CEFF-7787-98D07CAD1F1D}"/>
                  </a:ext>
                </a:extLst>
              </p:cNvPr>
              <p:cNvSpPr txBox="1"/>
              <p:nvPr/>
            </p:nvSpPr>
            <p:spPr>
              <a:xfrm>
                <a:off x="3973972" y="4607721"/>
                <a:ext cx="995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Input I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54D023D4-988E-BDCA-A7A9-CE2D2276468F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4969757" y="4838554"/>
                <a:ext cx="889279" cy="29505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59BC27-49FF-2C08-EB0A-DE32C3F9BA00}"/>
                  </a:ext>
                </a:extLst>
              </p:cNvPr>
              <p:cNvSpPr txBox="1"/>
              <p:nvPr/>
            </p:nvSpPr>
            <p:spPr>
              <a:xfrm>
                <a:off x="7931657" y="3398270"/>
                <a:ext cx="106916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. . .</a:t>
                </a:r>
              </a:p>
            </p:txBody>
          </p:sp>
          <p:sp>
            <p:nvSpPr>
              <p:cNvPr id="26" name="Snip Same Side Corner Rectangle 25">
                <a:extLst>
                  <a:ext uri="{FF2B5EF4-FFF2-40B4-BE49-F238E27FC236}">
                    <a16:creationId xmlns:a16="http://schemas.microsoft.com/office/drawing/2014/main" id="{84A1A051-AD67-5AD9-B50E-816329921B35}"/>
                  </a:ext>
                </a:extLst>
              </p:cNvPr>
              <p:cNvSpPr/>
              <p:nvPr/>
            </p:nvSpPr>
            <p:spPr>
              <a:xfrm>
                <a:off x="9859210" y="2360307"/>
                <a:ext cx="2034787" cy="773723"/>
              </a:xfrm>
              <a:prstGeom prst="snip2Same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Generatore</a:t>
                </a:r>
                <a:r>
                  <a:rPr lang="en-US" dirty="0"/>
                  <a:t> PR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F2BA375-EC3F-8F1A-8731-31149C15F510}"/>
                  </a:ext>
                </a:extLst>
              </p:cNvPr>
              <p:cNvSpPr txBox="1"/>
              <p:nvPr/>
            </p:nvSpPr>
            <p:spPr>
              <a:xfrm>
                <a:off x="10379413" y="1696171"/>
                <a:ext cx="14972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111111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752D673-CB40-A0C7-C779-7AB0716D33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76602" y="3144133"/>
                <a:ext cx="1" cy="484776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916D41C-FF4A-E3FB-E18C-27AC92D48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1634" y="2086334"/>
                <a:ext cx="2" cy="283722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BA921F-D90F-332A-25DD-7B0F7C5D2A70}"/>
                  </a:ext>
                </a:extLst>
              </p:cNvPr>
              <p:cNvSpPr txBox="1"/>
              <p:nvPr/>
            </p:nvSpPr>
            <p:spPr>
              <a:xfrm>
                <a:off x="10713533" y="4462678"/>
                <a:ext cx="417007" cy="600446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A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149C580-8268-2885-901F-AC8C59A1F4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1635" y="3962720"/>
                <a:ext cx="1" cy="4847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D40031-8140-EC59-FC75-9C3E0D85C8DC}"/>
                  </a:ext>
                </a:extLst>
              </p:cNvPr>
              <p:cNvSpPr txBox="1"/>
              <p:nvPr/>
            </p:nvSpPr>
            <p:spPr>
              <a:xfrm>
                <a:off x="8828469" y="4484417"/>
                <a:ext cx="995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Input I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1486570-77AE-6D73-1F5F-C5AEF476095D}"/>
                  </a:ext>
                </a:extLst>
              </p:cNvPr>
              <p:cNvCxnSpPr>
                <a:cxnSpLocks/>
                <a:stCxn id="32" idx="3"/>
              </p:cNvCxnSpPr>
              <p:nvPr/>
            </p:nvCxnSpPr>
            <p:spPr>
              <a:xfrm>
                <a:off x="9824254" y="4715250"/>
                <a:ext cx="889279" cy="29505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3922CB-0E2F-216B-B5D7-27FED0622B5A}"/>
                </a:ext>
              </a:extLst>
            </p:cNvPr>
            <p:cNvSpPr txBox="1"/>
            <p:nvPr/>
          </p:nvSpPr>
          <p:spPr>
            <a:xfrm>
              <a:off x="8644094" y="3695861"/>
              <a:ext cx="3557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1110010010011101010110101101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6773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0546-1DD8-8179-9320-1BF055359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Simulazione</a:t>
            </a:r>
            <a:r>
              <a:rPr lang="en-US" dirty="0"/>
              <a:t> </a:t>
            </a:r>
            <a:r>
              <a:rPr lang="en-US" dirty="0" err="1"/>
              <a:t>deterministica</a:t>
            </a:r>
            <a:r>
              <a:rPr lang="en-US" dirty="0"/>
              <a:t> di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randomizzati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CF79A-A64C-89EE-C1FB-7D3E61B4E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511" y="1572786"/>
            <a:ext cx="9052983" cy="4639717"/>
          </a:xfrm>
        </p:spPr>
        <p:txBody>
          <a:bodyPr/>
          <a:lstStyle/>
          <a:p>
            <a:r>
              <a:rPr lang="en-US" dirty="0" err="1"/>
              <a:t>Generatori</a:t>
            </a:r>
            <a:r>
              <a:rPr lang="en-US" dirty="0"/>
              <a:t> pseudorandom con “seed” molto </a:t>
            </a:r>
            <a:r>
              <a:rPr lang="en-US" dirty="0" err="1"/>
              <a:t>corta</a:t>
            </a:r>
            <a:r>
              <a:rPr lang="en-US" dirty="0"/>
              <a:t> </a:t>
            </a:r>
            <a:r>
              <a:rPr lang="en-US" dirty="0" err="1"/>
              <a:t>esistono</a:t>
            </a:r>
            <a:r>
              <a:rPr lang="en-US" dirty="0"/>
              <a:t> se </a:t>
            </a:r>
            <a:r>
              <a:rPr lang="en-US" dirty="0" err="1"/>
              <a:t>certe</a:t>
            </a:r>
            <a:r>
              <a:rPr lang="en-US" dirty="0"/>
              <a:t> </a:t>
            </a:r>
            <a:r>
              <a:rPr lang="en-US" dirty="0" err="1"/>
              <a:t>congetture</a:t>
            </a:r>
            <a:r>
              <a:rPr lang="en-US" dirty="0"/>
              <a:t> standard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vere</a:t>
            </a:r>
            <a:endParaRPr lang="en-US" dirty="0"/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Assumendo</a:t>
            </a:r>
            <a:r>
              <a:rPr lang="en-US" dirty="0"/>
              <a:t> </a:t>
            </a:r>
            <a:r>
              <a:rPr lang="en-US" dirty="0" err="1"/>
              <a:t>certe</a:t>
            </a:r>
            <a:r>
              <a:rPr lang="en-US" dirty="0"/>
              <a:t> </a:t>
            </a:r>
            <a:r>
              <a:rPr lang="en-US" dirty="0" err="1"/>
              <a:t>congetture</a:t>
            </a:r>
            <a:r>
              <a:rPr lang="en-US" dirty="0"/>
              <a:t>) tutti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randomizzati</a:t>
            </a:r>
            <a:r>
              <a:rPr lang="en-US" dirty="0"/>
              <a:t> </a:t>
            </a:r>
            <a:r>
              <a:rPr lang="en-US" dirty="0" err="1"/>
              <a:t>ammettono</a:t>
            </a:r>
            <a:r>
              <a:rPr lang="en-US" dirty="0"/>
              <a:t> </a:t>
            </a:r>
            <a:r>
              <a:rPr lang="en-US" dirty="0" err="1"/>
              <a:t>simulazioni</a:t>
            </a:r>
            <a:r>
              <a:rPr lang="en-US" dirty="0"/>
              <a:t> </a:t>
            </a:r>
            <a:r>
              <a:rPr lang="en-US" dirty="0" err="1"/>
              <a:t>efficienti</a:t>
            </a:r>
            <a:r>
              <a:rPr lang="en-US" dirty="0"/>
              <a:t> </a:t>
            </a:r>
            <a:r>
              <a:rPr lang="en-US" dirty="0" err="1"/>
              <a:t>completamente</a:t>
            </a:r>
            <a:r>
              <a:rPr lang="en-US" dirty="0"/>
              <a:t> </a:t>
            </a:r>
            <a:r>
              <a:rPr lang="en-US" dirty="0" err="1"/>
              <a:t>deterministiche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/>
              <a:t>[Nisan-</a:t>
            </a:r>
            <a:r>
              <a:rPr lang="en-US" sz="2000" dirty="0" err="1"/>
              <a:t>Wigderson</a:t>
            </a:r>
            <a:r>
              <a:rPr lang="en-US" sz="2000" dirty="0"/>
              <a:t> 1989]</a:t>
            </a:r>
            <a:br>
              <a:rPr lang="en-US" sz="2000" dirty="0"/>
            </a:br>
            <a:r>
              <a:rPr lang="en-US" sz="2000" dirty="0"/>
              <a:t>...</a:t>
            </a:r>
            <a:br>
              <a:rPr lang="en-US" sz="2000" dirty="0"/>
            </a:br>
            <a:r>
              <a:rPr lang="en-US" sz="2000" dirty="0"/>
              <a:t>[</a:t>
            </a:r>
            <a:r>
              <a:rPr lang="en-US" sz="2000" dirty="0" err="1"/>
              <a:t>Impagliazzo-Wigderson</a:t>
            </a:r>
            <a:r>
              <a:rPr lang="en-US" sz="2000" dirty="0"/>
              <a:t> 1997]</a:t>
            </a:r>
            <a:br>
              <a:rPr lang="en-US" sz="2000" dirty="0"/>
            </a:br>
            <a:r>
              <a:rPr lang="en-US" sz="2000" dirty="0"/>
              <a:t>...</a:t>
            </a:r>
          </a:p>
        </p:txBody>
      </p:sp>
      <p:pic>
        <p:nvPicPr>
          <p:cNvPr id="4" name="Picture 2" descr="Noam Nisan | Simons Institute for the Theory of Computing">
            <a:extLst>
              <a:ext uri="{FF2B5EF4-FFF2-40B4-BE49-F238E27FC236}">
                <a16:creationId xmlns:a16="http://schemas.microsoft.com/office/drawing/2014/main" id="{D294AADF-704D-1108-BD2B-3029C3545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444" y="1590261"/>
            <a:ext cx="1963562" cy="244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vi Wigderson - Scholars | Institute for Advanced Study">
            <a:extLst>
              <a:ext uri="{FF2B5EF4-FFF2-40B4-BE49-F238E27FC236}">
                <a16:creationId xmlns:a16="http://schemas.microsoft.com/office/drawing/2014/main" id="{EB034C68-2BC5-197F-028C-05169C7CE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444" y="4045296"/>
            <a:ext cx="1963562" cy="235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About Russell Impagliazzo: American computer scientist (born: 1963) |  Biography, Facts, Career, Life">
            <a:extLst>
              <a:ext uri="{FF2B5EF4-FFF2-40B4-BE49-F238E27FC236}">
                <a16:creationId xmlns:a16="http://schemas.microsoft.com/office/drawing/2014/main" id="{2FC18305-42A9-5AF6-31B9-20334FAE8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686" y="4031053"/>
            <a:ext cx="2362758" cy="236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310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0546-1DD8-8179-9320-1BF055359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Simulazione</a:t>
            </a:r>
            <a:r>
              <a:rPr lang="en-US" dirty="0"/>
              <a:t> </a:t>
            </a:r>
            <a:r>
              <a:rPr lang="en-US" dirty="0" err="1"/>
              <a:t>deterministica</a:t>
            </a:r>
            <a:r>
              <a:rPr lang="en-US" dirty="0"/>
              <a:t> di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randomizzati</a:t>
            </a:r>
            <a:endParaRPr lang="en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5CF79A-A64C-89EE-C1FB-7D3E61B4ED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511" y="1572786"/>
                <a:ext cx="9052983" cy="4639717"/>
              </a:xfrm>
            </p:spPr>
            <p:txBody>
              <a:bodyPr/>
              <a:lstStyle/>
              <a:p>
                <a:r>
                  <a:rPr lang="en-US" dirty="0"/>
                  <a:t>(</a:t>
                </a:r>
                <a:r>
                  <a:rPr lang="en-US" dirty="0" err="1"/>
                  <a:t>Assumendo</a:t>
                </a:r>
                <a:r>
                  <a:rPr lang="en-US" dirty="0"/>
                  <a:t> </a:t>
                </a:r>
                <a:r>
                  <a:rPr lang="en-US" dirty="0" err="1"/>
                  <a:t>certe</a:t>
                </a:r>
                <a:r>
                  <a:rPr lang="en-US" dirty="0"/>
                  <a:t> </a:t>
                </a:r>
                <a:r>
                  <a:rPr lang="en-US" dirty="0" err="1"/>
                  <a:t>congetture</a:t>
                </a:r>
                <a:r>
                  <a:rPr lang="en-US" dirty="0"/>
                  <a:t>) tutti </a:t>
                </a:r>
                <a:r>
                  <a:rPr lang="en-US" dirty="0" err="1"/>
                  <a:t>gli</a:t>
                </a:r>
                <a:r>
                  <a:rPr lang="en-US" dirty="0"/>
                  <a:t> </a:t>
                </a:r>
                <a:r>
                  <a:rPr lang="en-US" dirty="0" err="1"/>
                  <a:t>algoritmi</a:t>
                </a:r>
                <a:r>
                  <a:rPr lang="en-US" dirty="0"/>
                  <a:t> </a:t>
                </a:r>
                <a:r>
                  <a:rPr lang="en-US" dirty="0" err="1"/>
                  <a:t>randomizzati</a:t>
                </a:r>
                <a:r>
                  <a:rPr lang="en-US" dirty="0"/>
                  <a:t> </a:t>
                </a:r>
                <a:r>
                  <a:rPr lang="en-US" dirty="0" err="1"/>
                  <a:t>ammettono</a:t>
                </a:r>
                <a:r>
                  <a:rPr lang="en-US" dirty="0"/>
                  <a:t> </a:t>
                </a:r>
                <a:r>
                  <a:rPr lang="en-US" dirty="0" err="1"/>
                  <a:t>simulazioni</a:t>
                </a:r>
                <a:r>
                  <a:rPr lang="en-US" dirty="0"/>
                  <a:t> </a:t>
                </a:r>
                <a:r>
                  <a:rPr lang="en-US" dirty="0" err="1"/>
                  <a:t>efficienti</a:t>
                </a:r>
                <a:r>
                  <a:rPr lang="en-US" dirty="0"/>
                  <a:t> </a:t>
                </a:r>
                <a:r>
                  <a:rPr lang="en-US" dirty="0" err="1"/>
                  <a:t>completamente</a:t>
                </a:r>
                <a:r>
                  <a:rPr lang="en-US" dirty="0"/>
                  <a:t> </a:t>
                </a:r>
                <a:r>
                  <a:rPr lang="en-US" dirty="0" err="1"/>
                  <a:t>deterministiche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sz="2000" dirty="0"/>
                  <a:t>[Nisan-</a:t>
                </a:r>
                <a:r>
                  <a:rPr lang="en-US" sz="2000" dirty="0" err="1"/>
                  <a:t>Wigderson</a:t>
                </a:r>
                <a:r>
                  <a:rPr lang="en-US" sz="2000" dirty="0"/>
                  <a:t> 1989]</a:t>
                </a:r>
                <a:br>
                  <a:rPr lang="en-US" sz="2000" dirty="0"/>
                </a:br>
                <a:r>
                  <a:rPr lang="en-US" sz="2000" dirty="0"/>
                  <a:t>...</a:t>
                </a:r>
                <a:br>
                  <a:rPr lang="en-US" sz="2000" dirty="0"/>
                </a:br>
                <a:r>
                  <a:rPr lang="en-US" sz="2000" dirty="0"/>
                  <a:t>[</a:t>
                </a:r>
                <a:r>
                  <a:rPr lang="en-US" sz="2000" dirty="0" err="1"/>
                  <a:t>Impagliazzo-Wigderson</a:t>
                </a:r>
                <a:r>
                  <a:rPr lang="en-US" sz="2000" dirty="0"/>
                  <a:t> 1997]</a:t>
                </a:r>
                <a:br>
                  <a:rPr lang="en-US" sz="2000" dirty="0"/>
                </a:br>
                <a:r>
                  <a:rPr lang="en-US" sz="2000" dirty="0"/>
                  <a:t>...</a:t>
                </a:r>
              </a:p>
              <a:p>
                <a:endParaRPr lang="en-US" sz="2000" dirty="0"/>
              </a:p>
              <a:p>
                <a:r>
                  <a:rPr lang="en-US" dirty="0" err="1"/>
                  <a:t>Congettura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𝐶𝑆𝐼𝑍𝐸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non </a:t>
                </a:r>
                <a:r>
                  <a:rPr lang="en-US" dirty="0" err="1"/>
                  <a:t>è</a:t>
                </a:r>
                <a:br>
                  <a:rPr lang="en-US" dirty="0"/>
                </a:br>
                <a:r>
                  <a:rPr lang="en-US" dirty="0"/>
                  <a:t>sempre </a:t>
                </a:r>
                <a:r>
                  <a:rPr lang="en-US" dirty="0" err="1"/>
                  <a:t>possibile</a:t>
                </a:r>
                <a:r>
                  <a:rPr lang="en-US" dirty="0"/>
                  <a:t> </a:t>
                </a:r>
                <a:r>
                  <a:rPr lang="en-US" dirty="0" err="1"/>
                  <a:t>accelerare</a:t>
                </a:r>
                <a:r>
                  <a:rPr lang="en-US" dirty="0"/>
                  <a:t> un </a:t>
                </a:r>
                <a:r>
                  <a:rPr lang="en-US" dirty="0" err="1"/>
                  <a:t>algoritmo</a:t>
                </a:r>
                <a:br>
                  <a:rPr lang="en-US" dirty="0"/>
                </a:br>
                <a:r>
                  <a:rPr lang="en-US" dirty="0" err="1"/>
                  <a:t>scrivendo</a:t>
                </a:r>
                <a:r>
                  <a:rPr lang="en-US" dirty="0"/>
                  <a:t> </a:t>
                </a:r>
                <a:r>
                  <a:rPr lang="en-US" dirty="0" err="1"/>
                  <a:t>codice</a:t>
                </a:r>
                <a:r>
                  <a:rPr lang="en-US" dirty="0"/>
                  <a:t> </a:t>
                </a:r>
                <a:r>
                  <a:rPr lang="en-US" dirty="0" err="1"/>
                  <a:t>diverso</a:t>
                </a:r>
                <a:r>
                  <a:rPr lang="en-US" dirty="0"/>
                  <a:t> per </a:t>
                </a:r>
                <a:br>
                  <a:rPr lang="en-US" dirty="0"/>
                </a:br>
                <a:r>
                  <a:rPr lang="en-US" dirty="0"/>
                  <a:t>inputs a scale diverse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5CF79A-A64C-89EE-C1FB-7D3E61B4ED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511" y="1572786"/>
                <a:ext cx="9052983" cy="4639717"/>
              </a:xfrm>
              <a:blipFill>
                <a:blip r:embed="rId2"/>
                <a:stretch>
                  <a:fillRect l="-1262" t="-2180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Noam Nisan | Simons Institute for the Theory of Computing">
            <a:extLst>
              <a:ext uri="{FF2B5EF4-FFF2-40B4-BE49-F238E27FC236}">
                <a16:creationId xmlns:a16="http://schemas.microsoft.com/office/drawing/2014/main" id="{D294AADF-704D-1108-BD2B-3029C3545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444" y="1590261"/>
            <a:ext cx="1963562" cy="244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vi Wigderson - Scholars | Institute for Advanced Study">
            <a:extLst>
              <a:ext uri="{FF2B5EF4-FFF2-40B4-BE49-F238E27FC236}">
                <a16:creationId xmlns:a16="http://schemas.microsoft.com/office/drawing/2014/main" id="{EB034C68-2BC5-197F-028C-05169C7CE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444" y="4045296"/>
            <a:ext cx="1963562" cy="235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About Russell Impagliazzo: American computer scientist (born: 1963) |  Biography, Facts, Career, Life">
            <a:extLst>
              <a:ext uri="{FF2B5EF4-FFF2-40B4-BE49-F238E27FC236}">
                <a16:creationId xmlns:a16="http://schemas.microsoft.com/office/drawing/2014/main" id="{2FC18305-42A9-5AF6-31B9-20334FAE8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686" y="4031053"/>
            <a:ext cx="2362758" cy="236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ACF8DA-A7E1-9DE7-4EBD-51EB9721DCF2}"/>
              </a:ext>
            </a:extLst>
          </p:cNvPr>
          <p:cNvSpPr txBox="1"/>
          <p:nvPr/>
        </p:nvSpPr>
        <p:spPr>
          <a:xfrm>
            <a:off x="2842591" y="4333461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8307817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0FC3-DC41-2A25-468A-E1295CB0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21320-5CEE-F163-204B-15473140A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L’uso</a:t>
            </a:r>
            <a:r>
              <a:rPr lang="en-US" dirty="0"/>
              <a:t> </a:t>
            </a:r>
            <a:r>
              <a:rPr lang="en-US" dirty="0" err="1"/>
              <a:t>appropriato</a:t>
            </a:r>
            <a:r>
              <a:rPr lang="en-US" dirty="0"/>
              <a:t> di </a:t>
            </a:r>
            <a:r>
              <a:rPr lang="en-US" dirty="0" err="1"/>
              <a:t>scelte</a:t>
            </a:r>
            <a:r>
              <a:rPr lang="en-US" dirty="0"/>
              <a:t> </a:t>
            </a:r>
            <a:r>
              <a:rPr lang="en-US" dirty="0" err="1"/>
              <a:t>casuali</a:t>
            </a:r>
            <a:r>
              <a:rPr lang="en-US" dirty="0"/>
              <a:t> </a:t>
            </a:r>
            <a:r>
              <a:rPr lang="en-US" dirty="0" err="1"/>
              <a:t>è</a:t>
            </a:r>
            <a:r>
              <a:rPr lang="en-US" dirty="0"/>
              <a:t> </a:t>
            </a:r>
            <a:r>
              <a:rPr lang="en-US" dirty="0" err="1"/>
              <a:t>necessario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crittografia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È</a:t>
            </a:r>
            <a:r>
              <a:rPr lang="en-US" dirty="0"/>
              <a:t> </a:t>
            </a:r>
            <a:r>
              <a:rPr lang="en-US" dirty="0" err="1"/>
              <a:t>possibile</a:t>
            </a:r>
            <a:r>
              <a:rPr lang="en-US" dirty="0"/>
              <a:t> dare </a:t>
            </a:r>
            <a:r>
              <a:rPr lang="en-US" dirty="0" err="1"/>
              <a:t>definizioni</a:t>
            </a:r>
            <a:r>
              <a:rPr lang="en-US" dirty="0"/>
              <a:t> </a:t>
            </a:r>
            <a:r>
              <a:rPr lang="en-US" dirty="0" err="1"/>
              <a:t>rigorose</a:t>
            </a:r>
            <a:r>
              <a:rPr lang="en-US" dirty="0"/>
              <a:t> (e molto </a:t>
            </a:r>
            <a:r>
              <a:rPr lang="en-US" dirty="0" err="1"/>
              <a:t>forti</a:t>
            </a:r>
            <a:r>
              <a:rPr lang="en-US" dirty="0"/>
              <a:t>)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crittografici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L’uso</a:t>
            </a:r>
            <a:r>
              <a:rPr lang="en-US" dirty="0"/>
              <a:t> </a:t>
            </a:r>
            <a:r>
              <a:rPr lang="en-US" dirty="0" err="1"/>
              <a:t>appropriato</a:t>
            </a:r>
            <a:r>
              <a:rPr lang="en-US" dirty="0"/>
              <a:t> di </a:t>
            </a:r>
            <a:r>
              <a:rPr lang="en-US" dirty="0" err="1"/>
              <a:t>scelte</a:t>
            </a:r>
            <a:r>
              <a:rPr lang="en-US" dirty="0"/>
              <a:t> </a:t>
            </a:r>
            <a:r>
              <a:rPr lang="en-US" dirty="0" err="1"/>
              <a:t>casuali</a:t>
            </a:r>
            <a:r>
              <a:rPr lang="en-US" dirty="0"/>
              <a:t> </a:t>
            </a:r>
            <a:r>
              <a:rPr lang="en-US" dirty="0" err="1"/>
              <a:t>è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utile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progetto</a:t>
            </a:r>
            <a:r>
              <a:rPr lang="en-US" dirty="0"/>
              <a:t> di </a:t>
            </a:r>
            <a:r>
              <a:rPr lang="en-US" dirty="0" err="1"/>
              <a:t>algoritmi</a:t>
            </a:r>
            <a:r>
              <a:rPr lang="en-US" dirty="0"/>
              <a:t> per </a:t>
            </a:r>
            <a:r>
              <a:rPr lang="en-US" dirty="0" err="1"/>
              <a:t>problemi</a:t>
            </a:r>
            <a:r>
              <a:rPr lang="en-US" dirty="0"/>
              <a:t> la cui </a:t>
            </a:r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è</a:t>
            </a:r>
            <a:r>
              <a:rPr lang="en-US" dirty="0"/>
              <a:t> </a:t>
            </a:r>
            <a:r>
              <a:rPr lang="en-US" dirty="0" err="1"/>
              <a:t>univocamente</a:t>
            </a:r>
            <a:r>
              <a:rPr lang="en-US" dirty="0"/>
              <a:t> </a:t>
            </a:r>
            <a:r>
              <a:rPr lang="en-US" dirty="0" err="1"/>
              <a:t>definita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(3)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“de-</a:t>
            </a:r>
            <a:r>
              <a:rPr lang="en-US" dirty="0" err="1"/>
              <a:t>randomizzati</a:t>
            </a:r>
            <a:r>
              <a:rPr lang="en-US" dirty="0"/>
              <a:t>” in modo molto </a:t>
            </a:r>
            <a:r>
              <a:rPr lang="en-US" dirty="0" err="1"/>
              <a:t>efficiente</a:t>
            </a:r>
            <a:r>
              <a:rPr lang="en-US" dirty="0"/>
              <a:t> se </a:t>
            </a:r>
            <a:r>
              <a:rPr lang="en-US" dirty="0" err="1"/>
              <a:t>certe</a:t>
            </a:r>
            <a:r>
              <a:rPr lang="en-US" dirty="0"/>
              <a:t> </a:t>
            </a:r>
            <a:r>
              <a:rPr lang="en-US" dirty="0" err="1"/>
              <a:t>congetture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vere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 </a:t>
            </a:r>
            <a:r>
              <a:rPr lang="en-US" dirty="0" err="1"/>
              <a:t>dimostrazione</a:t>
            </a:r>
            <a:r>
              <a:rPr lang="en-US" dirty="0"/>
              <a:t> di (4)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tecniche</a:t>
            </a:r>
            <a:r>
              <a:rPr lang="en-US" dirty="0"/>
              <a:t> </a:t>
            </a:r>
            <a:r>
              <a:rPr lang="en-US" dirty="0" err="1"/>
              <a:t>originariamente</a:t>
            </a:r>
            <a:r>
              <a:rPr lang="en-US" dirty="0"/>
              <a:t> </a:t>
            </a:r>
            <a:r>
              <a:rPr lang="en-US" dirty="0" err="1"/>
              <a:t>sviluppate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crittografia</a:t>
            </a:r>
            <a:r>
              <a:rPr lang="en-US" dirty="0"/>
              <a:t> e </a:t>
            </a:r>
            <a:r>
              <a:rPr lang="en-US" dirty="0" err="1"/>
              <a:t>mostra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la non-</a:t>
            </a:r>
            <a:r>
              <a:rPr lang="en-US" dirty="0" err="1"/>
              <a:t>esistenza</a:t>
            </a:r>
            <a:r>
              <a:rPr lang="en-US" dirty="0"/>
              <a:t> di </a:t>
            </a:r>
            <a:r>
              <a:rPr lang="en-US" dirty="0" err="1"/>
              <a:t>certi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l’esistenza</a:t>
            </a:r>
            <a:r>
              <a:rPr lang="en-US" dirty="0"/>
              <a:t> di </a:t>
            </a:r>
            <a:r>
              <a:rPr lang="en-US" dirty="0" err="1"/>
              <a:t>certi</a:t>
            </a:r>
            <a:r>
              <a:rPr lang="en-US" dirty="0"/>
              <a:t> </a:t>
            </a:r>
            <a:r>
              <a:rPr lang="en-US" dirty="0" err="1"/>
              <a:t>altri</a:t>
            </a:r>
            <a:r>
              <a:rPr lang="en-US" dirty="0"/>
              <a:t> 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74872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25F9-E6AD-EECE-68F5-E59C8D07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C1ACFA-84A8-EEA4-E30A-8B37A386CF15}"/>
              </a:ext>
            </a:extLst>
          </p:cNvPr>
          <p:cNvSpPr/>
          <p:nvPr/>
        </p:nvSpPr>
        <p:spPr>
          <a:xfrm>
            <a:off x="3130826" y="1391478"/>
            <a:ext cx="4522305" cy="450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B2DC32-9EE4-22F5-692C-1B0065B8B588}"/>
              </a:ext>
            </a:extLst>
          </p:cNvPr>
          <p:cNvSpPr/>
          <p:nvPr/>
        </p:nvSpPr>
        <p:spPr>
          <a:xfrm>
            <a:off x="3130825" y="1391478"/>
            <a:ext cx="4522305" cy="450242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4459ED-6E22-E558-3E02-BC3DFA254DCD}"/>
                  </a:ext>
                </a:extLst>
              </p:cNvPr>
              <p:cNvSpPr txBox="1"/>
              <p:nvPr/>
            </p:nvSpPr>
            <p:spPr>
              <a:xfrm>
                <a:off x="8314080" y="2594114"/>
                <a:ext cx="3471520" cy="890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=4⋅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area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cerchio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area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quadrato</m:t>
                          </m:r>
                        </m:den>
                      </m:f>
                    </m:oMath>
                  </m:oMathPara>
                </a14:m>
                <a:endParaRPr lang="en-IT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4459ED-6E22-E558-3E02-BC3DFA254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080" y="2594114"/>
                <a:ext cx="3471520" cy="890757"/>
              </a:xfrm>
              <a:prstGeom prst="rect">
                <a:avLst/>
              </a:prstGeom>
              <a:blipFill>
                <a:blip r:embed="rId2"/>
                <a:stretch>
                  <a:fillRect l="-365" t="-7042" r="-2920" b="-19718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92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25F9-E6AD-EECE-68F5-E59C8D07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C1ACFA-84A8-EEA4-E30A-8B37A386CF15}"/>
              </a:ext>
            </a:extLst>
          </p:cNvPr>
          <p:cNvSpPr/>
          <p:nvPr/>
        </p:nvSpPr>
        <p:spPr>
          <a:xfrm>
            <a:off x="3130826" y="1391478"/>
            <a:ext cx="4522305" cy="450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B2DC32-9EE4-22F5-692C-1B0065B8B588}"/>
              </a:ext>
            </a:extLst>
          </p:cNvPr>
          <p:cNvSpPr/>
          <p:nvPr/>
        </p:nvSpPr>
        <p:spPr>
          <a:xfrm>
            <a:off x="3130825" y="1391478"/>
            <a:ext cx="4522305" cy="450242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3FE953-57AF-058A-5873-3A7EA4C820AC}"/>
              </a:ext>
            </a:extLst>
          </p:cNvPr>
          <p:cNvSpPr/>
          <p:nvPr/>
        </p:nvSpPr>
        <p:spPr>
          <a:xfrm>
            <a:off x="5292586" y="3203713"/>
            <a:ext cx="99391" cy="993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88C54D-F911-1A13-5220-E63B21C36CAD}"/>
              </a:ext>
            </a:extLst>
          </p:cNvPr>
          <p:cNvSpPr/>
          <p:nvPr/>
        </p:nvSpPr>
        <p:spPr>
          <a:xfrm>
            <a:off x="7169426" y="1954693"/>
            <a:ext cx="99391" cy="993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E7E118-82F3-37EC-59C2-76FE76C8CCB4}"/>
              </a:ext>
            </a:extLst>
          </p:cNvPr>
          <p:cNvSpPr/>
          <p:nvPr/>
        </p:nvSpPr>
        <p:spPr>
          <a:xfrm>
            <a:off x="3316356" y="5373756"/>
            <a:ext cx="99391" cy="993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F09B875-2729-8FD7-C906-797D595B1CE3}"/>
              </a:ext>
            </a:extLst>
          </p:cNvPr>
          <p:cNvSpPr/>
          <p:nvPr/>
        </p:nvSpPr>
        <p:spPr>
          <a:xfrm>
            <a:off x="5272707" y="4654827"/>
            <a:ext cx="99391" cy="993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A58896-886A-BE95-0D84-E70F7B4D10B6}"/>
              </a:ext>
            </a:extLst>
          </p:cNvPr>
          <p:cNvSpPr/>
          <p:nvPr/>
        </p:nvSpPr>
        <p:spPr>
          <a:xfrm>
            <a:off x="3660914" y="1827142"/>
            <a:ext cx="99391" cy="993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4DE138-78C3-5490-2E26-86464E163251}"/>
              </a:ext>
            </a:extLst>
          </p:cNvPr>
          <p:cNvSpPr/>
          <p:nvPr/>
        </p:nvSpPr>
        <p:spPr>
          <a:xfrm>
            <a:off x="6732104" y="3104321"/>
            <a:ext cx="99391" cy="993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AC013B-0C88-A46D-894C-719485BAB6AB}"/>
              </a:ext>
            </a:extLst>
          </p:cNvPr>
          <p:cNvSpPr/>
          <p:nvPr/>
        </p:nvSpPr>
        <p:spPr>
          <a:xfrm>
            <a:off x="7404652" y="4840356"/>
            <a:ext cx="99391" cy="993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1738C9-B9B8-3775-682A-A90A4905C1E3}"/>
              </a:ext>
            </a:extLst>
          </p:cNvPr>
          <p:cNvSpPr/>
          <p:nvPr/>
        </p:nvSpPr>
        <p:spPr>
          <a:xfrm>
            <a:off x="4151244" y="3978965"/>
            <a:ext cx="99391" cy="993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C58EEE-C8F8-BAE0-C466-565D28340EA2}"/>
              </a:ext>
            </a:extLst>
          </p:cNvPr>
          <p:cNvSpPr/>
          <p:nvPr/>
        </p:nvSpPr>
        <p:spPr>
          <a:xfrm>
            <a:off x="4200940" y="2560983"/>
            <a:ext cx="99391" cy="993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EF54291-9298-FAF5-4190-80E4699DDBE4}"/>
              </a:ext>
            </a:extLst>
          </p:cNvPr>
          <p:cNvSpPr/>
          <p:nvPr/>
        </p:nvSpPr>
        <p:spPr>
          <a:xfrm>
            <a:off x="7354957" y="5367130"/>
            <a:ext cx="99391" cy="993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6B8801-2D37-EABF-402B-5988B5D44129}"/>
              </a:ext>
            </a:extLst>
          </p:cNvPr>
          <p:cNvSpPr/>
          <p:nvPr/>
        </p:nvSpPr>
        <p:spPr>
          <a:xfrm>
            <a:off x="6831495" y="4545496"/>
            <a:ext cx="99391" cy="993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E7F3CE-1841-ACFE-9135-0B6B38B0A774}"/>
                  </a:ext>
                </a:extLst>
              </p:cNvPr>
              <p:cNvSpPr txBox="1"/>
              <p:nvPr/>
            </p:nvSpPr>
            <p:spPr>
              <a:xfrm>
                <a:off x="982624" y="818524"/>
                <a:ext cx="72284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punto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preso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caso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appartiene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al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cerchio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T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E7F3CE-1841-ACFE-9135-0B6B38B0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24" y="818524"/>
                <a:ext cx="7228454" cy="369332"/>
              </a:xfrm>
              <a:prstGeom prst="rect">
                <a:avLst/>
              </a:prstGeom>
              <a:blipFill>
                <a:blip r:embed="rId2"/>
                <a:stretch>
                  <a:fillRect t="-6667" r="-1053" b="-40000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81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6890-ABD6-C6D4-749A-2A179E38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</a:t>
            </a:r>
            <a:r>
              <a:rPr lang="en-US" dirty="0" err="1"/>
              <a:t>combinatoria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1F08A-9A08-DAD6-D9CC-B8F2A60BE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500" y="1590261"/>
            <a:ext cx="7861300" cy="4641206"/>
          </a:xfrm>
        </p:spPr>
        <p:txBody>
          <a:bodyPr/>
          <a:lstStyle/>
          <a:p>
            <a:r>
              <a:rPr lang="en-IT" dirty="0"/>
              <a:t>Semplice approccio per risolvere problemi di ottimizzazione con un grande numero di soluzioni possibili:</a:t>
            </a:r>
          </a:p>
          <a:p>
            <a:pPr lvl="1"/>
            <a:r>
              <a:rPr lang="en-IT" dirty="0"/>
              <a:t>Cominciare con una soluzione semplice da costruire (potenzialmente molto meno buona dell’ottimo)</a:t>
            </a:r>
          </a:p>
          <a:p>
            <a:pPr lvl="1"/>
            <a:r>
              <a:rPr lang="en-IT" dirty="0"/>
              <a:t>Fare piccoli cambiamenti che migliorino la soluzione, finché ciò non sia più possibile</a:t>
            </a:r>
          </a:p>
          <a:p>
            <a:pPr lvl="1"/>
            <a:endParaRPr lang="en-IT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D62B79-0124-E3F1-E830-221CA1271834}"/>
              </a:ext>
            </a:extLst>
          </p:cNvPr>
          <p:cNvGrpSpPr/>
          <p:nvPr/>
        </p:nvGrpSpPr>
        <p:grpSpPr>
          <a:xfrm>
            <a:off x="316023" y="3265714"/>
            <a:ext cx="3291335" cy="2014120"/>
            <a:chOff x="2945551" y="3374334"/>
            <a:chExt cx="3306161" cy="19778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87DC392-6CA9-DBE2-2B5E-4E0E212B0142}"/>
                </a:ext>
              </a:extLst>
            </p:cNvPr>
            <p:cNvSpPr/>
            <p:nvPr/>
          </p:nvSpPr>
          <p:spPr>
            <a:xfrm>
              <a:off x="6102625" y="4771505"/>
              <a:ext cx="149087" cy="1689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AE0425F-A493-E5B3-DF28-1570A49B158E}"/>
                </a:ext>
              </a:extLst>
            </p:cNvPr>
            <p:cNvSpPr/>
            <p:nvPr/>
          </p:nvSpPr>
          <p:spPr>
            <a:xfrm>
              <a:off x="3278256" y="3869634"/>
              <a:ext cx="149087" cy="1689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A8A5897-D64A-9270-D413-57C67B6CC0CA}"/>
                </a:ext>
              </a:extLst>
            </p:cNvPr>
            <p:cNvSpPr/>
            <p:nvPr/>
          </p:nvSpPr>
          <p:spPr>
            <a:xfrm>
              <a:off x="5575023" y="5077237"/>
              <a:ext cx="149087" cy="1689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EC1E72-6086-95FA-F7EB-450491E25637}"/>
                </a:ext>
              </a:extLst>
            </p:cNvPr>
            <p:cNvSpPr/>
            <p:nvPr/>
          </p:nvSpPr>
          <p:spPr>
            <a:xfrm>
              <a:off x="4246493" y="3520832"/>
              <a:ext cx="149087" cy="1689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2C29C5C-A80E-5129-70E7-527625AF8353}"/>
                </a:ext>
              </a:extLst>
            </p:cNvPr>
            <p:cNvSpPr/>
            <p:nvPr/>
          </p:nvSpPr>
          <p:spPr>
            <a:xfrm>
              <a:off x="3203713" y="4326834"/>
              <a:ext cx="149087" cy="16896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5AD3FD-C65E-6801-B940-35C051496D3F}"/>
                </a:ext>
              </a:extLst>
            </p:cNvPr>
            <p:cNvSpPr/>
            <p:nvPr/>
          </p:nvSpPr>
          <p:spPr>
            <a:xfrm>
              <a:off x="3707295" y="3374334"/>
              <a:ext cx="149087" cy="16896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6856E2-74FB-D54B-4602-E4C11C343F16}"/>
                </a:ext>
              </a:extLst>
            </p:cNvPr>
            <p:cNvSpPr/>
            <p:nvPr/>
          </p:nvSpPr>
          <p:spPr>
            <a:xfrm>
              <a:off x="3856382" y="4408729"/>
              <a:ext cx="149087" cy="16896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1BAA09-11D5-8A0E-3109-B068C45C5138}"/>
                </a:ext>
              </a:extLst>
            </p:cNvPr>
            <p:cNvSpPr/>
            <p:nvPr/>
          </p:nvSpPr>
          <p:spPr>
            <a:xfrm>
              <a:off x="5083865" y="3428999"/>
              <a:ext cx="149087" cy="16896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AC3AB8D-7DDA-DCF5-62A9-B157F9CDEC07}"/>
                </a:ext>
              </a:extLst>
            </p:cNvPr>
            <p:cNvSpPr/>
            <p:nvPr/>
          </p:nvSpPr>
          <p:spPr>
            <a:xfrm>
              <a:off x="6076121" y="4157869"/>
              <a:ext cx="149087" cy="16896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4197AA-A5B9-8BD5-53CD-217845A17766}"/>
                </a:ext>
              </a:extLst>
            </p:cNvPr>
            <p:cNvSpPr/>
            <p:nvPr/>
          </p:nvSpPr>
          <p:spPr>
            <a:xfrm>
              <a:off x="5310809" y="4577694"/>
              <a:ext cx="149087" cy="16896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32342F-9586-E224-67F8-DF52D2CBE854}"/>
                </a:ext>
              </a:extLst>
            </p:cNvPr>
            <p:cNvSpPr/>
            <p:nvPr/>
          </p:nvSpPr>
          <p:spPr>
            <a:xfrm>
              <a:off x="4311924" y="5183256"/>
              <a:ext cx="149087" cy="1689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564482-A521-9891-FF41-741D4E16272E}"/>
                </a:ext>
              </a:extLst>
            </p:cNvPr>
            <p:cNvSpPr/>
            <p:nvPr/>
          </p:nvSpPr>
          <p:spPr>
            <a:xfrm>
              <a:off x="5575024" y="3657389"/>
              <a:ext cx="149087" cy="1689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BBF94BF-A75E-6E6D-E990-0D10B2A9EEA8}"/>
                </a:ext>
              </a:extLst>
            </p:cNvPr>
            <p:cNvSpPr/>
            <p:nvPr/>
          </p:nvSpPr>
          <p:spPr>
            <a:xfrm>
              <a:off x="4667249" y="4073386"/>
              <a:ext cx="149087" cy="1689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44AA56-E241-94CE-C92C-B9E647CEC65B}"/>
                </a:ext>
              </a:extLst>
            </p:cNvPr>
            <p:cNvCxnSpPr>
              <a:stCxn id="10" idx="0"/>
              <a:endCxn id="7" idx="4"/>
            </p:cNvCxnSpPr>
            <p:nvPr/>
          </p:nvCxnSpPr>
          <p:spPr>
            <a:xfrm flipV="1">
              <a:off x="3278257" y="4038599"/>
              <a:ext cx="74543" cy="288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23D493-C7C5-8690-3D72-DA3030FDC2E4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385929" y="3543299"/>
              <a:ext cx="395910" cy="326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4D657CA-CB72-1067-4153-6AF4B0C90817}"/>
                </a:ext>
              </a:extLst>
            </p:cNvPr>
            <p:cNvCxnSpPr>
              <a:cxnSpLocks/>
              <a:stCxn id="12" idx="3"/>
              <a:endCxn id="9" idx="3"/>
            </p:cNvCxnSpPr>
            <p:nvPr/>
          </p:nvCxnSpPr>
          <p:spPr>
            <a:xfrm flipV="1">
              <a:off x="4005469" y="3665053"/>
              <a:ext cx="262857" cy="828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366E509-C911-BF30-FEE1-C122865FCD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26002" y="3561935"/>
              <a:ext cx="111666" cy="842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92326F-CDDF-1278-CDC6-A4A115BEF226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 flipV="1">
              <a:off x="3875093" y="3513481"/>
              <a:ext cx="371400" cy="91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FDFF71-5C5F-1A67-37BA-6053EC098B60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4414927" y="3513482"/>
              <a:ext cx="668938" cy="91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D029FE-B280-8BC5-40C9-1DD5023844A0}"/>
                </a:ext>
              </a:extLst>
            </p:cNvPr>
            <p:cNvCxnSpPr>
              <a:cxnSpLocks/>
              <a:endCxn id="18" idx="7"/>
            </p:cNvCxnSpPr>
            <p:nvPr/>
          </p:nvCxnSpPr>
          <p:spPr>
            <a:xfrm flipH="1">
              <a:off x="4794503" y="3605314"/>
              <a:ext cx="363905" cy="492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C05E2A7-0BDF-36BE-A6F2-3154A7893F2E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H="1">
              <a:off x="4439178" y="4246803"/>
              <a:ext cx="251825" cy="961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E4F8249-5DD6-F558-BDA3-947F205CF875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3930926" y="4577694"/>
              <a:ext cx="442340" cy="657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78C014-4A29-0424-8226-1686779255C0}"/>
                </a:ext>
              </a:extLst>
            </p:cNvPr>
            <p:cNvCxnSpPr>
              <a:cxnSpLocks/>
              <a:stCxn id="15" idx="1"/>
              <a:endCxn id="16" idx="6"/>
            </p:cNvCxnSpPr>
            <p:nvPr/>
          </p:nvCxnSpPr>
          <p:spPr>
            <a:xfrm flipH="1">
              <a:off x="4461011" y="4662177"/>
              <a:ext cx="849798" cy="605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16B9282-79F6-23EA-5283-6C14B43AD572}"/>
                </a:ext>
              </a:extLst>
            </p:cNvPr>
            <p:cNvCxnSpPr>
              <a:cxnSpLocks/>
              <a:stCxn id="8" idx="3"/>
              <a:endCxn id="16" idx="5"/>
            </p:cNvCxnSpPr>
            <p:nvPr/>
          </p:nvCxnSpPr>
          <p:spPr>
            <a:xfrm flipH="1">
              <a:off x="4439178" y="5221458"/>
              <a:ext cx="1157678" cy="106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7F0F08-1E5C-1F80-445F-1EB6F36B9332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>
              <a:off x="5672873" y="4915726"/>
              <a:ext cx="451585" cy="214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CF73648-B353-835F-3B60-BCA34A723D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9183" y="4326834"/>
              <a:ext cx="7985" cy="447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B3F6EF-1825-5668-B9DE-6E17C4E566E6}"/>
                </a:ext>
              </a:extLst>
            </p:cNvPr>
            <p:cNvCxnSpPr>
              <a:cxnSpLocks/>
              <a:stCxn id="17" idx="5"/>
            </p:cNvCxnSpPr>
            <p:nvPr/>
          </p:nvCxnSpPr>
          <p:spPr>
            <a:xfrm>
              <a:off x="5702278" y="3801610"/>
              <a:ext cx="440401" cy="371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0448FDE-2D47-2074-75BB-FC6C3F9A0ED8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5147875" y="3428682"/>
              <a:ext cx="448982" cy="253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16A335-2364-4255-0999-B51A0B35E088}"/>
                </a:ext>
              </a:extLst>
            </p:cNvPr>
            <p:cNvSpPr txBox="1"/>
            <p:nvPr/>
          </p:nvSpPr>
          <p:spPr>
            <a:xfrm>
              <a:off x="2945551" y="4430403"/>
              <a:ext cx="613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933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6890-ABD6-C6D4-749A-2A179E38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</a:t>
            </a:r>
            <a:r>
              <a:rPr lang="en-US" dirty="0"/>
              <a:t> di </a:t>
            </a:r>
            <a:r>
              <a:rPr lang="en-IT"/>
              <a:t>Metropolis</a:t>
            </a:r>
            <a:r>
              <a:rPr lang="en-US" dirty="0"/>
              <a:t>-Hastings</a:t>
            </a:r>
            <a:endParaRPr lang="en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D1F08A-9A08-DAD6-D9CC-B8F2A60BE3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1508" y="1590261"/>
                <a:ext cx="8962292" cy="4641206"/>
              </a:xfrm>
            </p:spPr>
            <p:txBody>
              <a:bodyPr/>
              <a:lstStyle/>
              <a:p>
                <a:r>
                  <a:rPr lang="en-IT"/>
                  <a:t>Metropolis-Hastings:</a:t>
                </a:r>
                <a:br>
                  <a:rPr lang="en-US" dirty="0"/>
                </a:br>
                <a:endParaRPr lang="en-IT" dirty="0"/>
              </a:p>
              <a:p>
                <a:pPr lvl="1"/>
                <a:r>
                  <a:rPr lang="en-IT" dirty="0"/>
                  <a:t>Cominciare con una soluzione semplice da costruire (potenzialmente molto meno buona </a:t>
                </a:r>
                <a:r>
                  <a:rPr lang="en-IT"/>
                  <a:t>dell’ottimo)</a:t>
                </a:r>
                <a:br>
                  <a:rPr lang="en-US" dirty="0"/>
                </a:br>
                <a:endParaRPr lang="en-IT" dirty="0"/>
              </a:p>
              <a:p>
                <a:pPr lvl="1"/>
                <a:r>
                  <a:rPr lang="en-IT" dirty="0"/>
                  <a:t>Ripetutamente:</a:t>
                </a:r>
              </a:p>
              <a:p>
                <a:pPr lvl="2"/>
                <a:r>
                  <a:rPr lang="en-IT" dirty="0"/>
                  <a:t>Fare un piccolo cambiamento con probabilità </a:t>
                </a:r>
                <a:r>
                  <a:rPr lang="en-IT"/>
                  <a:t>proporzionale a</a:t>
                </a:r>
                <a:br>
                  <a:rPr lang="en-US" dirty="0"/>
                </a:br>
                <a:br>
                  <a:rPr lang="en-IT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miglioramento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della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soluzione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IT" dirty="0"/>
              </a:p>
              <a:p>
                <a:pPr lvl="1"/>
                <a:endParaRPr lang="en-I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D1F08A-9A08-DAD6-D9CC-B8F2A60BE3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1508" y="1590261"/>
                <a:ext cx="8962292" cy="4641206"/>
              </a:xfrm>
              <a:blipFill>
                <a:blip r:embed="rId2"/>
                <a:stretch>
                  <a:fillRect l="-1132" t="-2186" r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Nicholas Metropolis - Alchetron, The Free Social Encyclopedia">
            <a:extLst>
              <a:ext uri="{FF2B5EF4-FFF2-40B4-BE49-F238E27FC236}">
                <a16:creationId xmlns:a16="http://schemas.microsoft.com/office/drawing/2014/main" id="{12B40DA0-6DBE-7FB9-F9C1-3941BD7B9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99" y="3336052"/>
            <a:ext cx="2421694" cy="27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1D04F2-A0C0-EDA3-EBC6-6914A44A2D11}"/>
              </a:ext>
            </a:extLst>
          </p:cNvPr>
          <p:cNvSpPr txBox="1"/>
          <p:nvPr/>
        </p:nvSpPr>
        <p:spPr>
          <a:xfrm>
            <a:off x="3165231" y="6245584"/>
            <a:ext cx="382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[Metropolis 1950s][Hastings 1970]</a:t>
            </a:r>
          </a:p>
        </p:txBody>
      </p:sp>
    </p:spTree>
    <p:extLst>
      <p:ext uri="{BB962C8B-B14F-4D97-AF65-F5344CB8AC3E}">
        <p14:creationId xmlns:p14="http://schemas.microsoft.com/office/powerpoint/2010/main" val="164954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4940-F3B9-CBAB-0B20-72A49C5B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23555091804486281357 è un numero primo?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EADD2-78C1-67CE-6DDB-3FF2C3493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1590262"/>
            <a:ext cx="11028681" cy="4688618"/>
          </a:xfrm>
        </p:spPr>
        <p:txBody>
          <a:bodyPr>
            <a:normAutofit/>
          </a:bodyPr>
          <a:lstStyle/>
          <a:p>
            <a:endParaRPr lang="en-IT" dirty="0"/>
          </a:p>
          <a:p>
            <a:r>
              <a:rPr lang="en-US" dirty="0"/>
              <a:t>P</a:t>
            </a:r>
            <a:r>
              <a:rPr lang="en-IT" dirty="0"/>
              <a:t>rovare tutti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possibili</a:t>
            </a:r>
            <a:r>
              <a:rPr lang="en-US" dirty="0"/>
              <a:t> </a:t>
            </a:r>
            <a:r>
              <a:rPr lang="en-US" dirty="0" err="1"/>
              <a:t>divisori</a:t>
            </a:r>
            <a:r>
              <a:rPr lang="en-US" dirty="0"/>
              <a:t> di </a:t>
            </a:r>
            <a:r>
              <a:rPr lang="en-IT"/>
              <a:t>23555091804486281357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20807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4940-F3B9-CBAB-0B20-72A49C5B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23555091804486281357 è un numero primo?</a:t>
            </a:r>
            <a:endParaRPr lang="en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BEADD2-78C1-67CE-6DDB-3FF2C3493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5120" y="1590262"/>
                <a:ext cx="11028681" cy="4688618"/>
              </a:xfrm>
            </p:spPr>
            <p:txBody>
              <a:bodyPr>
                <a:normAutofit/>
              </a:bodyPr>
              <a:lstStyle/>
              <a:p>
                <a:endParaRPr lang="en-IT" dirty="0"/>
              </a:p>
              <a:p>
                <a:r>
                  <a:rPr lang="en-US" strike="sngStrike" dirty="0"/>
                  <a:t>P</a:t>
                </a:r>
                <a:r>
                  <a:rPr lang="en-IT" strike="sngStrike" dirty="0"/>
                  <a:t>rovare tutti </a:t>
                </a:r>
                <a:r>
                  <a:rPr lang="en-US" strike="sngStrike" dirty="0" err="1"/>
                  <a:t>i</a:t>
                </a:r>
                <a:r>
                  <a:rPr lang="en-US" strike="sngStrike" dirty="0"/>
                  <a:t> </a:t>
                </a:r>
                <a:r>
                  <a:rPr lang="en-US" strike="sngStrike" dirty="0" err="1"/>
                  <a:t>possibili</a:t>
                </a:r>
                <a:r>
                  <a:rPr lang="en-US" strike="sngStrike" dirty="0"/>
                  <a:t> </a:t>
                </a:r>
                <a:r>
                  <a:rPr lang="en-US" strike="sngStrike" dirty="0" err="1"/>
                  <a:t>divisori</a:t>
                </a:r>
                <a:r>
                  <a:rPr lang="en-US" strike="sngStrike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è</a:t>
                </a:r>
                <a:r>
                  <a:rPr lang="en-US" dirty="0"/>
                  <a:t> primo, </a:t>
                </a:r>
                <a:r>
                  <a:rPr lang="en-US" dirty="0" err="1"/>
                  <a:t>allora</a:t>
                </a:r>
                <a:r>
                  <a:rPr lang="en-US" dirty="0"/>
                  <a:t> (“piccolo </a:t>
                </a:r>
                <a:r>
                  <a:rPr lang="en-US" dirty="0" err="1"/>
                  <a:t>teorema</a:t>
                </a:r>
                <a:r>
                  <a:rPr lang="en-US" dirty="0"/>
                  <a:t>” di Fermat):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per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ogni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I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BEADD2-78C1-67CE-6DDB-3FF2C3493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5120" y="1590262"/>
                <a:ext cx="11028681" cy="4688618"/>
              </a:xfrm>
              <a:blipFill>
                <a:blip r:embed="rId2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24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14254</TotalTime>
  <Words>1429</Words>
  <Application>Microsoft Macintosh PowerPoint</Application>
  <PresentationFormat>Widescreen</PresentationFormat>
  <Paragraphs>307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Cambria Math</vt:lpstr>
      <vt:lpstr>Office Theme</vt:lpstr>
      <vt:lpstr>Randomness e Pseudorandomness nella Computazione</vt:lpstr>
      <vt:lpstr>Informatica teorica</vt:lpstr>
      <vt:lpstr>Randomness nella computazione?</vt:lpstr>
      <vt:lpstr>PowerPoint Presentation</vt:lpstr>
      <vt:lpstr>PowerPoint Presentation</vt:lpstr>
      <vt:lpstr>Ottimizzazione combinatoria</vt:lpstr>
      <vt:lpstr>Algoritmo di Metropolis-Hastings</vt:lpstr>
      <vt:lpstr>23555091804486281357 è un numero primo?</vt:lpstr>
      <vt:lpstr>23555091804486281357 è un numero primo?</vt:lpstr>
      <vt:lpstr>23555091804486281357 è un numero primo?</vt:lpstr>
      <vt:lpstr>Miller-Rabin </vt:lpstr>
      <vt:lpstr>Metodo probabilistico in combinatoria</vt:lpstr>
      <vt:lpstr>Metodo probabilistico in combinatoria</vt:lpstr>
      <vt:lpstr>Randomness negli algoritmi</vt:lpstr>
      <vt:lpstr>Crittografia</vt:lpstr>
      <vt:lpstr>Crittografia</vt:lpstr>
      <vt:lpstr>Crittografia</vt:lpstr>
      <vt:lpstr>Crittografia</vt:lpstr>
      <vt:lpstr>Crittografia</vt:lpstr>
      <vt:lpstr>Crittografia</vt:lpstr>
      <vt:lpstr>Crittografia</vt:lpstr>
      <vt:lpstr>Crittografia</vt:lpstr>
      <vt:lpstr>Crittografia</vt:lpstr>
      <vt:lpstr>Crittografia</vt:lpstr>
      <vt:lpstr>Crittografia</vt:lpstr>
      <vt:lpstr>Indistinguibilità</vt:lpstr>
      <vt:lpstr>Randomness in crittografia</vt:lpstr>
      <vt:lpstr>Due domande</vt:lpstr>
      <vt:lpstr>PowerPoint Presentation</vt:lpstr>
      <vt:lpstr>Generatori pseudorandom</vt:lpstr>
      <vt:lpstr>Generatori pseudorandom</vt:lpstr>
      <vt:lpstr>Generatori pseudorandom</vt:lpstr>
      <vt:lpstr>Generatori pseudorandom</vt:lpstr>
      <vt:lpstr>Generatori pseudorandom</vt:lpstr>
      <vt:lpstr>Generatori pseudorandom</vt:lpstr>
      <vt:lpstr>Simulazione deterministica di algoritmi randomizzati</vt:lpstr>
      <vt:lpstr>Simulazione deterministica di algoritmi randomizzati</vt:lpstr>
      <vt:lpstr>Simulazione deterministica di algoritmi randomizzati</vt:lpstr>
      <vt:lpstr>Take-aways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Alon-Boppana Type Bound for Weighted Graphs and Lowerbounds for Spectral Sparsification</dc:title>
  <dc:creator>junce luca</dc:creator>
  <cp:lastModifiedBy>Luca Trevisan</cp:lastModifiedBy>
  <cp:revision>106</cp:revision>
  <cp:lastPrinted>2021-01-06T12:11:49Z</cp:lastPrinted>
  <dcterms:created xsi:type="dcterms:W3CDTF">2018-01-05T16:35:12Z</dcterms:created>
  <dcterms:modified xsi:type="dcterms:W3CDTF">2022-05-18T21:25:19Z</dcterms:modified>
</cp:coreProperties>
</file>