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5808-8B7D-4DE2-9E62-06EEBAEB5E54}" type="datetimeFigureOut">
              <a:rPr lang="it-IT" smtClean="0"/>
              <a:t>07/04/2017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5377-D0E7-4515-850A-CE261B976F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698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5808-8B7D-4DE2-9E62-06EEBAEB5E54}" type="datetimeFigureOut">
              <a:rPr lang="it-IT" smtClean="0"/>
              <a:t>07/04/2017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5377-D0E7-4515-850A-CE261B976F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419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5808-8B7D-4DE2-9E62-06EEBAEB5E54}" type="datetimeFigureOut">
              <a:rPr lang="it-IT" smtClean="0"/>
              <a:t>07/04/2017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5377-D0E7-4515-850A-CE261B976F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114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5808-8B7D-4DE2-9E62-06EEBAEB5E54}" type="datetimeFigureOut">
              <a:rPr lang="it-IT" smtClean="0"/>
              <a:t>07/04/2017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5377-D0E7-4515-850A-CE261B976F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979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5808-8B7D-4DE2-9E62-06EEBAEB5E54}" type="datetimeFigureOut">
              <a:rPr lang="it-IT" smtClean="0"/>
              <a:t>07/04/2017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5377-D0E7-4515-850A-CE261B976F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58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5808-8B7D-4DE2-9E62-06EEBAEB5E54}" type="datetimeFigureOut">
              <a:rPr lang="it-IT" smtClean="0"/>
              <a:t>07/04/2017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5377-D0E7-4515-850A-CE261B976F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58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5808-8B7D-4DE2-9E62-06EEBAEB5E54}" type="datetimeFigureOut">
              <a:rPr lang="it-IT" smtClean="0"/>
              <a:t>07/04/2017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5377-D0E7-4515-850A-CE261B976F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382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5808-8B7D-4DE2-9E62-06EEBAEB5E54}" type="datetimeFigureOut">
              <a:rPr lang="it-IT" smtClean="0"/>
              <a:t>07/04/2017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5377-D0E7-4515-850A-CE261B976F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876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5808-8B7D-4DE2-9E62-06EEBAEB5E54}" type="datetimeFigureOut">
              <a:rPr lang="it-IT" smtClean="0"/>
              <a:t>07/04/2017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5377-D0E7-4515-850A-CE261B976F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150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5808-8B7D-4DE2-9E62-06EEBAEB5E54}" type="datetimeFigureOut">
              <a:rPr lang="it-IT" smtClean="0"/>
              <a:t>07/04/2017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5377-D0E7-4515-850A-CE261B976F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57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5808-8B7D-4DE2-9E62-06EEBAEB5E54}" type="datetimeFigureOut">
              <a:rPr lang="it-IT" smtClean="0"/>
              <a:t>07/04/2017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5377-D0E7-4515-850A-CE261B976F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396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15808-8B7D-4DE2-9E62-06EEBAEB5E54}" type="datetimeFigureOut">
              <a:rPr lang="it-IT" smtClean="0"/>
              <a:t>07/04/2017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05377-D0E7-4515-850A-CE261B976F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107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079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0" t="783" r="-89" b="783"/>
          <a:stretch/>
        </p:blipFill>
        <p:spPr>
          <a:xfrm>
            <a:off x="6157608" y="622570"/>
            <a:ext cx="5700408" cy="2880000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" t="19022" r="14565" b="545"/>
          <a:stretch/>
        </p:blipFill>
        <p:spPr>
          <a:xfrm>
            <a:off x="1117107" y="1332995"/>
            <a:ext cx="5917291" cy="26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4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97" y="219741"/>
            <a:ext cx="3638991" cy="296274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887" y="286349"/>
            <a:ext cx="2991526" cy="299152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98" y="3556869"/>
            <a:ext cx="3638991" cy="2583311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27498" y="2894913"/>
            <a:ext cx="156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IRIS VIRGINICA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5616867" y="2894913"/>
            <a:ext cx="175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IRIS VERSICOLOR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1006824" y="5770848"/>
            <a:ext cx="1296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IRIS SETOSA</a:t>
            </a:r>
          </a:p>
        </p:txBody>
      </p:sp>
      <p:pic>
        <p:nvPicPr>
          <p:cNvPr id="1026" name="Picture 2" descr="Image result for iris petal and sepal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20"/>
          <a:stretch/>
        </p:blipFill>
        <p:spPr bwMode="auto">
          <a:xfrm>
            <a:off x="4382041" y="3586096"/>
            <a:ext cx="4034372" cy="255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95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334870"/>
              </p:ext>
            </p:extLst>
          </p:nvPr>
        </p:nvGraphicFramePr>
        <p:xfrm>
          <a:off x="1850716" y="678491"/>
          <a:ext cx="54717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287">
                  <a:extLst>
                    <a:ext uri="{9D8B030D-6E8A-4147-A177-3AD203B41FA5}">
                      <a16:colId xmlns:a16="http://schemas.microsoft.com/office/drawing/2014/main" val="356638805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3103202892"/>
                    </a:ext>
                  </a:extLst>
                </a:gridCol>
                <a:gridCol w="1000697">
                  <a:extLst>
                    <a:ext uri="{9D8B030D-6E8A-4147-A177-3AD203B41FA5}">
                      <a16:colId xmlns:a16="http://schemas.microsoft.com/office/drawing/2014/main" val="1535945896"/>
                    </a:ext>
                  </a:extLst>
                </a:gridCol>
                <a:gridCol w="963740">
                  <a:extLst>
                    <a:ext uri="{9D8B030D-6E8A-4147-A177-3AD203B41FA5}">
                      <a16:colId xmlns:a16="http://schemas.microsoft.com/office/drawing/2014/main" val="809412660"/>
                    </a:ext>
                  </a:extLst>
                </a:gridCol>
                <a:gridCol w="1491654">
                  <a:extLst>
                    <a:ext uri="{9D8B030D-6E8A-4147-A177-3AD203B41FA5}">
                      <a16:colId xmlns:a16="http://schemas.microsoft.com/office/drawing/2014/main" val="2695761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200" dirty="0" err="1"/>
                        <a:t>Sepal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Length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Sepal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Width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Petal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Length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Petal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Width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Iris </a:t>
                      </a:r>
                      <a:r>
                        <a:rPr lang="it-IT" sz="1200" dirty="0" err="1"/>
                        <a:t>Species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039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 dirty="0">
                          <a:effectLst/>
                        </a:rPr>
                        <a:t>6.8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>
                          <a:effectLst/>
                        </a:rPr>
                        <a:t>2.8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>
                          <a:effectLst/>
                        </a:rPr>
                        <a:t>4.8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>
                          <a:effectLst/>
                        </a:rPr>
                        <a:t>1.4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dirty="0" err="1">
                          <a:effectLst/>
                        </a:rPr>
                        <a:t>versicolor</a:t>
                      </a:r>
                      <a:endParaRPr lang="it-IT" sz="12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68126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 dirty="0">
                          <a:effectLst/>
                        </a:rPr>
                        <a:t>4.8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>
                          <a:effectLst/>
                        </a:rPr>
                        <a:t>3.0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>
                          <a:effectLst/>
                        </a:rPr>
                        <a:t>1.4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>
                          <a:effectLst/>
                        </a:rPr>
                        <a:t>0.3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dirty="0">
                          <a:effectLst/>
                        </a:rPr>
                        <a:t>setosa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689141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 dirty="0">
                          <a:effectLst/>
                        </a:rPr>
                        <a:t>6.1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>
                          <a:effectLst/>
                        </a:rPr>
                        <a:t>2.9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>
                          <a:effectLst/>
                        </a:rPr>
                        <a:t>4.7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>
                          <a:effectLst/>
                        </a:rPr>
                        <a:t>1.4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dirty="0" err="1">
                          <a:effectLst/>
                        </a:rPr>
                        <a:t>versicolor</a:t>
                      </a:r>
                      <a:endParaRPr lang="it-IT" sz="12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7743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 dirty="0">
                          <a:effectLst/>
                        </a:rPr>
                        <a:t>5.8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 dirty="0">
                          <a:effectLst/>
                        </a:rPr>
                        <a:t>2.7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 dirty="0">
                          <a:effectLst/>
                        </a:rPr>
                        <a:t>5.1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 dirty="0">
                          <a:effectLst/>
                        </a:rPr>
                        <a:t>1.9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dirty="0" err="1">
                          <a:effectLst/>
                        </a:rPr>
                        <a:t>virginica</a:t>
                      </a:r>
                      <a:endParaRPr lang="it-IT" sz="120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665285984"/>
                  </a:ext>
                </a:extLst>
              </a:tr>
            </a:tbl>
          </a:graphicData>
        </a:graphic>
      </p:graphicFrame>
      <p:sp>
        <p:nvSpPr>
          <p:cNvPr id="5" name="CasellaDiTesto 4"/>
          <p:cNvSpPr txBox="1"/>
          <p:nvPr/>
        </p:nvSpPr>
        <p:spPr>
          <a:xfrm>
            <a:off x="1850716" y="323585"/>
            <a:ext cx="5949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TRAINING PHASE: The </a:t>
            </a:r>
            <a:r>
              <a:rPr lang="it-IT" sz="1200" dirty="0" err="1"/>
              <a:t>Neural</a:t>
            </a:r>
            <a:r>
              <a:rPr lang="it-IT" sz="1200" dirty="0"/>
              <a:t> Network </a:t>
            </a:r>
            <a:r>
              <a:rPr lang="it-IT" sz="1200" dirty="0" err="1"/>
              <a:t>will</a:t>
            </a:r>
            <a:r>
              <a:rPr lang="it-IT" sz="1200" dirty="0"/>
              <a:t> </a:t>
            </a:r>
            <a:r>
              <a:rPr lang="it-IT" sz="1200" dirty="0" err="1"/>
              <a:t>learn</a:t>
            </a:r>
            <a:r>
              <a:rPr lang="it-IT" sz="1200" dirty="0"/>
              <a:t> from 100 </a:t>
            </a:r>
            <a:r>
              <a:rPr lang="it-IT" sz="1200" dirty="0" err="1"/>
              <a:t>samples</a:t>
            </a:r>
            <a:r>
              <a:rPr lang="it-IT" sz="1200" dirty="0"/>
              <a:t> </a:t>
            </a:r>
            <a:r>
              <a:rPr lang="it-IT" sz="1200" dirty="0" err="1"/>
              <a:t>like</a:t>
            </a:r>
            <a:r>
              <a:rPr lang="it-IT" sz="1200" dirty="0"/>
              <a:t> </a:t>
            </a:r>
            <a:r>
              <a:rPr lang="it-IT" sz="1200" dirty="0" err="1"/>
              <a:t>this</a:t>
            </a:r>
            <a:r>
              <a:rPr lang="it-IT" sz="1200" dirty="0"/>
              <a:t>: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1850716" y="2772146"/>
            <a:ext cx="5296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TESTING PHASE: The </a:t>
            </a:r>
            <a:r>
              <a:rPr lang="it-IT" sz="1200" dirty="0" err="1"/>
              <a:t>Neural</a:t>
            </a:r>
            <a:r>
              <a:rPr lang="it-IT" sz="1200" dirty="0"/>
              <a:t> Network </a:t>
            </a:r>
            <a:r>
              <a:rPr lang="it-IT" sz="1200" dirty="0" err="1"/>
              <a:t>will</a:t>
            </a:r>
            <a:r>
              <a:rPr lang="it-IT" sz="1200" dirty="0"/>
              <a:t> be </a:t>
            </a:r>
            <a:r>
              <a:rPr lang="it-IT" sz="1200" dirty="0" err="1"/>
              <a:t>tested</a:t>
            </a:r>
            <a:r>
              <a:rPr lang="it-IT" sz="1200" dirty="0"/>
              <a:t> with 50 </a:t>
            </a:r>
            <a:r>
              <a:rPr lang="it-IT" sz="1200" dirty="0" err="1"/>
              <a:t>samples</a:t>
            </a:r>
            <a:r>
              <a:rPr lang="it-IT" sz="1200" dirty="0"/>
              <a:t> </a:t>
            </a:r>
            <a:r>
              <a:rPr lang="it-IT" sz="1200" dirty="0" err="1"/>
              <a:t>like</a:t>
            </a:r>
            <a:r>
              <a:rPr lang="it-IT" sz="1200" dirty="0"/>
              <a:t> </a:t>
            </a:r>
            <a:r>
              <a:rPr lang="it-IT" sz="1200" dirty="0" err="1"/>
              <a:t>this</a:t>
            </a:r>
            <a:r>
              <a:rPr lang="it-IT" sz="1200" dirty="0"/>
              <a:t>.</a:t>
            </a: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113525"/>
              </p:ext>
            </p:extLst>
          </p:nvPr>
        </p:nvGraphicFramePr>
        <p:xfrm>
          <a:off x="1850716" y="3079167"/>
          <a:ext cx="57350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287">
                  <a:extLst>
                    <a:ext uri="{9D8B030D-6E8A-4147-A177-3AD203B41FA5}">
                      <a16:colId xmlns:a16="http://schemas.microsoft.com/office/drawing/2014/main" val="356638805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3103202892"/>
                    </a:ext>
                  </a:extLst>
                </a:gridCol>
                <a:gridCol w="1000697">
                  <a:extLst>
                    <a:ext uri="{9D8B030D-6E8A-4147-A177-3AD203B41FA5}">
                      <a16:colId xmlns:a16="http://schemas.microsoft.com/office/drawing/2014/main" val="1535945896"/>
                    </a:ext>
                  </a:extLst>
                </a:gridCol>
                <a:gridCol w="1093089">
                  <a:extLst>
                    <a:ext uri="{9D8B030D-6E8A-4147-A177-3AD203B41FA5}">
                      <a16:colId xmlns:a16="http://schemas.microsoft.com/office/drawing/2014/main" val="8094126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95761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200" dirty="0" err="1"/>
                        <a:t>Sepal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Length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Sepal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Width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Petal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Length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Petal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Width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Iris </a:t>
                      </a:r>
                      <a:r>
                        <a:rPr lang="it-IT" sz="1200" dirty="0" err="1"/>
                        <a:t>Species</a:t>
                      </a:r>
                      <a:endParaRPr lang="it-IT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039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 dirty="0">
                          <a:effectLst/>
                        </a:rPr>
                        <a:t>5.0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 dirty="0">
                          <a:effectLst/>
                        </a:rPr>
                        <a:t>3.4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 dirty="0">
                          <a:effectLst/>
                        </a:rPr>
                        <a:t>1.5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>
                          <a:effectLst/>
                        </a:rPr>
                        <a:t>0.2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>
                          <a:effectLst/>
                        </a:rPr>
                        <a:t>?</a:t>
                      </a:r>
                    </a:p>
                  </a:txBody>
                  <a:tcPr marL="38100" marR="38100" marT="38100" marB="3810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26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>
                          <a:effectLst/>
                        </a:rPr>
                        <a:t>5.6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>
                          <a:effectLst/>
                        </a:rPr>
                        <a:t>3.0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 dirty="0">
                          <a:effectLst/>
                        </a:rPr>
                        <a:t>4.5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 dirty="0">
                          <a:effectLst/>
                        </a:rPr>
                        <a:t>1.5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>
                          <a:effectLst/>
                        </a:rPr>
                        <a:t>?</a:t>
                      </a:r>
                    </a:p>
                  </a:txBody>
                  <a:tcPr marL="38100" marR="38100" marT="38100" marB="3810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141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>
                          <a:effectLst/>
                        </a:rPr>
                        <a:t>5.9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>
                          <a:effectLst/>
                        </a:rPr>
                        <a:t>3.2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>
                          <a:effectLst/>
                        </a:rPr>
                        <a:t>4.8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 dirty="0">
                          <a:effectLst/>
                        </a:rPr>
                        <a:t>1.8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>
                          <a:effectLst/>
                        </a:rPr>
                        <a:t>?</a:t>
                      </a:r>
                    </a:p>
                  </a:txBody>
                  <a:tcPr marL="38100" marR="38100" marT="38100" marB="3810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3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>
                          <a:effectLst/>
                        </a:rPr>
                        <a:t>6.7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>
                          <a:effectLst/>
                        </a:rPr>
                        <a:t>3.3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 dirty="0">
                          <a:effectLst/>
                        </a:rPr>
                        <a:t>5.7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it-IT" sz="1200" dirty="0">
                          <a:effectLst/>
                        </a:rPr>
                        <a:t>2.1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1200" dirty="0">
                          <a:effectLst/>
                        </a:rPr>
                        <a:t>?</a:t>
                      </a:r>
                    </a:p>
                  </a:txBody>
                  <a:tcPr marL="38100" marR="38100" marT="38100" marB="3810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285984"/>
                  </a:ext>
                </a:extLst>
              </a:tr>
            </a:tbl>
          </a:graphicData>
        </a:graphic>
      </p:graphicFrame>
      <p:sp>
        <p:nvSpPr>
          <p:cNvPr id="9" name="CasellaDiTesto 8"/>
          <p:cNvSpPr txBox="1"/>
          <p:nvPr/>
        </p:nvSpPr>
        <p:spPr>
          <a:xfrm>
            <a:off x="1850716" y="5144602"/>
            <a:ext cx="616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As</a:t>
            </a:r>
            <a:r>
              <a:rPr lang="it-IT" sz="1200" dirty="0"/>
              <a:t> </a:t>
            </a:r>
            <a:r>
              <a:rPr lang="it-IT" sz="1200" dirty="0" err="1"/>
              <a:t>we</a:t>
            </a:r>
            <a:r>
              <a:rPr lang="it-IT" sz="1200" dirty="0"/>
              <a:t> know the </a:t>
            </a:r>
            <a:r>
              <a:rPr lang="it-IT" sz="1200" dirty="0" err="1"/>
              <a:t>correct</a:t>
            </a:r>
            <a:r>
              <a:rPr lang="it-IT" sz="1200" dirty="0"/>
              <a:t> Iris </a:t>
            </a:r>
            <a:r>
              <a:rPr lang="it-IT" sz="1200" dirty="0" err="1"/>
              <a:t>Species</a:t>
            </a:r>
            <a:r>
              <a:rPr lang="it-IT" sz="1200" dirty="0"/>
              <a:t> for </a:t>
            </a:r>
            <a:r>
              <a:rPr lang="it-IT" sz="1200" dirty="0" err="1"/>
              <a:t>each</a:t>
            </a:r>
            <a:r>
              <a:rPr lang="it-IT" sz="1200" dirty="0"/>
              <a:t> sample, </a:t>
            </a:r>
            <a:r>
              <a:rPr lang="it-IT" sz="1200" dirty="0" err="1"/>
              <a:t>we</a:t>
            </a:r>
            <a:r>
              <a:rPr lang="it-IT" sz="1200" dirty="0"/>
              <a:t> </a:t>
            </a:r>
            <a:r>
              <a:rPr lang="it-IT" sz="1200" dirty="0" err="1"/>
              <a:t>will</a:t>
            </a:r>
            <a:r>
              <a:rPr lang="it-IT" sz="1200" dirty="0"/>
              <a:t> compare the </a:t>
            </a:r>
            <a:r>
              <a:rPr lang="it-IT" sz="1200" dirty="0" err="1"/>
              <a:t>Neural</a:t>
            </a:r>
            <a:r>
              <a:rPr lang="it-IT" sz="1200" dirty="0"/>
              <a:t> Network output with the </a:t>
            </a:r>
            <a:r>
              <a:rPr lang="it-IT" sz="1200" dirty="0" err="1"/>
              <a:t>correct</a:t>
            </a:r>
            <a:r>
              <a:rPr lang="it-IT" sz="1200" dirty="0"/>
              <a:t> </a:t>
            </a:r>
            <a:r>
              <a:rPr lang="it-IT" sz="1200" dirty="0" err="1"/>
              <a:t>answer</a:t>
            </a:r>
            <a:r>
              <a:rPr lang="it-IT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4305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586899" y="564376"/>
            <a:ext cx="812693" cy="2657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/>
          <p:cNvSpPr/>
          <p:nvPr/>
        </p:nvSpPr>
        <p:spPr>
          <a:xfrm>
            <a:off x="1399592" y="564376"/>
            <a:ext cx="3421263" cy="26574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/>
          <p:cNvSpPr/>
          <p:nvPr/>
        </p:nvSpPr>
        <p:spPr>
          <a:xfrm>
            <a:off x="4815159" y="574766"/>
            <a:ext cx="1195499" cy="26574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99" y="564376"/>
            <a:ext cx="53340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/>
          <p:cNvSpPr txBox="1"/>
          <p:nvPr/>
        </p:nvSpPr>
        <p:spPr>
          <a:xfrm>
            <a:off x="1707191" y="116732"/>
            <a:ext cx="276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Example</a:t>
            </a:r>
            <a:r>
              <a:rPr lang="it-IT" dirty="0"/>
              <a:t> of </a:t>
            </a:r>
            <a:r>
              <a:rPr lang="it-IT" dirty="0" err="1"/>
              <a:t>Neural</a:t>
            </a:r>
            <a:r>
              <a:rPr lang="it-IT" dirty="0"/>
              <a:t> Network</a:t>
            </a:r>
          </a:p>
        </p:txBody>
      </p:sp>
      <p:grpSp>
        <p:nvGrpSpPr>
          <p:cNvPr id="19" name="Gruppo 18"/>
          <p:cNvGrpSpPr/>
          <p:nvPr/>
        </p:nvGrpSpPr>
        <p:grpSpPr>
          <a:xfrm>
            <a:off x="2616114" y="4640001"/>
            <a:ext cx="7031840" cy="1793570"/>
            <a:chOff x="2238425" y="4325800"/>
            <a:chExt cx="7031840" cy="1793570"/>
          </a:xfrm>
        </p:grpSpPr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8425" y="4336190"/>
              <a:ext cx="3515920" cy="1783180"/>
            </a:xfrm>
            <a:prstGeom prst="rect">
              <a:avLst/>
            </a:prstGeom>
          </p:spPr>
        </p:pic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4345" y="4325800"/>
              <a:ext cx="3515920" cy="1790973"/>
            </a:xfrm>
            <a:prstGeom prst="rect">
              <a:avLst/>
            </a:prstGeom>
          </p:spPr>
        </p:pic>
      </p:grpSp>
      <p:sp>
        <p:nvSpPr>
          <p:cNvPr id="12" name="CasellaDiTesto 11"/>
          <p:cNvSpPr txBox="1"/>
          <p:nvPr/>
        </p:nvSpPr>
        <p:spPr>
          <a:xfrm>
            <a:off x="4470063" y="4029466"/>
            <a:ext cx="370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Examples</a:t>
            </a:r>
            <a:r>
              <a:rPr lang="it-IT" dirty="0"/>
              <a:t> of </a:t>
            </a:r>
            <a:r>
              <a:rPr lang="it-IT" dirty="0" err="1"/>
              <a:t>Activation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AF()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814401" y="195044"/>
            <a:ext cx="491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Structure</a:t>
            </a:r>
            <a:r>
              <a:rPr lang="it-IT" dirty="0"/>
              <a:t> and </a:t>
            </a:r>
            <a:r>
              <a:rPr lang="it-IT" dirty="0" err="1"/>
              <a:t>Operation</a:t>
            </a:r>
            <a:r>
              <a:rPr lang="it-IT" dirty="0"/>
              <a:t> of the single </a:t>
            </a:r>
            <a:r>
              <a:rPr lang="it-IT" dirty="0" err="1"/>
              <a:t>Neural</a:t>
            </a:r>
            <a:r>
              <a:rPr lang="it-IT" dirty="0"/>
              <a:t> </a:t>
            </a:r>
            <a:r>
              <a:rPr lang="it-IT" dirty="0" err="1"/>
              <a:t>Node</a:t>
            </a:r>
            <a:endParaRPr lang="it-IT" dirty="0"/>
          </a:p>
        </p:txBody>
      </p:sp>
      <p:grpSp>
        <p:nvGrpSpPr>
          <p:cNvPr id="20" name="Gruppo 19"/>
          <p:cNvGrpSpPr/>
          <p:nvPr/>
        </p:nvGrpSpPr>
        <p:grpSpPr>
          <a:xfrm>
            <a:off x="6132034" y="642687"/>
            <a:ext cx="5677791" cy="1682223"/>
            <a:chOff x="5833351" y="1356150"/>
            <a:chExt cx="6005657" cy="1643418"/>
          </a:xfrm>
        </p:grpSpPr>
        <p:grpSp>
          <p:nvGrpSpPr>
            <p:cNvPr id="16" name="Gruppo 15"/>
            <p:cNvGrpSpPr/>
            <p:nvPr/>
          </p:nvGrpSpPr>
          <p:grpSpPr>
            <a:xfrm>
              <a:off x="5833351" y="1356150"/>
              <a:ext cx="6005657" cy="1643418"/>
              <a:chOff x="2435346" y="4728200"/>
              <a:chExt cx="6005657" cy="1643418"/>
            </a:xfrm>
          </p:grpSpPr>
          <p:grpSp>
            <p:nvGrpSpPr>
              <p:cNvPr id="15" name="Gruppo 14"/>
              <p:cNvGrpSpPr/>
              <p:nvPr/>
            </p:nvGrpSpPr>
            <p:grpSpPr>
              <a:xfrm>
                <a:off x="2435346" y="4728200"/>
                <a:ext cx="4126589" cy="1643418"/>
                <a:chOff x="606355" y="4843858"/>
                <a:chExt cx="4069433" cy="1646063"/>
              </a:xfrm>
            </p:grpSpPr>
            <p:pic>
              <p:nvPicPr>
                <p:cNvPr id="5" name="Immagine 4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6355" y="4843858"/>
                  <a:ext cx="4069433" cy="1646063"/>
                </a:xfrm>
                <a:prstGeom prst="rect">
                  <a:avLst/>
                </a:prstGeom>
              </p:spPr>
            </p:pic>
            <p:sp>
              <p:nvSpPr>
                <p:cNvPr id="4" name="Rettangolo 3"/>
                <p:cNvSpPr/>
                <p:nvPr/>
              </p:nvSpPr>
              <p:spPr>
                <a:xfrm>
                  <a:off x="4095345" y="5606096"/>
                  <a:ext cx="301557" cy="3988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4" name="Rettangolo 13"/>
                <p:cNvSpPr/>
                <p:nvPr/>
              </p:nvSpPr>
              <p:spPr>
                <a:xfrm>
                  <a:off x="1172654" y="5658095"/>
                  <a:ext cx="348236" cy="4254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CasellaDiTesto 1"/>
                  <p:cNvSpPr txBox="1"/>
                  <p:nvPr/>
                </p:nvSpPr>
                <p:spPr>
                  <a:xfrm>
                    <a:off x="5973340" y="5261815"/>
                    <a:ext cx="2467663" cy="75623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𝐴𝐹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𝑤𝐵𝑖𝑎𝑠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2" name="CasellaDiTesto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73340" y="5261815"/>
                    <a:ext cx="2467663" cy="75623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" name="CasellaDiTesto 16"/>
            <p:cNvSpPr txBox="1"/>
            <p:nvPr/>
          </p:nvSpPr>
          <p:spPr>
            <a:xfrm>
              <a:off x="7899215" y="1519553"/>
              <a:ext cx="651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AF()</a:t>
              </a:r>
            </a:p>
          </p:txBody>
        </p:sp>
      </p:grpSp>
      <p:sp>
        <p:nvSpPr>
          <p:cNvPr id="21" name="CasellaDiTesto 20"/>
          <p:cNvSpPr txBox="1"/>
          <p:nvPr/>
        </p:nvSpPr>
        <p:spPr>
          <a:xfrm>
            <a:off x="1215957" y="3285365"/>
            <a:ext cx="4182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Example</a:t>
            </a:r>
            <a:r>
              <a:rPr lang="it-IT" sz="1400" dirty="0"/>
              <a:t> of a </a:t>
            </a:r>
            <a:r>
              <a:rPr lang="it-IT" sz="1400" dirty="0" err="1"/>
              <a:t>Neural</a:t>
            </a:r>
            <a:r>
              <a:rPr lang="it-IT" sz="1400" dirty="0"/>
              <a:t> Network with </a:t>
            </a:r>
            <a:r>
              <a:rPr lang="it-IT" sz="1400" dirty="0" err="1"/>
              <a:t>three</a:t>
            </a:r>
            <a:r>
              <a:rPr lang="it-IT" sz="1400" dirty="0"/>
              <a:t> </a:t>
            </a:r>
            <a:r>
              <a:rPr lang="it-IT" sz="1400" dirty="0" err="1"/>
              <a:t>Hidden</a:t>
            </a:r>
            <a:r>
              <a:rPr lang="it-IT" sz="1400" dirty="0"/>
              <a:t> </a:t>
            </a:r>
            <a:r>
              <a:rPr lang="it-IT" sz="1400" dirty="0" err="1"/>
              <a:t>Layers</a:t>
            </a:r>
            <a:endParaRPr lang="it-IT" sz="1400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6718215" y="2398936"/>
            <a:ext cx="50916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Neural</a:t>
            </a:r>
            <a:r>
              <a:rPr lang="it-IT" sz="1400" dirty="0"/>
              <a:t> </a:t>
            </a:r>
            <a:r>
              <a:rPr lang="it-IT" sz="1400" dirty="0" err="1"/>
              <a:t>Node</a:t>
            </a:r>
            <a:r>
              <a:rPr lang="it-IT" sz="1400" dirty="0"/>
              <a:t> </a:t>
            </a:r>
            <a:r>
              <a:rPr lang="it-IT" sz="1400" dirty="0" err="1"/>
              <a:t>calculates</a:t>
            </a:r>
            <a:r>
              <a:rPr lang="it-IT" sz="1400" dirty="0"/>
              <a:t> a linear </a:t>
            </a:r>
            <a:r>
              <a:rPr lang="it-IT" sz="1400" dirty="0" err="1"/>
              <a:t>weigthed</a:t>
            </a:r>
            <a:r>
              <a:rPr lang="it-IT" sz="1400" dirty="0"/>
              <a:t> </a:t>
            </a:r>
            <a:r>
              <a:rPr lang="it-IT" sz="1400" dirty="0" err="1"/>
              <a:t>combination</a:t>
            </a:r>
            <a:r>
              <a:rPr lang="it-IT" sz="1400" dirty="0"/>
              <a:t> of the </a:t>
            </a:r>
            <a:r>
              <a:rPr lang="it-IT" sz="1400" dirty="0" err="1"/>
              <a:t>inputs</a:t>
            </a:r>
            <a:r>
              <a:rPr lang="it-IT" sz="1400" dirty="0"/>
              <a:t> plus an </a:t>
            </a:r>
            <a:r>
              <a:rPr lang="it-IT" sz="1400" dirty="0" err="1"/>
              <a:t>arbitrary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</a:t>
            </a:r>
            <a:r>
              <a:rPr lang="it-IT" sz="1400" dirty="0" err="1"/>
              <a:t>called</a:t>
            </a:r>
            <a:r>
              <a:rPr lang="it-IT" sz="1400" dirty="0"/>
              <a:t> </a:t>
            </a:r>
            <a:r>
              <a:rPr lang="it-IT" sz="1400" dirty="0" err="1"/>
              <a:t>bias</a:t>
            </a:r>
            <a:r>
              <a:rPr lang="it-IT" sz="1400" dirty="0"/>
              <a:t>. </a:t>
            </a:r>
            <a:r>
              <a:rPr lang="it-IT" sz="1400" dirty="0" err="1"/>
              <a:t>This</a:t>
            </a:r>
            <a:r>
              <a:rPr lang="it-IT" sz="1400" dirty="0"/>
              <a:t> sum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processed</a:t>
            </a:r>
            <a:r>
              <a:rPr lang="it-IT" sz="1400" dirty="0"/>
              <a:t> by a </a:t>
            </a:r>
            <a:r>
              <a:rPr lang="it-IT" sz="1400" dirty="0" err="1"/>
              <a:t>nonlinear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called</a:t>
            </a:r>
            <a:r>
              <a:rPr lang="it-IT" sz="1400" dirty="0"/>
              <a:t> </a:t>
            </a:r>
            <a:r>
              <a:rPr lang="it-IT" sz="1400" dirty="0" err="1"/>
              <a:t>Activation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, </a:t>
            </a:r>
            <a:r>
              <a:rPr lang="it-IT" sz="1400" dirty="0" err="1"/>
              <a:t>see</a:t>
            </a:r>
            <a:r>
              <a:rPr lang="it-IT" sz="1400" dirty="0"/>
              <a:t> </a:t>
            </a:r>
            <a:r>
              <a:rPr lang="it-IT" sz="1400" dirty="0" err="1"/>
              <a:t>below</a:t>
            </a:r>
            <a:r>
              <a:rPr lang="it-IT" sz="1400" dirty="0"/>
              <a:t> </a:t>
            </a:r>
            <a:r>
              <a:rPr lang="it-IT" sz="1400" dirty="0" err="1"/>
              <a:t>two</a:t>
            </a:r>
            <a:r>
              <a:rPr lang="it-IT" sz="1400" dirty="0"/>
              <a:t> </a:t>
            </a:r>
            <a:r>
              <a:rPr lang="it-IT" sz="1400" dirty="0" err="1"/>
              <a:t>exampled</a:t>
            </a:r>
            <a:r>
              <a:rPr lang="it-IT" sz="1400" dirty="0"/>
              <a:t> of </a:t>
            </a:r>
            <a:r>
              <a:rPr lang="it-IT" sz="1400" dirty="0" err="1"/>
              <a:t>Activation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5700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484" y="1770435"/>
            <a:ext cx="7110920" cy="3196549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4747693" y="2363821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0.4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3839778" y="2517709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0.3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3719804" y="297166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0.6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633632" y="3497402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-0.6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3665302" y="3969325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-0.6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7003133" y="2209932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0.1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948631" y="2527439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-0.1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6672593" y="266038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6061416" y="2971667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-0.2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6367005" y="3279444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-0.4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104458" y="3893309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0.2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4009455" y="1372825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Initial</a:t>
            </a:r>
            <a:r>
              <a:rPr lang="it-IT" dirty="0"/>
              <a:t> random </a:t>
            </a:r>
            <a:r>
              <a:rPr lang="it-IT" dirty="0" err="1"/>
              <a:t>Neural</a:t>
            </a:r>
            <a:r>
              <a:rPr lang="it-IT" dirty="0"/>
              <a:t> Network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240265" y="3368710"/>
            <a:ext cx="1328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Testing</a:t>
            </a:r>
            <a:r>
              <a:rPr lang="it-IT" dirty="0"/>
              <a:t> Data</a:t>
            </a:r>
          </a:p>
          <a:p>
            <a:r>
              <a:rPr lang="it-IT" dirty="0"/>
              <a:t>50 </a:t>
            </a:r>
            <a:r>
              <a:rPr lang="it-IT" dirty="0" err="1"/>
              <a:t>cases</a:t>
            </a:r>
            <a:endParaRPr lang="it-IT" dirty="0"/>
          </a:p>
        </p:txBody>
      </p:sp>
      <p:cxnSp>
        <p:nvCxnSpPr>
          <p:cNvPr id="17" name="Connettore 2 16"/>
          <p:cNvCxnSpPr/>
          <p:nvPr/>
        </p:nvCxnSpPr>
        <p:spPr>
          <a:xfrm>
            <a:off x="1660055" y="3587222"/>
            <a:ext cx="3777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el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846486"/>
              </p:ext>
            </p:extLst>
          </p:nvPr>
        </p:nvGraphicFramePr>
        <p:xfrm>
          <a:off x="7946142" y="2114190"/>
          <a:ext cx="4100308" cy="2330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077">
                  <a:extLst>
                    <a:ext uri="{9D8B030D-6E8A-4147-A177-3AD203B41FA5}">
                      <a16:colId xmlns:a16="http://schemas.microsoft.com/office/drawing/2014/main" val="858362875"/>
                    </a:ext>
                  </a:extLst>
                </a:gridCol>
                <a:gridCol w="1025077">
                  <a:extLst>
                    <a:ext uri="{9D8B030D-6E8A-4147-A177-3AD203B41FA5}">
                      <a16:colId xmlns:a16="http://schemas.microsoft.com/office/drawing/2014/main" val="2291237890"/>
                    </a:ext>
                  </a:extLst>
                </a:gridCol>
                <a:gridCol w="1025077">
                  <a:extLst>
                    <a:ext uri="{9D8B030D-6E8A-4147-A177-3AD203B41FA5}">
                      <a16:colId xmlns:a16="http://schemas.microsoft.com/office/drawing/2014/main" val="2455533364"/>
                    </a:ext>
                  </a:extLst>
                </a:gridCol>
                <a:gridCol w="1025077">
                  <a:extLst>
                    <a:ext uri="{9D8B030D-6E8A-4147-A177-3AD203B41FA5}">
                      <a16:colId xmlns:a16="http://schemas.microsoft.com/office/drawing/2014/main" val="922235418"/>
                    </a:ext>
                  </a:extLst>
                </a:gridCol>
              </a:tblGrid>
              <a:tr h="582627"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Setosa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Versicolor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Virginica</a:t>
                      </a:r>
                      <a:endParaRPr lang="it-IT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19424"/>
                  </a:ext>
                </a:extLst>
              </a:tr>
              <a:tr h="582627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O1</a:t>
                      </a:r>
                    </a:p>
                    <a:p>
                      <a:pPr algn="ctr"/>
                      <a:r>
                        <a:rPr lang="it-IT" sz="1400" dirty="0"/>
                        <a:t>Setosa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14</a:t>
                      </a:r>
                    </a:p>
                    <a:p>
                      <a:pPr algn="ctr"/>
                      <a:r>
                        <a:rPr lang="it-IT" sz="1400" dirty="0" err="1">
                          <a:highlight>
                            <a:srgbClr val="00FF00"/>
                          </a:highlight>
                        </a:rPr>
                        <a:t>Correct</a:t>
                      </a:r>
                      <a:endParaRPr lang="it-IT" sz="14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13</a:t>
                      </a:r>
                    </a:p>
                    <a:p>
                      <a:pPr algn="ctr"/>
                      <a:r>
                        <a:rPr lang="it-IT" sz="1400" dirty="0" err="1">
                          <a:highlight>
                            <a:srgbClr val="FF0000"/>
                          </a:highlight>
                        </a:rPr>
                        <a:t>Wrong</a:t>
                      </a:r>
                      <a:endParaRPr lang="it-IT" sz="1400" dirty="0">
                        <a:highlight>
                          <a:srgbClr val="FF00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23</a:t>
                      </a:r>
                    </a:p>
                    <a:p>
                      <a:pPr algn="ctr"/>
                      <a:r>
                        <a:rPr lang="it-IT" sz="1400" dirty="0" err="1">
                          <a:highlight>
                            <a:srgbClr val="FF0000"/>
                          </a:highlight>
                        </a:rPr>
                        <a:t>Wrong</a:t>
                      </a:r>
                      <a:endParaRPr lang="it-IT" sz="1400" dirty="0">
                        <a:highlight>
                          <a:srgbClr val="FF00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144427"/>
                  </a:ext>
                </a:extLst>
              </a:tr>
              <a:tr h="582627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O2 </a:t>
                      </a:r>
                      <a:r>
                        <a:rPr lang="it-IT" sz="1400" dirty="0" err="1"/>
                        <a:t>Versicolor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1442042"/>
                  </a:ext>
                </a:extLst>
              </a:tr>
              <a:tr h="582627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O3  </a:t>
                      </a:r>
                      <a:r>
                        <a:rPr lang="it-IT" sz="1400" dirty="0" err="1"/>
                        <a:t>Virginica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647268"/>
                  </a:ext>
                </a:extLst>
              </a:tr>
            </a:tbl>
          </a:graphicData>
        </a:graphic>
      </p:graphicFrame>
      <p:sp>
        <p:nvSpPr>
          <p:cNvPr id="19" name="CasellaDiTesto 18"/>
          <p:cNvSpPr txBox="1"/>
          <p:nvPr/>
        </p:nvSpPr>
        <p:spPr>
          <a:xfrm>
            <a:off x="8901404" y="1388315"/>
            <a:ext cx="256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Output vs </a:t>
            </a:r>
            <a:r>
              <a:rPr lang="it-IT" dirty="0" err="1"/>
              <a:t>Correct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7867834" y="4518208"/>
            <a:ext cx="4256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The </a:t>
            </a:r>
            <a:r>
              <a:rPr lang="it-IT" sz="1400" dirty="0" err="1"/>
              <a:t>untrained</a:t>
            </a:r>
            <a:r>
              <a:rPr lang="it-IT" sz="1400" dirty="0"/>
              <a:t> network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providing</a:t>
            </a:r>
            <a:r>
              <a:rPr lang="it-IT" sz="1400" dirty="0"/>
              <a:t> </a:t>
            </a:r>
            <a:r>
              <a:rPr lang="it-IT" sz="1400" dirty="0" err="1"/>
              <a:t>alway</a:t>
            </a:r>
            <a:r>
              <a:rPr lang="it-IT" sz="1400" dirty="0"/>
              <a:t> Setosa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. The </a:t>
            </a:r>
            <a:r>
              <a:rPr lang="it-IT" sz="1400" dirty="0" err="1"/>
              <a:t>Correct</a:t>
            </a:r>
            <a:r>
              <a:rPr lang="it-IT" sz="1400" dirty="0"/>
              <a:t> </a:t>
            </a:r>
            <a:r>
              <a:rPr lang="it-IT" sz="1400" dirty="0" err="1"/>
              <a:t>Result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Setosa In 14 </a:t>
            </a:r>
            <a:r>
              <a:rPr lang="it-IT" sz="1400" dirty="0" err="1"/>
              <a:t>cases</a:t>
            </a:r>
            <a:r>
              <a:rPr lang="it-IT" sz="1400" dirty="0"/>
              <a:t>, </a:t>
            </a:r>
            <a:r>
              <a:rPr lang="it-IT" sz="1400" dirty="0" err="1"/>
              <a:t>Versicolor</a:t>
            </a:r>
            <a:r>
              <a:rPr lang="it-IT" sz="1400" dirty="0"/>
              <a:t> 13 </a:t>
            </a:r>
            <a:r>
              <a:rPr lang="it-IT" sz="1400" dirty="0" err="1"/>
              <a:t>cases</a:t>
            </a:r>
            <a:r>
              <a:rPr lang="it-IT" sz="1400" dirty="0"/>
              <a:t> and </a:t>
            </a:r>
            <a:r>
              <a:rPr lang="it-IT" sz="1400" dirty="0" err="1"/>
              <a:t>Virginica</a:t>
            </a:r>
            <a:r>
              <a:rPr lang="it-IT" sz="1400" dirty="0"/>
              <a:t> 23 </a:t>
            </a:r>
            <a:r>
              <a:rPr lang="it-IT" sz="1400" dirty="0" err="1"/>
              <a:t>cases</a:t>
            </a:r>
            <a:r>
              <a:rPr lang="it-IT" sz="1400" dirty="0"/>
              <a:t>. </a:t>
            </a:r>
          </a:p>
          <a:p>
            <a:pPr algn="just"/>
            <a:r>
              <a:rPr lang="it-IT" b="1" dirty="0"/>
              <a:t>The </a:t>
            </a:r>
            <a:r>
              <a:rPr lang="it-IT" b="1" dirty="0" err="1"/>
              <a:t>resulting</a:t>
            </a:r>
            <a:r>
              <a:rPr lang="it-IT" b="1" dirty="0"/>
              <a:t> </a:t>
            </a:r>
            <a:r>
              <a:rPr lang="it-IT" b="1" dirty="0" err="1"/>
              <a:t>accuracy</a:t>
            </a:r>
            <a:r>
              <a:rPr lang="it-IT" b="1" dirty="0"/>
              <a:t> </a:t>
            </a:r>
            <a:r>
              <a:rPr lang="it-IT" b="1" dirty="0" err="1"/>
              <a:t>is</a:t>
            </a:r>
            <a:r>
              <a:rPr lang="it-IT" b="1" dirty="0"/>
              <a:t> 28%</a:t>
            </a:r>
          </a:p>
        </p:txBody>
      </p:sp>
    </p:spTree>
    <p:extLst>
      <p:ext uri="{BB962C8B-B14F-4D97-AF65-F5344CB8AC3E}">
        <p14:creationId xmlns:p14="http://schemas.microsoft.com/office/powerpoint/2010/main" val="657306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423" y="1746089"/>
            <a:ext cx="6600825" cy="327660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4816637" y="2352605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0.4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3919214" y="2517709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-0.5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3815798" y="3013435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-0.3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719804" y="3519703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0.8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3665302" y="4117307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-0.5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7079165" y="2198716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0.3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948631" y="2527439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-0.7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6760733" y="268048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6171802" y="2970690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-0.6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6527336" y="3519703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-0.2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230703" y="3918068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-0.4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3719804" y="1393709"/>
            <a:ext cx="3879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Neural</a:t>
            </a:r>
            <a:r>
              <a:rPr lang="it-IT" dirty="0"/>
              <a:t> Network </a:t>
            </a:r>
            <a:r>
              <a:rPr lang="it-IT" dirty="0" err="1"/>
              <a:t>after</a:t>
            </a:r>
            <a:r>
              <a:rPr lang="it-IT" dirty="0"/>
              <a:t> one training </a:t>
            </a:r>
            <a:r>
              <a:rPr lang="it-IT" dirty="0" err="1"/>
              <a:t>cycle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240265" y="3368710"/>
            <a:ext cx="1328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Testing</a:t>
            </a:r>
            <a:r>
              <a:rPr lang="it-IT" dirty="0"/>
              <a:t> Data</a:t>
            </a:r>
          </a:p>
          <a:p>
            <a:r>
              <a:rPr lang="it-IT" dirty="0"/>
              <a:t>50 </a:t>
            </a:r>
            <a:r>
              <a:rPr lang="it-IT" dirty="0" err="1"/>
              <a:t>cases</a:t>
            </a:r>
            <a:endParaRPr lang="it-IT" dirty="0"/>
          </a:p>
        </p:txBody>
      </p:sp>
      <p:cxnSp>
        <p:nvCxnSpPr>
          <p:cNvPr id="17" name="Connettore 2 16"/>
          <p:cNvCxnSpPr/>
          <p:nvPr/>
        </p:nvCxnSpPr>
        <p:spPr>
          <a:xfrm>
            <a:off x="1660055" y="3587222"/>
            <a:ext cx="3777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el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869459"/>
              </p:ext>
            </p:extLst>
          </p:nvPr>
        </p:nvGraphicFramePr>
        <p:xfrm>
          <a:off x="7946142" y="2114190"/>
          <a:ext cx="4100308" cy="2330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077">
                  <a:extLst>
                    <a:ext uri="{9D8B030D-6E8A-4147-A177-3AD203B41FA5}">
                      <a16:colId xmlns:a16="http://schemas.microsoft.com/office/drawing/2014/main" val="858362875"/>
                    </a:ext>
                  </a:extLst>
                </a:gridCol>
                <a:gridCol w="1025077">
                  <a:extLst>
                    <a:ext uri="{9D8B030D-6E8A-4147-A177-3AD203B41FA5}">
                      <a16:colId xmlns:a16="http://schemas.microsoft.com/office/drawing/2014/main" val="2291237890"/>
                    </a:ext>
                  </a:extLst>
                </a:gridCol>
                <a:gridCol w="1025077">
                  <a:extLst>
                    <a:ext uri="{9D8B030D-6E8A-4147-A177-3AD203B41FA5}">
                      <a16:colId xmlns:a16="http://schemas.microsoft.com/office/drawing/2014/main" val="2455533364"/>
                    </a:ext>
                  </a:extLst>
                </a:gridCol>
                <a:gridCol w="1025077">
                  <a:extLst>
                    <a:ext uri="{9D8B030D-6E8A-4147-A177-3AD203B41FA5}">
                      <a16:colId xmlns:a16="http://schemas.microsoft.com/office/drawing/2014/main" val="922235418"/>
                    </a:ext>
                  </a:extLst>
                </a:gridCol>
              </a:tblGrid>
              <a:tr h="582627"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Setosa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Versicolor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Virginica</a:t>
                      </a:r>
                      <a:endParaRPr lang="it-IT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19424"/>
                  </a:ext>
                </a:extLst>
              </a:tr>
              <a:tr h="582627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O1</a:t>
                      </a:r>
                    </a:p>
                    <a:p>
                      <a:pPr algn="ctr"/>
                      <a:r>
                        <a:rPr lang="it-IT" sz="1400" dirty="0"/>
                        <a:t>Setosa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14</a:t>
                      </a:r>
                    </a:p>
                    <a:p>
                      <a:pPr algn="ctr"/>
                      <a:r>
                        <a:rPr lang="it-IT" sz="1400" dirty="0" err="1">
                          <a:highlight>
                            <a:srgbClr val="00FF00"/>
                          </a:highlight>
                        </a:rPr>
                        <a:t>Correct</a:t>
                      </a:r>
                      <a:endParaRPr lang="it-IT" sz="14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13</a:t>
                      </a:r>
                    </a:p>
                    <a:p>
                      <a:pPr algn="ctr"/>
                      <a:r>
                        <a:rPr lang="it-IT" sz="1400" dirty="0" err="1">
                          <a:highlight>
                            <a:srgbClr val="FF0000"/>
                          </a:highlight>
                        </a:rPr>
                        <a:t>Wrong</a:t>
                      </a:r>
                      <a:endParaRPr lang="it-IT" sz="1400" dirty="0">
                        <a:highlight>
                          <a:srgbClr val="FF00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23</a:t>
                      </a:r>
                    </a:p>
                    <a:p>
                      <a:pPr algn="ctr"/>
                      <a:r>
                        <a:rPr lang="it-IT" sz="1400" dirty="0" err="1">
                          <a:highlight>
                            <a:srgbClr val="FF0000"/>
                          </a:highlight>
                        </a:rPr>
                        <a:t>Wrong</a:t>
                      </a:r>
                      <a:endParaRPr lang="it-IT" sz="1400" dirty="0">
                        <a:highlight>
                          <a:srgbClr val="FF00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144427"/>
                  </a:ext>
                </a:extLst>
              </a:tr>
              <a:tr h="582627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O2 </a:t>
                      </a:r>
                      <a:r>
                        <a:rPr lang="it-IT" sz="1400" dirty="0" err="1"/>
                        <a:t>Versicolor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1442042"/>
                  </a:ext>
                </a:extLst>
              </a:tr>
              <a:tr h="582627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O3  </a:t>
                      </a:r>
                      <a:r>
                        <a:rPr lang="it-IT" sz="1400" dirty="0" err="1"/>
                        <a:t>Virginica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647268"/>
                  </a:ext>
                </a:extLst>
              </a:tr>
            </a:tbl>
          </a:graphicData>
        </a:graphic>
      </p:graphicFrame>
      <p:sp>
        <p:nvSpPr>
          <p:cNvPr id="19" name="CasellaDiTesto 18"/>
          <p:cNvSpPr txBox="1"/>
          <p:nvPr/>
        </p:nvSpPr>
        <p:spPr>
          <a:xfrm>
            <a:off x="8901404" y="1388315"/>
            <a:ext cx="256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Output vs </a:t>
            </a:r>
            <a:r>
              <a:rPr lang="it-IT" dirty="0" err="1"/>
              <a:t>Correct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7867834" y="4518208"/>
            <a:ext cx="4256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 err="1"/>
              <a:t>After</a:t>
            </a:r>
            <a:r>
              <a:rPr lang="it-IT" sz="1400" dirty="0"/>
              <a:t> one </a:t>
            </a:r>
            <a:r>
              <a:rPr lang="it-IT" sz="1400" dirty="0" err="1"/>
              <a:t>cycle</a:t>
            </a:r>
            <a:r>
              <a:rPr lang="it-IT" sz="1400" dirty="0"/>
              <a:t> training the network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providing</a:t>
            </a:r>
            <a:r>
              <a:rPr lang="it-IT" sz="1400" dirty="0"/>
              <a:t> </a:t>
            </a:r>
            <a:r>
              <a:rPr lang="it-IT" sz="1400" dirty="0" err="1"/>
              <a:t>alway</a:t>
            </a:r>
            <a:r>
              <a:rPr lang="it-IT" sz="1400" dirty="0"/>
              <a:t> Setosa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. The </a:t>
            </a:r>
            <a:r>
              <a:rPr lang="it-IT" sz="1400" dirty="0" err="1"/>
              <a:t>Correct</a:t>
            </a:r>
            <a:r>
              <a:rPr lang="it-IT" sz="1400" dirty="0"/>
              <a:t> </a:t>
            </a:r>
            <a:r>
              <a:rPr lang="it-IT" sz="1400" dirty="0" err="1"/>
              <a:t>Result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Setosa In 14 </a:t>
            </a:r>
            <a:r>
              <a:rPr lang="it-IT" sz="1400" dirty="0" err="1"/>
              <a:t>cases</a:t>
            </a:r>
            <a:r>
              <a:rPr lang="it-IT" sz="1400" dirty="0"/>
              <a:t>, </a:t>
            </a:r>
            <a:r>
              <a:rPr lang="it-IT" sz="1400" dirty="0" err="1"/>
              <a:t>Versicolor</a:t>
            </a:r>
            <a:r>
              <a:rPr lang="it-IT" sz="1400" dirty="0"/>
              <a:t> 13 </a:t>
            </a:r>
            <a:r>
              <a:rPr lang="it-IT" sz="1400" dirty="0" err="1"/>
              <a:t>cases</a:t>
            </a:r>
            <a:r>
              <a:rPr lang="it-IT" sz="1400" dirty="0"/>
              <a:t> and </a:t>
            </a:r>
            <a:r>
              <a:rPr lang="it-IT" sz="1400" dirty="0" err="1"/>
              <a:t>Virginica</a:t>
            </a:r>
            <a:r>
              <a:rPr lang="it-IT" sz="1400" dirty="0"/>
              <a:t> 23 </a:t>
            </a:r>
            <a:r>
              <a:rPr lang="it-IT" sz="1400" dirty="0" err="1"/>
              <a:t>cases</a:t>
            </a:r>
            <a:r>
              <a:rPr lang="it-IT" sz="1400" dirty="0"/>
              <a:t>. </a:t>
            </a:r>
          </a:p>
          <a:p>
            <a:pPr algn="just"/>
            <a:r>
              <a:rPr lang="it-IT" b="1" dirty="0"/>
              <a:t>The </a:t>
            </a:r>
            <a:r>
              <a:rPr lang="it-IT" b="1" dirty="0" err="1"/>
              <a:t>resulting</a:t>
            </a:r>
            <a:r>
              <a:rPr lang="it-IT" b="1" dirty="0"/>
              <a:t> </a:t>
            </a:r>
            <a:r>
              <a:rPr lang="it-IT" b="1" dirty="0" err="1"/>
              <a:t>accuracy</a:t>
            </a:r>
            <a:r>
              <a:rPr lang="it-IT" b="1" dirty="0"/>
              <a:t> </a:t>
            </a:r>
            <a:r>
              <a:rPr lang="it-IT" b="1" dirty="0" err="1"/>
              <a:t>is</a:t>
            </a:r>
            <a:r>
              <a:rPr lang="it-IT" b="1" dirty="0"/>
              <a:t> 28%</a:t>
            </a:r>
          </a:p>
        </p:txBody>
      </p:sp>
    </p:spTree>
    <p:extLst>
      <p:ext uri="{BB962C8B-B14F-4D97-AF65-F5344CB8AC3E}">
        <p14:creationId xmlns:p14="http://schemas.microsoft.com/office/powerpoint/2010/main" val="108882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15" y="1676842"/>
            <a:ext cx="7321712" cy="3203249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4916725" y="2333266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-5.5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3995246" y="2507167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-5.2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3993087" y="3013435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-21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898699" y="347145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45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3747955" y="407195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20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7079165" y="219871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9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948631" y="2527439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-19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6760733" y="268048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-5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6171802" y="297069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9.6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6527336" y="3519703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-3.4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171802" y="3906991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7.7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3205356" y="1393052"/>
            <a:ext cx="438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Neural</a:t>
            </a:r>
            <a:r>
              <a:rPr lang="it-IT" dirty="0"/>
              <a:t> Network </a:t>
            </a:r>
            <a:r>
              <a:rPr lang="it-IT" dirty="0" err="1"/>
              <a:t>after</a:t>
            </a:r>
            <a:r>
              <a:rPr lang="it-IT" dirty="0"/>
              <a:t> multiple training </a:t>
            </a:r>
            <a:r>
              <a:rPr lang="it-IT" dirty="0" err="1"/>
              <a:t>cycles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240265" y="3368710"/>
            <a:ext cx="1328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Testing</a:t>
            </a:r>
            <a:r>
              <a:rPr lang="it-IT" dirty="0"/>
              <a:t> Data</a:t>
            </a:r>
          </a:p>
          <a:p>
            <a:r>
              <a:rPr lang="it-IT" dirty="0"/>
              <a:t>50 </a:t>
            </a:r>
            <a:r>
              <a:rPr lang="it-IT" dirty="0" err="1"/>
              <a:t>cases</a:t>
            </a:r>
            <a:endParaRPr lang="it-IT" dirty="0"/>
          </a:p>
        </p:txBody>
      </p:sp>
      <p:cxnSp>
        <p:nvCxnSpPr>
          <p:cNvPr id="17" name="Connettore 2 16"/>
          <p:cNvCxnSpPr/>
          <p:nvPr/>
        </p:nvCxnSpPr>
        <p:spPr>
          <a:xfrm>
            <a:off x="1660055" y="3587222"/>
            <a:ext cx="3777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el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611633"/>
              </p:ext>
            </p:extLst>
          </p:nvPr>
        </p:nvGraphicFramePr>
        <p:xfrm>
          <a:off x="7946142" y="2114190"/>
          <a:ext cx="4100308" cy="2330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077">
                  <a:extLst>
                    <a:ext uri="{9D8B030D-6E8A-4147-A177-3AD203B41FA5}">
                      <a16:colId xmlns:a16="http://schemas.microsoft.com/office/drawing/2014/main" val="858362875"/>
                    </a:ext>
                  </a:extLst>
                </a:gridCol>
                <a:gridCol w="1025077">
                  <a:extLst>
                    <a:ext uri="{9D8B030D-6E8A-4147-A177-3AD203B41FA5}">
                      <a16:colId xmlns:a16="http://schemas.microsoft.com/office/drawing/2014/main" val="2291237890"/>
                    </a:ext>
                  </a:extLst>
                </a:gridCol>
                <a:gridCol w="1025077">
                  <a:extLst>
                    <a:ext uri="{9D8B030D-6E8A-4147-A177-3AD203B41FA5}">
                      <a16:colId xmlns:a16="http://schemas.microsoft.com/office/drawing/2014/main" val="2455533364"/>
                    </a:ext>
                  </a:extLst>
                </a:gridCol>
                <a:gridCol w="1025077">
                  <a:extLst>
                    <a:ext uri="{9D8B030D-6E8A-4147-A177-3AD203B41FA5}">
                      <a16:colId xmlns:a16="http://schemas.microsoft.com/office/drawing/2014/main" val="922235418"/>
                    </a:ext>
                  </a:extLst>
                </a:gridCol>
              </a:tblGrid>
              <a:tr h="582627"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Setosa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Versicolor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Virginica</a:t>
                      </a:r>
                      <a:endParaRPr lang="it-IT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19424"/>
                  </a:ext>
                </a:extLst>
              </a:tr>
              <a:tr h="582627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O1</a:t>
                      </a:r>
                    </a:p>
                    <a:p>
                      <a:pPr algn="ctr"/>
                      <a:r>
                        <a:rPr lang="it-IT" sz="1400" dirty="0"/>
                        <a:t>Setosa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14</a:t>
                      </a:r>
                    </a:p>
                    <a:p>
                      <a:pPr algn="ctr"/>
                      <a:r>
                        <a:rPr lang="it-IT" sz="1400" dirty="0" err="1">
                          <a:highlight>
                            <a:srgbClr val="00FF00"/>
                          </a:highlight>
                        </a:rPr>
                        <a:t>Correct</a:t>
                      </a:r>
                      <a:endParaRPr lang="it-IT" sz="14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144427"/>
                  </a:ext>
                </a:extLst>
              </a:tr>
              <a:tr h="582627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O2 </a:t>
                      </a:r>
                      <a:r>
                        <a:rPr lang="it-IT" sz="1400" dirty="0" err="1"/>
                        <a:t>Versicolor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13</a:t>
                      </a:r>
                    </a:p>
                    <a:p>
                      <a:pPr algn="ctr"/>
                      <a:r>
                        <a:rPr lang="it-IT" sz="1400" dirty="0" err="1">
                          <a:highlight>
                            <a:srgbClr val="00FF00"/>
                          </a:highlight>
                        </a:rPr>
                        <a:t>Correct</a:t>
                      </a:r>
                      <a:endParaRPr lang="it-IT" sz="14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23</a:t>
                      </a:r>
                    </a:p>
                    <a:p>
                      <a:pPr algn="ctr"/>
                      <a:r>
                        <a:rPr lang="it-IT" sz="1400" dirty="0" err="1">
                          <a:highlight>
                            <a:srgbClr val="FF0000"/>
                          </a:highlight>
                        </a:rPr>
                        <a:t>Wrong</a:t>
                      </a:r>
                      <a:endParaRPr lang="it-IT" sz="1400" dirty="0">
                        <a:highlight>
                          <a:srgbClr val="FF00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1442042"/>
                  </a:ext>
                </a:extLst>
              </a:tr>
              <a:tr h="582627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O3  </a:t>
                      </a:r>
                      <a:r>
                        <a:rPr lang="it-IT" sz="1400" dirty="0" err="1"/>
                        <a:t>Virginica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647268"/>
                  </a:ext>
                </a:extLst>
              </a:tr>
            </a:tbl>
          </a:graphicData>
        </a:graphic>
      </p:graphicFrame>
      <p:sp>
        <p:nvSpPr>
          <p:cNvPr id="19" name="CasellaDiTesto 18"/>
          <p:cNvSpPr txBox="1"/>
          <p:nvPr/>
        </p:nvSpPr>
        <p:spPr>
          <a:xfrm>
            <a:off x="8901404" y="1388315"/>
            <a:ext cx="256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Output vs </a:t>
            </a:r>
            <a:r>
              <a:rPr lang="it-IT" dirty="0" err="1"/>
              <a:t>Correct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7867834" y="4518208"/>
            <a:ext cx="425692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 err="1"/>
              <a:t>After</a:t>
            </a:r>
            <a:r>
              <a:rPr lang="it-IT" sz="1400" dirty="0"/>
              <a:t> </a:t>
            </a:r>
            <a:r>
              <a:rPr lang="it-IT" sz="1400" dirty="0" err="1"/>
              <a:t>several</a:t>
            </a:r>
            <a:r>
              <a:rPr lang="it-IT" sz="1400" dirty="0"/>
              <a:t> </a:t>
            </a:r>
            <a:r>
              <a:rPr lang="it-IT" sz="1400" dirty="0" err="1"/>
              <a:t>cycles</a:t>
            </a:r>
            <a:r>
              <a:rPr lang="it-IT" sz="1400" dirty="0"/>
              <a:t> training the network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providing</a:t>
            </a:r>
            <a:r>
              <a:rPr lang="it-IT" sz="1400" dirty="0"/>
              <a:t> Setosa and </a:t>
            </a:r>
            <a:r>
              <a:rPr lang="it-IT" sz="1400" dirty="0" err="1"/>
              <a:t>Versicolor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. The Setosa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correctly</a:t>
            </a:r>
            <a:r>
              <a:rPr lang="it-IT" sz="1400" dirty="0"/>
              <a:t> </a:t>
            </a:r>
            <a:r>
              <a:rPr lang="it-IT" sz="1400" dirty="0" err="1"/>
              <a:t>classified</a:t>
            </a:r>
            <a:r>
              <a:rPr lang="it-IT" sz="1400" dirty="0"/>
              <a:t>, </a:t>
            </a:r>
            <a:r>
              <a:rPr lang="it-IT" sz="1400" dirty="0" err="1"/>
              <a:t>While</a:t>
            </a:r>
            <a:r>
              <a:rPr lang="it-IT" sz="1400" dirty="0"/>
              <a:t> </a:t>
            </a:r>
            <a:r>
              <a:rPr lang="it-IT" sz="1400" dirty="0" err="1"/>
              <a:t>Versicolor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correctly</a:t>
            </a:r>
            <a:r>
              <a:rPr lang="it-IT" sz="1400" dirty="0"/>
              <a:t> </a:t>
            </a:r>
            <a:r>
              <a:rPr lang="it-IT" sz="1400" dirty="0" err="1"/>
              <a:t>classified</a:t>
            </a:r>
            <a:r>
              <a:rPr lang="it-IT" sz="1400" dirty="0"/>
              <a:t> 13 </a:t>
            </a:r>
            <a:r>
              <a:rPr lang="it-IT" sz="1400" dirty="0" err="1"/>
              <a:t>times</a:t>
            </a:r>
            <a:r>
              <a:rPr lang="it-IT" sz="1400" dirty="0"/>
              <a:t> and 23 </a:t>
            </a:r>
            <a:r>
              <a:rPr lang="it-IT" sz="1400" dirty="0" err="1"/>
              <a:t>times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wrong</a:t>
            </a:r>
            <a:r>
              <a:rPr lang="it-IT" sz="1400" dirty="0"/>
              <a:t>.</a:t>
            </a:r>
          </a:p>
          <a:p>
            <a:pPr algn="just"/>
            <a:r>
              <a:rPr lang="it-IT" b="1" dirty="0"/>
              <a:t>The </a:t>
            </a:r>
            <a:r>
              <a:rPr lang="it-IT" b="1" dirty="0" err="1"/>
              <a:t>resulting</a:t>
            </a:r>
            <a:r>
              <a:rPr lang="it-IT" b="1" dirty="0"/>
              <a:t> </a:t>
            </a:r>
            <a:r>
              <a:rPr lang="it-IT" b="1" dirty="0" err="1"/>
              <a:t>accuracy</a:t>
            </a:r>
            <a:r>
              <a:rPr lang="it-IT" b="1" dirty="0"/>
              <a:t> </a:t>
            </a:r>
            <a:r>
              <a:rPr lang="it-IT" b="1" dirty="0" err="1"/>
              <a:t>is</a:t>
            </a:r>
            <a:r>
              <a:rPr lang="it-IT" b="1" dirty="0"/>
              <a:t> 54%</a:t>
            </a:r>
          </a:p>
        </p:txBody>
      </p:sp>
    </p:spTree>
    <p:extLst>
      <p:ext uri="{BB962C8B-B14F-4D97-AF65-F5344CB8AC3E}">
        <p14:creationId xmlns:p14="http://schemas.microsoft.com/office/powerpoint/2010/main" val="2432330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226" y="1774469"/>
            <a:ext cx="6785752" cy="3666236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3205356" y="1393052"/>
            <a:ext cx="513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Neural</a:t>
            </a:r>
            <a:r>
              <a:rPr lang="it-IT" dirty="0"/>
              <a:t> Network with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in the </a:t>
            </a:r>
            <a:r>
              <a:rPr lang="it-IT" dirty="0" err="1"/>
              <a:t>hidden</a:t>
            </a:r>
            <a:r>
              <a:rPr lang="it-IT" dirty="0"/>
              <a:t> </a:t>
            </a:r>
            <a:r>
              <a:rPr lang="it-IT" dirty="0" err="1"/>
              <a:t>layer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240265" y="3368710"/>
            <a:ext cx="1328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Testing</a:t>
            </a:r>
            <a:r>
              <a:rPr lang="it-IT" dirty="0"/>
              <a:t> Data</a:t>
            </a:r>
          </a:p>
          <a:p>
            <a:r>
              <a:rPr lang="it-IT" dirty="0"/>
              <a:t>50 </a:t>
            </a:r>
            <a:r>
              <a:rPr lang="it-IT" dirty="0" err="1"/>
              <a:t>cases</a:t>
            </a:r>
            <a:endParaRPr lang="it-IT" dirty="0"/>
          </a:p>
        </p:txBody>
      </p:sp>
      <p:cxnSp>
        <p:nvCxnSpPr>
          <p:cNvPr id="17" name="Connettore 2 16"/>
          <p:cNvCxnSpPr/>
          <p:nvPr/>
        </p:nvCxnSpPr>
        <p:spPr>
          <a:xfrm>
            <a:off x="1660055" y="3587222"/>
            <a:ext cx="3777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el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162991"/>
              </p:ext>
            </p:extLst>
          </p:nvPr>
        </p:nvGraphicFramePr>
        <p:xfrm>
          <a:off x="7946142" y="2114190"/>
          <a:ext cx="4100308" cy="2330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077">
                  <a:extLst>
                    <a:ext uri="{9D8B030D-6E8A-4147-A177-3AD203B41FA5}">
                      <a16:colId xmlns:a16="http://schemas.microsoft.com/office/drawing/2014/main" val="858362875"/>
                    </a:ext>
                  </a:extLst>
                </a:gridCol>
                <a:gridCol w="1025077">
                  <a:extLst>
                    <a:ext uri="{9D8B030D-6E8A-4147-A177-3AD203B41FA5}">
                      <a16:colId xmlns:a16="http://schemas.microsoft.com/office/drawing/2014/main" val="2291237890"/>
                    </a:ext>
                  </a:extLst>
                </a:gridCol>
                <a:gridCol w="1025077">
                  <a:extLst>
                    <a:ext uri="{9D8B030D-6E8A-4147-A177-3AD203B41FA5}">
                      <a16:colId xmlns:a16="http://schemas.microsoft.com/office/drawing/2014/main" val="2455533364"/>
                    </a:ext>
                  </a:extLst>
                </a:gridCol>
                <a:gridCol w="1025077">
                  <a:extLst>
                    <a:ext uri="{9D8B030D-6E8A-4147-A177-3AD203B41FA5}">
                      <a16:colId xmlns:a16="http://schemas.microsoft.com/office/drawing/2014/main" val="922235418"/>
                    </a:ext>
                  </a:extLst>
                </a:gridCol>
              </a:tblGrid>
              <a:tr h="582627">
                <a:tc>
                  <a:txBody>
                    <a:bodyPr/>
                    <a:lstStyle/>
                    <a:p>
                      <a:pPr algn="ctr"/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Setosa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Versicolor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Virginica</a:t>
                      </a:r>
                      <a:endParaRPr lang="it-IT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19424"/>
                  </a:ext>
                </a:extLst>
              </a:tr>
              <a:tr h="582627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O1</a:t>
                      </a:r>
                    </a:p>
                    <a:p>
                      <a:pPr algn="ctr"/>
                      <a:r>
                        <a:rPr lang="it-IT" sz="1400" dirty="0"/>
                        <a:t>Setosa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14</a:t>
                      </a:r>
                    </a:p>
                    <a:p>
                      <a:pPr algn="ctr"/>
                      <a:r>
                        <a:rPr lang="it-IT" sz="1400" dirty="0" err="1">
                          <a:highlight>
                            <a:srgbClr val="00FF00"/>
                          </a:highlight>
                        </a:rPr>
                        <a:t>Correct</a:t>
                      </a:r>
                      <a:endParaRPr lang="it-IT" sz="14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144427"/>
                  </a:ext>
                </a:extLst>
              </a:tr>
              <a:tr h="582627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O2 </a:t>
                      </a:r>
                      <a:r>
                        <a:rPr lang="it-IT" sz="1400" dirty="0" err="1"/>
                        <a:t>Versicolor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11</a:t>
                      </a:r>
                    </a:p>
                    <a:p>
                      <a:pPr algn="ctr"/>
                      <a:r>
                        <a:rPr lang="it-IT" sz="1400" dirty="0" err="1">
                          <a:highlight>
                            <a:srgbClr val="00FF00"/>
                          </a:highlight>
                        </a:rPr>
                        <a:t>Correct</a:t>
                      </a:r>
                      <a:endParaRPr lang="it-IT" sz="14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>
                        <a:highlight>
                          <a:srgbClr val="FF00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1442042"/>
                  </a:ext>
                </a:extLst>
              </a:tr>
              <a:tr h="582627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O3  </a:t>
                      </a:r>
                      <a:r>
                        <a:rPr lang="it-IT" sz="1400" dirty="0" err="1"/>
                        <a:t>Virginica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</a:t>
                      </a:r>
                    </a:p>
                    <a:p>
                      <a:pPr algn="ctr"/>
                      <a:r>
                        <a:rPr lang="it-IT" sz="1400" dirty="0" err="1">
                          <a:highlight>
                            <a:srgbClr val="FF0000"/>
                          </a:highlight>
                        </a:rPr>
                        <a:t>Wrong</a:t>
                      </a:r>
                      <a:endParaRPr lang="it-IT" sz="1400" dirty="0">
                        <a:highlight>
                          <a:srgbClr val="FF00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23</a:t>
                      </a:r>
                    </a:p>
                    <a:p>
                      <a:pPr algn="ctr"/>
                      <a:r>
                        <a:rPr lang="it-IT" sz="1400" dirty="0" err="1">
                          <a:highlight>
                            <a:srgbClr val="00FF00"/>
                          </a:highlight>
                        </a:rPr>
                        <a:t>Correct</a:t>
                      </a:r>
                      <a:endParaRPr lang="it-IT" sz="14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647268"/>
                  </a:ext>
                </a:extLst>
              </a:tr>
            </a:tbl>
          </a:graphicData>
        </a:graphic>
      </p:graphicFrame>
      <p:sp>
        <p:nvSpPr>
          <p:cNvPr id="19" name="CasellaDiTesto 18"/>
          <p:cNvSpPr txBox="1"/>
          <p:nvPr/>
        </p:nvSpPr>
        <p:spPr>
          <a:xfrm>
            <a:off x="8901404" y="1388315"/>
            <a:ext cx="256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Output vs </a:t>
            </a:r>
            <a:r>
              <a:rPr lang="it-IT" dirty="0" err="1"/>
              <a:t>Correct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7867834" y="4518208"/>
            <a:ext cx="4256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The </a:t>
            </a:r>
            <a:r>
              <a:rPr lang="it-IT" sz="1400" dirty="0" err="1"/>
              <a:t>three</a:t>
            </a:r>
            <a:r>
              <a:rPr lang="it-IT" sz="1400" dirty="0"/>
              <a:t> </a:t>
            </a:r>
            <a:r>
              <a:rPr lang="it-IT" sz="1400" dirty="0" err="1"/>
              <a:t>hidden</a:t>
            </a:r>
            <a:r>
              <a:rPr lang="it-IT" sz="1400" dirty="0"/>
              <a:t> </a:t>
            </a:r>
            <a:r>
              <a:rPr lang="it-IT" sz="1400" dirty="0" err="1"/>
              <a:t>nodes</a:t>
            </a:r>
            <a:r>
              <a:rPr lang="it-IT" sz="1400" dirty="0"/>
              <a:t> Network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providing</a:t>
            </a:r>
            <a:r>
              <a:rPr lang="it-IT" sz="1400" dirty="0"/>
              <a:t> </a:t>
            </a:r>
            <a:r>
              <a:rPr lang="it-IT" sz="1400" dirty="0" err="1"/>
              <a:t>wrong</a:t>
            </a:r>
            <a:r>
              <a:rPr lang="it-IT" sz="1400" dirty="0"/>
              <a:t> </a:t>
            </a:r>
            <a:r>
              <a:rPr lang="it-IT" sz="1400" dirty="0" err="1"/>
              <a:t>result</a:t>
            </a:r>
            <a:r>
              <a:rPr lang="it-IT" sz="1400" dirty="0"/>
              <a:t> in </a:t>
            </a:r>
            <a:r>
              <a:rPr lang="it-IT" sz="1400" dirty="0" err="1"/>
              <a:t>two</a:t>
            </a:r>
            <a:r>
              <a:rPr lang="it-IT" sz="1400" dirty="0"/>
              <a:t> </a:t>
            </a:r>
            <a:r>
              <a:rPr lang="it-IT" sz="1400" dirty="0" err="1"/>
              <a:t>cases</a:t>
            </a:r>
            <a:r>
              <a:rPr lang="it-IT" sz="1400" dirty="0"/>
              <a:t> </a:t>
            </a:r>
            <a:r>
              <a:rPr lang="it-IT" sz="1400" dirty="0" err="1"/>
              <a:t>only</a:t>
            </a:r>
            <a:r>
              <a:rPr lang="it-IT" sz="1400" dirty="0"/>
              <a:t> </a:t>
            </a:r>
            <a:r>
              <a:rPr lang="it-IT" sz="1400" dirty="0" err="1"/>
              <a:t>where</a:t>
            </a:r>
            <a:r>
              <a:rPr lang="it-IT" sz="1400" dirty="0"/>
              <a:t> </a:t>
            </a:r>
            <a:r>
              <a:rPr lang="it-IT" sz="1400" dirty="0" err="1"/>
              <a:t>two</a:t>
            </a:r>
            <a:r>
              <a:rPr lang="it-IT" sz="1400" dirty="0"/>
              <a:t> </a:t>
            </a:r>
            <a:r>
              <a:rPr lang="it-IT" sz="1400" dirty="0" err="1"/>
              <a:t>Versicolor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classified</a:t>
            </a:r>
            <a:r>
              <a:rPr lang="it-IT" sz="1400" dirty="0"/>
              <a:t> </a:t>
            </a:r>
            <a:r>
              <a:rPr lang="it-IT" sz="1400" dirty="0" err="1"/>
              <a:t>Virginica</a:t>
            </a:r>
            <a:r>
              <a:rPr lang="it-IT" sz="1400" dirty="0"/>
              <a:t>. </a:t>
            </a:r>
          </a:p>
          <a:p>
            <a:pPr algn="just"/>
            <a:r>
              <a:rPr lang="it-IT" b="1" dirty="0"/>
              <a:t>The </a:t>
            </a:r>
            <a:r>
              <a:rPr lang="it-IT" b="1" dirty="0" err="1"/>
              <a:t>resulting</a:t>
            </a:r>
            <a:r>
              <a:rPr lang="it-IT" b="1" dirty="0"/>
              <a:t> </a:t>
            </a:r>
            <a:r>
              <a:rPr lang="it-IT" b="1" dirty="0" err="1"/>
              <a:t>accuracy</a:t>
            </a:r>
            <a:r>
              <a:rPr lang="it-IT" b="1" dirty="0"/>
              <a:t> </a:t>
            </a:r>
            <a:r>
              <a:rPr lang="it-IT" b="1" dirty="0" err="1"/>
              <a:t>is</a:t>
            </a:r>
            <a:r>
              <a:rPr lang="it-IT" b="1" dirty="0"/>
              <a:t> 96%</a:t>
            </a:r>
          </a:p>
        </p:txBody>
      </p:sp>
    </p:spTree>
    <p:extLst>
      <p:ext uri="{BB962C8B-B14F-4D97-AF65-F5344CB8AC3E}">
        <p14:creationId xmlns:p14="http://schemas.microsoft.com/office/powerpoint/2010/main" val="2964524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2490281" y="1566152"/>
            <a:ext cx="379379" cy="37937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2490280" y="2195207"/>
            <a:ext cx="379379" cy="37937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e 3"/>
          <p:cNvSpPr/>
          <p:nvPr/>
        </p:nvSpPr>
        <p:spPr>
          <a:xfrm>
            <a:off x="2490280" y="2850201"/>
            <a:ext cx="379379" cy="37937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/>
          <p:cNvSpPr/>
          <p:nvPr/>
        </p:nvSpPr>
        <p:spPr>
          <a:xfrm>
            <a:off x="2490280" y="3524647"/>
            <a:ext cx="379379" cy="37937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4452025" y="2470822"/>
            <a:ext cx="379379" cy="3793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6317677" y="1339828"/>
            <a:ext cx="379379" cy="379379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6277582" y="2470821"/>
            <a:ext cx="379379" cy="379379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6280824" y="3721684"/>
            <a:ext cx="379379" cy="379379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/>
          <p:cNvCxnSpPr>
            <a:cxnSpLocks/>
            <a:stCxn id="2" idx="6"/>
          </p:cNvCxnSpPr>
          <p:nvPr/>
        </p:nvCxnSpPr>
        <p:spPr>
          <a:xfrm>
            <a:off x="2869660" y="1755842"/>
            <a:ext cx="1582365" cy="904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>
            <a:cxnSpLocks/>
            <a:stCxn id="3" idx="6"/>
            <a:endCxn id="6" idx="2"/>
          </p:cNvCxnSpPr>
          <p:nvPr/>
        </p:nvCxnSpPr>
        <p:spPr>
          <a:xfrm>
            <a:off x="2869659" y="2384897"/>
            <a:ext cx="1582366" cy="27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cxnSpLocks/>
            <a:stCxn id="4" idx="6"/>
            <a:endCxn id="6" idx="2"/>
          </p:cNvCxnSpPr>
          <p:nvPr/>
        </p:nvCxnSpPr>
        <p:spPr>
          <a:xfrm flipV="1">
            <a:off x="2869659" y="2660512"/>
            <a:ext cx="1582366" cy="379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>
            <a:cxnSpLocks/>
            <a:stCxn id="5" idx="7"/>
            <a:endCxn id="6" idx="2"/>
          </p:cNvCxnSpPr>
          <p:nvPr/>
        </p:nvCxnSpPr>
        <p:spPr>
          <a:xfrm flipV="1">
            <a:off x="2814100" y="2660512"/>
            <a:ext cx="1637925" cy="91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e 23"/>
          <p:cNvSpPr/>
          <p:nvPr/>
        </p:nvSpPr>
        <p:spPr>
          <a:xfrm>
            <a:off x="3780817" y="1156780"/>
            <a:ext cx="379379" cy="37937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5" name="Connettore 2 24"/>
          <p:cNvCxnSpPr>
            <a:cxnSpLocks/>
            <a:stCxn id="24" idx="5"/>
            <a:endCxn id="6" idx="2"/>
          </p:cNvCxnSpPr>
          <p:nvPr/>
        </p:nvCxnSpPr>
        <p:spPr>
          <a:xfrm>
            <a:off x="4104637" y="1480600"/>
            <a:ext cx="347388" cy="117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cxnSpLocks/>
            <a:stCxn id="6" idx="7"/>
            <a:endCxn id="7" idx="2"/>
          </p:cNvCxnSpPr>
          <p:nvPr/>
        </p:nvCxnSpPr>
        <p:spPr>
          <a:xfrm flipV="1">
            <a:off x="4775845" y="1529518"/>
            <a:ext cx="1541832" cy="996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cxnSpLocks/>
            <a:stCxn id="6" idx="6"/>
            <a:endCxn id="8" idx="2"/>
          </p:cNvCxnSpPr>
          <p:nvPr/>
        </p:nvCxnSpPr>
        <p:spPr>
          <a:xfrm flipV="1">
            <a:off x="4831404" y="2660511"/>
            <a:ext cx="14461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>
            <a:cxnSpLocks/>
            <a:stCxn id="6" idx="5"/>
            <a:endCxn id="9" idx="2"/>
          </p:cNvCxnSpPr>
          <p:nvPr/>
        </p:nvCxnSpPr>
        <p:spPr>
          <a:xfrm>
            <a:off x="4775845" y="2794642"/>
            <a:ext cx="1504979" cy="111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e 38"/>
          <p:cNvSpPr/>
          <p:nvPr/>
        </p:nvSpPr>
        <p:spPr>
          <a:xfrm>
            <a:off x="5144092" y="1156779"/>
            <a:ext cx="379379" cy="37937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0" name="Connettore 2 39"/>
          <p:cNvCxnSpPr>
            <a:cxnSpLocks/>
            <a:stCxn id="39" idx="6"/>
            <a:endCxn id="7" idx="2"/>
          </p:cNvCxnSpPr>
          <p:nvPr/>
        </p:nvCxnSpPr>
        <p:spPr>
          <a:xfrm>
            <a:off x="5523471" y="1346469"/>
            <a:ext cx="794206" cy="183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>
            <a:cxnSpLocks/>
            <a:stCxn id="39" idx="5"/>
            <a:endCxn id="8" idx="2"/>
          </p:cNvCxnSpPr>
          <p:nvPr/>
        </p:nvCxnSpPr>
        <p:spPr>
          <a:xfrm>
            <a:off x="5467912" y="1480599"/>
            <a:ext cx="809670" cy="117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/>
          <p:cNvCxnSpPr>
            <a:cxnSpLocks/>
            <a:stCxn id="39" idx="4"/>
            <a:endCxn id="9" idx="2"/>
          </p:cNvCxnSpPr>
          <p:nvPr/>
        </p:nvCxnSpPr>
        <p:spPr>
          <a:xfrm>
            <a:off x="5333782" y="1536158"/>
            <a:ext cx="947042" cy="237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/>
          <p:cNvSpPr txBox="1"/>
          <p:nvPr/>
        </p:nvSpPr>
        <p:spPr>
          <a:xfrm>
            <a:off x="1050927" y="1534541"/>
            <a:ext cx="138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Sepal</a:t>
            </a:r>
            <a:r>
              <a:rPr lang="it-IT" dirty="0"/>
              <a:t> </a:t>
            </a:r>
            <a:r>
              <a:rPr lang="it-IT" dirty="0" err="1"/>
              <a:t>Length</a:t>
            </a:r>
            <a:endParaRPr lang="it-IT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1050927" y="2181118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Sepal</a:t>
            </a:r>
            <a:r>
              <a:rPr lang="it-IT" dirty="0"/>
              <a:t> </a:t>
            </a:r>
            <a:r>
              <a:rPr lang="it-IT" dirty="0" err="1"/>
              <a:t>Width</a:t>
            </a:r>
            <a:endParaRPr lang="it-IT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1075037" y="2861738"/>
            <a:ext cx="1342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Petal</a:t>
            </a:r>
            <a:r>
              <a:rPr lang="it-IT" dirty="0"/>
              <a:t> </a:t>
            </a:r>
            <a:r>
              <a:rPr lang="it-IT" dirty="0" err="1"/>
              <a:t>Length</a:t>
            </a:r>
            <a:endParaRPr lang="it-IT" dirty="0"/>
          </a:p>
        </p:txBody>
      </p:sp>
      <p:sp>
        <p:nvSpPr>
          <p:cNvPr id="53" name="CasellaDiTesto 52"/>
          <p:cNvSpPr txBox="1"/>
          <p:nvPr/>
        </p:nvSpPr>
        <p:spPr>
          <a:xfrm>
            <a:off x="1101554" y="3505193"/>
            <a:ext cx="1282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Petal</a:t>
            </a:r>
            <a:r>
              <a:rPr lang="it-IT" dirty="0"/>
              <a:t> </a:t>
            </a:r>
            <a:r>
              <a:rPr lang="it-IT" dirty="0" err="1"/>
              <a:t>Width</a:t>
            </a:r>
            <a:endParaRPr lang="it-IT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6711100" y="1316547"/>
            <a:ext cx="80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Setosa</a:t>
            </a:r>
          </a:p>
        </p:txBody>
      </p:sp>
      <p:sp>
        <p:nvSpPr>
          <p:cNvPr id="55" name="CasellaDiTesto 54"/>
          <p:cNvSpPr txBox="1"/>
          <p:nvPr/>
        </p:nvSpPr>
        <p:spPr>
          <a:xfrm>
            <a:off x="6697056" y="2470821"/>
            <a:ext cx="111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Versicolor</a:t>
            </a:r>
            <a:endParaRPr lang="it-IT" dirty="0"/>
          </a:p>
        </p:txBody>
      </p:sp>
      <p:sp>
        <p:nvSpPr>
          <p:cNvPr id="56" name="CasellaDiTesto 55"/>
          <p:cNvSpPr txBox="1"/>
          <p:nvPr/>
        </p:nvSpPr>
        <p:spPr>
          <a:xfrm>
            <a:off x="6697056" y="3731731"/>
            <a:ext cx="98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Virginica</a:t>
            </a:r>
            <a:endParaRPr lang="it-IT" dirty="0"/>
          </a:p>
        </p:txBody>
      </p:sp>
      <p:sp>
        <p:nvSpPr>
          <p:cNvPr id="57" name="CasellaDiTesto 56"/>
          <p:cNvSpPr txBox="1"/>
          <p:nvPr/>
        </p:nvSpPr>
        <p:spPr>
          <a:xfrm>
            <a:off x="3148267" y="181866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w1</a:t>
            </a:r>
          </a:p>
        </p:txBody>
      </p:sp>
      <p:sp>
        <p:nvSpPr>
          <p:cNvPr id="58" name="CasellaDiTesto 57"/>
          <p:cNvSpPr txBox="1"/>
          <p:nvPr/>
        </p:nvSpPr>
        <p:spPr>
          <a:xfrm>
            <a:off x="3093816" y="224397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w2</a:t>
            </a:r>
          </a:p>
        </p:txBody>
      </p:sp>
      <p:sp>
        <p:nvSpPr>
          <p:cNvPr id="59" name="CasellaDiTesto 58"/>
          <p:cNvSpPr txBox="1"/>
          <p:nvPr/>
        </p:nvSpPr>
        <p:spPr>
          <a:xfrm>
            <a:off x="3161255" y="272827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w3</a:t>
            </a:r>
          </a:p>
        </p:txBody>
      </p:sp>
      <p:sp>
        <p:nvSpPr>
          <p:cNvPr id="60" name="CasellaDiTesto 59"/>
          <p:cNvSpPr txBox="1"/>
          <p:nvPr/>
        </p:nvSpPr>
        <p:spPr>
          <a:xfrm>
            <a:off x="3161255" y="305812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w4</a:t>
            </a:r>
          </a:p>
        </p:txBody>
      </p:sp>
      <p:sp>
        <p:nvSpPr>
          <p:cNvPr id="61" name="CasellaDiTesto 60"/>
          <p:cNvSpPr txBox="1"/>
          <p:nvPr/>
        </p:nvSpPr>
        <p:spPr>
          <a:xfrm>
            <a:off x="4080076" y="178409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w5</a:t>
            </a:r>
          </a:p>
        </p:txBody>
      </p:sp>
      <p:sp>
        <p:nvSpPr>
          <p:cNvPr id="62" name="CasellaDiTesto 61"/>
          <p:cNvSpPr txBox="1"/>
          <p:nvPr/>
        </p:nvSpPr>
        <p:spPr>
          <a:xfrm>
            <a:off x="4909578" y="212300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w9</a:t>
            </a:r>
          </a:p>
        </p:txBody>
      </p:sp>
      <p:sp>
        <p:nvSpPr>
          <p:cNvPr id="63" name="CasellaDiTesto 62"/>
          <p:cNvSpPr txBox="1"/>
          <p:nvPr/>
        </p:nvSpPr>
        <p:spPr>
          <a:xfrm>
            <a:off x="5619107" y="1239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w6</a:t>
            </a:r>
          </a:p>
        </p:txBody>
      </p:sp>
      <p:sp>
        <p:nvSpPr>
          <p:cNvPr id="64" name="CasellaDiTesto 63"/>
          <p:cNvSpPr txBox="1"/>
          <p:nvPr/>
        </p:nvSpPr>
        <p:spPr>
          <a:xfrm>
            <a:off x="5084465" y="304608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w11</a:t>
            </a:r>
          </a:p>
        </p:txBody>
      </p:sp>
      <p:sp>
        <p:nvSpPr>
          <p:cNvPr id="65" name="CasellaDiTesto 64"/>
          <p:cNvSpPr txBox="1"/>
          <p:nvPr/>
        </p:nvSpPr>
        <p:spPr>
          <a:xfrm>
            <a:off x="5172763" y="245480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w10</a:t>
            </a:r>
          </a:p>
        </p:txBody>
      </p:sp>
      <p:sp>
        <p:nvSpPr>
          <p:cNvPr id="66" name="CasellaDiTesto 65"/>
          <p:cNvSpPr txBox="1"/>
          <p:nvPr/>
        </p:nvSpPr>
        <p:spPr>
          <a:xfrm>
            <a:off x="5734413" y="201004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w7</a:t>
            </a:r>
          </a:p>
        </p:txBody>
      </p:sp>
      <p:sp>
        <p:nvSpPr>
          <p:cNvPr id="67" name="CasellaDiTesto 66"/>
          <p:cNvSpPr txBox="1"/>
          <p:nvPr/>
        </p:nvSpPr>
        <p:spPr>
          <a:xfrm>
            <a:off x="5179369" y="16507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w8</a:t>
            </a:r>
          </a:p>
        </p:txBody>
      </p:sp>
    </p:spTree>
    <p:extLst>
      <p:ext uri="{BB962C8B-B14F-4D97-AF65-F5344CB8AC3E}">
        <p14:creationId xmlns:p14="http://schemas.microsoft.com/office/powerpoint/2010/main" val="13184225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534</Words>
  <Application>Microsoft Office PowerPoint</Application>
  <PresentationFormat>Widescreen</PresentationFormat>
  <Paragraphs>194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Vignali Luca</dc:creator>
  <cp:lastModifiedBy>Vignali Luca</cp:lastModifiedBy>
  <cp:revision>16</cp:revision>
  <dcterms:created xsi:type="dcterms:W3CDTF">2017-03-28T15:06:17Z</dcterms:created>
  <dcterms:modified xsi:type="dcterms:W3CDTF">2017-04-07T13:41:58Z</dcterms:modified>
</cp:coreProperties>
</file>