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8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1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114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79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8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8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82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7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5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7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9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5808-8B7D-4DE2-9E62-06EEBAEB5E54}" type="datetimeFigureOut">
              <a:rPr lang="it-IT" smtClean="0"/>
              <a:t>05/04/2017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07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79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7" y="219741"/>
            <a:ext cx="3638991" cy="296274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87" y="286349"/>
            <a:ext cx="2991526" cy="299152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8" y="3556869"/>
            <a:ext cx="3638991" cy="2583311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27498" y="2894913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IRIS VIRGINICA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616867" y="2894913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IRIS VERSICOLOR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006824" y="5770848"/>
            <a:ext cx="129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IRIS SETOSA</a:t>
            </a:r>
          </a:p>
        </p:txBody>
      </p:sp>
      <p:pic>
        <p:nvPicPr>
          <p:cNvPr id="1026" name="Picture 2" descr="Image result for iris petal and sepa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0"/>
          <a:stretch/>
        </p:blipFill>
        <p:spPr bwMode="auto">
          <a:xfrm>
            <a:off x="4382041" y="3586096"/>
            <a:ext cx="4034372" cy="25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95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34870"/>
              </p:ext>
            </p:extLst>
          </p:nvPr>
        </p:nvGraphicFramePr>
        <p:xfrm>
          <a:off x="1850716" y="678491"/>
          <a:ext cx="54717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87">
                  <a:extLst>
                    <a:ext uri="{9D8B030D-6E8A-4147-A177-3AD203B41FA5}">
                      <a16:colId xmlns:a16="http://schemas.microsoft.com/office/drawing/2014/main" val="356638805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3103202892"/>
                    </a:ext>
                  </a:extLst>
                </a:gridCol>
                <a:gridCol w="1000697">
                  <a:extLst>
                    <a:ext uri="{9D8B030D-6E8A-4147-A177-3AD203B41FA5}">
                      <a16:colId xmlns:a16="http://schemas.microsoft.com/office/drawing/2014/main" val="1535945896"/>
                    </a:ext>
                  </a:extLst>
                </a:gridCol>
                <a:gridCol w="963740">
                  <a:extLst>
                    <a:ext uri="{9D8B030D-6E8A-4147-A177-3AD203B41FA5}">
                      <a16:colId xmlns:a16="http://schemas.microsoft.com/office/drawing/2014/main" val="809412660"/>
                    </a:ext>
                  </a:extLst>
                </a:gridCol>
                <a:gridCol w="1491654">
                  <a:extLst>
                    <a:ext uri="{9D8B030D-6E8A-4147-A177-3AD203B41FA5}">
                      <a16:colId xmlns:a16="http://schemas.microsoft.com/office/drawing/2014/main" val="269576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 err="1"/>
                        <a:t>Sepal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Length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Sepal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Width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Petal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Length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Petal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Width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Iris </a:t>
                      </a:r>
                      <a:r>
                        <a:rPr lang="it-IT" sz="1200" dirty="0" err="1"/>
                        <a:t>Species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3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6.8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2.8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4.8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1.4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versicolor</a:t>
                      </a:r>
                      <a:endParaRPr lang="it-IT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812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4.8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3.0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1.4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0.3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setosa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891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6.1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2.9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4.7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1.4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versicolor</a:t>
                      </a:r>
                      <a:endParaRPr lang="it-IT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743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5.8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2.7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5.1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1.9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virginica</a:t>
                      </a:r>
                      <a:endParaRPr lang="it-IT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65285984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850716" y="323585"/>
            <a:ext cx="594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TRAINING PHASE: The </a:t>
            </a:r>
            <a:r>
              <a:rPr lang="it-IT" sz="1200" dirty="0" err="1"/>
              <a:t>Neural</a:t>
            </a:r>
            <a:r>
              <a:rPr lang="it-IT" sz="1200" dirty="0"/>
              <a:t> Network </a:t>
            </a:r>
            <a:r>
              <a:rPr lang="it-IT" sz="1200" dirty="0" err="1"/>
              <a:t>will</a:t>
            </a:r>
            <a:r>
              <a:rPr lang="it-IT" sz="1200" dirty="0"/>
              <a:t> </a:t>
            </a:r>
            <a:r>
              <a:rPr lang="it-IT" sz="1200" dirty="0" err="1"/>
              <a:t>learn</a:t>
            </a:r>
            <a:r>
              <a:rPr lang="it-IT" sz="1200" dirty="0"/>
              <a:t> from 100 </a:t>
            </a:r>
            <a:r>
              <a:rPr lang="it-IT" sz="1200" dirty="0" err="1"/>
              <a:t>samples</a:t>
            </a:r>
            <a:r>
              <a:rPr lang="it-IT" sz="1200" dirty="0"/>
              <a:t> </a:t>
            </a:r>
            <a:r>
              <a:rPr lang="it-IT" sz="1200" dirty="0" err="1"/>
              <a:t>like</a:t>
            </a:r>
            <a:r>
              <a:rPr lang="it-IT" sz="1200" dirty="0"/>
              <a:t> </a:t>
            </a:r>
            <a:r>
              <a:rPr lang="it-IT" sz="1200" dirty="0" err="1"/>
              <a:t>this</a:t>
            </a:r>
            <a:r>
              <a:rPr lang="it-IT" sz="1200" dirty="0"/>
              <a:t>: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850716" y="2772146"/>
            <a:ext cx="529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TESTING PHASE: The </a:t>
            </a:r>
            <a:r>
              <a:rPr lang="it-IT" sz="1200" dirty="0" err="1"/>
              <a:t>Neural</a:t>
            </a:r>
            <a:r>
              <a:rPr lang="it-IT" sz="1200" dirty="0"/>
              <a:t> Network </a:t>
            </a:r>
            <a:r>
              <a:rPr lang="it-IT" sz="1200" dirty="0" err="1"/>
              <a:t>will</a:t>
            </a:r>
            <a:r>
              <a:rPr lang="it-IT" sz="1200" dirty="0"/>
              <a:t> be </a:t>
            </a:r>
            <a:r>
              <a:rPr lang="it-IT" sz="1200" dirty="0" err="1"/>
              <a:t>tested</a:t>
            </a:r>
            <a:r>
              <a:rPr lang="it-IT" sz="1200" dirty="0"/>
              <a:t> with 50 </a:t>
            </a:r>
            <a:r>
              <a:rPr lang="it-IT" sz="1200" dirty="0" err="1"/>
              <a:t>samples</a:t>
            </a:r>
            <a:r>
              <a:rPr lang="it-IT" sz="1200" dirty="0"/>
              <a:t> </a:t>
            </a:r>
            <a:r>
              <a:rPr lang="it-IT" sz="1200" dirty="0" err="1"/>
              <a:t>like</a:t>
            </a:r>
            <a:r>
              <a:rPr lang="it-IT" sz="1200" dirty="0"/>
              <a:t> </a:t>
            </a:r>
            <a:r>
              <a:rPr lang="it-IT" sz="1200" dirty="0" err="1"/>
              <a:t>this</a:t>
            </a:r>
            <a:r>
              <a:rPr lang="it-IT" sz="1200" dirty="0"/>
              <a:t>.</a:t>
            </a: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13525"/>
              </p:ext>
            </p:extLst>
          </p:nvPr>
        </p:nvGraphicFramePr>
        <p:xfrm>
          <a:off x="1850716" y="3079167"/>
          <a:ext cx="57350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87">
                  <a:extLst>
                    <a:ext uri="{9D8B030D-6E8A-4147-A177-3AD203B41FA5}">
                      <a16:colId xmlns:a16="http://schemas.microsoft.com/office/drawing/2014/main" val="356638805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3103202892"/>
                    </a:ext>
                  </a:extLst>
                </a:gridCol>
                <a:gridCol w="1000697">
                  <a:extLst>
                    <a:ext uri="{9D8B030D-6E8A-4147-A177-3AD203B41FA5}">
                      <a16:colId xmlns:a16="http://schemas.microsoft.com/office/drawing/2014/main" val="1535945896"/>
                    </a:ext>
                  </a:extLst>
                </a:gridCol>
                <a:gridCol w="1093089">
                  <a:extLst>
                    <a:ext uri="{9D8B030D-6E8A-4147-A177-3AD203B41FA5}">
                      <a16:colId xmlns:a16="http://schemas.microsoft.com/office/drawing/2014/main" val="809412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576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 err="1"/>
                        <a:t>Sepal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Length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Sepal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Width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Petal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Length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Petal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Width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Iris </a:t>
                      </a:r>
                      <a:r>
                        <a:rPr lang="it-IT" sz="1200" dirty="0" err="1"/>
                        <a:t>Species</a:t>
                      </a:r>
                      <a:endParaRPr lang="it-IT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3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5.0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3.4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0.2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5.6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3.0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4.5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5.9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3.2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4.8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1.8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6.7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3.3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5.7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2.1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5984"/>
                  </a:ext>
                </a:extLst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1850716" y="5144602"/>
            <a:ext cx="616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As</a:t>
            </a:r>
            <a:r>
              <a:rPr lang="it-IT" sz="1200" dirty="0"/>
              <a:t> </a:t>
            </a:r>
            <a:r>
              <a:rPr lang="it-IT" sz="1200" dirty="0" err="1"/>
              <a:t>we</a:t>
            </a:r>
            <a:r>
              <a:rPr lang="it-IT" sz="1200" dirty="0"/>
              <a:t> know the </a:t>
            </a:r>
            <a:r>
              <a:rPr lang="it-IT" sz="1200" dirty="0" err="1"/>
              <a:t>correct</a:t>
            </a:r>
            <a:r>
              <a:rPr lang="it-IT" sz="1200" dirty="0"/>
              <a:t> Iris </a:t>
            </a:r>
            <a:r>
              <a:rPr lang="it-IT" sz="1200" dirty="0" err="1"/>
              <a:t>Species</a:t>
            </a:r>
            <a:r>
              <a:rPr lang="it-IT" sz="1200" dirty="0"/>
              <a:t> for </a:t>
            </a:r>
            <a:r>
              <a:rPr lang="it-IT" sz="1200" dirty="0" err="1"/>
              <a:t>each</a:t>
            </a:r>
            <a:r>
              <a:rPr lang="it-IT" sz="1200" dirty="0"/>
              <a:t> sample, </a:t>
            </a:r>
            <a:r>
              <a:rPr lang="it-IT" sz="1200" dirty="0" err="1"/>
              <a:t>we</a:t>
            </a:r>
            <a:r>
              <a:rPr lang="it-IT" sz="1200" dirty="0"/>
              <a:t> </a:t>
            </a:r>
            <a:r>
              <a:rPr lang="it-IT" sz="1200" dirty="0" err="1"/>
              <a:t>will</a:t>
            </a:r>
            <a:r>
              <a:rPr lang="it-IT" sz="1200" dirty="0"/>
              <a:t> compare the </a:t>
            </a:r>
            <a:r>
              <a:rPr lang="it-IT" sz="1200" dirty="0" err="1"/>
              <a:t>Neural</a:t>
            </a:r>
            <a:r>
              <a:rPr lang="it-IT" sz="1200" dirty="0"/>
              <a:t> Network output with the </a:t>
            </a:r>
            <a:r>
              <a:rPr lang="it-IT" sz="1200" dirty="0" err="1"/>
              <a:t>correct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r>
              <a:rPr lang="it-IT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3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586899" y="564376"/>
            <a:ext cx="812693" cy="2657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1399592" y="564376"/>
            <a:ext cx="3421263" cy="2657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4815159" y="574766"/>
            <a:ext cx="1195499" cy="2657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9" y="564376"/>
            <a:ext cx="5334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707191" y="116732"/>
            <a:ext cx="27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grpSp>
        <p:nvGrpSpPr>
          <p:cNvPr id="19" name="Gruppo 18"/>
          <p:cNvGrpSpPr/>
          <p:nvPr/>
        </p:nvGrpSpPr>
        <p:grpSpPr>
          <a:xfrm>
            <a:off x="2616114" y="4640001"/>
            <a:ext cx="7031840" cy="1793570"/>
            <a:chOff x="2238425" y="4325800"/>
            <a:chExt cx="7031840" cy="1793570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425" y="4336190"/>
              <a:ext cx="3515920" cy="1783180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4345" y="4325800"/>
              <a:ext cx="3515920" cy="1790973"/>
            </a:xfrm>
            <a:prstGeom prst="rect">
              <a:avLst/>
            </a:prstGeom>
          </p:spPr>
        </p:pic>
      </p:grpSp>
      <p:sp>
        <p:nvSpPr>
          <p:cNvPr id="12" name="CasellaDiTesto 11"/>
          <p:cNvSpPr txBox="1"/>
          <p:nvPr/>
        </p:nvSpPr>
        <p:spPr>
          <a:xfrm>
            <a:off x="4470063" y="4029466"/>
            <a:ext cx="370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Activation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AF()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14401" y="195044"/>
            <a:ext cx="491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Structure</a:t>
            </a:r>
            <a:r>
              <a:rPr lang="it-IT" dirty="0"/>
              <a:t> and </a:t>
            </a:r>
            <a:r>
              <a:rPr lang="it-IT" dirty="0" err="1"/>
              <a:t>Operation</a:t>
            </a:r>
            <a:r>
              <a:rPr lang="it-IT" dirty="0"/>
              <a:t> of the single </a:t>
            </a:r>
            <a:r>
              <a:rPr lang="it-IT" dirty="0" err="1"/>
              <a:t>Neural</a:t>
            </a:r>
            <a:r>
              <a:rPr lang="it-IT" dirty="0"/>
              <a:t> </a:t>
            </a:r>
            <a:r>
              <a:rPr lang="it-IT" dirty="0" err="1"/>
              <a:t>Node</a:t>
            </a:r>
            <a:endParaRPr lang="it-IT" dirty="0"/>
          </a:p>
        </p:txBody>
      </p:sp>
      <p:grpSp>
        <p:nvGrpSpPr>
          <p:cNvPr id="20" name="Gruppo 19"/>
          <p:cNvGrpSpPr/>
          <p:nvPr/>
        </p:nvGrpSpPr>
        <p:grpSpPr>
          <a:xfrm>
            <a:off x="6132034" y="642687"/>
            <a:ext cx="5677791" cy="1682223"/>
            <a:chOff x="5833351" y="1356150"/>
            <a:chExt cx="6005657" cy="1643418"/>
          </a:xfrm>
        </p:grpSpPr>
        <p:grpSp>
          <p:nvGrpSpPr>
            <p:cNvPr id="16" name="Gruppo 15"/>
            <p:cNvGrpSpPr/>
            <p:nvPr/>
          </p:nvGrpSpPr>
          <p:grpSpPr>
            <a:xfrm>
              <a:off x="5833351" y="1356150"/>
              <a:ext cx="6005657" cy="1643418"/>
              <a:chOff x="2435346" y="4728200"/>
              <a:chExt cx="6005657" cy="1643418"/>
            </a:xfrm>
          </p:grpSpPr>
          <p:grpSp>
            <p:nvGrpSpPr>
              <p:cNvPr id="15" name="Gruppo 14"/>
              <p:cNvGrpSpPr/>
              <p:nvPr/>
            </p:nvGrpSpPr>
            <p:grpSpPr>
              <a:xfrm>
                <a:off x="2435346" y="4728200"/>
                <a:ext cx="4126589" cy="1643418"/>
                <a:chOff x="606355" y="4843858"/>
                <a:chExt cx="4069433" cy="1646063"/>
              </a:xfrm>
            </p:grpSpPr>
            <p:pic>
              <p:nvPicPr>
                <p:cNvPr id="5" name="Immagine 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355" y="4843858"/>
                  <a:ext cx="4069433" cy="1646063"/>
                </a:xfrm>
                <a:prstGeom prst="rect">
                  <a:avLst/>
                </a:prstGeom>
              </p:spPr>
            </p:pic>
            <p:sp>
              <p:nvSpPr>
                <p:cNvPr id="4" name="Rettangolo 3"/>
                <p:cNvSpPr/>
                <p:nvPr/>
              </p:nvSpPr>
              <p:spPr>
                <a:xfrm>
                  <a:off x="4095345" y="5606096"/>
                  <a:ext cx="301557" cy="3988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4" name="Rettangolo 13"/>
                <p:cNvSpPr/>
                <p:nvPr/>
              </p:nvSpPr>
              <p:spPr>
                <a:xfrm>
                  <a:off x="1172654" y="5658095"/>
                  <a:ext cx="348236" cy="425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asellaDiTesto 1"/>
                  <p:cNvSpPr txBox="1"/>
                  <p:nvPr/>
                </p:nvSpPr>
                <p:spPr>
                  <a:xfrm>
                    <a:off x="5973340" y="5261815"/>
                    <a:ext cx="2467663" cy="7562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𝑤𝐵𝑖𝑎𝑠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" name="CasellaDiTesto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3340" y="5261815"/>
                    <a:ext cx="2467663" cy="7562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CasellaDiTesto 16"/>
            <p:cNvSpPr txBox="1"/>
            <p:nvPr/>
          </p:nvSpPr>
          <p:spPr>
            <a:xfrm>
              <a:off x="7899215" y="1519553"/>
              <a:ext cx="6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AF()</a:t>
              </a:r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1215957" y="3285365"/>
            <a:ext cx="418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Example</a:t>
            </a:r>
            <a:r>
              <a:rPr lang="it-IT" sz="1400" dirty="0"/>
              <a:t> of a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three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endParaRPr lang="it-IT" sz="14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718215" y="2398936"/>
            <a:ext cx="5091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</a:t>
            </a:r>
            <a:r>
              <a:rPr lang="it-IT" sz="1400" dirty="0" err="1"/>
              <a:t>calculates</a:t>
            </a:r>
            <a:r>
              <a:rPr lang="it-IT" sz="1400" dirty="0"/>
              <a:t> a linear </a:t>
            </a:r>
            <a:r>
              <a:rPr lang="it-IT" sz="1400" dirty="0" err="1"/>
              <a:t>weigthed</a:t>
            </a:r>
            <a:r>
              <a:rPr lang="it-IT" sz="1400" dirty="0"/>
              <a:t> </a:t>
            </a:r>
            <a:r>
              <a:rPr lang="it-IT" sz="1400" dirty="0" err="1"/>
              <a:t>combination</a:t>
            </a:r>
            <a:r>
              <a:rPr lang="it-IT" sz="1400" dirty="0"/>
              <a:t> of the </a:t>
            </a:r>
            <a:r>
              <a:rPr lang="it-IT" sz="1400" dirty="0" err="1"/>
              <a:t>inputs</a:t>
            </a:r>
            <a:r>
              <a:rPr lang="it-IT" sz="1400" dirty="0"/>
              <a:t> plus an </a:t>
            </a:r>
            <a:r>
              <a:rPr lang="it-IT" sz="1400" dirty="0" err="1"/>
              <a:t>arbitrary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</a:t>
            </a:r>
            <a:r>
              <a:rPr lang="it-IT" sz="1400" dirty="0" err="1"/>
              <a:t>bias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sum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processed</a:t>
            </a:r>
            <a:r>
              <a:rPr lang="it-IT" sz="1400" dirty="0"/>
              <a:t> by a </a:t>
            </a:r>
            <a:r>
              <a:rPr lang="it-IT" sz="1400" dirty="0" err="1"/>
              <a:t>nonlinear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</a:t>
            </a: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below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exampled</a:t>
            </a:r>
            <a:r>
              <a:rPr lang="it-IT" sz="1400" dirty="0"/>
              <a:t> of </a:t>
            </a: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70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84" y="1770435"/>
            <a:ext cx="7110920" cy="319654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747693" y="236382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0.4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839778" y="251770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0.3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719804" y="297166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0.6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633632" y="3497402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-0.6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665302" y="396932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-0.6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03133" y="220993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0.1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948631" y="2527439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-0.1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672593" y="26603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061416" y="297166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-0.2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367005" y="327944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-0.4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104458" y="389330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0.2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009455" y="13728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random </a:t>
            </a:r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240265" y="3368710"/>
            <a:ext cx="132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Testing</a:t>
            </a:r>
            <a:r>
              <a:rPr lang="it-IT" dirty="0"/>
              <a:t> Data</a:t>
            </a:r>
          </a:p>
          <a:p>
            <a:r>
              <a:rPr lang="it-IT" dirty="0"/>
              <a:t>50 </a:t>
            </a:r>
            <a:r>
              <a:rPr lang="it-IT" dirty="0" err="1"/>
              <a:t>cases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1660055" y="3587222"/>
            <a:ext cx="377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46486"/>
              </p:ext>
            </p:extLst>
          </p:nvPr>
        </p:nvGraphicFramePr>
        <p:xfrm>
          <a:off x="7946142" y="2114190"/>
          <a:ext cx="4100308" cy="23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77">
                  <a:extLst>
                    <a:ext uri="{9D8B030D-6E8A-4147-A177-3AD203B41FA5}">
                      <a16:colId xmlns:a16="http://schemas.microsoft.com/office/drawing/2014/main" val="858362875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291237890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455533364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922235418"/>
                    </a:ext>
                  </a:extLst>
                </a:gridCol>
              </a:tblGrid>
              <a:tr h="582627"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Versicolor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Virginica</a:t>
                      </a:r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9424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O1</a:t>
                      </a:r>
                    </a:p>
                    <a:p>
                      <a:pPr algn="ctr"/>
                      <a:r>
                        <a:rPr lang="it-IT" sz="14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14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44427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O2 </a:t>
                      </a:r>
                      <a:r>
                        <a:rPr lang="it-IT" sz="1400" dirty="0" err="1"/>
                        <a:t>Versicolor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442042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O3  </a:t>
                      </a:r>
                      <a:r>
                        <a:rPr lang="it-IT" sz="1400" dirty="0" err="1"/>
                        <a:t>Virginica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647268"/>
                  </a:ext>
                </a:extLst>
              </a:tr>
            </a:tbl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8901404" y="1388315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 vs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867834" y="4518208"/>
            <a:ext cx="42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untrained</a:t>
            </a:r>
            <a:r>
              <a:rPr lang="it-IT" sz="1400" dirty="0"/>
              <a:t> network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providing</a:t>
            </a:r>
            <a:r>
              <a:rPr lang="it-IT" sz="1400" dirty="0"/>
              <a:t> </a:t>
            </a:r>
            <a:r>
              <a:rPr lang="it-IT" sz="1400" dirty="0" err="1"/>
              <a:t>alway</a:t>
            </a:r>
            <a:r>
              <a:rPr lang="it-IT" sz="1400" dirty="0"/>
              <a:t> Setosa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. The </a:t>
            </a:r>
            <a:r>
              <a:rPr lang="it-IT" sz="1400" dirty="0" err="1"/>
              <a:t>Correct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Setosa In 14 </a:t>
            </a:r>
            <a:r>
              <a:rPr lang="it-IT" sz="1400" dirty="0" err="1"/>
              <a:t>cases</a:t>
            </a:r>
            <a:r>
              <a:rPr lang="it-IT" sz="1400" dirty="0"/>
              <a:t>, </a:t>
            </a:r>
            <a:r>
              <a:rPr lang="it-IT" sz="1400" dirty="0" err="1"/>
              <a:t>Versicolor</a:t>
            </a:r>
            <a:r>
              <a:rPr lang="it-IT" sz="1400" dirty="0"/>
              <a:t> 13 </a:t>
            </a:r>
            <a:r>
              <a:rPr lang="it-IT" sz="1400" dirty="0" err="1"/>
              <a:t>cases</a:t>
            </a:r>
            <a:r>
              <a:rPr lang="it-IT" sz="1400" dirty="0"/>
              <a:t> and </a:t>
            </a:r>
            <a:r>
              <a:rPr lang="it-IT" sz="1400" dirty="0" err="1"/>
              <a:t>Virginica</a:t>
            </a:r>
            <a:r>
              <a:rPr lang="it-IT" sz="1400" dirty="0"/>
              <a:t> 23 </a:t>
            </a:r>
            <a:r>
              <a:rPr lang="it-IT" sz="1400" dirty="0" err="1"/>
              <a:t>cases</a:t>
            </a:r>
            <a:r>
              <a:rPr lang="it-IT" sz="1400" dirty="0"/>
              <a:t>. </a:t>
            </a:r>
          </a:p>
          <a:p>
            <a:pPr algn="just"/>
            <a:r>
              <a:rPr lang="it-IT" b="1" dirty="0"/>
              <a:t>The </a:t>
            </a:r>
            <a:r>
              <a:rPr lang="it-IT" b="1" dirty="0" err="1"/>
              <a:t>resulting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28%</a:t>
            </a:r>
          </a:p>
        </p:txBody>
      </p:sp>
    </p:spTree>
    <p:extLst>
      <p:ext uri="{BB962C8B-B14F-4D97-AF65-F5344CB8AC3E}">
        <p14:creationId xmlns:p14="http://schemas.microsoft.com/office/powerpoint/2010/main" val="65730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23" y="1746089"/>
            <a:ext cx="6600825" cy="32766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816637" y="235260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0.4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919214" y="2517709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815798" y="301343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-0.3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719804" y="351970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0.8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665302" y="411730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79165" y="219871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0.3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948631" y="2527439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-0.7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60733" y="26804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171802" y="297069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-0.6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527336" y="351970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230703" y="391806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-0.4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719804" y="1393709"/>
            <a:ext cx="387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after</a:t>
            </a:r>
            <a:r>
              <a:rPr lang="it-IT" dirty="0"/>
              <a:t> one training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40265" y="3368710"/>
            <a:ext cx="132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Testing</a:t>
            </a:r>
            <a:r>
              <a:rPr lang="it-IT" dirty="0"/>
              <a:t> Data</a:t>
            </a:r>
          </a:p>
          <a:p>
            <a:r>
              <a:rPr lang="it-IT" dirty="0"/>
              <a:t>50 </a:t>
            </a:r>
            <a:r>
              <a:rPr lang="it-IT" dirty="0" err="1"/>
              <a:t>cases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1660055" y="3587222"/>
            <a:ext cx="377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69459"/>
              </p:ext>
            </p:extLst>
          </p:nvPr>
        </p:nvGraphicFramePr>
        <p:xfrm>
          <a:off x="7946142" y="2114190"/>
          <a:ext cx="4100308" cy="23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77">
                  <a:extLst>
                    <a:ext uri="{9D8B030D-6E8A-4147-A177-3AD203B41FA5}">
                      <a16:colId xmlns:a16="http://schemas.microsoft.com/office/drawing/2014/main" val="858362875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291237890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455533364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922235418"/>
                    </a:ext>
                  </a:extLst>
                </a:gridCol>
              </a:tblGrid>
              <a:tr h="582627"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Versicolor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Virginica</a:t>
                      </a:r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9424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O1</a:t>
                      </a:r>
                    </a:p>
                    <a:p>
                      <a:pPr algn="ctr"/>
                      <a:r>
                        <a:rPr lang="it-IT" sz="14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14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44427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O2 </a:t>
                      </a:r>
                      <a:r>
                        <a:rPr lang="it-IT" sz="1400" dirty="0" err="1"/>
                        <a:t>Versicolor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442042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O3  </a:t>
                      </a:r>
                      <a:r>
                        <a:rPr lang="it-IT" sz="1400" dirty="0" err="1"/>
                        <a:t>Virginica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647268"/>
                  </a:ext>
                </a:extLst>
              </a:tr>
            </a:tbl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8901404" y="1388315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 vs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867834" y="4518208"/>
            <a:ext cx="42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After</a:t>
            </a:r>
            <a:r>
              <a:rPr lang="it-IT" sz="1400" dirty="0"/>
              <a:t> one </a:t>
            </a:r>
            <a:r>
              <a:rPr lang="it-IT" sz="1400" dirty="0" err="1"/>
              <a:t>cycle</a:t>
            </a:r>
            <a:r>
              <a:rPr lang="it-IT" sz="1400" dirty="0"/>
              <a:t> training the network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providing</a:t>
            </a:r>
            <a:r>
              <a:rPr lang="it-IT" sz="1400" dirty="0"/>
              <a:t> </a:t>
            </a:r>
            <a:r>
              <a:rPr lang="it-IT" sz="1400" dirty="0" err="1"/>
              <a:t>alway</a:t>
            </a:r>
            <a:r>
              <a:rPr lang="it-IT" sz="1400" dirty="0"/>
              <a:t> Setosa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. The </a:t>
            </a:r>
            <a:r>
              <a:rPr lang="it-IT" sz="1400" dirty="0" err="1"/>
              <a:t>Correct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Setosa In 14 </a:t>
            </a:r>
            <a:r>
              <a:rPr lang="it-IT" sz="1400" dirty="0" err="1"/>
              <a:t>cases</a:t>
            </a:r>
            <a:r>
              <a:rPr lang="it-IT" sz="1400" dirty="0"/>
              <a:t>, </a:t>
            </a:r>
            <a:r>
              <a:rPr lang="it-IT" sz="1400" dirty="0" err="1"/>
              <a:t>Versicolor</a:t>
            </a:r>
            <a:r>
              <a:rPr lang="it-IT" sz="1400" dirty="0"/>
              <a:t> 13 </a:t>
            </a:r>
            <a:r>
              <a:rPr lang="it-IT" sz="1400" dirty="0" err="1"/>
              <a:t>cases</a:t>
            </a:r>
            <a:r>
              <a:rPr lang="it-IT" sz="1400" dirty="0"/>
              <a:t> and </a:t>
            </a:r>
            <a:r>
              <a:rPr lang="it-IT" sz="1400" dirty="0" err="1"/>
              <a:t>Virginica</a:t>
            </a:r>
            <a:r>
              <a:rPr lang="it-IT" sz="1400" dirty="0"/>
              <a:t> 23 </a:t>
            </a:r>
            <a:r>
              <a:rPr lang="it-IT" sz="1400" dirty="0" err="1"/>
              <a:t>cases</a:t>
            </a:r>
            <a:r>
              <a:rPr lang="it-IT" sz="1400" dirty="0"/>
              <a:t>. </a:t>
            </a:r>
          </a:p>
          <a:p>
            <a:pPr algn="just"/>
            <a:r>
              <a:rPr lang="it-IT" b="1" dirty="0"/>
              <a:t>The </a:t>
            </a:r>
            <a:r>
              <a:rPr lang="it-IT" b="1" dirty="0" err="1"/>
              <a:t>resulting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28%</a:t>
            </a:r>
          </a:p>
        </p:txBody>
      </p:sp>
    </p:spTree>
    <p:extLst>
      <p:ext uri="{BB962C8B-B14F-4D97-AF65-F5344CB8AC3E}">
        <p14:creationId xmlns:p14="http://schemas.microsoft.com/office/powerpoint/2010/main" val="108882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15" y="1676842"/>
            <a:ext cx="7321712" cy="320324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916725" y="233326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-5.5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995246" y="250716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-5.2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993087" y="3013435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-21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898699" y="34714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45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747955" y="407195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79165" y="21987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9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948631" y="252743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-19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60733" y="268048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-5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171802" y="297069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9.6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527336" y="351970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-3.4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171802" y="390699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7.7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205356" y="1393052"/>
            <a:ext cx="438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after</a:t>
            </a:r>
            <a:r>
              <a:rPr lang="it-IT" dirty="0"/>
              <a:t> multiple training </a:t>
            </a:r>
            <a:r>
              <a:rPr lang="it-IT" dirty="0" err="1"/>
              <a:t>cycles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40265" y="3368710"/>
            <a:ext cx="132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Testing</a:t>
            </a:r>
            <a:r>
              <a:rPr lang="it-IT" dirty="0"/>
              <a:t> Data</a:t>
            </a:r>
          </a:p>
          <a:p>
            <a:r>
              <a:rPr lang="it-IT" dirty="0"/>
              <a:t>50 </a:t>
            </a:r>
            <a:r>
              <a:rPr lang="it-IT" dirty="0" err="1"/>
              <a:t>cases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1660055" y="3587222"/>
            <a:ext cx="377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11633"/>
              </p:ext>
            </p:extLst>
          </p:nvPr>
        </p:nvGraphicFramePr>
        <p:xfrm>
          <a:off x="7946142" y="2114190"/>
          <a:ext cx="4100308" cy="23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77">
                  <a:extLst>
                    <a:ext uri="{9D8B030D-6E8A-4147-A177-3AD203B41FA5}">
                      <a16:colId xmlns:a16="http://schemas.microsoft.com/office/drawing/2014/main" val="858362875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291237890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455533364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922235418"/>
                    </a:ext>
                  </a:extLst>
                </a:gridCol>
              </a:tblGrid>
              <a:tr h="582627"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Versicolor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Virginica</a:t>
                      </a:r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9424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O1</a:t>
                      </a:r>
                    </a:p>
                    <a:p>
                      <a:pPr algn="ctr"/>
                      <a:r>
                        <a:rPr lang="it-IT" sz="14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14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44427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O2 </a:t>
                      </a:r>
                      <a:r>
                        <a:rPr lang="it-IT" sz="1400" dirty="0" err="1"/>
                        <a:t>Versicolor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442042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O3  </a:t>
                      </a:r>
                      <a:r>
                        <a:rPr lang="it-IT" sz="1400" dirty="0" err="1"/>
                        <a:t>Virginica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647268"/>
                  </a:ext>
                </a:extLst>
              </a:tr>
            </a:tbl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8901404" y="1388315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 vs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867834" y="4518208"/>
            <a:ext cx="42569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After</a:t>
            </a:r>
            <a:r>
              <a:rPr lang="it-IT" sz="1400" dirty="0"/>
              <a:t> </a:t>
            </a:r>
            <a:r>
              <a:rPr lang="it-IT" sz="1400" dirty="0" err="1"/>
              <a:t>several</a:t>
            </a:r>
            <a:r>
              <a:rPr lang="it-IT" sz="1400" dirty="0"/>
              <a:t> </a:t>
            </a:r>
            <a:r>
              <a:rPr lang="it-IT" sz="1400" dirty="0" err="1"/>
              <a:t>cycles</a:t>
            </a:r>
            <a:r>
              <a:rPr lang="it-IT" sz="1400" dirty="0"/>
              <a:t> training the network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providing</a:t>
            </a:r>
            <a:r>
              <a:rPr lang="it-IT" sz="1400" dirty="0"/>
              <a:t> Setosa and </a:t>
            </a:r>
            <a:r>
              <a:rPr lang="it-IT" sz="1400" dirty="0" err="1"/>
              <a:t>Versicolor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. The Setosa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correctly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,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Versicolor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correctly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 13 </a:t>
            </a:r>
            <a:r>
              <a:rPr lang="it-IT" sz="1400" dirty="0" err="1"/>
              <a:t>times</a:t>
            </a:r>
            <a:r>
              <a:rPr lang="it-IT" sz="1400" dirty="0"/>
              <a:t> and 23 </a:t>
            </a:r>
            <a:r>
              <a:rPr lang="it-IT" sz="1400" dirty="0" err="1"/>
              <a:t>times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wrong</a:t>
            </a:r>
            <a:r>
              <a:rPr lang="it-IT" sz="1400" dirty="0"/>
              <a:t>.</a:t>
            </a:r>
          </a:p>
          <a:p>
            <a:pPr algn="just"/>
            <a:r>
              <a:rPr lang="it-IT" b="1" dirty="0"/>
              <a:t>The </a:t>
            </a:r>
            <a:r>
              <a:rPr lang="it-IT" b="1" dirty="0" err="1"/>
              <a:t>resulting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54%</a:t>
            </a:r>
          </a:p>
        </p:txBody>
      </p:sp>
    </p:spTree>
    <p:extLst>
      <p:ext uri="{BB962C8B-B14F-4D97-AF65-F5344CB8AC3E}">
        <p14:creationId xmlns:p14="http://schemas.microsoft.com/office/powerpoint/2010/main" val="243233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26" y="1774469"/>
            <a:ext cx="6785752" cy="3666236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3205356" y="1393052"/>
            <a:ext cx="513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Neural</a:t>
            </a:r>
            <a:r>
              <a:rPr lang="it-IT" dirty="0"/>
              <a:t> Network with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in the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40265" y="3368710"/>
            <a:ext cx="132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Testing</a:t>
            </a:r>
            <a:r>
              <a:rPr lang="it-IT" dirty="0"/>
              <a:t> Data</a:t>
            </a:r>
          </a:p>
          <a:p>
            <a:r>
              <a:rPr lang="it-IT" dirty="0"/>
              <a:t>50 </a:t>
            </a:r>
            <a:r>
              <a:rPr lang="it-IT" dirty="0" err="1"/>
              <a:t>cases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1660055" y="3587222"/>
            <a:ext cx="377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62991"/>
              </p:ext>
            </p:extLst>
          </p:nvPr>
        </p:nvGraphicFramePr>
        <p:xfrm>
          <a:off x="7946142" y="2114190"/>
          <a:ext cx="4100308" cy="23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77">
                  <a:extLst>
                    <a:ext uri="{9D8B030D-6E8A-4147-A177-3AD203B41FA5}">
                      <a16:colId xmlns:a16="http://schemas.microsoft.com/office/drawing/2014/main" val="858362875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291237890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455533364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922235418"/>
                    </a:ext>
                  </a:extLst>
                </a:gridCol>
              </a:tblGrid>
              <a:tr h="582627"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Versicolor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Virginica</a:t>
                      </a:r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9424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O1</a:t>
                      </a:r>
                    </a:p>
                    <a:p>
                      <a:pPr algn="ctr"/>
                      <a:r>
                        <a:rPr lang="it-IT" sz="14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14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44427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O2 </a:t>
                      </a:r>
                      <a:r>
                        <a:rPr lang="it-IT" sz="1400" dirty="0" err="1"/>
                        <a:t>Versicolor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11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442042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O3  </a:t>
                      </a:r>
                      <a:r>
                        <a:rPr lang="it-IT" sz="1400" dirty="0" err="1"/>
                        <a:t>Virginica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647268"/>
                  </a:ext>
                </a:extLst>
              </a:tr>
            </a:tbl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8901404" y="1388315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 vs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867834" y="4518208"/>
            <a:ext cx="42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three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nodes</a:t>
            </a:r>
            <a:r>
              <a:rPr lang="it-IT" sz="1400" dirty="0"/>
              <a:t> Network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providing</a:t>
            </a:r>
            <a:r>
              <a:rPr lang="it-IT" sz="1400" dirty="0"/>
              <a:t> </a:t>
            </a:r>
            <a:r>
              <a:rPr lang="it-IT" sz="1400" dirty="0" err="1"/>
              <a:t>wrong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r>
              <a:rPr lang="it-IT" sz="1400" dirty="0"/>
              <a:t> in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cases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where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Versicolor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 </a:t>
            </a:r>
            <a:r>
              <a:rPr lang="it-IT" sz="1400" dirty="0" err="1"/>
              <a:t>Virginica</a:t>
            </a:r>
            <a:r>
              <a:rPr lang="it-IT" sz="1400" dirty="0"/>
              <a:t>. </a:t>
            </a:r>
          </a:p>
          <a:p>
            <a:pPr algn="just"/>
            <a:r>
              <a:rPr lang="it-IT" b="1" dirty="0"/>
              <a:t>The </a:t>
            </a:r>
            <a:r>
              <a:rPr lang="it-IT" b="1" dirty="0" err="1"/>
              <a:t>resulting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96%</a:t>
            </a:r>
          </a:p>
        </p:txBody>
      </p:sp>
    </p:spTree>
    <p:extLst>
      <p:ext uri="{BB962C8B-B14F-4D97-AF65-F5344CB8AC3E}">
        <p14:creationId xmlns:p14="http://schemas.microsoft.com/office/powerpoint/2010/main" val="296452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490281" y="1566152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2490280" y="2195207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2490280" y="2850201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490280" y="3524647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4452025" y="2470822"/>
            <a:ext cx="379379" cy="379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6317677" y="1339828"/>
            <a:ext cx="379379" cy="37937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6277582" y="2470821"/>
            <a:ext cx="379379" cy="37937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6280824" y="3721684"/>
            <a:ext cx="379379" cy="37937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cxnSpLocks/>
            <a:stCxn id="2" idx="6"/>
          </p:cNvCxnSpPr>
          <p:nvPr/>
        </p:nvCxnSpPr>
        <p:spPr>
          <a:xfrm>
            <a:off x="2869660" y="1755842"/>
            <a:ext cx="1582365" cy="90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cxnSpLocks/>
            <a:stCxn id="3" idx="6"/>
            <a:endCxn id="6" idx="2"/>
          </p:cNvCxnSpPr>
          <p:nvPr/>
        </p:nvCxnSpPr>
        <p:spPr>
          <a:xfrm>
            <a:off x="2869659" y="2384897"/>
            <a:ext cx="1582366" cy="27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cxnSpLocks/>
            <a:stCxn id="4" idx="6"/>
            <a:endCxn id="6" idx="2"/>
          </p:cNvCxnSpPr>
          <p:nvPr/>
        </p:nvCxnSpPr>
        <p:spPr>
          <a:xfrm flipV="1">
            <a:off x="2869659" y="2660512"/>
            <a:ext cx="1582366" cy="37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cxnSpLocks/>
            <a:stCxn id="5" idx="7"/>
            <a:endCxn id="6" idx="2"/>
          </p:cNvCxnSpPr>
          <p:nvPr/>
        </p:nvCxnSpPr>
        <p:spPr>
          <a:xfrm flipV="1">
            <a:off x="2814100" y="2660512"/>
            <a:ext cx="1637925" cy="91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3780817" y="1156780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5" name="Connettore 2 24"/>
          <p:cNvCxnSpPr>
            <a:cxnSpLocks/>
            <a:stCxn id="24" idx="5"/>
            <a:endCxn id="6" idx="2"/>
          </p:cNvCxnSpPr>
          <p:nvPr/>
        </p:nvCxnSpPr>
        <p:spPr>
          <a:xfrm>
            <a:off x="4104637" y="1480600"/>
            <a:ext cx="347388" cy="117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cxnSpLocks/>
            <a:stCxn id="6" idx="7"/>
            <a:endCxn id="7" idx="2"/>
          </p:cNvCxnSpPr>
          <p:nvPr/>
        </p:nvCxnSpPr>
        <p:spPr>
          <a:xfrm flipV="1">
            <a:off x="4775845" y="1529518"/>
            <a:ext cx="1541832" cy="99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cxnSpLocks/>
            <a:stCxn id="6" idx="6"/>
            <a:endCxn id="8" idx="2"/>
          </p:cNvCxnSpPr>
          <p:nvPr/>
        </p:nvCxnSpPr>
        <p:spPr>
          <a:xfrm flipV="1">
            <a:off x="4831404" y="2660511"/>
            <a:ext cx="1446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cxnSpLocks/>
            <a:stCxn id="6" idx="5"/>
            <a:endCxn id="9" idx="2"/>
          </p:cNvCxnSpPr>
          <p:nvPr/>
        </p:nvCxnSpPr>
        <p:spPr>
          <a:xfrm>
            <a:off x="4775845" y="2794642"/>
            <a:ext cx="1504979" cy="111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/>
          <p:cNvSpPr/>
          <p:nvPr/>
        </p:nvSpPr>
        <p:spPr>
          <a:xfrm>
            <a:off x="5144092" y="1156779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Connettore 2 39"/>
          <p:cNvCxnSpPr>
            <a:cxnSpLocks/>
            <a:stCxn id="39" idx="6"/>
            <a:endCxn id="7" idx="2"/>
          </p:cNvCxnSpPr>
          <p:nvPr/>
        </p:nvCxnSpPr>
        <p:spPr>
          <a:xfrm>
            <a:off x="5523471" y="1346469"/>
            <a:ext cx="794206" cy="18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cxnSpLocks/>
            <a:stCxn id="39" idx="5"/>
            <a:endCxn id="8" idx="2"/>
          </p:cNvCxnSpPr>
          <p:nvPr/>
        </p:nvCxnSpPr>
        <p:spPr>
          <a:xfrm>
            <a:off x="5467912" y="1480599"/>
            <a:ext cx="809670" cy="117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cxnSpLocks/>
            <a:stCxn id="39" idx="4"/>
            <a:endCxn id="9" idx="2"/>
          </p:cNvCxnSpPr>
          <p:nvPr/>
        </p:nvCxnSpPr>
        <p:spPr>
          <a:xfrm>
            <a:off x="5333782" y="1536158"/>
            <a:ext cx="947042" cy="23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050927" y="1534541"/>
            <a:ext cx="138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Sepal</a:t>
            </a:r>
            <a:r>
              <a:rPr lang="it-IT" dirty="0"/>
              <a:t> </a:t>
            </a:r>
            <a:r>
              <a:rPr lang="it-IT" dirty="0" err="1"/>
              <a:t>Length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1050927" y="218111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Sepal</a:t>
            </a:r>
            <a:r>
              <a:rPr lang="it-IT" dirty="0"/>
              <a:t> </a:t>
            </a:r>
            <a:r>
              <a:rPr lang="it-IT" dirty="0" err="1"/>
              <a:t>Width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1075037" y="2861738"/>
            <a:ext cx="134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Petal</a:t>
            </a:r>
            <a:r>
              <a:rPr lang="it-IT" dirty="0"/>
              <a:t> </a:t>
            </a:r>
            <a:r>
              <a:rPr lang="it-IT" dirty="0" err="1"/>
              <a:t>Length</a:t>
            </a:r>
            <a:endParaRPr lang="it-IT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1101554" y="3505193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Petal</a:t>
            </a:r>
            <a:r>
              <a:rPr lang="it-IT" dirty="0"/>
              <a:t> </a:t>
            </a:r>
            <a:r>
              <a:rPr lang="it-IT" dirty="0" err="1"/>
              <a:t>Width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6711100" y="1316547"/>
            <a:ext cx="80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Setosa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6697056" y="2470821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Versicolor</a:t>
            </a:r>
            <a:endParaRPr lang="it-IT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6697056" y="3731731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Virginica</a:t>
            </a:r>
            <a:endParaRPr lang="it-IT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148267" y="18186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w1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3093816" y="22439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w2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3161255" y="27282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w3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3161255" y="305812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w4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080076" y="17840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w5</a:t>
            </a:r>
          </a:p>
        </p:txBody>
      </p:sp>
      <p:sp>
        <p:nvSpPr>
          <p:cNvPr id="62" name="CasellaDiTesto 61"/>
          <p:cNvSpPr txBox="1"/>
          <p:nvPr/>
        </p:nvSpPr>
        <p:spPr>
          <a:xfrm>
            <a:off x="4909578" y="212300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w9</a:t>
            </a:r>
          </a:p>
        </p:txBody>
      </p:sp>
      <p:sp>
        <p:nvSpPr>
          <p:cNvPr id="63" name="CasellaDiTesto 62"/>
          <p:cNvSpPr txBox="1"/>
          <p:nvPr/>
        </p:nvSpPr>
        <p:spPr>
          <a:xfrm>
            <a:off x="5619107" y="1239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w6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5084465" y="30460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w11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5172763" y="24548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w10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5734413" y="2010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w7</a:t>
            </a:r>
          </a:p>
        </p:txBody>
      </p:sp>
      <p:sp>
        <p:nvSpPr>
          <p:cNvPr id="67" name="CasellaDiTesto 66"/>
          <p:cNvSpPr txBox="1"/>
          <p:nvPr/>
        </p:nvSpPr>
        <p:spPr>
          <a:xfrm>
            <a:off x="5179369" y="16507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w8</a:t>
            </a:r>
          </a:p>
        </p:txBody>
      </p:sp>
    </p:spTree>
    <p:extLst>
      <p:ext uri="{BB962C8B-B14F-4D97-AF65-F5344CB8AC3E}">
        <p14:creationId xmlns:p14="http://schemas.microsoft.com/office/powerpoint/2010/main" val="1318422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534</Words>
  <Application>Microsoft Office PowerPoint</Application>
  <PresentationFormat>Widescreen</PresentationFormat>
  <Paragraphs>194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Vignali Luca</dc:creator>
  <cp:lastModifiedBy>Vignali Luca</cp:lastModifiedBy>
  <cp:revision>14</cp:revision>
  <dcterms:created xsi:type="dcterms:W3CDTF">2017-03-28T15:06:17Z</dcterms:created>
  <dcterms:modified xsi:type="dcterms:W3CDTF">2017-04-05T09:08:36Z</dcterms:modified>
</cp:coreProperties>
</file>