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30/03/2017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8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30/03/2017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19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30/03/2017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114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30/03/2017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79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30/03/2017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58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30/03/2017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8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30/03/2017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82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30/03/2017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76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30/03/2017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150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30/03/2017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7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30/03/2017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96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15808-8B7D-4DE2-9E62-06EEBAEB5E54}" type="datetimeFigureOut">
              <a:rPr lang="it-IT" smtClean="0"/>
              <a:t>30/03/2017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107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79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7" y="219741"/>
            <a:ext cx="3638991" cy="296274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887" y="286349"/>
            <a:ext cx="2991526" cy="299152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8" y="3556869"/>
            <a:ext cx="3638991" cy="2583311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27498" y="2894913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IRIS VIRGINICA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616867" y="2894913"/>
            <a:ext cx="175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IRIS VERSICOLOR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006824" y="5770848"/>
            <a:ext cx="129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IRIS SETOSA</a:t>
            </a:r>
          </a:p>
        </p:txBody>
      </p:sp>
      <p:pic>
        <p:nvPicPr>
          <p:cNvPr id="1026" name="Picture 2" descr="Image result for iris petal and sepa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0"/>
          <a:stretch/>
        </p:blipFill>
        <p:spPr bwMode="auto">
          <a:xfrm>
            <a:off x="4382041" y="3586096"/>
            <a:ext cx="4034372" cy="255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95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51452"/>
              </p:ext>
            </p:extLst>
          </p:nvPr>
        </p:nvGraphicFramePr>
        <p:xfrm>
          <a:off x="2032000" y="719666"/>
          <a:ext cx="72124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04">
                  <a:extLst>
                    <a:ext uri="{9D8B030D-6E8A-4147-A177-3AD203B41FA5}">
                      <a16:colId xmlns:a16="http://schemas.microsoft.com/office/drawing/2014/main" val="3566388050"/>
                    </a:ext>
                  </a:extLst>
                </a:gridCol>
                <a:gridCol w="1387793">
                  <a:extLst>
                    <a:ext uri="{9D8B030D-6E8A-4147-A177-3AD203B41FA5}">
                      <a16:colId xmlns:a16="http://schemas.microsoft.com/office/drawing/2014/main" val="3103202892"/>
                    </a:ext>
                  </a:extLst>
                </a:gridCol>
                <a:gridCol w="1405636">
                  <a:extLst>
                    <a:ext uri="{9D8B030D-6E8A-4147-A177-3AD203B41FA5}">
                      <a16:colId xmlns:a16="http://schemas.microsoft.com/office/drawing/2014/main" val="1535945896"/>
                    </a:ext>
                  </a:extLst>
                </a:gridCol>
                <a:gridCol w="1351725">
                  <a:extLst>
                    <a:ext uri="{9D8B030D-6E8A-4147-A177-3AD203B41FA5}">
                      <a16:colId xmlns:a16="http://schemas.microsoft.com/office/drawing/2014/main" val="8094126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95761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Sepal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Length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Sepal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Width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Petal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Length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Petal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Width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Iris </a:t>
                      </a:r>
                      <a:r>
                        <a:rPr lang="it-IT" dirty="0" err="1"/>
                        <a:t>Species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03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 dirty="0">
                          <a:effectLst/>
                        </a:rPr>
                        <a:t>6.8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>
                          <a:effectLst/>
                        </a:rPr>
                        <a:t>2.8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>
                          <a:effectLst/>
                        </a:rPr>
                        <a:t>4.8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>
                          <a:effectLst/>
                        </a:rPr>
                        <a:t>1.4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>
                          <a:effectLst/>
                        </a:rPr>
                        <a:t>versicolor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812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 dirty="0">
                          <a:effectLst/>
                        </a:rPr>
                        <a:t>4.8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>
                          <a:effectLst/>
                        </a:rPr>
                        <a:t>3.0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>
                          <a:effectLst/>
                        </a:rPr>
                        <a:t>1.4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>
                          <a:effectLst/>
                        </a:rPr>
                        <a:t>0.3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>
                          <a:effectLst/>
                        </a:rPr>
                        <a:t>setosa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8914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 dirty="0">
                          <a:effectLst/>
                        </a:rPr>
                        <a:t>6.1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>
                          <a:effectLst/>
                        </a:rPr>
                        <a:t>2.9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>
                          <a:effectLst/>
                        </a:rPr>
                        <a:t>4.7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>
                          <a:effectLst/>
                        </a:rPr>
                        <a:t>1.4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dirty="0" err="1">
                          <a:effectLst/>
                        </a:rPr>
                        <a:t>versicolor</a:t>
                      </a:r>
                      <a:endParaRPr lang="it-IT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7743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 dirty="0">
                          <a:effectLst/>
                        </a:rPr>
                        <a:t>5.8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dirty="0">
                          <a:effectLst/>
                        </a:rPr>
                        <a:t>2.7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dirty="0">
                          <a:effectLst/>
                        </a:rPr>
                        <a:t>5.1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dirty="0">
                          <a:effectLst/>
                        </a:rPr>
                        <a:t>1.9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dirty="0" err="1">
                          <a:effectLst/>
                        </a:rPr>
                        <a:t>virginica</a:t>
                      </a:r>
                      <a:endParaRPr lang="it-IT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65285984"/>
                  </a:ext>
                </a:extLst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2032000" y="270588"/>
            <a:ext cx="725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TRAINING PHASE: The </a:t>
            </a:r>
            <a:r>
              <a:rPr lang="it-IT" dirty="0" err="1"/>
              <a:t>Neural</a:t>
            </a:r>
            <a:r>
              <a:rPr lang="it-IT" dirty="0"/>
              <a:t> Network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learn</a:t>
            </a:r>
            <a:r>
              <a:rPr lang="it-IT" dirty="0"/>
              <a:t> from 100 </a:t>
            </a:r>
            <a:r>
              <a:rPr lang="it-IT" dirty="0" err="1"/>
              <a:t>samples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: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981345" y="3054220"/>
            <a:ext cx="735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TESTING PHASE: The </a:t>
            </a:r>
            <a:r>
              <a:rPr lang="it-IT" dirty="0" err="1"/>
              <a:t>Neural</a:t>
            </a:r>
            <a:r>
              <a:rPr lang="it-IT" dirty="0"/>
              <a:t> Network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tested</a:t>
            </a:r>
            <a:r>
              <a:rPr lang="it-IT" dirty="0"/>
              <a:t> with 50 </a:t>
            </a:r>
            <a:r>
              <a:rPr lang="it-IT" dirty="0" err="1"/>
              <a:t>samples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.</a:t>
            </a: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03944"/>
              </p:ext>
            </p:extLst>
          </p:nvPr>
        </p:nvGraphicFramePr>
        <p:xfrm>
          <a:off x="2001269" y="3557585"/>
          <a:ext cx="72124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04">
                  <a:extLst>
                    <a:ext uri="{9D8B030D-6E8A-4147-A177-3AD203B41FA5}">
                      <a16:colId xmlns:a16="http://schemas.microsoft.com/office/drawing/2014/main" val="3566388050"/>
                    </a:ext>
                  </a:extLst>
                </a:gridCol>
                <a:gridCol w="1387793">
                  <a:extLst>
                    <a:ext uri="{9D8B030D-6E8A-4147-A177-3AD203B41FA5}">
                      <a16:colId xmlns:a16="http://schemas.microsoft.com/office/drawing/2014/main" val="3103202892"/>
                    </a:ext>
                  </a:extLst>
                </a:gridCol>
                <a:gridCol w="1405636">
                  <a:extLst>
                    <a:ext uri="{9D8B030D-6E8A-4147-A177-3AD203B41FA5}">
                      <a16:colId xmlns:a16="http://schemas.microsoft.com/office/drawing/2014/main" val="1535945896"/>
                    </a:ext>
                  </a:extLst>
                </a:gridCol>
                <a:gridCol w="1351725">
                  <a:extLst>
                    <a:ext uri="{9D8B030D-6E8A-4147-A177-3AD203B41FA5}">
                      <a16:colId xmlns:a16="http://schemas.microsoft.com/office/drawing/2014/main" val="8094126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95761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Sepal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Length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Sepal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Width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Petal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Length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Petal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Width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Iris </a:t>
                      </a:r>
                      <a:r>
                        <a:rPr lang="it-IT" dirty="0" err="1"/>
                        <a:t>Species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03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 dirty="0">
                          <a:effectLst/>
                        </a:rPr>
                        <a:t>5.0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dirty="0">
                          <a:effectLst/>
                        </a:rPr>
                        <a:t>3.4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dirty="0">
                          <a:effectLst/>
                        </a:rPr>
                        <a:t>1.5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>
                          <a:effectLst/>
                        </a:rPr>
                        <a:t>0.2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>
                          <a:effectLst/>
                        </a:rPr>
                        <a:t>?</a:t>
                      </a:r>
                    </a:p>
                  </a:txBody>
                  <a:tcPr marL="38100" marR="38100" marT="38100" marB="3810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>
                          <a:effectLst/>
                        </a:rPr>
                        <a:t>5.6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>
                          <a:effectLst/>
                        </a:rPr>
                        <a:t>3.0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dirty="0">
                          <a:effectLst/>
                        </a:rPr>
                        <a:t>4.5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dirty="0">
                          <a:effectLst/>
                        </a:rPr>
                        <a:t>1.5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>
                          <a:effectLst/>
                        </a:rPr>
                        <a:t>?</a:t>
                      </a:r>
                    </a:p>
                  </a:txBody>
                  <a:tcPr marL="38100" marR="38100" marT="38100" marB="3810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14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>
                          <a:effectLst/>
                        </a:rPr>
                        <a:t>5.9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>
                          <a:effectLst/>
                        </a:rPr>
                        <a:t>3.2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>
                          <a:effectLst/>
                        </a:rPr>
                        <a:t>4.8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dirty="0">
                          <a:effectLst/>
                        </a:rPr>
                        <a:t>1.8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>
                          <a:effectLst/>
                        </a:rPr>
                        <a:t>?</a:t>
                      </a:r>
                    </a:p>
                  </a:txBody>
                  <a:tcPr marL="38100" marR="38100" marT="38100" marB="3810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3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>
                          <a:effectLst/>
                        </a:rPr>
                        <a:t>6.7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>
                          <a:effectLst/>
                        </a:rPr>
                        <a:t>3.3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>
                          <a:effectLst/>
                        </a:rPr>
                        <a:t>5.7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dirty="0">
                          <a:effectLst/>
                        </a:rPr>
                        <a:t>2.1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dirty="0">
                          <a:effectLst/>
                        </a:rPr>
                        <a:t>?</a:t>
                      </a:r>
                    </a:p>
                  </a:txBody>
                  <a:tcPr marL="38100" marR="38100" marT="38100" marB="3810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85984"/>
                  </a:ext>
                </a:extLst>
              </a:tr>
            </a:tbl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2001269" y="5545818"/>
            <a:ext cx="721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know the </a:t>
            </a:r>
            <a:r>
              <a:rPr lang="it-IT" dirty="0" err="1"/>
              <a:t>correct</a:t>
            </a:r>
            <a:r>
              <a:rPr lang="it-IT" dirty="0"/>
              <a:t> Iris </a:t>
            </a:r>
            <a:r>
              <a:rPr lang="it-IT" dirty="0" err="1"/>
              <a:t>Species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sample,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compare the </a:t>
            </a:r>
            <a:r>
              <a:rPr lang="it-IT" dirty="0" err="1"/>
              <a:t>Neural</a:t>
            </a:r>
            <a:r>
              <a:rPr lang="it-IT" dirty="0"/>
              <a:t> Network output with the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answer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430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707191" y="116732"/>
            <a:ext cx="276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Neural</a:t>
            </a:r>
            <a:r>
              <a:rPr lang="it-IT" dirty="0"/>
              <a:t> Network</a:t>
            </a:r>
          </a:p>
        </p:txBody>
      </p:sp>
      <p:grpSp>
        <p:nvGrpSpPr>
          <p:cNvPr id="19" name="Gruppo 18"/>
          <p:cNvGrpSpPr/>
          <p:nvPr/>
        </p:nvGrpSpPr>
        <p:grpSpPr>
          <a:xfrm>
            <a:off x="2616114" y="4640001"/>
            <a:ext cx="7031840" cy="1793570"/>
            <a:chOff x="2238425" y="4325800"/>
            <a:chExt cx="7031840" cy="1793570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425" y="4336190"/>
              <a:ext cx="3515920" cy="1783180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4345" y="4325800"/>
              <a:ext cx="3515920" cy="1790973"/>
            </a:xfrm>
            <a:prstGeom prst="rect">
              <a:avLst/>
            </a:prstGeom>
          </p:spPr>
        </p:pic>
      </p:grpSp>
      <p:sp>
        <p:nvSpPr>
          <p:cNvPr id="12" name="CasellaDiTesto 11"/>
          <p:cNvSpPr txBox="1"/>
          <p:nvPr/>
        </p:nvSpPr>
        <p:spPr>
          <a:xfrm>
            <a:off x="4470063" y="4029466"/>
            <a:ext cx="370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Examples</a:t>
            </a:r>
            <a:r>
              <a:rPr lang="it-IT" dirty="0"/>
              <a:t> of </a:t>
            </a:r>
            <a:r>
              <a:rPr lang="it-IT" dirty="0" err="1"/>
              <a:t>Activation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AF()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9" y="564376"/>
            <a:ext cx="53340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6814401" y="195044"/>
            <a:ext cx="491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Structure</a:t>
            </a:r>
            <a:r>
              <a:rPr lang="it-IT" dirty="0"/>
              <a:t> and </a:t>
            </a:r>
            <a:r>
              <a:rPr lang="it-IT" dirty="0" err="1"/>
              <a:t>Operation</a:t>
            </a:r>
            <a:r>
              <a:rPr lang="it-IT" dirty="0"/>
              <a:t> of the single </a:t>
            </a:r>
            <a:r>
              <a:rPr lang="it-IT" dirty="0" err="1"/>
              <a:t>Neural</a:t>
            </a:r>
            <a:r>
              <a:rPr lang="it-IT" dirty="0"/>
              <a:t> </a:t>
            </a:r>
            <a:r>
              <a:rPr lang="it-IT" dirty="0" err="1"/>
              <a:t>Node</a:t>
            </a:r>
            <a:endParaRPr lang="it-IT" dirty="0"/>
          </a:p>
        </p:txBody>
      </p:sp>
      <p:grpSp>
        <p:nvGrpSpPr>
          <p:cNvPr id="20" name="Gruppo 19"/>
          <p:cNvGrpSpPr/>
          <p:nvPr/>
        </p:nvGrpSpPr>
        <p:grpSpPr>
          <a:xfrm>
            <a:off x="5804168" y="642688"/>
            <a:ext cx="6005657" cy="1643418"/>
            <a:chOff x="5833351" y="1356150"/>
            <a:chExt cx="6005657" cy="1643418"/>
          </a:xfrm>
        </p:grpSpPr>
        <p:grpSp>
          <p:nvGrpSpPr>
            <p:cNvPr id="16" name="Gruppo 15"/>
            <p:cNvGrpSpPr/>
            <p:nvPr/>
          </p:nvGrpSpPr>
          <p:grpSpPr>
            <a:xfrm>
              <a:off x="5833351" y="1356150"/>
              <a:ext cx="6005657" cy="1643418"/>
              <a:chOff x="2435346" y="4728200"/>
              <a:chExt cx="6005657" cy="1643418"/>
            </a:xfrm>
          </p:grpSpPr>
          <p:grpSp>
            <p:nvGrpSpPr>
              <p:cNvPr id="15" name="Gruppo 14"/>
              <p:cNvGrpSpPr/>
              <p:nvPr/>
            </p:nvGrpSpPr>
            <p:grpSpPr>
              <a:xfrm>
                <a:off x="2435346" y="4728200"/>
                <a:ext cx="4126589" cy="1643418"/>
                <a:chOff x="606355" y="4843858"/>
                <a:chExt cx="4069433" cy="1646063"/>
              </a:xfrm>
            </p:grpSpPr>
            <p:pic>
              <p:nvPicPr>
                <p:cNvPr id="5" name="Immagine 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355" y="4843858"/>
                  <a:ext cx="4069433" cy="1646063"/>
                </a:xfrm>
                <a:prstGeom prst="rect">
                  <a:avLst/>
                </a:prstGeom>
              </p:spPr>
            </p:pic>
            <p:sp>
              <p:nvSpPr>
                <p:cNvPr id="4" name="Rettangolo 3"/>
                <p:cNvSpPr/>
                <p:nvPr/>
              </p:nvSpPr>
              <p:spPr>
                <a:xfrm>
                  <a:off x="4095345" y="5606096"/>
                  <a:ext cx="301557" cy="3988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4" name="Rettangolo 13"/>
                <p:cNvSpPr/>
                <p:nvPr/>
              </p:nvSpPr>
              <p:spPr>
                <a:xfrm>
                  <a:off x="1172654" y="5658095"/>
                  <a:ext cx="348236" cy="4254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CasellaDiTesto 1"/>
                  <p:cNvSpPr txBox="1"/>
                  <p:nvPr/>
                </p:nvSpPr>
                <p:spPr>
                  <a:xfrm>
                    <a:off x="5973340" y="5261815"/>
                    <a:ext cx="2467663" cy="75623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𝐴𝐹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𝑤𝐵𝑖𝑎𝑠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2" name="CasellaDiTesto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3340" y="5261815"/>
                    <a:ext cx="2467663" cy="75623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CasellaDiTesto 16"/>
            <p:cNvSpPr txBox="1"/>
            <p:nvPr/>
          </p:nvSpPr>
          <p:spPr>
            <a:xfrm>
              <a:off x="7899215" y="1519553"/>
              <a:ext cx="65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AF()</a:t>
              </a:r>
            </a:p>
          </p:txBody>
        </p:sp>
      </p:grpSp>
      <p:sp>
        <p:nvSpPr>
          <p:cNvPr id="21" name="CasellaDiTesto 20"/>
          <p:cNvSpPr txBox="1"/>
          <p:nvPr/>
        </p:nvSpPr>
        <p:spPr>
          <a:xfrm>
            <a:off x="1215957" y="3285365"/>
            <a:ext cx="4182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Example</a:t>
            </a:r>
            <a:r>
              <a:rPr lang="it-IT" sz="1400" dirty="0"/>
              <a:t> of a </a:t>
            </a:r>
            <a:r>
              <a:rPr lang="it-IT" sz="1400" dirty="0" err="1"/>
              <a:t>Neural</a:t>
            </a:r>
            <a:r>
              <a:rPr lang="it-IT" sz="1400" dirty="0"/>
              <a:t> Network with </a:t>
            </a:r>
            <a:r>
              <a:rPr lang="it-IT" sz="1400" dirty="0" err="1"/>
              <a:t>three</a:t>
            </a:r>
            <a:r>
              <a:rPr lang="it-IT" sz="1400" dirty="0"/>
              <a:t>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endParaRPr lang="it-IT" sz="14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718215" y="2398936"/>
            <a:ext cx="5091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</a:t>
            </a:r>
            <a:r>
              <a:rPr lang="it-IT" sz="1400" dirty="0" err="1"/>
              <a:t>Node</a:t>
            </a:r>
            <a:r>
              <a:rPr lang="it-IT" sz="1400" dirty="0"/>
              <a:t> </a:t>
            </a:r>
            <a:r>
              <a:rPr lang="it-IT" sz="1400" dirty="0" err="1"/>
              <a:t>calculates</a:t>
            </a:r>
            <a:r>
              <a:rPr lang="it-IT" sz="1400" dirty="0"/>
              <a:t> a linear </a:t>
            </a:r>
            <a:r>
              <a:rPr lang="it-IT" sz="1400" dirty="0" err="1"/>
              <a:t>weigthed</a:t>
            </a:r>
            <a:r>
              <a:rPr lang="it-IT" sz="1400" dirty="0"/>
              <a:t> </a:t>
            </a:r>
            <a:r>
              <a:rPr lang="it-IT" sz="1400" dirty="0" err="1"/>
              <a:t>combination</a:t>
            </a:r>
            <a:r>
              <a:rPr lang="it-IT" sz="1400" dirty="0"/>
              <a:t> of the </a:t>
            </a:r>
            <a:r>
              <a:rPr lang="it-IT" sz="1400" dirty="0" err="1"/>
              <a:t>inputs</a:t>
            </a:r>
            <a:r>
              <a:rPr lang="it-IT" sz="1400" dirty="0"/>
              <a:t> plus an </a:t>
            </a:r>
            <a:r>
              <a:rPr lang="it-IT" sz="1400" dirty="0" err="1"/>
              <a:t>arbitrary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called</a:t>
            </a:r>
            <a:r>
              <a:rPr lang="it-IT" sz="1400" dirty="0"/>
              <a:t> </a:t>
            </a:r>
            <a:r>
              <a:rPr lang="it-IT" sz="1400" dirty="0" err="1"/>
              <a:t>bias</a:t>
            </a:r>
            <a:r>
              <a:rPr lang="it-IT" sz="1400" dirty="0"/>
              <a:t>. </a:t>
            </a:r>
            <a:r>
              <a:rPr lang="it-IT" sz="1400" dirty="0" err="1"/>
              <a:t>This</a:t>
            </a:r>
            <a:r>
              <a:rPr lang="it-IT" sz="1400" dirty="0"/>
              <a:t> sum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processed</a:t>
            </a:r>
            <a:r>
              <a:rPr lang="it-IT" sz="1400" dirty="0"/>
              <a:t> by a </a:t>
            </a:r>
            <a:r>
              <a:rPr lang="it-IT" sz="1400" dirty="0" err="1"/>
              <a:t>nonlinear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called</a:t>
            </a:r>
            <a:r>
              <a:rPr lang="it-IT" sz="1400" dirty="0"/>
              <a:t> </a:t>
            </a:r>
            <a:r>
              <a:rPr lang="it-IT" sz="1400" dirty="0" err="1"/>
              <a:t>Activation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, </a:t>
            </a:r>
            <a:r>
              <a:rPr lang="it-IT" sz="1400" dirty="0" err="1"/>
              <a:t>see</a:t>
            </a:r>
            <a:r>
              <a:rPr lang="it-IT" sz="1400" dirty="0"/>
              <a:t> </a:t>
            </a:r>
            <a:r>
              <a:rPr lang="it-IT" sz="1400" dirty="0" err="1"/>
              <a:t>below</a:t>
            </a:r>
            <a:r>
              <a:rPr lang="it-IT" sz="1400" dirty="0"/>
              <a:t>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exampled</a:t>
            </a:r>
            <a:r>
              <a:rPr lang="it-IT" sz="1400" dirty="0"/>
              <a:t> of </a:t>
            </a:r>
            <a:r>
              <a:rPr lang="it-IT" sz="1400" dirty="0" err="1"/>
              <a:t>Activation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700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206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Vignali Luca</dc:creator>
  <cp:lastModifiedBy>Vignali Luca</cp:lastModifiedBy>
  <cp:revision>5</cp:revision>
  <dcterms:created xsi:type="dcterms:W3CDTF">2017-03-28T15:06:17Z</dcterms:created>
  <dcterms:modified xsi:type="dcterms:W3CDTF">2017-03-30T17:39:24Z</dcterms:modified>
</cp:coreProperties>
</file>