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7fa86a1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7fa86a1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7fa86a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7fa86a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7fa86a1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7fa86a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7fa87558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7fa87558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7fa86a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b7fa86a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7fa86a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7fa86a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fa86a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fa86a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fa86a1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fa86a1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b2d68b0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7b2d68b0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b2d68b0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b2d68b0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cb8a45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cb8a45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b2d68b0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b2d68b0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7b2d68b0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7b2d68b0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b2d68b0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b2d68b0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b7fa8755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b7fa8755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b2d68b0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b2d68b0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7fa875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7fa875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b7fa86a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b7fa86a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7fa86a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7fa86a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7fa86a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b7fa86a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7fa86a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7fa86a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61b4e5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61b4e5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7fa86a1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b7fa86a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b7fa86a1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b7fa86a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7b2d68b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7b2d68b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7b2d68b0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7b2d68b0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b2d68b0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b2d68b0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b7fa875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b7fa875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b2d68b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7b2d68b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b7fa8755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b7fa8755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7b2d68b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7b2d68b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b7fa86a1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b7fa86a1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7fa86a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7fa86a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b7fa86a1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b7fa86a1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7fa8755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7fa8755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7fa8755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7fa8755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7b2d68b0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7b2d68b0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fa86a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fa86a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fa86a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fa86a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fa86a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7fa86a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b2d68b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b2d68b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7fa86a1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7fa86a1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sz="2500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ifpe.edu.br/o-ifpe/desenvolvimento-institucional/a-prodi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hyperlink" Target="https://github.com/lucaxfelis/documentos-pgp-2020.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hyperlink" Target="https://trello.com/b/pDkFQEf1/geplanes-empresaria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fpe.edu.br/o-ifpe/desenvolvimento-institucional/a-prodi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13425" y="0"/>
            <a:ext cx="9144000" cy="51435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Apresentação 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Equipe: Felipe Figueiroa, Lucas Félix, Matheus Brant, Vinícius Rosa, Samuel Ferreira.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37726"/>
            <a:ext cx="1914568" cy="5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.</a:t>
            </a:r>
            <a:r>
              <a:rPr lang="pt-BR"/>
              <a:t> Arquitetura da proposta de melhorias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Estado Atual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72200" y="1198150"/>
            <a:ext cx="79149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Negócio: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 há mapeamento dos processos e subprocessos de elaboração, execução, controle, monitoramento e auditoria de planejamentos; o que dificulta o entendimento dos referidos processos pelos colaboradores da PRODIN.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Sistemas de Informação: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 se sabe se o estudo de viabilidade da aquisição do Sistemas Geplanes Entreprise, em elaboração pelo DADT, justificará sua aquisição, ao mesmo passo que a governança o aprovou como ferramenta de suporte de tecnologia à gestão de Riscos do IFPE (RI nº 01 de 2021).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Tecnologia: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estrutura atual comporta os sistemas utilizados atualmente, Agatha e Geplanes. Além disso, outras ferramentas são utilizadas para realizar tarefas envolidas no processo, como editores de planilhas.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Estado Desejado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75175" y="1343350"/>
            <a:ext cx="85206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Negócio: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Foi realizado o mapeamento e documentação das tarefas e atividades envolvidas na elaboração do planejamento tático da PRODIN como forma de criar um modelo para os demais departamentos.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Sistemas de Informação: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 se sabe se o estudo de viabilidade da aquisição do Sistemas Geplanes Entreprise, em elaboração pelo DADT, justificará sua aquisição, ainda que a governança o aprovou como ferramenta de suporte de tecnologia à gestão de Riscos do IFPE (RI nº 01 de 2021).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Coube à equipe realizar a adequação das tarefas e atividades envolvidas à utilização da ferramenta pela equipe da PRODIN.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de Tecnologia:</a:t>
            </a: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Será necessário ampliação da infraestrutura de dados para aquisição do Geplanes Enterprise e também treinamento de todos os colaboradores que operarão o sistema.</a:t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. Arquitetura da proposta de melhorias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712925"/>
            <a:ext cx="8232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Aderência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elaborar a análise de aderência do sistema com relação aos usuários (nesse caso a equipe da PRODIN),  mapeamos as necessidades e funcionalidades do cliente e considerando o software que foi elegido como o que melhor se adequa </a:t>
            </a:r>
            <a:r>
              <a:rPr lang="pt-BR"/>
              <a:t>às</a:t>
            </a:r>
            <a:r>
              <a:rPr lang="pt-BR"/>
              <a:t> necessidades e funcionalidades do processo de elaboração do planejamento tático, levando em consideração o custo x </a:t>
            </a:r>
            <a:r>
              <a:rPr lang="pt-BR"/>
              <a:t>benefício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mensurar tais informações foi realizado uma pesquisa com os colaboradores da PRODIN acerca dos fatores que consideramos relevantes para a análise de aderência.</a:t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 . Análise de Aderência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Aderência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1177700"/>
            <a:ext cx="74580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. Análise de Aderência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Aderência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1274525"/>
            <a:ext cx="747712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. Análise de Aderência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Aderência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86625"/>
            <a:ext cx="74676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. Análise de Aderência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Aderência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201900"/>
            <a:ext cx="75247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. Análise de Aderência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Análise de Aderência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177700"/>
            <a:ext cx="75819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. Análise de Aderência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500" y="1122125"/>
            <a:ext cx="3134999" cy="38839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25" y="1122125"/>
            <a:ext cx="7667950" cy="35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7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9400" y="918825"/>
            <a:ext cx="77652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Contexto da Unidade Organizacional em Estudo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Problemas x Solução x Valor de negócio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Arquitetura da proposta de melhorias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Análise de Aderência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Adequação da solução ao problema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Metodologia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Processo de Gestão do Projeto</a:t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Artefatos do Cliente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Avaliação de Desempenho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 (Principal)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525"/>
            <a:ext cx="8839198" cy="234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 (Principal)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525"/>
            <a:ext cx="8839199" cy="9415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 (Subprocessos)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00" y="1204450"/>
            <a:ext cx="6661645" cy="37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BPMN do Processo TO-BE (Subprocessos)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00" y="1232475"/>
            <a:ext cx="6418405" cy="371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Modelo i* do m</a:t>
            </a:r>
            <a:r>
              <a:rPr lang="pt-BR"/>
              <a:t>odelo BPMN do Processo TO-BE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525"/>
            <a:ext cx="7838874" cy="37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368700"/>
            <a:ext cx="85206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1.Tempo: </a:t>
            </a:r>
            <a:r>
              <a:rPr lang="pt-BR"/>
              <a:t>Tempo de Elaboração do Planejamento tático x Tempo de Elaboração dos Planos de Ação-É necessário mensurar a demora nas etapas de elaboração dos documentos para apontar de forma precisa onde se encontram os gargalos dos processos e atuar de forma in</a:t>
            </a:r>
            <a:r>
              <a:rPr lang="pt-BR"/>
              <a:t>c</a:t>
            </a:r>
            <a:r>
              <a:rPr lang="pt-BR"/>
              <a:t>isiva onde se é necessário.</a:t>
            </a:r>
            <a:endParaRPr b="1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96425" y="7855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 . Adequação da solução ao problema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96425" y="7855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Indicadores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86600"/>
            <a:ext cx="74485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. Adequação da solução ao problema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96425" y="7855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Indicadores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322925"/>
            <a:ext cx="74390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. Adequação da solução ao problema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368700"/>
            <a:ext cx="85206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2.Financeiro: </a:t>
            </a:r>
            <a:r>
              <a:rPr lang="pt-BR"/>
              <a:t>Definição da capacidade orçamentária x Número de planos de ação: Para aprimorar os processos em termos de custo, padronização e eficiência, é necessário compreender se há disparidades vastas e não justificadas entre os orçamentos dos planos de ação, pois isso dificulta a padronização do desenvolvimento dos planejamentos.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96425" y="7855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. Adequação da solução ao problema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96425" y="7855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Indicadores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38" y="1194725"/>
            <a:ext cx="7223537" cy="36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. Adequação da solução ao problema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1 . </a:t>
            </a:r>
            <a:r>
              <a:rPr lang="pt-BR"/>
              <a:t>Contexto da Unidade Organizacional em Estudo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12925"/>
            <a:ext cx="7312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PRODIN: </a:t>
            </a:r>
            <a:r>
              <a:rPr lang="pt-BR"/>
              <a:t>Pró-Reitoria de Integração e Desenvolvimento Institucional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36" y="1122125"/>
            <a:ext cx="5313524" cy="37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915238" y="4812275"/>
            <a:ext cx="4875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</a:t>
            </a:r>
            <a:r>
              <a:rPr lang="pt-BR" sz="1100" u="sng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https://www.ifpe.edu.br/o-ifpe/desenvolvimento-institucional/a-prodin</a:t>
            </a:r>
            <a:endParaRPr sz="11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. Metodologia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865325"/>
            <a:ext cx="39768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SCRUM.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Comunicação: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Whatsapp.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Gmail.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Google Meet.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444350" y="975675"/>
            <a:ext cx="39768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Ferramentas: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Github.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Bizagi.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Drawio.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Trello.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piStar tool.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Referências: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PMBOK.</a:t>
            </a:r>
            <a:endParaRPr/>
          </a:p>
          <a:p>
            <a:pPr indent="-330200" lvl="0" marL="4572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Management Information Systems, Laudon &amp; Laudon.</a:t>
            </a:r>
            <a:endParaRPr b="1" sz="195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Referencial Bibliográfico (GPN).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. Metodologia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Disposição dos artefatos em repositório on-line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1495425"/>
            <a:ext cx="86201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/>
        </p:nvSpPr>
        <p:spPr>
          <a:xfrm>
            <a:off x="261925" y="3793325"/>
            <a:ext cx="60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Disponível em:</a:t>
            </a:r>
            <a:r>
              <a:rPr lang="pt-B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pt-BR" sz="1200"/>
              <a:t>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https://github.com/lucaxfelis/documentos-pgp-2020.2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</a:t>
            </a:r>
            <a:r>
              <a:rPr lang="pt-BR"/>
              <a:t>Processo de Gestão do Projeto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Termo de Encerramento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553575"/>
            <a:ext cx="68199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Decretamos com motivo para o encerramento o fim do cronograma previamente planejado, com o cliente parcialmente satisfeito.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Plano de Custos e Orçamento</a:t>
            </a:r>
            <a:endParaRPr/>
          </a:p>
        </p:txBody>
      </p:sp>
      <p:sp>
        <p:nvSpPr>
          <p:cNvPr id="297" name="Google Shape;297;p45"/>
          <p:cNvSpPr txBox="1"/>
          <p:nvPr/>
        </p:nvSpPr>
        <p:spPr>
          <a:xfrm>
            <a:off x="311700" y="1379625"/>
            <a:ext cx="5758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Elaboração do Orçamento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Cada membro já possuía seu próprio equipamento de trabalho;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 foi necessário nenhum tipo de material novo;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Baseado nos custo de hora de trabalho de cada membro da equipe;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Avaliação e Frequência de Atualização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Mudança de escopo(mudanças que possuem Prioridade 1 ou Prioridade 2);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Reservas de </a:t>
            </a: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Contingência(riscos identificados)</a:t>
            </a: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Reservas de Gerenciamento(riscos não identificados);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Reservas de alteração de Escopo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Orçamento: R$ 37.120,00 + R$ 12.800 = R$ 49.920,00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Processo de Gestão do Projeto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311700" y="712925"/>
            <a:ext cx="38004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Qualidade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Métricas de qualidade: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Avaliação do cliente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Solicitação de mudanças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Ferramentos de Qualidade: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Reunião de definição da Sprint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Reunião de conclusão da Sprint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Reunião com Cliente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Critérios de aceitação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Aprovação do cliente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Monitoramento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Reuniões com cliente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Processo de Gestão do Projeto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865325"/>
            <a:ext cx="77085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riscos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Tempo de entrega;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Falta de normatização dos processos;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Alteração do escopo;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Falta de acesso às ferramentas;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Processo de Gestão do Projeto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311700" y="712925"/>
            <a:ext cx="45240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Cronograma, Atividades Planejadas e Realizadas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Kickoff - 17.06.2021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Termo de Abertura(Objetivos do projeto, equipe, stakeholders, marcos);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Matriz SIPOC;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Descrição do Problema;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1º Status Report - 08.07.2021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Declaração do Escopo Preliminar;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Plano de Comunicação;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Plano de RH;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Modelo AS-IS;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Fatores Críticos de Sucesso;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4953000" y="712925"/>
            <a:ext cx="38793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2º Status Report - 05.08.2021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Plano de Gerenciamento do Escopo;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EAP;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Replanejamento do escopo;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Lista de requisitos;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Modelo TO-BE;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Modelo i*;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Diagrama Ishikawa;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Estratégias de Implementação e Melhoria;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Análise de GAPS;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Entrega Final - 26.08.2021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Termo de Encerramento;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Relatório de Post-Mortem;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Plano de Custos/Orçamento;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Plano de Qualidade;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Processo de Gestão do Projeto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-2228" l="0" r="0" t="0"/>
          <a:stretch/>
        </p:blipFill>
        <p:spPr>
          <a:xfrm>
            <a:off x="706313" y="1099200"/>
            <a:ext cx="7731374" cy="33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706325" y="4454750"/>
            <a:ext cx="60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Disponível em: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https://trello.com/b/pDkFQEf1/geplanes-empresarial</a:t>
            </a:r>
            <a:endParaRPr sz="1200"/>
          </a:p>
        </p:txBody>
      </p:sp>
      <p:sp>
        <p:nvSpPr>
          <p:cNvPr id="324" name="Google Shape;324;p49"/>
          <p:cNvSpPr txBox="1"/>
          <p:nvPr/>
        </p:nvSpPr>
        <p:spPr>
          <a:xfrm>
            <a:off x="311700" y="668100"/>
            <a:ext cx="66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Atividades planejadas e realizadas dispostas em quadro Kanban (Trello)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. Processo de Gestão do Projeto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 . Artefatos do Cliente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311700" y="1064250"/>
            <a:ext cx="85206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Resolução Interna Nº 06 de 2019 - Aprova Cadeia de Valor Público do IFPE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Resolução Interna Nº 08 de 2019 - Aprova o Fluxo de Modelagem Processual do IFPE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Resolução Interna Nº 10 de 2019 - Aprova o Sistema BPMN como ferramenta de tecnologia de suporte ao mapeamento dos processos do IFPE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Resolução Interna Nº 18 de 2019 - Aprova os processos de trabalho do IFPE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Resolução Interna Nº 01 de 2021 - Aprova o Sistema Geplanes como ferramenta de suporte ao processo de planejamento do Instituto de Educação, Ciência e Tecnologia de Pernambuco (IFPE)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Plano de ação tático de iniciativas para 2021 - PRODIN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Workflow para o planejamento Estratégico 2022 - 2026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Workflow para o planejamento Tático e Operacional 2022 - 2026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 . Artefatos do Cliente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311700" y="798000"/>
            <a:ext cx="8520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Workflow para o planejamento Tático e Operacional 2022 - 2026</a:t>
            </a:r>
            <a:endParaRPr/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600" y="1258500"/>
            <a:ext cx="5136810" cy="35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. Contexto da Unidade Organizacional em Estudo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12925"/>
            <a:ext cx="7312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Objetivo da Unidade Organizacional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47688" y="3279675"/>
            <a:ext cx="4875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</a:t>
            </a:r>
            <a:r>
              <a:rPr lang="pt-BR" sz="11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https://www.ifpe.edu.br/o-ifpe/desenvolvimento-institucional/a-prodin</a:t>
            </a:r>
            <a:endParaRPr sz="11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39900" y="1639875"/>
            <a:ext cx="8019600" cy="1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PRODIN “é o órgão da Reitoria que planeja, superintende, coordena, fomenta e acompanha as atividades e as políticas de desenvolvimento e a articulação  entre as Pró-reitorias e os Campi com vistas a fortalecer a identidade Institucional e contribuir para a descentralização, desenvolvimento e melhoria da gestão pedagógica e administrativa do IFPE.”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 . Artefatos do Cliente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311700" y="798000"/>
            <a:ext cx="8520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Workflow para o planejamento Tático e Operacional 2022 - 2026</a:t>
            </a:r>
            <a:endParaRPr/>
          </a:p>
        </p:txBody>
      </p:sp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900" y="1258500"/>
            <a:ext cx="5234211" cy="35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 </a:t>
            </a:r>
            <a:r>
              <a:rPr lang="pt-BR"/>
              <a:t>. Avaliação de Desempenho</a:t>
            </a:r>
            <a:endParaRPr/>
          </a:p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311700" y="712925"/>
            <a:ext cx="88908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</a:rPr>
              <a:t>Lições aprendidas e sugestões de melhora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</a:rPr>
              <a:t>A equipe realizou o levantamento baseado nos </a:t>
            </a:r>
            <a:r>
              <a:rPr lang="pt-BR">
                <a:solidFill>
                  <a:srgbClr val="595959"/>
                </a:solidFill>
              </a:rPr>
              <a:t>seguintes</a:t>
            </a:r>
            <a:r>
              <a:rPr lang="pt-BR">
                <a:solidFill>
                  <a:srgbClr val="595959"/>
                </a:solidFill>
              </a:rPr>
              <a:t> critérios:</a:t>
            </a:r>
            <a:endParaRPr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pt-BR">
                <a:solidFill>
                  <a:srgbClr val="595959"/>
                </a:solidFill>
              </a:rPr>
              <a:t>uma descrição do evento;</a:t>
            </a:r>
            <a:endParaRPr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pt-BR">
                <a:solidFill>
                  <a:srgbClr val="595959"/>
                </a:solidFill>
              </a:rPr>
              <a:t>o que gerou a ocorrência;</a:t>
            </a:r>
            <a:endParaRPr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pt-BR">
                <a:solidFill>
                  <a:srgbClr val="595959"/>
                </a:solidFill>
              </a:rPr>
              <a:t>quais os impactos do problema nos resultados do time;</a:t>
            </a:r>
            <a:endParaRPr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pt-BR">
                <a:solidFill>
                  <a:srgbClr val="595959"/>
                </a:solidFill>
              </a:rPr>
              <a:t>quais foram as medidas tomadas para solucionar a falha;</a:t>
            </a:r>
            <a:endParaRPr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pt-BR">
                <a:solidFill>
                  <a:srgbClr val="595959"/>
                </a:solidFill>
              </a:rPr>
              <a:t>o que pode ser feito para evitá-la no futuro.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 . Avaliação de Desempenho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311700" y="712925"/>
            <a:ext cx="88908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</a:rPr>
              <a:t>Lições aprendidas e sugestões de melhora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identificamos alguns problemas e suas respectivas soluções: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alinhamento da equipe (utilização das avaliações 360º e planejamento de comunicação);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alinhamento com o cliente (roteiros de entrevista e reuniões);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comunicação com o cliente (gerenciamento da comunicação e das partes interessadas);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gerenciamento das atividades (planejamento de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redefinição do escopo do projeto (feedbacks dos mentores, análise swot e de stakeholders);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replanejamento de cronograma (planejamento de tempo e cronograma);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/>
              <a:t>métricas de qualidade e desempenho (gerência da qualidade)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 . Avaliação de Desempenho</a:t>
            </a:r>
            <a:endParaRPr/>
          </a:p>
        </p:txBody>
      </p:sp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311700" y="712925"/>
            <a:ext cx="82374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fortes X Pontos de melhoria ou a destacar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Pontos fortes: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Envolvimento de stakeholders externos.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Envolvimento de stakeholders internos.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Equipe.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Pontos de melhoria: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Após o melhor entendimento do</a:t>
            </a:r>
            <a:r>
              <a:rPr lang="pt-BR"/>
              <a:t> </a:t>
            </a:r>
            <a:r>
              <a:rPr lang="pt-BR"/>
              <a:t>problema, faltou tempo hábil para definição assertiva das propostas de solução.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. Contexto da Unidade Organizacional em Estudo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712925"/>
            <a:ext cx="7312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Principais Stakeholders Externos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333325"/>
            <a:ext cx="67437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. Contexto da Unidade Organizacional em Estudo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12925"/>
            <a:ext cx="7312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Principais Stakeholders internos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284925"/>
            <a:ext cx="67341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. Contexto da Unidade Organizacional em Estudo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12925"/>
            <a:ext cx="7312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Plano de Ação X </a:t>
            </a:r>
            <a:r>
              <a:rPr lang="pt-BR"/>
              <a:t>Histórico da Unidade Organizacional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701175" y="2203725"/>
            <a:ext cx="7598700" cy="858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24825" y="2046975"/>
            <a:ext cx="375300" cy="399300"/>
          </a:xfrm>
          <a:prstGeom prst="ellipse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312875" y="2046975"/>
            <a:ext cx="375300" cy="399300"/>
          </a:xfrm>
          <a:prstGeom prst="ellipse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192250" y="2046975"/>
            <a:ext cx="375300" cy="399300"/>
          </a:xfrm>
          <a:prstGeom prst="ellipse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454588" y="2046975"/>
            <a:ext cx="375300" cy="399300"/>
          </a:xfrm>
          <a:prstGeom prst="ellipse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314088" y="2046975"/>
            <a:ext cx="375300" cy="399300"/>
          </a:xfrm>
          <a:prstGeom prst="ellipse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-42925" y="2571750"/>
            <a:ext cx="1510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Inicial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910400" y="2571750"/>
            <a:ext cx="1463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Entendimento Do</a:t>
            </a:r>
            <a:r>
              <a:rPr lang="pt-BR"/>
              <a:t> Problema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626950" y="2571750"/>
            <a:ext cx="17490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 de Implantação de Melhorias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408375" y="2571775"/>
            <a:ext cx="21843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Sugestões de Soluções e Elaboração de Artefatos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624500" y="2571750"/>
            <a:ext cx="1510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Final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04425" y="1484538"/>
            <a:ext cx="101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25/05/21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134200" y="1484525"/>
            <a:ext cx="101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01/06/21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992475" y="1484538"/>
            <a:ext cx="101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22/07</a:t>
            </a:r>
            <a:r>
              <a:rPr lang="pt-BR"/>
              <a:t>/21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993400" y="1484525"/>
            <a:ext cx="101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r>
              <a:rPr lang="pt-BR"/>
              <a:t>/08/21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871850" y="1484538"/>
            <a:ext cx="101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26/08/21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2 .</a:t>
            </a:r>
            <a:r>
              <a:rPr lang="pt-BR"/>
              <a:t> Problemas x Solução x Valor de negócio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Valores de Negócio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50" y="1122125"/>
            <a:ext cx="5987301" cy="37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. Problemas x Solução x Valor de negócio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1601300"/>
            <a:ext cx="6162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712925"/>
            <a:ext cx="53925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Valores de Negócio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