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1847" r:id="rId3"/>
    <p:sldId id="1932" r:id="rId4"/>
    <p:sldId id="193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4F363-FF31-F344-8F8E-89CE1E9E8F61}"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9B767-79B2-C049-B0C3-BD885CD9FB35}" type="slidenum">
              <a:rPr lang="en-US" smtClean="0"/>
              <a:t>‹#›</a:t>
            </a:fld>
            <a:endParaRPr lang="en-US"/>
          </a:p>
        </p:txBody>
      </p:sp>
    </p:spTree>
    <p:extLst>
      <p:ext uri="{BB962C8B-B14F-4D97-AF65-F5344CB8AC3E}">
        <p14:creationId xmlns:p14="http://schemas.microsoft.com/office/powerpoint/2010/main" val="405066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kern="1200" dirty="0">
                <a:solidFill>
                  <a:schemeClr val="tx1"/>
                </a:solidFill>
                <a:latin typeface="Segoe UI" pitchFamily="34" charset="0"/>
                <a:ea typeface="+mn-ea"/>
                <a:cs typeface="+mn-cs"/>
              </a:rPr>
              <a:t>This slide is required. </a:t>
            </a:r>
            <a:r>
              <a:rPr lang="en-US" sz="1000" b="1" u="sng" kern="1200" dirty="0">
                <a:solidFill>
                  <a:schemeClr val="tx1"/>
                </a:solidFill>
                <a:latin typeface="Segoe UI" pitchFamily="34" charset="0"/>
                <a:ea typeface="+mn-ea"/>
                <a:cs typeface="+mn-cs"/>
              </a:rPr>
              <a:t>Do NOT delete</a:t>
            </a:r>
            <a:r>
              <a:rPr lang="en-US" sz="1000" b="1" kern="1200" dirty="0">
                <a:solidFill>
                  <a:schemeClr val="tx1"/>
                </a:solidFill>
                <a:latin typeface="Segoe UI" pitchFamily="34" charset="0"/>
                <a:ea typeface="+mn-ea"/>
                <a:cs typeface="+mn-cs"/>
              </a:rPr>
              <a:t>. This slide is</a:t>
            </a:r>
            <a:r>
              <a:rPr lang="en-US" sz="1000" b="1" kern="1200" baseline="0" dirty="0">
                <a:solidFill>
                  <a:schemeClr val="tx1"/>
                </a:solidFill>
                <a:latin typeface="Segoe UI" pitchFamily="34" charset="0"/>
                <a:ea typeface="+mn-ea"/>
                <a:cs typeface="+mn-cs"/>
              </a:rPr>
              <a:t> required at the end of your session to recap additional resources.</a:t>
            </a:r>
            <a:endParaRPr lang="en-US" sz="1000" b="0" kern="1200" baseline="0" dirty="0">
              <a:solidFill>
                <a:schemeClr val="tx1"/>
              </a:solidFill>
              <a:latin typeface="Segoe UI"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atin typeface="Sego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latin typeface="Segoe"/>
              </a:rPr>
              <a:t>Use this slide to share additional available content that attendees can leverage after the event. In this section you can call out whitepapers, websites, communities, etc. that might be useful for the learner. </a:t>
            </a:r>
          </a:p>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412041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Talk Track: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FastTrack for Azure is a customer success program for organizations with cloud projects that enables the rapid, effective design &amp; deployment of solutions. It includes tailored guidance from Azure engineers that leverages proven practices and architectural guides.  Delivered with personalized guidance from Microsoft engineers, we help your customers and partners understand the deployment details, requirements, and roles and responsibilities for your unique cloud solution.  Each engagement works to remove technical roadblocks and helps your customers accelerate your cloud adoption journey.</a:t>
            </a:r>
          </a:p>
          <a:p>
            <a:endParaRPr lang="en-US" sz="1200" kern="1200" dirty="0">
              <a:solidFill>
                <a:schemeClr val="tx1"/>
              </a:solidFill>
              <a:effectLst/>
              <a:latin typeface="+mn-lt"/>
              <a:ea typeface="+mn-ea"/>
              <a:cs typeface="+mn-cs"/>
            </a:endParaRPr>
          </a:p>
          <a:p>
            <a:r>
              <a:rPr lang="en-US" dirty="0"/>
              <a:t>Check out FastTrack for Azure page on GearUp or have a conversation within the Microsoft Showcase at The Hub</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2/5/20 2:20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43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 Track:</a:t>
            </a:r>
          </a:p>
          <a:p>
            <a:endParaRPr lang="en-US" dirty="0"/>
          </a:p>
          <a:p>
            <a:r>
              <a:rPr lang="en-US" dirty="0"/>
              <a:t>To get started, visit GearUp (aka.ma/</a:t>
            </a:r>
            <a:r>
              <a:rPr lang="en-US" dirty="0" err="1"/>
              <a:t>fasttrackforazure</a:t>
            </a:r>
            <a:r>
              <a:rPr lang="en-US" dirty="0"/>
              <a:t>) and review the eligibility criteria.  If your customer has an eligible project, submit a nomination. If you have additional questions, the FastTrack for Azure team has a booth within the Microsoft Showcase at The Hub.</a:t>
            </a:r>
          </a:p>
          <a:p>
            <a:endParaRPr lang="en-US" dirty="0"/>
          </a:p>
          <a:p>
            <a:r>
              <a:rPr lang="en-US" dirty="0"/>
              <a:t>End</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A5CD2277-7C1A-43CA-8676-87B24AD584B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2/5/20 2:20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534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666B-893B-BA41-BB2F-079D38BDA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6DDCBF-A556-EF46-97C0-3849A107A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3F3268-0A3E-3D4F-83EA-1D08AF7791FA}"/>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97ECDF4A-E971-6642-A384-5F37A17E5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1A199-EB5F-F645-88F5-953B7A754950}"/>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91683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6277-B371-1C42-95FB-5DB5903990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B3580-8E72-EC4F-BC6B-FA91A62E8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7C411-91E1-0E40-9D27-C048CE5CEE98}"/>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A5342008-D34D-884C-A0A3-7805FFBC3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4C75E-6084-CB4B-B547-55C731761168}"/>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15481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82A7E-C48F-4647-94E1-5409A385B4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8399A-DB86-404E-BC63-10932F988D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5C19E-58D5-F242-A73F-CADA157D6D5A}"/>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73E498A6-901D-ED4E-81DA-4A579BD0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2508-87D6-FC42-9AA6-59AF341A74BD}"/>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71329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736695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21085BF2-DDD9-4324-BF89-65D0F68CE15D}"/>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84783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FB5C-8184-2844-963B-80AB4A36B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44377-2697-B74A-8974-24C475163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7A3E-C490-8748-BE50-F4996BD8CBA6}"/>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5A3E6F2F-F4C6-B143-8A24-15CA4B4DF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1507B-F472-7245-B5BC-3E89220AD02D}"/>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423772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4065-6DCB-BC45-AF1D-1A25D86B5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44291-E8AA-164F-ADFC-DFA201D51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134C7-0985-CE46-8279-E99BC29E52A7}"/>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40CEF910-0A30-C14C-91B6-577F6C854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09ED2-F70D-8A49-8888-AC9787F83480}"/>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78118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0C09-CF70-764A-9932-412979CC5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601EF-4077-D04A-ABE9-C62177E57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1C15-A5FC-4545-9EA1-9AA1519D0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23D83-F990-AA48-8B16-2E3001C2F69C}"/>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6" name="Footer Placeholder 5">
            <a:extLst>
              <a:ext uri="{FF2B5EF4-FFF2-40B4-BE49-F238E27FC236}">
                <a16:creationId xmlns:a16="http://schemas.microsoft.com/office/drawing/2014/main" id="{32F242EA-1876-7E4C-8843-027ACE600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E6829-60B3-C34B-BCC1-4D2DD34DCCC5}"/>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324873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DE84-DF7E-684F-A1E2-28B1717A7C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54C48-34E7-1B41-89B4-D63AFC0AA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EB461-C0C3-7B4E-A942-0F51D60AE8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F535C-9B4C-0D43-931F-CDE96A11C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90AC8-9DBE-BC47-91FA-A581C39DF6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1D17A8-DB47-3F47-B551-C0D3334F30A5}"/>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8" name="Footer Placeholder 7">
            <a:extLst>
              <a:ext uri="{FF2B5EF4-FFF2-40B4-BE49-F238E27FC236}">
                <a16:creationId xmlns:a16="http://schemas.microsoft.com/office/drawing/2014/main" id="{F22D6142-D5E7-0140-8CD6-1BCB944F9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1C8A2-FCB8-4A48-9AA1-57593E7BC529}"/>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64843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BA1A-C2AC-D449-B831-67BE1C4295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F632BC-89C9-6949-9138-FE14189D3281}"/>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4" name="Footer Placeholder 3">
            <a:extLst>
              <a:ext uri="{FF2B5EF4-FFF2-40B4-BE49-F238E27FC236}">
                <a16:creationId xmlns:a16="http://schemas.microsoft.com/office/drawing/2014/main" id="{368311D0-9426-364C-BD0E-4BE748DBF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03A75-03E3-344E-97D3-D254FA05A363}"/>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10886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9F08C-5462-5941-8FF7-D8E36C951612}"/>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3" name="Footer Placeholder 2">
            <a:extLst>
              <a:ext uri="{FF2B5EF4-FFF2-40B4-BE49-F238E27FC236}">
                <a16:creationId xmlns:a16="http://schemas.microsoft.com/office/drawing/2014/main" id="{C10572EC-418C-4546-AC90-E5FE8550B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803CC-A863-9546-AA30-7E49FA873680}"/>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82891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2881-EF11-0347-98CF-13106DFD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BAE4D8-47C4-9342-A761-AFA424F2A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47C3A-C363-9043-A761-F948BB0C7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40C32-84CD-A447-BBFC-6FB575B90313}"/>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6" name="Footer Placeholder 5">
            <a:extLst>
              <a:ext uri="{FF2B5EF4-FFF2-40B4-BE49-F238E27FC236}">
                <a16:creationId xmlns:a16="http://schemas.microsoft.com/office/drawing/2014/main" id="{99D31371-0BDF-5C4B-BB0D-9E6C82353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DDD7B-6710-5846-823F-A3027975FF2D}"/>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00659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CF2C-6BFB-4746-96EA-C0B310511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D789E-1D1E-664D-A1A3-EEDB9E4EC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4B3F2-B472-1443-8B6E-8A2E89211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A9EE-8B7E-AD48-9D3A-53378445F0A1}"/>
              </a:ext>
            </a:extLst>
          </p:cNvPr>
          <p:cNvSpPr>
            <a:spLocks noGrp="1"/>
          </p:cNvSpPr>
          <p:nvPr>
            <p:ph type="dt" sz="half" idx="10"/>
          </p:nvPr>
        </p:nvSpPr>
        <p:spPr/>
        <p:txBody>
          <a:bodyPr/>
          <a:lstStyle/>
          <a:p>
            <a:fld id="{EAE5BC18-B1D1-1A4C-9D60-12A4399A35DE}" type="datetimeFigureOut">
              <a:rPr lang="en-US" smtClean="0"/>
              <a:t>2/5/20</a:t>
            </a:fld>
            <a:endParaRPr lang="en-US"/>
          </a:p>
        </p:txBody>
      </p:sp>
      <p:sp>
        <p:nvSpPr>
          <p:cNvPr id="6" name="Footer Placeholder 5">
            <a:extLst>
              <a:ext uri="{FF2B5EF4-FFF2-40B4-BE49-F238E27FC236}">
                <a16:creationId xmlns:a16="http://schemas.microsoft.com/office/drawing/2014/main" id="{90EB4C98-DC80-F84A-A4C3-57B3390E4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F0CDE-AF71-3346-963E-91BC2BD497BC}"/>
              </a:ext>
            </a:extLst>
          </p:cNvPr>
          <p:cNvSpPr>
            <a:spLocks noGrp="1"/>
          </p:cNvSpPr>
          <p:nvPr>
            <p:ph type="sldNum" sz="quarter" idx="12"/>
          </p:nvPr>
        </p:nvSpPr>
        <p:spPr/>
        <p:txBody>
          <a:bodyPr/>
          <a:lstStyle/>
          <a:p>
            <a:fld id="{A23E14D0-35A1-5E4B-9622-0965BABF520E}" type="slidenum">
              <a:rPr lang="en-US" smtClean="0"/>
              <a:t>‹#›</a:t>
            </a:fld>
            <a:endParaRPr lang="en-US"/>
          </a:p>
        </p:txBody>
      </p:sp>
    </p:spTree>
    <p:extLst>
      <p:ext uri="{BB962C8B-B14F-4D97-AF65-F5344CB8AC3E}">
        <p14:creationId xmlns:p14="http://schemas.microsoft.com/office/powerpoint/2010/main" val="222570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11DC6-27CF-BE45-9FEA-DE5B17469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E0D92-8D8D-7F4C-8E75-A91F70505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8EA67-5E2A-D249-8F41-AFBECB68D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5BC18-B1D1-1A4C-9D60-12A4399A35DE}" type="datetimeFigureOut">
              <a:rPr lang="en-US" smtClean="0"/>
              <a:t>2/5/20</a:t>
            </a:fld>
            <a:endParaRPr lang="en-US"/>
          </a:p>
        </p:txBody>
      </p:sp>
      <p:sp>
        <p:nvSpPr>
          <p:cNvPr id="5" name="Footer Placeholder 4">
            <a:extLst>
              <a:ext uri="{FF2B5EF4-FFF2-40B4-BE49-F238E27FC236}">
                <a16:creationId xmlns:a16="http://schemas.microsoft.com/office/drawing/2014/main" id="{EAEBAE9A-F2B9-F44A-9FEF-40AA338D4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23903-4493-854D-887C-F459178D5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E14D0-35A1-5E4B-9622-0965BABF520E}" type="slidenum">
              <a:rPr lang="en-US" smtClean="0"/>
              <a:t>‹#›</a:t>
            </a:fld>
            <a:endParaRPr lang="en-US"/>
          </a:p>
        </p:txBody>
      </p:sp>
    </p:spTree>
    <p:extLst>
      <p:ext uri="{BB962C8B-B14F-4D97-AF65-F5344CB8AC3E}">
        <p14:creationId xmlns:p14="http://schemas.microsoft.com/office/powerpoint/2010/main" val="18627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aka.ms/aml-delivery-guide" TargetMode="External"/><Relationship Id="rId3" Type="http://schemas.openxmlformats.org/officeDocument/2006/relationships/hyperlink" Target="https://aka.ms/mlchecklist" TargetMode="External"/><Relationship Id="rId7" Type="http://schemas.openxmlformats.org/officeDocument/2006/relationships/hyperlink" Target="https://aka.ms/aml-poc-gui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aka.ms/aml-walgreens-demo" TargetMode="External"/><Relationship Id="rId5" Type="http://schemas.openxmlformats.org/officeDocument/2006/relationships/hyperlink" Target="https://aka.ms/aml-labs" TargetMode="External"/><Relationship Id="rId4" Type="http://schemas.openxmlformats.org/officeDocument/2006/relationships/hyperlink" Target="https://aka.ms/aml-customer-deck" TargetMode="External"/><Relationship Id="rId9" Type="http://schemas.openxmlformats.org/officeDocument/2006/relationships/hyperlink" Target="https://myready.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7F33-C55F-664C-92FE-B8BEA27D52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ED54AAE-47E8-A445-9320-D4C77E9FD2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74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4050340"/>
          </a:xfrm>
        </p:spPr>
        <p:txBody>
          <a:bodyPr vert="horz" wrap="square" lIns="0" tIns="0" rIns="0" bIns="0" rtlCol="0" anchor="t">
            <a:spAutoFit/>
          </a:bodyPr>
          <a:lstStyle/>
          <a:p>
            <a:pPr marL="228600" indent="-228600">
              <a:buFont typeface="Wingdings" panose="05000000000000000000" pitchFamily="2" charset="2"/>
              <a:buChar char=""/>
            </a:pPr>
            <a:r>
              <a:rPr lang="en-US" dirty="0"/>
              <a:t>Azure ML checklist – </a:t>
            </a:r>
            <a:r>
              <a:rPr lang="en-US" dirty="0">
                <a:hlinkClick r:id="rId3"/>
              </a:rPr>
              <a:t>https://aka.ms/mlchecklist</a:t>
            </a:r>
            <a:endParaRPr lang="en-US" dirty="0"/>
          </a:p>
          <a:p>
            <a:pPr marL="228600" indent="-228600">
              <a:buFont typeface="Wingdings" panose="05000000000000000000" pitchFamily="2" charset="2"/>
              <a:buChar char=""/>
            </a:pPr>
            <a:r>
              <a:rPr lang="en-US" dirty="0"/>
              <a:t>Azure ML customer presentation – </a:t>
            </a:r>
            <a:r>
              <a:rPr lang="en-US" dirty="0">
                <a:hlinkClick r:id="rId4"/>
              </a:rPr>
              <a:t>https://aka.ms/aml-customer-deck</a:t>
            </a:r>
            <a:r>
              <a:rPr lang="en-US" dirty="0"/>
              <a:t> </a:t>
            </a:r>
          </a:p>
          <a:p>
            <a:pPr marL="228600" indent="-228600">
              <a:buFont typeface="Wingdings" panose="05000000000000000000" pitchFamily="2" charset="2"/>
              <a:buChar char=""/>
            </a:pPr>
            <a:r>
              <a:rPr lang="en-US" dirty="0"/>
              <a:t>Azure ML labs - </a:t>
            </a:r>
            <a:r>
              <a:rPr lang="en-US" dirty="0">
                <a:hlinkClick r:id="rId5"/>
              </a:rPr>
              <a:t>https://aka.ms/aml-labs</a:t>
            </a:r>
            <a:endParaRPr lang="en-US" dirty="0"/>
          </a:p>
          <a:p>
            <a:pPr marL="228600" indent="-228600">
              <a:buFont typeface="Wingdings" panose="05000000000000000000" pitchFamily="2" charset="2"/>
              <a:buChar char=""/>
            </a:pPr>
            <a:r>
              <a:rPr lang="en-US" dirty="0"/>
              <a:t>Azure ML Demo - </a:t>
            </a:r>
            <a:r>
              <a:rPr lang="en-US" dirty="0">
                <a:hlinkClick r:id="rId6"/>
              </a:rPr>
              <a:t>https://aka.ms/aml-walgreens-demo</a:t>
            </a:r>
            <a:endParaRPr lang="en-US" dirty="0"/>
          </a:p>
          <a:p>
            <a:pPr marL="228600" indent="-228600">
              <a:buFont typeface="Wingdings" panose="05000000000000000000" pitchFamily="2" charset="2"/>
              <a:buChar char=""/>
            </a:pPr>
            <a:r>
              <a:rPr lang="en-US" dirty="0"/>
              <a:t>Azure ML Project POC Guide - </a:t>
            </a:r>
            <a:r>
              <a:rPr lang="en-US" dirty="0">
                <a:hlinkClick r:id="rId7"/>
              </a:rPr>
              <a:t>https://aka.ms/aml-poc-guide</a:t>
            </a:r>
            <a:endParaRPr lang="en-US" dirty="0"/>
          </a:p>
          <a:p>
            <a:pPr marL="228600" indent="-228600">
              <a:buFont typeface="Wingdings" panose="05000000000000000000" pitchFamily="2" charset="2"/>
              <a:buChar char=""/>
            </a:pPr>
            <a:r>
              <a:rPr lang="en-US" dirty="0"/>
              <a:t>Azure ML Project Delivery Guide - </a:t>
            </a:r>
            <a:r>
              <a:rPr lang="en-US" dirty="0">
                <a:hlinkClick r:id="rId8"/>
              </a:rPr>
              <a:t>https://aka.ms/aml-delivery-guide</a:t>
            </a:r>
            <a:endParaRPr lang="en-US" dirty="0"/>
          </a:p>
          <a:p>
            <a:pPr marL="228600" indent="-228600">
              <a:buFont typeface="Wingdings" panose="05000000000000000000" pitchFamily="2" charset="2"/>
              <a:buChar char=""/>
            </a:pPr>
            <a:endParaRPr lang="en-US" dirty="0"/>
          </a:p>
          <a:p>
            <a:pPr marL="228600" indent="-228600">
              <a:buFont typeface="Wingdings" panose="05000000000000000000" pitchFamily="2" charset="2"/>
              <a:buChar char=""/>
            </a:pPr>
            <a:r>
              <a:rPr lang="en-US" dirty="0">
                <a:cs typeface="Segoe UI Semilight"/>
              </a:rPr>
              <a:t>Microsoft Ready content can be found at </a:t>
            </a:r>
            <a:r>
              <a:rPr lang="en-US" u="sng" dirty="0">
                <a:solidFill>
                  <a:schemeClr val="tx1"/>
                </a:solidFill>
                <a:hlinkClick r:id="rId9">
                  <a:extLst>
                    <a:ext uri="{A12FA001-AC4F-418D-AE19-62706E023703}">
                      <ahyp:hlinkClr xmlns:ahyp="http://schemas.microsoft.com/office/drawing/2018/hyperlinkcolor" val="tx"/>
                    </a:ext>
                  </a:extLst>
                </a:hlinkClick>
              </a:rPr>
              <a:t>https://myready.microsoft.com</a:t>
            </a:r>
            <a:r>
              <a:rPr lang="en-US" dirty="0">
                <a:cs typeface="Segoe UI Semilight"/>
              </a:rPr>
              <a:t>.</a:t>
            </a:r>
          </a:p>
        </p:txBody>
      </p:sp>
    </p:spTree>
    <p:extLst>
      <p:ext uri="{BB962C8B-B14F-4D97-AF65-F5344CB8AC3E}">
        <p14:creationId xmlns:p14="http://schemas.microsoft.com/office/powerpoint/2010/main" val="234375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FastTrack for Azure</a:t>
            </a:r>
          </a:p>
        </p:txBody>
      </p:sp>
      <p:sp>
        <p:nvSpPr>
          <p:cNvPr id="6" name="Text Placeholder 5"/>
          <p:cNvSpPr>
            <a:spLocks noGrp="1"/>
          </p:cNvSpPr>
          <p:nvPr>
            <p:ph type="body" sz="quarter" idx="10"/>
          </p:nvPr>
        </p:nvSpPr>
        <p:spPr>
          <a:xfrm>
            <a:off x="588263" y="1124744"/>
            <a:ext cx="11332708" cy="430887"/>
          </a:xfrm>
        </p:spPr>
        <p:txBody>
          <a:bodyPr/>
          <a:lstStyle/>
          <a:p>
            <a:r>
              <a:rPr lang="en-US" dirty="0"/>
              <a:t>Maximize ACR with more deployed Azure projects</a:t>
            </a:r>
          </a:p>
        </p:txBody>
      </p:sp>
      <p:sp>
        <p:nvSpPr>
          <p:cNvPr id="9" name="Text Box 5">
            <a:extLst>
              <a:ext uri="{FF2B5EF4-FFF2-40B4-BE49-F238E27FC236}">
                <a16:creationId xmlns:a16="http://schemas.microsoft.com/office/drawing/2014/main" id="{8270D730-BEDE-4C56-A8EE-1BA30F1F40A9}"/>
              </a:ext>
            </a:extLst>
          </p:cNvPr>
          <p:cNvSpPr txBox="1">
            <a:spLocks noChangeArrowheads="1"/>
          </p:cNvSpPr>
          <p:nvPr/>
        </p:nvSpPr>
        <p:spPr bwMode="auto">
          <a:xfrm>
            <a:off x="588262" y="1556594"/>
            <a:ext cx="11090699" cy="86704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Increase the number of Azure projects your customers can build and achieve your ACR goals by offering your customers, or their partners, the expertise and personalized guidance available with FastTrack for Azure</a:t>
            </a:r>
            <a:endParaRPr kumimoji="0" lang="en-US" altLang="en-US" sz="1600" b="0" i="0" u="none" strike="noStrike" kern="1200" cap="none" spc="0" normalizeH="0" baseline="0" noProof="0" dirty="0">
              <a:ln>
                <a:noFill/>
              </a:ln>
              <a:solidFill>
                <a:srgbClr val="3C3C41"/>
              </a:solidFill>
              <a:effectLst/>
              <a:uLnTx/>
              <a:uFillTx/>
              <a:latin typeface="Segoe UI"/>
              <a:ea typeface="+mn-ea"/>
              <a:cs typeface="Calibri" panose="020F0502020204030204" pitchFamily="34" charset="0"/>
            </a:endParaRPr>
          </a:p>
        </p:txBody>
      </p:sp>
      <p:pic>
        <p:nvPicPr>
          <p:cNvPr id="11" name="Picture 10" descr="A picture containing LEGO, toy&#10;&#10;Description automatically generated">
            <a:extLst>
              <a:ext uri="{FF2B5EF4-FFF2-40B4-BE49-F238E27FC236}">
                <a16:creationId xmlns:a16="http://schemas.microsoft.com/office/drawing/2014/main" id="{B47A2CBC-59E8-4068-89FB-103CB2BDB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8" y="1700808"/>
            <a:ext cx="5053110" cy="4989309"/>
          </a:xfrm>
          <a:prstGeom prst="rect">
            <a:avLst/>
          </a:prstGeom>
        </p:spPr>
      </p:pic>
      <p:sp>
        <p:nvSpPr>
          <p:cNvPr id="10" name="Text Placeholder 2">
            <a:extLst>
              <a:ext uri="{FF2B5EF4-FFF2-40B4-BE49-F238E27FC236}">
                <a16:creationId xmlns:a16="http://schemas.microsoft.com/office/drawing/2014/main" id="{D2789B99-7351-4B3C-9439-7539B901AD61}"/>
              </a:ext>
            </a:extLst>
          </p:cNvPr>
          <p:cNvSpPr txBox="1">
            <a:spLocks/>
          </p:cNvSpPr>
          <p:nvPr/>
        </p:nvSpPr>
        <p:spPr>
          <a:xfrm>
            <a:off x="4261883" y="4069778"/>
            <a:ext cx="4162425"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dirty="0"/>
              <a:t>https://aka.ms/fasttrackforazure</a:t>
            </a:r>
          </a:p>
        </p:txBody>
      </p:sp>
      <p:grpSp>
        <p:nvGrpSpPr>
          <p:cNvPr id="12" name="Group 2">
            <a:extLst>
              <a:ext uri="{FF2B5EF4-FFF2-40B4-BE49-F238E27FC236}">
                <a16:creationId xmlns:a16="http://schemas.microsoft.com/office/drawing/2014/main" id="{0E5D7975-995E-4C99-A39D-D364F7B2322F}"/>
              </a:ext>
            </a:extLst>
          </p:cNvPr>
          <p:cNvGrpSpPr>
            <a:grpSpLocks/>
          </p:cNvGrpSpPr>
          <p:nvPr/>
        </p:nvGrpSpPr>
        <p:grpSpPr bwMode="auto">
          <a:xfrm>
            <a:off x="5428400" y="4457968"/>
            <a:ext cx="1829391" cy="1817196"/>
            <a:chOff x="112877002" y="108424980"/>
            <a:chExt cx="1085971" cy="1081469"/>
          </a:xfrm>
        </p:grpSpPr>
        <p:sp>
          <p:nvSpPr>
            <p:cNvPr id="13" name="Rectangle 12">
              <a:extLst>
                <a:ext uri="{FF2B5EF4-FFF2-40B4-BE49-F238E27FC236}">
                  <a16:creationId xmlns:a16="http://schemas.microsoft.com/office/drawing/2014/main" id="{2D5AD636-A48C-46FF-885F-50758256C489}"/>
                </a:ext>
              </a:extLst>
            </p:cNvPr>
            <p:cNvSpPr>
              <a:spLocks noChangeArrowheads="1"/>
            </p:cNvSpPr>
            <p:nvPr/>
          </p:nvSpPr>
          <p:spPr bwMode="auto">
            <a:xfrm>
              <a:off x="112877002" y="108424980"/>
              <a:ext cx="1085971" cy="1081469"/>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14" name="Picture 4">
              <a:extLst>
                <a:ext uri="{FF2B5EF4-FFF2-40B4-BE49-F238E27FC236}">
                  <a16:creationId xmlns:a16="http://schemas.microsoft.com/office/drawing/2014/main" id="{1465CD7B-DCA8-45E3-AF77-C2574B9AB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2916591" y="108450460"/>
              <a:ext cx="1011422" cy="101398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5" name="Text Box 5">
            <a:extLst>
              <a:ext uri="{FF2B5EF4-FFF2-40B4-BE49-F238E27FC236}">
                <a16:creationId xmlns:a16="http://schemas.microsoft.com/office/drawing/2014/main" id="{7B80E775-15F2-4C46-9BCB-19DE7DEF53B6}"/>
              </a:ext>
            </a:extLst>
          </p:cNvPr>
          <p:cNvSpPr txBox="1">
            <a:spLocks noChangeArrowheads="1"/>
          </p:cNvSpPr>
          <p:nvPr/>
        </p:nvSpPr>
        <p:spPr bwMode="auto">
          <a:xfrm>
            <a:off x="4664093" y="3691804"/>
            <a:ext cx="3358004" cy="34024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Visit GearUp to learn more</a:t>
            </a:r>
            <a:endParaRPr kumimoji="0" lang="en-US" altLang="en-US" sz="2000" b="1" i="0" u="none" strike="noStrike" kern="1200" cap="none" spc="0" normalizeH="0" baseline="0" noProof="0" dirty="0">
              <a:ln>
                <a:noFill/>
              </a:ln>
              <a:solidFill>
                <a:srgbClr val="3C3C41"/>
              </a:solidFill>
              <a:effectLst/>
              <a:uLnTx/>
              <a:uFillTx/>
              <a:latin typeface="Segoe UI"/>
              <a:ea typeface="+mn-ea"/>
              <a:cs typeface="Calibri" panose="020F0502020204030204" pitchFamily="34" charset="0"/>
            </a:endParaRPr>
          </a:p>
        </p:txBody>
      </p:sp>
      <p:sp>
        <p:nvSpPr>
          <p:cNvPr id="16" name="Text Box 5">
            <a:extLst>
              <a:ext uri="{FF2B5EF4-FFF2-40B4-BE49-F238E27FC236}">
                <a16:creationId xmlns:a16="http://schemas.microsoft.com/office/drawing/2014/main" id="{D2F7D764-4B21-4D63-AAB2-6F79D3C569E2}"/>
              </a:ext>
            </a:extLst>
          </p:cNvPr>
          <p:cNvSpPr txBox="1">
            <a:spLocks noChangeArrowheads="1"/>
          </p:cNvSpPr>
          <p:nvPr/>
        </p:nvSpPr>
        <p:spPr bwMode="auto">
          <a:xfrm>
            <a:off x="8320958" y="3691803"/>
            <a:ext cx="3358004" cy="74186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Come talk to us in</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b="1" dirty="0">
                <a:solidFill>
                  <a:srgbClr val="000000"/>
                </a:solidFill>
                <a:latin typeface="Segoe UI"/>
                <a:cs typeface="Calibri" panose="020F0502020204030204" pitchFamily="34" charset="0"/>
              </a:rPr>
              <a:t>“The Hub”</a:t>
            </a:r>
            <a:endParaRPr kumimoji="0" lang="en-US" altLang="en-US" sz="2000" b="1"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endParaRPr>
          </a:p>
        </p:txBody>
      </p:sp>
      <p:grpSp>
        <p:nvGrpSpPr>
          <p:cNvPr id="5" name="Group 4">
            <a:extLst>
              <a:ext uri="{FF2B5EF4-FFF2-40B4-BE49-F238E27FC236}">
                <a16:creationId xmlns:a16="http://schemas.microsoft.com/office/drawing/2014/main" id="{424CD687-91C6-4DB1-9A05-E857C1EE5694}"/>
              </a:ext>
            </a:extLst>
          </p:cNvPr>
          <p:cNvGrpSpPr/>
          <p:nvPr/>
        </p:nvGrpSpPr>
        <p:grpSpPr>
          <a:xfrm>
            <a:off x="9085265" y="4451871"/>
            <a:ext cx="1829391" cy="1829391"/>
            <a:chOff x="8306087" y="4580885"/>
            <a:chExt cx="1829391" cy="1829391"/>
          </a:xfrm>
        </p:grpSpPr>
        <p:sp>
          <p:nvSpPr>
            <p:cNvPr id="4" name="Rectangle 3">
              <a:extLst>
                <a:ext uri="{FF2B5EF4-FFF2-40B4-BE49-F238E27FC236}">
                  <a16:creationId xmlns:a16="http://schemas.microsoft.com/office/drawing/2014/main" id="{895A181E-619A-46C8-A1BA-19CC17B2C3B3}"/>
                </a:ext>
              </a:extLst>
            </p:cNvPr>
            <p:cNvSpPr/>
            <p:nvPr/>
          </p:nvSpPr>
          <p:spPr bwMode="auto">
            <a:xfrm>
              <a:off x="8306382" y="4581476"/>
              <a:ext cx="1828800"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Questions">
              <a:extLst>
                <a:ext uri="{FF2B5EF4-FFF2-40B4-BE49-F238E27FC236}">
                  <a16:creationId xmlns:a16="http://schemas.microsoft.com/office/drawing/2014/main" id="{E8D15429-D324-4D4F-B1DC-6175B3C4CC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6087" y="4580885"/>
              <a:ext cx="1829391" cy="1829391"/>
            </a:xfrm>
            <a:prstGeom prst="rect">
              <a:avLst/>
            </a:prstGeom>
          </p:spPr>
        </p:pic>
      </p:grpSp>
      <p:sp>
        <p:nvSpPr>
          <p:cNvPr id="22" name="TextBox 21">
            <a:extLst>
              <a:ext uri="{FF2B5EF4-FFF2-40B4-BE49-F238E27FC236}">
                <a16:creationId xmlns:a16="http://schemas.microsoft.com/office/drawing/2014/main" id="{ECD5B80D-C26E-4C27-8E98-7E5FC82A462E}"/>
              </a:ext>
            </a:extLst>
          </p:cNvPr>
          <p:cNvSpPr txBox="1"/>
          <p:nvPr/>
        </p:nvSpPr>
        <p:spPr>
          <a:xfrm>
            <a:off x="5447928" y="2968894"/>
            <a:ext cx="2223237" cy="307777"/>
          </a:xfrm>
          <a:prstGeom prst="rect">
            <a:avLst/>
          </a:prstGeom>
          <a:noFill/>
        </p:spPr>
        <p:txBody>
          <a:bodyPr wrap="none" lIns="0" tIns="0" rIns="0" bIns="0" rtlCol="0">
            <a:spAutoFit/>
          </a:bodyPr>
          <a:lstStyle/>
          <a:p>
            <a:pPr algn="l"/>
            <a:r>
              <a:rPr lang="en-US" sz="2000" b="1" dirty="0">
                <a:solidFill>
                  <a:srgbClr val="0079D6"/>
                </a:solidFill>
              </a:rPr>
              <a:t>2x Increase in ACR</a:t>
            </a:r>
          </a:p>
        </p:txBody>
      </p:sp>
      <p:sp>
        <p:nvSpPr>
          <p:cNvPr id="23" name="TextBox 22">
            <a:extLst>
              <a:ext uri="{FF2B5EF4-FFF2-40B4-BE49-F238E27FC236}">
                <a16:creationId xmlns:a16="http://schemas.microsoft.com/office/drawing/2014/main" id="{EE86890C-8AE2-4020-96CC-AD2128A3D1C9}"/>
              </a:ext>
            </a:extLst>
          </p:cNvPr>
          <p:cNvSpPr txBox="1"/>
          <p:nvPr/>
        </p:nvSpPr>
        <p:spPr>
          <a:xfrm>
            <a:off x="8287996" y="2968894"/>
            <a:ext cx="2451890" cy="307777"/>
          </a:xfrm>
          <a:prstGeom prst="rect">
            <a:avLst/>
          </a:prstGeom>
          <a:noFill/>
        </p:spPr>
        <p:txBody>
          <a:bodyPr wrap="none" lIns="0" tIns="0" rIns="0" bIns="0" rtlCol="0">
            <a:spAutoFit/>
          </a:bodyPr>
          <a:lstStyle/>
          <a:p>
            <a:pPr algn="l"/>
            <a:r>
              <a:rPr lang="en-US" sz="2000" b="1" dirty="0">
                <a:solidFill>
                  <a:srgbClr val="0079D6"/>
                </a:solidFill>
              </a:rPr>
              <a:t>3x ACA Acceleration</a:t>
            </a:r>
          </a:p>
        </p:txBody>
      </p:sp>
      <p:sp>
        <p:nvSpPr>
          <p:cNvPr id="25" name="Rectangle: Rounded Corners 24">
            <a:extLst>
              <a:ext uri="{FF2B5EF4-FFF2-40B4-BE49-F238E27FC236}">
                <a16:creationId xmlns:a16="http://schemas.microsoft.com/office/drawing/2014/main" id="{9E994002-AE75-49DD-9A03-68E12B6252FB}"/>
              </a:ext>
            </a:extLst>
          </p:cNvPr>
          <p:cNvSpPr/>
          <p:nvPr/>
        </p:nvSpPr>
        <p:spPr bwMode="auto">
          <a:xfrm>
            <a:off x="4907868" y="2748775"/>
            <a:ext cx="6408712" cy="674555"/>
          </a:xfrm>
          <a:prstGeom prst="roundRect">
            <a:avLst/>
          </a:prstGeom>
          <a:noFill/>
          <a:ln w="28575">
            <a:solidFill>
              <a:srgbClr val="0079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615867E6-132F-474C-8D01-C96DAEDF38D7}"/>
              </a:ext>
            </a:extLst>
          </p:cNvPr>
          <p:cNvSpPr txBox="1"/>
          <p:nvPr/>
        </p:nvSpPr>
        <p:spPr>
          <a:xfrm>
            <a:off x="5950320" y="2594887"/>
            <a:ext cx="4302524" cy="307777"/>
          </a:xfrm>
          <a:prstGeom prst="rect">
            <a:avLst/>
          </a:prstGeom>
          <a:solidFill>
            <a:schemeClr val="bg2"/>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FastTrack for Azure Engaged Accounts</a:t>
            </a:r>
          </a:p>
        </p:txBody>
      </p:sp>
    </p:spTree>
    <p:extLst>
      <p:ext uri="{BB962C8B-B14F-4D97-AF65-F5344CB8AC3E}">
        <p14:creationId xmlns:p14="http://schemas.microsoft.com/office/powerpoint/2010/main" val="111692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1462206"/>
            <a:ext cx="4158362" cy="1661993"/>
          </a:xfrm>
        </p:spPr>
        <p:txBody>
          <a:bodyPr>
            <a:normAutofit fontScale="90000"/>
          </a:bodyPr>
          <a:lstStyle/>
          <a:p>
            <a:r>
              <a:rPr lang="en-US" dirty="0"/>
              <a:t>Learn more about FastTrack for Azure today!</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5619522"/>
            <a:ext cx="4162425" cy="338554"/>
          </a:xfrm>
        </p:spPr>
        <p:txBody>
          <a:bodyPr>
            <a:normAutofit fontScale="92500" lnSpcReduction="20000"/>
          </a:bodyPr>
          <a:lstStyle/>
          <a:p>
            <a:pPr algn="ctr"/>
            <a:r>
              <a:rPr lang="en-US" dirty="0"/>
              <a:t>https://aka.ms/fasttrackforazure</a:t>
            </a:r>
          </a:p>
        </p:txBody>
      </p:sp>
      <p:pic>
        <p:nvPicPr>
          <p:cNvPr id="7" name="Picture Placeholder 6" descr="A person standing next to a computer monitor on a desk&#10;&#10;Description automatically generated">
            <a:extLst>
              <a:ext uri="{FF2B5EF4-FFF2-40B4-BE49-F238E27FC236}">
                <a16:creationId xmlns:a16="http://schemas.microsoft.com/office/drawing/2014/main" id="{F7F64880-27A2-4EFD-ADE1-2E44B6C2E9EA}"/>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grpSp>
        <p:nvGrpSpPr>
          <p:cNvPr id="2" name="Group 2">
            <a:extLst>
              <a:ext uri="{FF2B5EF4-FFF2-40B4-BE49-F238E27FC236}">
                <a16:creationId xmlns:a16="http://schemas.microsoft.com/office/drawing/2014/main" id="{A7B2FCD3-5674-4E21-BE31-F365D286CA2F}"/>
              </a:ext>
            </a:extLst>
          </p:cNvPr>
          <p:cNvGrpSpPr>
            <a:grpSpLocks/>
          </p:cNvGrpSpPr>
          <p:nvPr/>
        </p:nvGrpSpPr>
        <p:grpSpPr bwMode="auto">
          <a:xfrm>
            <a:off x="1750716" y="3733802"/>
            <a:ext cx="1829391" cy="1817196"/>
            <a:chOff x="112877002" y="108424980"/>
            <a:chExt cx="1085971" cy="1081469"/>
          </a:xfrm>
        </p:grpSpPr>
        <p:sp>
          <p:nvSpPr>
            <p:cNvPr id="4" name="Rectangle 3">
              <a:extLst>
                <a:ext uri="{FF2B5EF4-FFF2-40B4-BE49-F238E27FC236}">
                  <a16:creationId xmlns:a16="http://schemas.microsoft.com/office/drawing/2014/main" id="{FAE9248F-F744-44B1-BE35-998D1133C50C}"/>
                </a:ext>
              </a:extLst>
            </p:cNvPr>
            <p:cNvSpPr>
              <a:spLocks noChangeArrowheads="1"/>
            </p:cNvSpPr>
            <p:nvPr/>
          </p:nvSpPr>
          <p:spPr bwMode="auto">
            <a:xfrm>
              <a:off x="112877002" y="108424980"/>
              <a:ext cx="1085971" cy="1081469"/>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1028" name="Picture 4">
              <a:extLst>
                <a:ext uri="{FF2B5EF4-FFF2-40B4-BE49-F238E27FC236}">
                  <a16:creationId xmlns:a16="http://schemas.microsoft.com/office/drawing/2014/main" id="{273F4480-535E-4297-9485-812E3E68A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2916591" y="108450460"/>
              <a:ext cx="1011422" cy="101398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Tree>
    <p:extLst>
      <p:ext uri="{BB962C8B-B14F-4D97-AF65-F5344CB8AC3E}">
        <p14:creationId xmlns:p14="http://schemas.microsoft.com/office/powerpoint/2010/main" val="161484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Words>
  <Application>Microsoft Macintosh PowerPoint</Application>
  <PresentationFormat>Widescreen</PresentationFormat>
  <Paragraphs>45</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vt:lpstr>
      <vt:lpstr>Segoe UI</vt:lpstr>
      <vt:lpstr>Wingdings</vt:lpstr>
      <vt:lpstr>Office Theme</vt:lpstr>
      <vt:lpstr>PowerPoint Presentation</vt:lpstr>
      <vt:lpstr>Session resources</vt:lpstr>
      <vt:lpstr>FastTrack for Azure</vt:lpstr>
      <vt:lpstr>Learn more about FastTrack for Azure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Schneider</dc:creator>
  <cp:lastModifiedBy>Daniel Schneider</cp:lastModifiedBy>
  <cp:revision>1</cp:revision>
  <dcterms:created xsi:type="dcterms:W3CDTF">2020-02-05T22:20:17Z</dcterms:created>
  <dcterms:modified xsi:type="dcterms:W3CDTF">2020-02-05T22:20:55Z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2020-02-05T22:20:19Z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f1c2dd05-b70e-4e99-b797-0000485606b7</vt:lpwstr>
  </property>
  <property fmtid="{D5CDD505-2E9C-101B-9397-08002B2CF9AE}" pid="8" name="MSIP_Label_f42aa342-8706-4288-bd11-ebb85995028c_ContentBits">
    <vt:lpwstr>0</vt:lpwstr>
  </property>
</Properties>
</file>