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80" r:id="rId15"/>
    <p:sldId id="272" r:id="rId16"/>
    <p:sldId id="274" r:id="rId17"/>
    <p:sldId id="275" r:id="rId18"/>
    <p:sldId id="276" r:id="rId19"/>
    <p:sldId id="273" r:id="rId20"/>
    <p:sldId id="277" r:id="rId21"/>
    <p:sldId id="278" r:id="rId22"/>
    <p:sldId id="279" r:id="rId23"/>
    <p:sldId id="281" r:id="rId24"/>
    <p:sldId id="283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2060"/>
                </a:solidFill>
              </a:rPr>
              <a:t>LibraryAdmin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könyvkölcsönző rendszer</a:t>
            </a:r>
            <a:endParaRPr lang="hu-HU" dirty="0"/>
          </a:p>
          <a:p>
            <a:r>
              <a:rPr lang="hu-HU" dirty="0"/>
              <a:t>Vizsgamunka 2022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002060"/>
                </a:solidFill>
              </a:rPr>
              <a:t>Készítette: </a:t>
            </a:r>
            <a:r>
              <a:rPr lang="hu-HU" sz="2800" dirty="0" err="1">
                <a:solidFill>
                  <a:srgbClr val="002060"/>
                </a:solidFill>
              </a:rPr>
              <a:t>Frantal</a:t>
            </a:r>
            <a:r>
              <a:rPr lang="hu-HU" sz="2800" dirty="0">
                <a:solidFill>
                  <a:srgbClr val="002060"/>
                </a:solidFill>
              </a:rPr>
              <a:t> Attila – Csányi Marianna</a:t>
            </a: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492365" y="323108"/>
            <a:ext cx="7114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kölcsönzés</a:t>
            </a:r>
            <a:endParaRPr lang="hu-HU" sz="3200" b="1" dirty="0"/>
          </a:p>
        </p:txBody>
      </p:sp>
      <p:sp>
        <p:nvSpPr>
          <p:cNvPr id="5" name="Téglalap 4"/>
          <p:cNvSpPr/>
          <p:nvPr/>
        </p:nvSpPr>
        <p:spPr>
          <a:xfrm>
            <a:off x="856797" y="3420238"/>
            <a:ext cx="104784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rögzítés tényét a táblázat „Tranzakciók” fülön is ellenőrizzük, amely a kölcsönzés megtörténtét másodperc pontossággal jelzi negatív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„Könyvek” fülön a könyv aktuális készlete látható.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„Tartozás” fülön látható a kölcsönző tagok és kiadott könyvek adatainak listája, illetve a tag tartozása.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 rögzítése után az „Új” gomb inaktívvá válik, ezzel megelőzve a téves többszörös rögzítést. Amennyiben a „Tag”, vagy „Könyv” mezőben megváltoztatjuk az adatot, lehetőség van az új adat rögzítésére.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21" y="2016125"/>
            <a:ext cx="9192759" cy="101826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033379"/>
            <a:ext cx="919275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37367" y="738756"/>
            <a:ext cx="805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visszavétel</a:t>
            </a:r>
            <a:endParaRPr lang="hu-HU" sz="32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7" y="1414689"/>
            <a:ext cx="9464461" cy="10096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537367" y="2690336"/>
            <a:ext cx="946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visszahozás tényét a táblázat „Tranzakciók” fülön is ellenőrizzük, amely a visszaadás megtörténtét másodperc pontossággal jelzi pozitív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„Tartozás” fülön törlődnek a visszahozott tétel adatai, a könyv készlete változik és a tag tartozása csökken.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401913" y="5117183"/>
            <a:ext cx="7310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programot kizárólag a „Kilépés” gombbal lehetséges bezárni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hu-H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525178" y="4373119"/>
            <a:ext cx="5337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Kilépés a programból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685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650101" y="527259"/>
            <a:ext cx="6514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User felület – webes alkalmazás</a:t>
            </a:r>
            <a:endParaRPr lang="hu-HU" sz="3200" b="1" dirty="0"/>
          </a:p>
        </p:txBody>
      </p:sp>
      <p:sp>
        <p:nvSpPr>
          <p:cNvPr id="3" name="Téglalap 2"/>
          <p:cNvSpPr/>
          <p:nvPr/>
        </p:nvSpPr>
        <p:spPr>
          <a:xfrm>
            <a:off x="1650101" y="1286357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88274" y="2045455"/>
            <a:ext cx="10384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telepítést rendszergazdai jogokkal rendelkező felhasználóként végezhetjük el. A kapott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mappát másoljuk a C:\xampp\htdocs\php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 az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ezzel felépül az adatbázis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C:\LibraryAdmin\dist\LibraryAdmin.exe programot </a:t>
            </a:r>
          </a:p>
          <a:p>
            <a:pPr marL="457200" indent="-457200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Böngészőben nyissuk meg a</a:t>
            </a:r>
            <a:r>
              <a:rPr lang="hu-HU" dirty="0"/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http://localhost/php/LibraryUser/index.php felületet.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6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28478" y="541774"/>
            <a:ext cx="667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Tagok lekérdezési lehetőségei</a:t>
            </a:r>
            <a:endParaRPr lang="hu-HU" sz="3200" dirty="0"/>
          </a:p>
        </p:txBody>
      </p:sp>
      <p:sp>
        <p:nvSpPr>
          <p:cNvPr id="3" name="Téglalap 2"/>
          <p:cNvSpPr/>
          <p:nvPr/>
        </p:nvSpPr>
        <p:spPr>
          <a:xfrm>
            <a:off x="1071155" y="1371601"/>
            <a:ext cx="9980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Regisztrált tagoknak lehetősége van webes felületen lekérdezni a könyvtartozásaikat és ellenőrizni a visszaviteli határidőt.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Amennyiben nem létező tagkód kerül megadásra a program „Nincs ilyen tag!” hibaüzenetet jelenít meg. </a:t>
            </a:r>
          </a:p>
          <a:p>
            <a:pPr algn="just" hangingPunct="0">
              <a:spcAft>
                <a:spcPts val="0"/>
              </a:spcAft>
            </a:pP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37" y="4086180"/>
            <a:ext cx="734132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4F80064-0CAF-4A5F-B78D-7E9ACD90941F}"/>
              </a:ext>
            </a:extLst>
          </p:cNvPr>
          <p:cNvSpPr txBox="1"/>
          <p:nvPr/>
        </p:nvSpPr>
        <p:spPr>
          <a:xfrm>
            <a:off x="1187386" y="768723"/>
            <a:ext cx="104956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48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könyvkölcsönző rendszer Rest API</a:t>
            </a:r>
          </a:p>
          <a:p>
            <a:endParaRPr lang="hu-HU" dirty="0"/>
          </a:p>
          <a:p>
            <a:pPr algn="r"/>
            <a:r>
              <a:rPr lang="hu-HU" sz="2800" dirty="0">
                <a:solidFill>
                  <a:srgbClr val="002060"/>
                </a:solidFill>
              </a:rPr>
              <a:t>Vizsgamunka 2022</a:t>
            </a:r>
          </a:p>
          <a:p>
            <a:pPr algn="r"/>
            <a:r>
              <a:rPr lang="hu-HU" sz="2800" dirty="0">
                <a:solidFill>
                  <a:srgbClr val="002060"/>
                </a:solidFill>
              </a:rPr>
              <a:t>Készítette: Langó Luca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56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28478" y="541774"/>
            <a:ext cx="667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hu-HU" sz="3200" dirty="0"/>
              <a:t> 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615736" y="1464816"/>
            <a:ext cx="9650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Reprezentációs Állapotátvitel (REST), alkalmazásprogramozási felület (API).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REST API XML vagy JavaScript objektumjelölés (JSON) formátumban képes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erőforrásadatokat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megadni. A külső alkalmazások a REST API segítségével végezhetik el az alkalmazásadatok lekérdezését és frissítését.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REST API szabványos HTTP GET, POST, PUT és DELETE metódusok felhasználásával támogatja az erőforrásokon végrehajtott létrehozási, lekérdezési, frissítési és törlési műveleteket.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Indításhoz/teszteléshez szükséges Windows operációs rendszer alatt -&gt; POSTMAN, XAMPP, </a:t>
            </a:r>
          </a:p>
        </p:txBody>
      </p:sp>
    </p:spTree>
    <p:extLst>
      <p:ext uri="{BB962C8B-B14F-4D97-AF65-F5344CB8AC3E}">
        <p14:creationId xmlns:p14="http://schemas.microsoft.com/office/powerpoint/2010/main" val="222178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POST </a:t>
            </a:r>
            <a:r>
              <a:rPr lang="en-US" sz="3600" b="1" cap="all" dirty="0" err="1">
                <a:latin typeface="+mj-lt"/>
                <a:ea typeface="+mj-ea"/>
                <a:cs typeface="+mj-cs"/>
              </a:rPr>
              <a:t>metódus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Register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9CAF694-9A5A-485B-A4E4-9E90815E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990914"/>
            <a:ext cx="7707157" cy="39306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7719445" y="2095499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 </a:t>
            </a:r>
            <a:r>
              <a:rPr lang="en-US" dirty="0" err="1"/>
              <a:t>metódussal</a:t>
            </a:r>
            <a:r>
              <a:rPr lang="en-US" dirty="0"/>
              <a:t> </a:t>
            </a:r>
            <a:r>
              <a:rPr lang="en-US" dirty="0" err="1"/>
              <a:t>regisztrálni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name, e-mail, password </a:t>
            </a:r>
            <a:r>
              <a:rPr lang="en-US" dirty="0" err="1"/>
              <a:t>és</a:t>
            </a:r>
            <a:r>
              <a:rPr lang="en-US" dirty="0"/>
              <a:t> telephone </a:t>
            </a:r>
            <a:r>
              <a:rPr lang="en-US" dirty="0" err="1"/>
              <a:t>adatra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POST </a:t>
            </a:r>
            <a:r>
              <a:rPr lang="en-US" sz="3600" b="1" cap="all" dirty="0" err="1">
                <a:latin typeface="+mj-lt"/>
                <a:ea typeface="+mj-ea"/>
                <a:cs typeface="+mj-cs"/>
              </a:rPr>
              <a:t>metódus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 LOGIN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127918" y="1315244"/>
            <a:ext cx="9814718" cy="105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  <a:r>
              <a:rPr lang="hu-HU" dirty="0"/>
              <a:t> metódussal betudunk jelentkezni, ezáltal visszakapunk egy </a:t>
            </a:r>
            <a:r>
              <a:rPr lang="hu-HU" dirty="0" err="1"/>
              <a:t>tokent</a:t>
            </a:r>
            <a:r>
              <a:rPr lang="hu-HU" dirty="0"/>
              <a:t>, ami szükség lesz az </a:t>
            </a:r>
            <a:r>
              <a:rPr lang="hu-HU" dirty="0" err="1"/>
              <a:t>autentikációhoz</a:t>
            </a:r>
            <a:r>
              <a:rPr lang="hu-HU" dirty="0"/>
              <a:t> (csak az tudjon hozzáférni a szerkesztéshez, a kezelőben, aki regisztrált.</a:t>
            </a:r>
            <a:endParaRPr lang="en-US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0A55BD9-2C34-4932-8391-CED8D06DD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327" y="2073883"/>
            <a:ext cx="7760235" cy="46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Books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Controller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127918" y="1315244"/>
            <a:ext cx="9814718" cy="51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  <a:r>
              <a:rPr lang="hu-HU" dirty="0"/>
              <a:t> metódussal létre tudunk hozni egy könyvet, ami visszafog adni egy „</a:t>
            </a:r>
            <a:r>
              <a:rPr lang="hu-HU" dirty="0" err="1"/>
              <a:t>id</a:t>
            </a:r>
            <a:r>
              <a:rPr lang="hu-HU" dirty="0"/>
              <a:t>-t” az </a:t>
            </a:r>
            <a:r>
              <a:rPr lang="hu-HU" dirty="0" err="1"/>
              <a:t>id</a:t>
            </a:r>
            <a:r>
              <a:rPr lang="hu-HU" dirty="0"/>
              <a:t> után pedig különböző metódusokat tudunk alkalmazni. Pl.: update, </a:t>
            </a:r>
            <a:r>
              <a:rPr lang="hu-HU" dirty="0" err="1"/>
              <a:t>get</a:t>
            </a:r>
            <a:r>
              <a:rPr lang="hu-HU" dirty="0"/>
              <a:t>, és </a:t>
            </a:r>
            <a:r>
              <a:rPr lang="hu-HU" dirty="0" err="1"/>
              <a:t>delete</a:t>
            </a:r>
            <a:r>
              <a:rPr lang="hu-HU" dirty="0"/>
              <a:t>.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GET-Tel lekérdezhetjük a könyvet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PUT-</a:t>
            </a:r>
            <a:r>
              <a:rPr lang="hu-HU" dirty="0" err="1"/>
              <a:t>tal</a:t>
            </a:r>
            <a:r>
              <a:rPr lang="hu-HU" dirty="0"/>
              <a:t> módosítani tudjuk az ID-t, és ha az ID alapján nem talál könyvet, akkor visszaad egy „</a:t>
            </a:r>
            <a:r>
              <a:rPr lang="hu-HU" dirty="0" err="1"/>
              <a:t>Book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” üzenetet.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DELETE-tel pedig törölni tudjuk az ID által.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EZT MIND CSAK BEJELENTKEZETT FELHASZNÁLÓ TUDJA kezelni.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8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89AD9280-E094-4073-9210-BE97B635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4" y="818373"/>
            <a:ext cx="10806096" cy="59669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087F317-AA97-4E1A-B95B-E170F031198D}"/>
              </a:ext>
            </a:extLst>
          </p:cNvPr>
          <p:cNvSpPr txBox="1"/>
          <p:nvPr/>
        </p:nvSpPr>
        <p:spPr>
          <a:xfrm>
            <a:off x="787894" y="326512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create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post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07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könyvkölcsönző program könyvtári könyvek kikölcsönzésének és visszavételének folyamatát hivatott modellezni.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Nyilvántartja a könyvtártagok adatait és könyv tartozásait, a könyvek adatait és a könyvtárban lévő mennyiségüket.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Tárolja a kölcsönzés és visszavétel tényét időbélyeggel, és a tranzakcióhoz tartozó tagi és könyv adatokkal.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Külön táblában megjeleníti a könyvtartozással rendelkezőket.</a:t>
            </a: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A7B1213C-4D97-4823-B235-96BEB689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818924"/>
            <a:ext cx="9792549" cy="522015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02FFED5-90FA-45AB-B918-AE32C06D4E3F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>
                <a:latin typeface="+mj-lt"/>
                <a:ea typeface="+mj-ea"/>
                <a:cs typeface="+mj-cs"/>
              </a:rPr>
              <a:t>update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{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id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} 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put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490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90567C51-9862-4A88-8357-3226F5BD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830355"/>
            <a:ext cx="7635902" cy="519729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A8642B-07D4-4D25-A5FB-FF4916360E45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1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6E228D51-2024-4BBF-8239-8E6E11E20171}"/>
              </a:ext>
            </a:extLst>
          </p:cNvPr>
          <p:cNvSpPr txBox="1"/>
          <p:nvPr/>
        </p:nvSpPr>
        <p:spPr>
          <a:xfrm>
            <a:off x="1089735" y="614857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>
                <a:latin typeface="+mj-lt"/>
                <a:ea typeface="+mj-ea"/>
                <a:cs typeface="+mj-cs"/>
              </a:rPr>
              <a:t>RENTAL CONTROLLER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89D67B-63F6-4AF6-937F-4084039D4B02}"/>
              </a:ext>
            </a:extLst>
          </p:cNvPr>
          <p:cNvSpPr txBox="1"/>
          <p:nvPr/>
        </p:nvSpPr>
        <p:spPr>
          <a:xfrm>
            <a:off x="1089735" y="1205788"/>
            <a:ext cx="830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Rental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metódusai: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E2FEB38-D668-4831-B7CB-A928066D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39" y="1727258"/>
            <a:ext cx="7902625" cy="9297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49775E8-AEA3-4F5B-A00B-C1CBFA88C640}"/>
              </a:ext>
            </a:extLst>
          </p:cNvPr>
          <p:cNvSpPr txBox="1"/>
          <p:nvPr/>
        </p:nvSpPr>
        <p:spPr>
          <a:xfrm>
            <a:off x="1295400" y="2838450"/>
            <a:ext cx="862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Rental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, kezeli a kivett könyveket, a könyv kivételt, és a könyv kivételnek a törlését (például ha valaki  visszahozza a könyve(</a:t>
            </a:r>
            <a:r>
              <a:rPr lang="hu-HU" dirty="0" err="1"/>
              <a:t>ke</a:t>
            </a:r>
            <a:r>
              <a:rPr lang="hu-HU" dirty="0"/>
              <a:t>)t.</a:t>
            </a:r>
          </a:p>
        </p:txBody>
      </p:sp>
    </p:spTree>
    <p:extLst>
      <p:ext uri="{BB962C8B-B14F-4D97-AF65-F5344CB8AC3E}">
        <p14:creationId xmlns:p14="http://schemas.microsoft.com/office/powerpoint/2010/main" val="157150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CC30D936-1722-461A-989A-807562DD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1689799"/>
            <a:ext cx="10371719" cy="4046571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8C7EE65-8D60-4F56-B52D-E1B7EB087F8A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Rent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post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380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206DFEA-A75E-4BC2-B210-15F291EEBB0A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2F56E8A-E2A4-423F-8A85-17BCEC8B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1196735"/>
            <a:ext cx="8550381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75717-3F3D-409D-B0C0-D6C890AC798D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{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id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}-&gt;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16755D2A-8784-4C95-ADCE-AED3CB2A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012622"/>
            <a:ext cx="9426757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1CB0A9F-D32E-47FB-9DDD-C44DD7BD8277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-&gt;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del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DCD06B6-EDB8-41E2-B749-4DE0E75C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1121630"/>
            <a:ext cx="905334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Technikai jellemzők</a:t>
            </a:r>
          </a:p>
          <a:p>
            <a:pPr lvl="0"/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szoftver kizárólag szabad felhasználású programokkal készült. (JAVA JDK,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DIA)</a:t>
            </a:r>
          </a:p>
          <a:p>
            <a:pPr lvl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program futtatható a következő operációs rendszereken: Windows 10, MAC IOS, Linux.</a:t>
            </a:r>
          </a:p>
          <a:p>
            <a:pPr lvl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program JAVA 14.0.2 verzióval készült.</a:t>
            </a:r>
          </a:p>
          <a:p>
            <a:pPr lvl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Az adatbázis kezelő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RUP fejlesztési módszer szerint készült, a fejlesztés iteratív és inkrementális.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szoftver MVC modellben került kialakításra.</a:t>
            </a:r>
          </a:p>
          <a:p>
            <a:pPr marL="457200" lvl="0" indent="-457200"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szoftver licence: próbaverzió, iskolai vizsgamunka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80312" y="344379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Hardver-szoftver igény</a:t>
            </a:r>
          </a:p>
        </p:txBody>
      </p:sp>
      <p:sp>
        <p:nvSpPr>
          <p:cNvPr id="4" name="Téglalap 3"/>
          <p:cNvSpPr/>
          <p:nvPr/>
        </p:nvSpPr>
        <p:spPr>
          <a:xfrm>
            <a:off x="1086395" y="1254033"/>
            <a:ext cx="100192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Mindenkori középkategóriás gép 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GB RAM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GHz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processzor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3Gb szabad tárterület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 verziójú operációs rendszer.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Bármilyen böngésző.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szerver kapcsolat (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keretrendszer)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Telepített Java környezet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727077" y="515648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70857" y="1636000"/>
            <a:ext cx="104502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telepítést rendszergazdai jogokkal rendelkező felhasználóként végezhetjük el. A kapott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mappát másoljuk a C:\ meghajtóra.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 az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amely biztosítja számunkra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adatbázis szervert.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C:\LibraryAdmin\dist\LibraryAdmin.exe programot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Végezzük el a kért regisztrációt/bejelentkezést</a:t>
            </a: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72457" y="630233"/>
            <a:ext cx="10247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Felhasználónév és jelszó megadása után a „Regisztráció” gomb megnyomásával a regisztráció megtörténik és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”-ként a program értesít a sikeres regisztráció megtörténtéről.</a:t>
            </a:r>
          </a:p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rendszerben további regisztrációs azonosítók és titkosított jelszavak oszthatók ki. Létező felhasználó regisztrációs kérését hibaüzenet jelzi.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4" y="2598057"/>
            <a:ext cx="5689373" cy="40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80156" y="1438275"/>
            <a:ext cx="4878386" cy="4905829"/>
          </a:xfrm>
        </p:spPr>
        <p:txBody>
          <a:bodyPr>
            <a:norm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Regisztráció/bejelentkezés után a program felhasználói felülete megnyílik.</a:t>
            </a:r>
          </a:p>
          <a:p>
            <a:pPr hangingPunct="0"/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Amennyiben az adatbázis még nem létezik, példa adatokkal tölti fel a „tagok” és „könyvek”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törzsadatokat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hangingPunct="0"/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felhasználói jelszó igény szerint itt módosítható az „Új PIN kód:” opcióval. A „PIN csere” gomb inaktív addig, míg az új jelszó begépelésre nem kerül.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a „Sikeres jelszó csere” üzenet jelenik meg.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7236" y="2728685"/>
            <a:ext cx="4875211" cy="4905829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2" y="1757590"/>
            <a:ext cx="6029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1508296" y="606754"/>
            <a:ext cx="571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Felhasználói felület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54" y="1132115"/>
            <a:ext cx="6607647" cy="44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117599" y="1186795"/>
            <a:ext cx="3425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 táblázat „Tagok/Könyvek/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Tranzak-ciók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/Tartozás” fülén megjelenő adatok a táblázatban direkt módon nem szerkeszthetők, csak adatmegjelenítésre szolgálnak. </a:t>
            </a:r>
          </a:p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adatok ID szerint csökkenő sorrendben jelennek meg, vagyis az utolsóként felvett adat látható a táblázat első sorában.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6550"/>
            <a:ext cx="10115550" cy="241935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397786" y="141775"/>
            <a:ext cx="778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Tagok, könyvek, tranzakciók kezelése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1038225" y="3417279"/>
            <a:ext cx="10115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tagok nyilvántartása kód, név, telefon és e-mail cím szerint történik. A kód automatikusan 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generálódik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Minden adatmező kitöltése kötelező, egyébként a tagfelvétel sikertelen, melyről egy felugró ablak is tájékoztat.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könyvek nyilvántartására szerző, cím, készletmennyiség szerint történik.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 adatmező kitöltése kötelező, egyébként a tagfelvétel sikertelen, melyről egy felugró ablak is tájékoztat.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tranzakciók nyilvántartása a könyvtár szemszögéből ki, illetve bevétel. Kölcsönzés esetén negatív, visszavétel esetén pozitív szám jelenik meg a rádió gombok előtti üres mezőben.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„Mégse” gombbal a mezők üríthetők.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 készletű könyv nem kölcsönözhető. „System 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„A könyv nincs készleten!” üzenet jelenik meg.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Amennyiben rögzítettünk egy tranzakciót, új tranzakciós adat nem vihető be rögtön, az „Új” gomb inaktív a dupla rögzítést elkerülendő. Aktiválásához újra ki kell választani tagot/könyvet.</a:t>
            </a:r>
          </a:p>
        </p:txBody>
      </p:sp>
    </p:spTree>
    <p:extLst>
      <p:ext uri="{BB962C8B-B14F-4D97-AF65-F5344CB8AC3E}">
        <p14:creationId xmlns:p14="http://schemas.microsoft.com/office/powerpoint/2010/main" val="32719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515</TotalTime>
  <Words>1133</Words>
  <Application>Microsoft Office PowerPoint</Application>
  <PresentationFormat>Szélesvásznú</PresentationFormat>
  <Paragraphs>99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1" baseType="lpstr">
      <vt:lpstr>Arial</vt:lpstr>
      <vt:lpstr>Palatino Linotype</vt:lpstr>
      <vt:lpstr>Times New Roman</vt:lpstr>
      <vt:lpstr>Tw Cen MT</vt:lpstr>
      <vt:lpstr>Áramkör</vt:lpstr>
      <vt:lpstr>LibraryAdmin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Luca Langó</cp:lastModifiedBy>
  <cp:revision>69</cp:revision>
  <dcterms:created xsi:type="dcterms:W3CDTF">2021-12-21T16:37:13Z</dcterms:created>
  <dcterms:modified xsi:type="dcterms:W3CDTF">2022-04-06T17:32:31Z</dcterms:modified>
</cp:coreProperties>
</file>