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Barlow Condensed Semi-Bold" charset="1" panose="00000706000000000000"/>
      <p:regular r:id="rId16"/>
    </p:embeddedFont>
    <p:embeddedFont>
      <p:font typeface="Barlow Light" charset="1" panose="00000400000000000000"/>
      <p:regular r:id="rId17"/>
    </p:embeddedFont>
    <p:embeddedFont>
      <p:font typeface="Barlow Condensed" charset="1" panose="00000506000000000000"/>
      <p:regular r:id="rId18"/>
    </p:embeddedFont>
    <p:embeddedFont>
      <p:font typeface="Barlow Condensed Bold" charset="1" panose="00000806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fittrack-project.vercel.app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93800"/>
            <a:ext cx="11113882" cy="3949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00"/>
              </a:lnSpc>
            </a:pPr>
            <a:r>
              <a:rPr lang="en-US" sz="14000" b="true">
                <a:solidFill>
                  <a:srgbClr val="FFFFFF"/>
                </a:solidFill>
                <a:latin typeface="Barlow Condensed Semi-Bold"/>
                <a:ea typeface="Barlow Condensed Semi-Bold"/>
                <a:cs typeface="Barlow Condensed Semi-Bold"/>
                <a:sym typeface="Barlow Condensed Semi-Bold"/>
              </a:rPr>
              <a:t>PROJETO A3</a:t>
            </a:r>
          </a:p>
          <a:p>
            <a:pPr algn="l">
              <a:lnSpc>
                <a:spcPts val="15399"/>
              </a:lnSpc>
            </a:pPr>
            <a:r>
              <a:rPr lang="en-US" sz="13999" b="true">
                <a:solidFill>
                  <a:srgbClr val="55A9CB"/>
                </a:solidFill>
                <a:latin typeface="Barlow Condensed Semi-Bold"/>
                <a:ea typeface="Barlow Condensed Semi-Bold"/>
                <a:cs typeface="Barlow Condensed Semi-Bold"/>
                <a:sym typeface="Barlow Condensed Semi-Bold"/>
              </a:rPr>
              <a:t>FITTRACK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782359" y="8303895"/>
            <a:ext cx="4204438" cy="954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24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ADS - Gestão de Qualidade de Software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8684895"/>
            <a:ext cx="9314496" cy="573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USTJ - São Paulo - Butantã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125788"/>
            <a:ext cx="16230600" cy="3538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48"/>
              </a:lnSpc>
              <a:spcBef>
                <a:spcPct val="0"/>
              </a:spcBef>
            </a:pPr>
            <a:r>
              <a:rPr lang="en-US" b="true" sz="4824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Aplicação: </a:t>
            </a:r>
            <a:r>
              <a:rPr lang="en-US" sz="4824" u="sng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  <a:hlinkClick r:id="rId2" tooltip="https://fittrack-project.vercel.app"/>
              </a:rPr>
              <a:t>https://fittrack-project.vercel.app/</a:t>
            </a:r>
          </a:p>
          <a:p>
            <a:pPr algn="ctr">
              <a:lnSpc>
                <a:spcPts val="9648"/>
              </a:lnSpc>
              <a:spcBef>
                <a:spcPct val="0"/>
              </a:spcBef>
            </a:pPr>
            <a:r>
              <a:rPr lang="en-US" b="true" sz="4824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Usuário para testes:</a:t>
            </a:r>
            <a:r>
              <a:rPr lang="en-US" sz="4824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 teste@teste.com | </a:t>
            </a:r>
            <a:r>
              <a:rPr lang="en-US" b="true" sz="4824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senha:</a:t>
            </a:r>
            <a:r>
              <a:rPr lang="en-US" sz="4824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 senhaTeste</a:t>
            </a:r>
          </a:p>
          <a:p>
            <a:pPr algn="ctr">
              <a:lnSpc>
                <a:spcPts val="9648"/>
              </a:lnSpc>
              <a:spcBef>
                <a:spcPct val="0"/>
              </a:spcBef>
            </a:pPr>
            <a:r>
              <a:rPr lang="en-US" b="true" sz="4824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Repositório: </a:t>
            </a:r>
            <a:r>
              <a:rPr lang="en-US" sz="4824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https://github.com/igorcsp/exercigor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12124" y="3904996"/>
            <a:ext cx="162052" cy="162052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EC0DA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1019175"/>
            <a:ext cx="10567607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79"/>
              </a:lnSpc>
            </a:pPr>
            <a:r>
              <a:rPr lang="en-US" sz="7399" b="true">
                <a:solidFill>
                  <a:srgbClr val="FFFFFF"/>
                </a:solidFill>
                <a:latin typeface="Barlow Condensed Semi-Bold"/>
                <a:ea typeface="Barlow Condensed Semi-Bold"/>
                <a:cs typeface="Barlow Condensed Semi-Bold"/>
                <a:sym typeface="Barlow Condensed Semi-Bold"/>
              </a:rPr>
              <a:t>Equipe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74419" y="3689794"/>
            <a:ext cx="12293521" cy="520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9"/>
              </a:lnSpc>
            </a:pPr>
            <a:r>
              <a:rPr lang="en-US" sz="2699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RA 823159742 - Igor Cordeiro de Souza Pereira - 823159742@ulife.com.br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474419" y="4447476"/>
            <a:ext cx="13135532" cy="520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9"/>
              </a:lnSpc>
            </a:pPr>
            <a:r>
              <a:rPr lang="en-US" sz="2699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RA 823217461 - Lucca Palmieri Dittrich - 823217561@ulife.com.br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74419" y="5205158"/>
            <a:ext cx="12581287" cy="520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9"/>
              </a:lnSpc>
            </a:pPr>
            <a:r>
              <a:rPr lang="en-US" sz="2699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RA 823123930 - Eduardo Vieira de Jesus - 823123930@ulife.com.br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74419" y="5962840"/>
            <a:ext cx="12581287" cy="520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9"/>
              </a:lnSpc>
            </a:pPr>
            <a:r>
              <a:rPr lang="en-US" sz="2699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RA 82426451 - Eduardo Filipe Silva S. Santos - 82426451@ulife.com.br 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712124" y="4662678"/>
            <a:ext cx="162052" cy="162052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EC0DA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712124" y="5420360"/>
            <a:ext cx="162052" cy="162052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EC0DA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12124" y="6178042"/>
            <a:ext cx="162052" cy="162052"/>
            <a:chOff x="0" y="0"/>
            <a:chExt cx="6350000" cy="6350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EC0DA"/>
            </a:solid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28700"/>
            <a:ext cx="2958835" cy="1072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70"/>
              </a:lnSpc>
            </a:pPr>
            <a:r>
              <a:rPr lang="en-US" sz="7058" b="true">
                <a:solidFill>
                  <a:srgbClr val="FFFFFF"/>
                </a:solidFill>
                <a:latin typeface="Barlow Condensed Semi-Bold"/>
                <a:ea typeface="Barlow Condensed Semi-Bold"/>
                <a:cs typeface="Barlow Condensed Semi-Bold"/>
                <a:sym typeface="Barlow Condensed Semi-Bold"/>
              </a:rPr>
              <a:t>Projeto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88095" y="2452114"/>
            <a:ext cx="10963664" cy="631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83"/>
              </a:lnSpc>
            </a:pPr>
            <a:r>
              <a:rPr lang="en-US" sz="3455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Aplicação web para gerenciamento de exercícios físicos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786679"/>
            <a:ext cx="8667688" cy="1072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70"/>
              </a:lnSpc>
            </a:pPr>
            <a:r>
              <a:rPr lang="en-US" sz="7058" b="true">
                <a:solidFill>
                  <a:srgbClr val="FFFFFF"/>
                </a:solidFill>
                <a:latin typeface="Barlow Condensed Semi-Bold"/>
                <a:ea typeface="Barlow Condensed Semi-Bold"/>
                <a:cs typeface="Barlow Condensed Semi-Bold"/>
                <a:sym typeface="Barlow Condensed Semi-Bold"/>
              </a:rPr>
              <a:t>Funcionalidades Principais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061846" y="5221605"/>
            <a:ext cx="8523477" cy="3258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94"/>
              </a:lnSpc>
            </a:pPr>
            <a:r>
              <a:rPr lang="en-US" sz="3462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● Autenticação de usuários</a:t>
            </a:r>
          </a:p>
          <a:p>
            <a:pPr algn="l">
              <a:lnSpc>
                <a:spcPts val="5194"/>
              </a:lnSpc>
            </a:pPr>
            <a:r>
              <a:rPr lang="en-US" sz="3462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● Gerenciamento de treinos </a:t>
            </a:r>
          </a:p>
          <a:p>
            <a:pPr algn="l">
              <a:lnSpc>
                <a:spcPts val="5194"/>
              </a:lnSpc>
            </a:pPr>
            <a:r>
              <a:rPr lang="en-US" sz="3462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● Controle de séries e repetições </a:t>
            </a:r>
          </a:p>
          <a:p>
            <a:pPr algn="l">
              <a:lnSpc>
                <a:spcPts val="5194"/>
              </a:lnSpc>
            </a:pPr>
            <a:r>
              <a:rPr lang="en-US" sz="3462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● Timer de descanso </a:t>
            </a:r>
          </a:p>
          <a:p>
            <a:pPr algn="l">
              <a:lnSpc>
                <a:spcPts val="5194"/>
              </a:lnSpc>
            </a:pPr>
            <a:r>
              <a:rPr lang="en-US" sz="3462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● Interface responsiva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946317" y="1758569"/>
            <a:ext cx="162052" cy="162052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EC0DA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7946317" y="2904426"/>
            <a:ext cx="162052" cy="162052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EC0DA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7946317" y="4068699"/>
            <a:ext cx="162052" cy="162052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EC0DA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7946317" y="6242939"/>
            <a:ext cx="162052" cy="162052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EC0DA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7946317" y="7344981"/>
            <a:ext cx="162052" cy="162052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EC0DA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8482846" y="1604391"/>
            <a:ext cx="7853149" cy="547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React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482846" y="2750248"/>
            <a:ext cx="7853149" cy="547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React Hook Form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482846" y="3914521"/>
            <a:ext cx="7853149" cy="547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CSS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229227" y="2807398"/>
            <a:ext cx="3347112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79"/>
              </a:lnSpc>
            </a:pPr>
            <a:r>
              <a:rPr lang="en-US" sz="7399" b="true">
                <a:solidFill>
                  <a:srgbClr val="FFFFFF"/>
                </a:solidFill>
                <a:latin typeface="Barlow Condensed Semi-Bold"/>
                <a:ea typeface="Barlow Condensed Semi-Bold"/>
                <a:cs typeface="Barlow Condensed Semi-Bold"/>
                <a:sym typeface="Barlow Condensed Semi-Bold"/>
              </a:rPr>
              <a:t>Frontend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482846" y="5995670"/>
            <a:ext cx="7853149" cy="547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Cloud Firestore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482846" y="7097713"/>
            <a:ext cx="7853149" cy="547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Firebase Authentication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229227" y="6233414"/>
            <a:ext cx="3347112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79"/>
              </a:lnSpc>
            </a:pPr>
            <a:r>
              <a:rPr lang="en-US" sz="7399" b="true">
                <a:solidFill>
                  <a:srgbClr val="FFFFFF"/>
                </a:solidFill>
                <a:latin typeface="Barlow Condensed Semi-Bold"/>
                <a:ea typeface="Barlow Condensed Semi-Bold"/>
                <a:cs typeface="Barlow Condensed Semi-Bold"/>
                <a:sym typeface="Barlow Condensed Semi-Bold"/>
              </a:rPr>
              <a:t>Backend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19175"/>
            <a:ext cx="15597945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79"/>
              </a:lnSpc>
            </a:pPr>
            <a:r>
              <a:rPr lang="en-US" sz="7399" b="true">
                <a:solidFill>
                  <a:srgbClr val="FFFFFF"/>
                </a:solidFill>
                <a:latin typeface="Barlow Condensed Semi-Bold"/>
                <a:ea typeface="Barlow Condensed Semi-Bold"/>
                <a:cs typeface="Barlow Condensed Semi-Bold"/>
                <a:sym typeface="Barlow Condensed Semi-Bold"/>
              </a:rPr>
              <a:t>Requisitos funcionais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75553" y="2349276"/>
            <a:ext cx="14421474" cy="6951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78897" indent="-289448" lvl="1">
              <a:lnSpc>
                <a:spcPts val="5362"/>
              </a:lnSpc>
              <a:buFont typeface="Arial"/>
              <a:buChar char="•"/>
            </a:pPr>
            <a:r>
              <a:rPr lang="en-US" sz="2681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Autenticação:</a:t>
            </a:r>
          </a:p>
          <a:p>
            <a:pPr algn="l" marL="1197716" indent="-399239" lvl="2">
              <a:lnSpc>
                <a:spcPts val="5547"/>
              </a:lnSpc>
              <a:buFont typeface="Arial"/>
              <a:buChar char="⚬"/>
            </a:pPr>
            <a:r>
              <a:rPr lang="en-US" sz="2773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Login e logout de usuários.</a:t>
            </a:r>
          </a:p>
          <a:p>
            <a:pPr algn="l" marL="1197716" indent="-399239" lvl="2">
              <a:lnSpc>
                <a:spcPts val="5547"/>
              </a:lnSpc>
              <a:buFont typeface="Arial"/>
              <a:buChar char="⚬"/>
            </a:pPr>
            <a:r>
              <a:rPr lang="en-US" sz="2773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Gerenciamento de Treinos:</a:t>
            </a:r>
          </a:p>
          <a:p>
            <a:pPr algn="l" marL="1197716" indent="-399239" lvl="2">
              <a:lnSpc>
                <a:spcPts val="5547"/>
              </a:lnSpc>
              <a:buFont typeface="Arial"/>
              <a:buChar char="⚬"/>
            </a:pPr>
            <a:r>
              <a:rPr lang="en-US" sz="2773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Criar, editar, excluir e visualizar treinos.</a:t>
            </a:r>
          </a:p>
          <a:p>
            <a:pPr algn="l" marL="1197716" indent="-399239" lvl="2">
              <a:lnSpc>
                <a:spcPts val="5547"/>
              </a:lnSpc>
              <a:buFont typeface="Arial"/>
              <a:buChar char="⚬"/>
            </a:pPr>
            <a:r>
              <a:rPr lang="en-US" sz="2773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Gerenciamento de Exercícios:</a:t>
            </a:r>
          </a:p>
          <a:p>
            <a:pPr algn="l" marL="598858" indent="-299429" lvl="1">
              <a:lnSpc>
                <a:spcPts val="5547"/>
              </a:lnSpc>
              <a:buFont typeface="Arial"/>
              <a:buChar char="•"/>
            </a:pPr>
            <a:r>
              <a:rPr lang="en-US" sz="2773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Adicionar exercícios aos treinos.</a:t>
            </a:r>
          </a:p>
          <a:p>
            <a:pPr algn="l" marL="1197716" indent="-399239" lvl="2">
              <a:lnSpc>
                <a:spcPts val="5547"/>
              </a:lnSpc>
              <a:buFont typeface="Arial"/>
              <a:buChar char="⚬"/>
            </a:pPr>
            <a:r>
              <a:rPr lang="en-US" sz="2773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Configurar séries, repetições e tempo de descanso.</a:t>
            </a:r>
          </a:p>
          <a:p>
            <a:pPr algn="l" marL="1197716" indent="-399239" lvl="2">
              <a:lnSpc>
                <a:spcPts val="5547"/>
              </a:lnSpc>
              <a:buFont typeface="Arial"/>
              <a:buChar char="⚬"/>
            </a:pPr>
            <a:r>
              <a:rPr lang="en-US" sz="2773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Controlar séries realizadas.</a:t>
            </a:r>
          </a:p>
          <a:p>
            <a:pPr algn="l" marL="598858" indent="-299429" lvl="1">
              <a:lnSpc>
                <a:spcPts val="5547"/>
              </a:lnSpc>
              <a:buFont typeface="Arial"/>
              <a:buChar char="•"/>
            </a:pPr>
            <a:r>
              <a:rPr lang="en-US" sz="2773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Timer de Descanso:</a:t>
            </a:r>
          </a:p>
          <a:p>
            <a:pPr algn="l" marL="1197716" indent="-399239" lvl="2">
              <a:lnSpc>
                <a:spcPts val="5547"/>
              </a:lnSpc>
              <a:buFont typeface="Arial"/>
              <a:buChar char="⚬"/>
            </a:pPr>
            <a:r>
              <a:rPr lang="en-US" sz="2773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Exibir contagem regressiva com notificações sonoras.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784817" y="2086164"/>
            <a:ext cx="8762959" cy="4472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00"/>
              </a:lnSpc>
            </a:pPr>
          </a:p>
          <a:p>
            <a:pPr algn="l" marL="647711" indent="-323856" lvl="1">
              <a:lnSpc>
                <a:spcPts val="60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Adicionar exercícios aos treinos.</a:t>
            </a:r>
          </a:p>
          <a:p>
            <a:pPr algn="l" marL="647711" indent="-323856" lvl="1">
              <a:lnSpc>
                <a:spcPts val="60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Configurar séries, repetições e tempo de descanso.</a:t>
            </a:r>
          </a:p>
          <a:p>
            <a:pPr algn="l" marL="647711" indent="-323856" lvl="1">
              <a:lnSpc>
                <a:spcPts val="60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Controlar séries realizadas.</a:t>
            </a:r>
          </a:p>
          <a:p>
            <a:pPr algn="l" marL="647711" indent="-323856" lvl="1">
              <a:lnSpc>
                <a:spcPts val="60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Timer de Descanso:</a:t>
            </a:r>
          </a:p>
          <a:p>
            <a:pPr algn="l" marL="647711" indent="-323856" lvl="1">
              <a:lnSpc>
                <a:spcPts val="60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Exibir contagem regressiva com notificações sonoras.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19175"/>
            <a:ext cx="15597945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79"/>
              </a:lnSpc>
            </a:pPr>
            <a:r>
              <a:rPr lang="en-US" sz="7399" b="true">
                <a:solidFill>
                  <a:srgbClr val="FFFFFF"/>
                </a:solidFill>
                <a:latin typeface="Barlow Condensed Semi-Bold"/>
                <a:ea typeface="Barlow Condensed Semi-Bold"/>
                <a:cs typeface="Barlow Condensed Semi-Bold"/>
                <a:sym typeface="Barlow Condensed Semi-Bold"/>
              </a:rPr>
              <a:t>Requisitos não funcionais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238451" y="3097213"/>
            <a:ext cx="11897217" cy="369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79501" indent="-539750" lvl="1">
              <a:lnSpc>
                <a:spcPts val="10000"/>
              </a:lnSpc>
              <a:buFont typeface="Arial"/>
              <a:buChar char="•"/>
            </a:pPr>
            <a:r>
              <a:rPr lang="en-US" sz="50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Desempenho</a:t>
            </a:r>
          </a:p>
          <a:p>
            <a:pPr algn="l" marL="1079501" indent="-539750" lvl="1">
              <a:lnSpc>
                <a:spcPts val="10000"/>
              </a:lnSpc>
              <a:buFont typeface="Arial"/>
              <a:buChar char="•"/>
            </a:pPr>
            <a:r>
              <a:rPr lang="en-US" sz="50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Usabilidade</a:t>
            </a:r>
          </a:p>
          <a:p>
            <a:pPr algn="l" marL="1079501" indent="-539750" lvl="1">
              <a:lnSpc>
                <a:spcPts val="10000"/>
              </a:lnSpc>
              <a:buFont typeface="Arial"/>
              <a:buChar char="•"/>
            </a:pPr>
            <a:r>
              <a:rPr lang="en-US" sz="50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Segurança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19175"/>
            <a:ext cx="15597945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79"/>
              </a:lnSpc>
            </a:pPr>
            <a:r>
              <a:rPr lang="en-US" sz="7399" b="true">
                <a:solidFill>
                  <a:srgbClr val="FFFFFF"/>
                </a:solidFill>
                <a:latin typeface="Barlow Condensed Semi-Bold"/>
                <a:ea typeface="Barlow Condensed Semi-Bold"/>
                <a:cs typeface="Barlow Condensed Semi-Bold"/>
                <a:sym typeface="Barlow Condensed Semi-Bold"/>
              </a:rPr>
              <a:t>Plano de testes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266276" y="2206812"/>
            <a:ext cx="11897217" cy="6226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79501" indent="-539750" lvl="1">
              <a:lnSpc>
                <a:spcPts val="10000"/>
              </a:lnSpc>
              <a:buFont typeface="Arial"/>
              <a:buChar char="•"/>
            </a:pPr>
            <a:r>
              <a:rPr lang="en-US" sz="50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Interface do usuário</a:t>
            </a:r>
          </a:p>
          <a:p>
            <a:pPr algn="l" marL="1079501" indent="-539750" lvl="1">
              <a:lnSpc>
                <a:spcPts val="10000"/>
              </a:lnSpc>
              <a:buFont typeface="Arial"/>
              <a:buChar char="•"/>
            </a:pPr>
            <a:r>
              <a:rPr lang="en-US" sz="50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Funcionalidades de autenticação</a:t>
            </a:r>
          </a:p>
          <a:p>
            <a:pPr algn="l" marL="1079501" indent="-539750" lvl="1">
              <a:lnSpc>
                <a:spcPts val="10000"/>
              </a:lnSpc>
              <a:buFont typeface="Arial"/>
              <a:buChar char="•"/>
            </a:pPr>
            <a:r>
              <a:rPr lang="en-US" sz="50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Operações CRUD de treinos e exercícios</a:t>
            </a:r>
          </a:p>
          <a:p>
            <a:pPr algn="l" marL="1079501" indent="-539750" lvl="1">
              <a:lnSpc>
                <a:spcPts val="10000"/>
              </a:lnSpc>
              <a:buFont typeface="Arial"/>
              <a:buChar char="•"/>
            </a:pPr>
            <a:r>
              <a:rPr lang="en-US" sz="50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Timer de descanso</a:t>
            </a:r>
          </a:p>
          <a:p>
            <a:pPr algn="l" marL="1079501" indent="-539750" lvl="1">
              <a:lnSpc>
                <a:spcPts val="10000"/>
              </a:lnSpc>
              <a:buFont typeface="Arial"/>
              <a:buChar char="•"/>
            </a:pPr>
            <a:r>
              <a:rPr lang="en-US" sz="50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Integração com Banco de dados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19175"/>
            <a:ext cx="14772604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79"/>
              </a:lnSpc>
            </a:pPr>
            <a:r>
              <a:rPr lang="en-US" sz="7399" b="true">
                <a:solidFill>
                  <a:srgbClr val="FFFFFF"/>
                </a:solidFill>
                <a:latin typeface="Barlow Condensed Semi-Bold"/>
                <a:ea typeface="Barlow Condensed Semi-Bold"/>
                <a:cs typeface="Barlow Condensed Semi-Bold"/>
                <a:sym typeface="Barlow Condensed Semi-Bold"/>
              </a:rPr>
              <a:t>Ferramentas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291920" y="2653501"/>
            <a:ext cx="14772604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00"/>
              </a:lnSpc>
            </a:pPr>
            <a:r>
              <a:rPr lang="en-US" sz="5500" b="true">
                <a:solidFill>
                  <a:srgbClr val="FFFFFF"/>
                </a:solidFill>
                <a:latin typeface="Barlow Condensed Semi-Bold"/>
                <a:ea typeface="Barlow Condensed Semi-Bold"/>
                <a:cs typeface="Barlow Condensed Semi-Bold"/>
                <a:sym typeface="Barlow Condensed Semi-Bold"/>
              </a:rPr>
              <a:t>Testes unitários e de integração: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291920" y="5588700"/>
            <a:ext cx="14772604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00"/>
              </a:lnSpc>
            </a:pPr>
            <a:r>
              <a:rPr lang="en-US" sz="5500" b="true">
                <a:solidFill>
                  <a:srgbClr val="FFFFFF"/>
                </a:solidFill>
                <a:latin typeface="Barlow Condensed Semi-Bold"/>
                <a:ea typeface="Barlow Condensed Semi-Bold"/>
                <a:cs typeface="Barlow Condensed Semi-Bold"/>
                <a:sym typeface="Barlow Condensed Semi-Bold"/>
              </a:rPr>
              <a:t>Testes End-to-End: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778221" y="3695700"/>
            <a:ext cx="14772604" cy="1447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36333" indent="-518166" lvl="1">
              <a:lnSpc>
                <a:spcPts val="5760"/>
              </a:lnSpc>
              <a:buFont typeface="Arial"/>
              <a:buChar char="•"/>
            </a:pPr>
            <a:r>
              <a:rPr lang="en-US" sz="48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JEST</a:t>
            </a:r>
          </a:p>
          <a:p>
            <a:pPr algn="l" marL="1036333" indent="-518166" lvl="1">
              <a:lnSpc>
                <a:spcPts val="5760"/>
              </a:lnSpc>
              <a:buFont typeface="Arial"/>
              <a:buChar char="•"/>
            </a:pPr>
            <a:r>
              <a:rPr lang="en-US" sz="48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React Testing Library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778221" y="6874575"/>
            <a:ext cx="14772604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36333" indent="-518166" lvl="1">
              <a:lnSpc>
                <a:spcPts val="5760"/>
              </a:lnSpc>
              <a:buFont typeface="Arial"/>
              <a:buChar char="•"/>
            </a:pPr>
            <a:r>
              <a:rPr lang="en-US" sz="48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Cypress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06774" y="1019175"/>
            <a:ext cx="8943286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79"/>
              </a:lnSpc>
            </a:pPr>
            <a:r>
              <a:rPr lang="en-US" sz="7399" b="true">
                <a:solidFill>
                  <a:srgbClr val="FFFFFF"/>
                </a:solidFill>
                <a:latin typeface="Barlow Condensed Semi-Bold"/>
                <a:ea typeface="Barlow Condensed Semi-Bold"/>
                <a:cs typeface="Barlow Condensed Semi-Bold"/>
                <a:sym typeface="Barlow Condensed Semi-Bold"/>
              </a:rPr>
              <a:t>Gestão de configuração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591882" y="3922724"/>
            <a:ext cx="6236032" cy="3486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78"/>
              </a:lnSpc>
            </a:pPr>
            <a:r>
              <a:rPr lang="en-US" sz="3815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Sistema: Git </a:t>
            </a:r>
          </a:p>
          <a:p>
            <a:pPr algn="l">
              <a:lnSpc>
                <a:spcPts val="4578"/>
              </a:lnSpc>
            </a:pPr>
            <a:r>
              <a:rPr lang="en-US" sz="3815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Repositório: GitHub</a:t>
            </a:r>
          </a:p>
          <a:p>
            <a:pPr algn="l">
              <a:lnSpc>
                <a:spcPts val="4578"/>
              </a:lnSpc>
            </a:pPr>
            <a:r>
              <a:rPr lang="en-US" sz="3815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Branches principais: </a:t>
            </a:r>
          </a:p>
          <a:p>
            <a:pPr algn="l">
              <a:lnSpc>
                <a:spcPts val="4578"/>
              </a:lnSpc>
            </a:pPr>
            <a:r>
              <a:rPr lang="en-US" sz="3815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   main: produção </a:t>
            </a:r>
          </a:p>
          <a:p>
            <a:pPr algn="l">
              <a:lnSpc>
                <a:spcPts val="4578"/>
              </a:lnSpc>
            </a:pPr>
            <a:r>
              <a:rPr lang="en-US" sz="3815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   develop: desenvolvimento </a:t>
            </a:r>
          </a:p>
          <a:p>
            <a:pPr algn="l">
              <a:lnSpc>
                <a:spcPts val="4578"/>
              </a:lnSpc>
            </a:pPr>
            <a:r>
              <a:rPr lang="en-US" sz="3815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   feature/*: novas funcionalidades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50237" y="2546624"/>
            <a:ext cx="4572298" cy="1158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Padrões de Commits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591882" y="2546624"/>
            <a:ext cx="4200227" cy="1158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Controle de Versão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450061" y="3713174"/>
            <a:ext cx="3034788" cy="46489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78624" indent="-289312" lvl="1">
              <a:lnSpc>
                <a:spcPts val="5360"/>
              </a:lnSpc>
              <a:buFont typeface="Arial"/>
              <a:buChar char="•"/>
            </a:pPr>
            <a:r>
              <a:rPr lang="en-US" sz="268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feat</a:t>
            </a:r>
          </a:p>
          <a:p>
            <a:pPr algn="just" marL="578624" indent="-289312" lvl="1">
              <a:lnSpc>
                <a:spcPts val="5360"/>
              </a:lnSpc>
              <a:buFont typeface="Arial"/>
              <a:buChar char="•"/>
            </a:pPr>
            <a:r>
              <a:rPr lang="en-US" sz="268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 fix</a:t>
            </a:r>
          </a:p>
          <a:p>
            <a:pPr algn="just" marL="578624" indent="-289312" lvl="1">
              <a:lnSpc>
                <a:spcPts val="5360"/>
              </a:lnSpc>
              <a:buFont typeface="Arial"/>
              <a:buChar char="•"/>
            </a:pPr>
            <a:r>
              <a:rPr lang="en-US" sz="268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docs</a:t>
            </a:r>
          </a:p>
          <a:p>
            <a:pPr algn="just" marL="578624" indent="-289312" lvl="1">
              <a:lnSpc>
                <a:spcPts val="5360"/>
              </a:lnSpc>
              <a:buFont typeface="Arial"/>
              <a:buChar char="•"/>
            </a:pPr>
            <a:r>
              <a:rPr lang="en-US" sz="268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test</a:t>
            </a:r>
          </a:p>
          <a:p>
            <a:pPr algn="just" marL="578624" indent="-289312" lvl="1">
              <a:lnSpc>
                <a:spcPts val="5360"/>
              </a:lnSpc>
              <a:buFont typeface="Arial"/>
              <a:buChar char="•"/>
            </a:pPr>
            <a:r>
              <a:rPr lang="en-US" sz="268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build</a:t>
            </a:r>
          </a:p>
          <a:p>
            <a:pPr algn="just" marL="578624" indent="-289312" lvl="1">
              <a:lnSpc>
                <a:spcPts val="5360"/>
              </a:lnSpc>
              <a:buFont typeface="Arial"/>
              <a:buChar char="•"/>
            </a:pPr>
            <a:r>
              <a:rPr lang="en-US" sz="268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style</a:t>
            </a:r>
          </a:p>
          <a:p>
            <a:pPr algn="just" marL="578624" indent="-289312" lvl="1">
              <a:lnSpc>
                <a:spcPts val="5360"/>
              </a:lnSpc>
              <a:buFont typeface="Arial"/>
              <a:buChar char="•"/>
            </a:pPr>
            <a:r>
              <a:rPr lang="en-US" sz="268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refactor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DAGYLUM-CX4</dc:identifier>
  <dcterms:modified xsi:type="dcterms:W3CDTF">2011-08-01T06:04:30Z</dcterms:modified>
  <cp:revision>1</cp:revision>
  <dc:title>Modelos e aplicativos</dc:title>
</cp:coreProperties>
</file>