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76D7F-C319-2413-78A3-6ECBE1A68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C23B8-9C40-434D-4FE4-78063017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FFEB2C-3521-DBB2-1190-C584D38E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A348DF-FF53-64C5-D879-14587732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E406C7-E4E7-C7D2-1E6E-0CF1EC85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23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8C9AE-8B31-83CF-10EC-74C8434B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9A7816-0D2B-B4C6-096F-6982868CA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89EA45-4BCA-090B-915E-0555669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4E66D8-A68B-B797-B52D-03C798B3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A8BD44-9816-CFC8-91CE-A3DC5CEE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55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0FA10-F221-FFE5-9642-287420CFD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7E939C-FDE1-F9B4-C11A-CC3DE4B08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61F61A-055A-D185-7D25-6FE4508E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E86A1-0E27-6AB7-3BC1-AD6783DA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EEF35-FD01-DADA-C5E6-A6E6648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91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83549-4810-E9B5-4E68-2F3D2F87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AB802-8650-3419-A619-400D0824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D8F80-8C53-4C53-8E8C-208D8529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4785D8-D2AF-DDEE-5389-45B1D778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98FD5-65D6-DD70-064F-DCE56885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6FAA-007B-4873-D456-0DE17BE9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AC0A3D-F022-4454-8EEE-FD5173E6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3927A-FDA5-499A-C5E2-7C9E6009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60D01-283B-FC95-1AC7-E27D8286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58108-2F2B-05FE-2D44-9A4FBBF1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3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7A717-E911-8350-808C-02B7ED88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3824B-641A-4E43-8A7B-BBE675B5B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771F2-4463-E516-76F6-B10FA6BF4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38C48E-EF76-9A4C-8259-09056D24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43A9B1-B868-B177-7663-8B1EF869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38303-BAD7-BF55-3B2E-C9B186B6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1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BA6FE-E52A-27F2-591B-F31BF3C1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A194B6-AC46-BA06-B671-534AB0E7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20D1FC-EBB2-60E9-E18D-EEA458928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04ED06-A840-18EB-2A44-5A2010938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0D2B02-DCE3-C530-09CD-64BBCEC6B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0A370E-B05E-40FC-19E1-B55EE827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4A7F56-270F-DB1D-E4FC-9AF2219D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3944C8-E08D-0972-628E-B4AF2057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35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45F26-C587-EB1A-6311-5C2E7112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BF892-8A55-2ED8-C37D-6AC87E4C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DBEB20-5D84-7CAC-FE15-90FDEBEA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6A96FD-549D-F142-E783-65B55548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E92D26-956A-54E1-50CA-ED4EC534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BF4C87-FAA5-DD34-58FB-610A5EF9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D1093-3469-A642-9FE4-7DC3B6D9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27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8B354-0D3B-A7DC-4E2E-AA9CC7E2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2DCB4-B12C-8CCD-5EC9-93BD07F4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3F11E4-6270-BE29-F465-043589AD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295B0-B28C-7912-96D7-025DCF73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B591E0-8C2B-D447-3206-D3CB4909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C7EBE2-BCCB-19FD-F39A-00879429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1B99B-F1B2-AB33-C9F2-44F95935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A77691-FAB9-D8E1-3D78-0DB90E0C7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3B477B-CE41-E21A-1612-F40E0548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58FE70-083B-50C8-9338-6CF57783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3E98DA-D8D2-D294-9454-4F851599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F42C52-59DC-C3EF-DDF5-BB9D56E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6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B714E8-C478-3ABF-6B94-D122C964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AE8149-BF5F-D248-6EE9-E5922F78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FE364-F41C-1ACE-2D30-D937FC4A6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A759-68F5-4FFC-AF76-A1EC0B8931A6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327D1-1E4F-C6B4-0186-C04152196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FBCDD-F7CF-A866-A26E-69BCAA75D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DBAD-E992-4240-A77D-ABAB9A26AB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48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09D6A-494B-6F00-B2CC-B138A8C3D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61924"/>
            <a:ext cx="9144000" cy="2387600"/>
          </a:xfrm>
        </p:spPr>
        <p:txBody>
          <a:bodyPr/>
          <a:lstStyle/>
          <a:p>
            <a:r>
              <a:rPr lang="pt-BR" dirty="0"/>
              <a:t>Meia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EF729-DFE2-C455-F8AF-F761F0BEC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265" y="4929393"/>
            <a:ext cx="11169960" cy="21329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 descr="O que é meia-vida? - Brasil Escola">
            <a:extLst>
              <a:ext uri="{FF2B5EF4-FFF2-40B4-BE49-F238E27FC236}">
                <a16:creationId xmlns:a16="http://schemas.microsoft.com/office/drawing/2014/main" id="{8FC4558E-FD87-9B4B-15EB-44280E6C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25" y="3429000"/>
            <a:ext cx="4700750" cy="25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9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C021B-32FE-0FC9-2751-62CD1B37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7B9485-AB20-A0E2-AE57-CB6EE71C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tempo necessário para um Elemento perder metade da radiação que tinha inicialmente;</a:t>
            </a:r>
          </a:p>
        </p:txBody>
      </p:sp>
      <p:pic>
        <p:nvPicPr>
          <p:cNvPr id="1028" name="Picture 4" descr="Resultado de imagem para meia vida">
            <a:extLst>
              <a:ext uri="{FF2B5EF4-FFF2-40B4-BE49-F238E27FC236}">
                <a16:creationId xmlns:a16="http://schemas.microsoft.com/office/drawing/2014/main" id="{A35EDC16-0431-39C9-88B3-C1592399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05" y="2799735"/>
            <a:ext cx="5608189" cy="304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8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70718-18E4-2EDF-0A8F-76AE7BB2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Fórmulas que nos ajudam a entender: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4C55B-66B1-60C9-BD9E-6D5D5B32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Massa                            Tempo                                    </a:t>
            </a:r>
          </a:p>
          <a:p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m =</a:t>
            </a:r>
            <a:r>
              <a:rPr lang="pt-BR" b="1" i="0" u="sng" dirty="0">
                <a:solidFill>
                  <a:srgbClr val="212529"/>
                </a:solidFill>
                <a:effectLst/>
                <a:latin typeface="system-ui"/>
              </a:rPr>
              <a:t> m </a:t>
            </a:r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                            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t = </a:t>
            </a:r>
            <a:r>
              <a:rPr lang="pt-BR" b="0" i="0" dirty="0" err="1">
                <a:solidFill>
                  <a:srgbClr val="444444"/>
                </a:solidFill>
                <a:effectLst/>
                <a:latin typeface="NewsGothicMt"/>
              </a:rPr>
              <a:t>P.x</a:t>
            </a:r>
            <a:br>
              <a:rPr lang="pt-BR" b="1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        2</a:t>
            </a:r>
            <a:r>
              <a:rPr lang="pt-BR" b="1" i="0" baseline="30000" dirty="0">
                <a:solidFill>
                  <a:srgbClr val="212529"/>
                </a:solidFill>
                <a:effectLst/>
                <a:latin typeface="system-ui"/>
              </a:rPr>
              <a:t>x                                             </a:t>
            </a:r>
          </a:p>
          <a:p>
            <a:r>
              <a:rPr lang="pt-BR" b="1" baseline="30000" dirty="0">
                <a:solidFill>
                  <a:srgbClr val="212529"/>
                </a:solidFill>
                <a:latin typeface="system-ui"/>
              </a:rPr>
              <a:t>m = massa final                             </a:t>
            </a:r>
          </a:p>
          <a:p>
            <a:r>
              <a:rPr lang="pt-BR" b="1" i="0" dirty="0" err="1">
                <a:solidFill>
                  <a:srgbClr val="212529"/>
                </a:solidFill>
                <a:effectLst/>
                <a:latin typeface="system-ui"/>
              </a:rPr>
              <a:t>m</a:t>
            </a:r>
            <a:r>
              <a:rPr lang="pt-BR" b="1" i="0" baseline="-25000" dirty="0" err="1">
                <a:solidFill>
                  <a:srgbClr val="212529"/>
                </a:solidFill>
                <a:effectLst/>
                <a:latin typeface="system-ui"/>
              </a:rPr>
              <a:t>o</a:t>
            </a:r>
            <a:r>
              <a:rPr lang="pt-BR" b="1" i="0" baseline="-25000" dirty="0">
                <a:solidFill>
                  <a:srgbClr val="212529"/>
                </a:solidFill>
                <a:effectLst/>
                <a:latin typeface="system-ui"/>
              </a:rPr>
              <a:t> = massa inicial</a:t>
            </a:r>
          </a:p>
          <a:p>
            <a:r>
              <a:rPr lang="pt-BR" b="1" baseline="-25000" dirty="0">
                <a:solidFill>
                  <a:srgbClr val="212529"/>
                </a:solidFill>
                <a:latin typeface="system-ui"/>
              </a:rPr>
              <a:t>X = número de meia vidas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A8D854-AB50-2B43-82C0-FCDEB583ED32}"/>
              </a:ext>
            </a:extLst>
          </p:cNvPr>
          <p:cNvSpPr txBox="1"/>
          <p:nvPr/>
        </p:nvSpPr>
        <p:spPr>
          <a:xfrm>
            <a:off x="8635180" y="1825625"/>
            <a:ext cx="1937940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444444"/>
                </a:solidFill>
                <a:effectLst/>
                <a:latin typeface="NewsGothicMt"/>
              </a:rPr>
              <a:t>Porcentagem</a:t>
            </a:r>
          </a:p>
          <a:p>
            <a:r>
              <a:rPr lang="pt-BR" sz="2200" b="0" i="0" dirty="0">
                <a:solidFill>
                  <a:srgbClr val="444444"/>
                </a:solidFill>
                <a:effectLst/>
                <a:latin typeface="NewsGothicMt"/>
              </a:rPr>
              <a:t>p =</a:t>
            </a:r>
            <a:r>
              <a:rPr lang="pt-BR" sz="2200" b="0" i="0" u="sng" dirty="0">
                <a:solidFill>
                  <a:srgbClr val="444444"/>
                </a:solidFill>
                <a:effectLst/>
                <a:latin typeface="NewsGothicMt"/>
              </a:rPr>
              <a:t> </a:t>
            </a:r>
            <a:r>
              <a:rPr lang="pt-BR" sz="2200" b="0" i="0" u="sng" dirty="0" err="1">
                <a:solidFill>
                  <a:srgbClr val="444444"/>
                </a:solidFill>
                <a:effectLst/>
                <a:latin typeface="NewsGothicMt"/>
              </a:rPr>
              <a:t>p</a:t>
            </a:r>
            <a:r>
              <a:rPr lang="pt-BR" sz="2200" b="0" i="0" baseline="-25000" dirty="0" err="1">
                <a:solidFill>
                  <a:srgbClr val="444444"/>
                </a:solidFill>
                <a:effectLst/>
                <a:latin typeface="NewsGothicMt"/>
              </a:rPr>
              <a:t>o</a:t>
            </a:r>
            <a:br>
              <a:rPr lang="pt-BR" sz="2200" dirty="0"/>
            </a:br>
            <a:r>
              <a:rPr lang="pt-BR" sz="2200" b="0" i="0" dirty="0">
                <a:solidFill>
                  <a:srgbClr val="444444"/>
                </a:solidFill>
                <a:effectLst/>
                <a:latin typeface="NewsGothicMt"/>
              </a:rPr>
              <a:t>     2</a:t>
            </a:r>
            <a:r>
              <a:rPr lang="pt-BR" sz="2200" b="0" i="0" baseline="30000" dirty="0">
                <a:solidFill>
                  <a:srgbClr val="444444"/>
                </a:solidFill>
                <a:effectLst/>
                <a:latin typeface="NewsGothicMt"/>
              </a:rPr>
              <a:t>x</a:t>
            </a:r>
          </a:p>
          <a:p>
            <a:endParaRPr lang="pt-BR" sz="2200" baseline="30000" dirty="0">
              <a:solidFill>
                <a:srgbClr val="444444"/>
              </a:solidFill>
              <a:latin typeface="NewsGothicMt"/>
            </a:endParaRPr>
          </a:p>
          <a:p>
            <a:r>
              <a:rPr lang="pt-BR" sz="2200" b="1" baseline="30000" dirty="0">
                <a:solidFill>
                  <a:srgbClr val="444444"/>
                </a:solidFill>
                <a:latin typeface="NewsGothicMt"/>
              </a:rPr>
              <a:t>P = Porcentagem final</a:t>
            </a:r>
          </a:p>
          <a:p>
            <a:r>
              <a:rPr lang="pt-BR" sz="2200" b="1" i="0" u="sng" dirty="0" err="1">
                <a:solidFill>
                  <a:srgbClr val="444444"/>
                </a:solidFill>
                <a:effectLst/>
                <a:latin typeface="NewsGothicMt"/>
              </a:rPr>
              <a:t>P</a:t>
            </a:r>
            <a:r>
              <a:rPr lang="pt-BR" sz="2200" b="1" i="0" baseline="-25000" dirty="0" err="1">
                <a:solidFill>
                  <a:srgbClr val="444444"/>
                </a:solidFill>
                <a:effectLst/>
                <a:latin typeface="NewsGothicMt"/>
              </a:rPr>
              <a:t>o</a:t>
            </a:r>
            <a:r>
              <a:rPr lang="pt-BR" sz="2200" b="1" i="0" baseline="-25000" dirty="0">
                <a:solidFill>
                  <a:srgbClr val="444444"/>
                </a:solidFill>
                <a:effectLst/>
                <a:latin typeface="NewsGothicMt"/>
              </a:rPr>
              <a:t> = Porcentagem inicial</a:t>
            </a:r>
          </a:p>
          <a:p>
            <a:endParaRPr lang="pt-BR" sz="2200" b="1" baseline="-25000" dirty="0">
              <a:solidFill>
                <a:srgbClr val="444444"/>
              </a:solidFill>
              <a:latin typeface="NewsGothicMt"/>
            </a:endParaRPr>
          </a:p>
          <a:p>
            <a:r>
              <a:rPr lang="pt-BR" sz="2200" b="1" baseline="-25000" dirty="0">
                <a:solidFill>
                  <a:srgbClr val="444444"/>
                </a:solidFill>
                <a:latin typeface="NewsGothicMt"/>
              </a:rPr>
              <a:t>X = Número de meia vidas</a:t>
            </a:r>
            <a:endParaRPr lang="pt-BR" sz="22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7AF558-0588-E934-6AA6-680B0F15C07A}"/>
              </a:ext>
            </a:extLst>
          </p:cNvPr>
          <p:cNvSpPr txBox="1"/>
          <p:nvPr/>
        </p:nvSpPr>
        <p:spPr>
          <a:xfrm>
            <a:off x="4166420" y="296442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 = Tempo final</a:t>
            </a:r>
          </a:p>
          <a:p>
            <a:r>
              <a:rPr lang="pt-BR" b="1" dirty="0"/>
              <a:t>P = Tempo de meia Vida</a:t>
            </a:r>
          </a:p>
        </p:txBody>
      </p:sp>
    </p:spTree>
    <p:extLst>
      <p:ext uri="{BB962C8B-B14F-4D97-AF65-F5344CB8AC3E}">
        <p14:creationId xmlns:p14="http://schemas.microsoft.com/office/powerpoint/2010/main" val="234036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1B75F-B12F-A42B-233F-9A029C6C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4B1AB-4197-6723-DA75-91349E46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Um radioisótopo utilizado no tratamento radioterápico apresenta uma meia-vida (período de semidesintegração) de 5 horas. Se um técnico utilizar uma massa de 50 g no tratamento de um paciente, após quantas horas a massa seria reduzida para 6,25 g?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7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D53BC-1BB1-888B-49BB-D5F488D9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BC283-9C06-3A0C-ADFD-0186690F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Sabendo que, após 15 minutos de observação, a massa da amostra de um isótopo radiativo sofre uma redução de 144 mg para 18 mg, qual será o valor da meia-vida desse isótopo?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4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98649-95AE-C77F-8511-EE44ECC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67127-21D9-ABE3-A2C2-8013B83D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(UPE) A meia-vida do isótopo </a:t>
            </a:r>
            <a:r>
              <a:rPr lang="pt-BR" b="0" i="0" baseline="-25000" dirty="0">
                <a:solidFill>
                  <a:srgbClr val="444444"/>
                </a:solidFill>
                <a:effectLst/>
                <a:latin typeface="NewsGothicMt"/>
              </a:rPr>
              <a:t>88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Ra</a:t>
            </a:r>
            <a:r>
              <a:rPr lang="pt-BR" b="0" i="0" baseline="30000" dirty="0">
                <a:solidFill>
                  <a:srgbClr val="444444"/>
                </a:solidFill>
                <a:effectLst/>
                <a:latin typeface="NewsGothicMt"/>
              </a:rPr>
              <a:t>226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 é igual a 2310 anos. Depois de quanto tempo a atividade de uma amostra desse isótopo radioativo se reduz de 75% da atividade radioativa inicial?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57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89932-2C12-49CE-44E1-C9FD8933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4D0122-F809-7787-C172-4AE394F9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(Enem–2009) O lixo radioativo ou nuclear é resultado da manipulação de materiais radioativos, utilizados hoje na agricultura, na indústria, na medicina, em pesquisas científicas, na produção de energia, etc. Embora a radioatividade se reduza com o tempo, o processo de decaimento radioativo de alguns materiais pode levar milhões de anos. Por isso, existe a necessidade de se fazer um descarte adequado e controlado de resíduos dessa natureza. A taxa de decaimento radioativo é medida em termos de um tempo necessário para que uma amostra perca metade de sua radioatividade original. O gráfico seguinte representa a taxa de decaimento radioativo do rádio – 226, elemento químico pertencente à família dos metais </a:t>
            </a:r>
            <a:r>
              <a:rPr lang="pt-BR" b="0" i="0" dirty="0" err="1">
                <a:solidFill>
                  <a:srgbClr val="444444"/>
                </a:solidFill>
                <a:effectLst/>
                <a:latin typeface="NewsGothicMt"/>
              </a:rPr>
              <a:t>alcalinoterrosos</a:t>
            </a:r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 e que foi utilizado durante muito tempo na medicina.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02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98B62-4C6E-046C-A821-354F5BCC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F635EB-EBCF-E25E-4149-ECA525531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386" y="2290004"/>
            <a:ext cx="5443228" cy="3491364"/>
          </a:xfrm>
        </p:spPr>
      </p:pic>
    </p:spTree>
    <p:extLst>
      <p:ext uri="{BB962C8B-B14F-4D97-AF65-F5344CB8AC3E}">
        <p14:creationId xmlns:p14="http://schemas.microsoft.com/office/powerpoint/2010/main" val="386257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6CDC-56E6-7DA5-B661-ECE9B572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B0AB4-EE6B-3F83-E50E-A051884D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As informações fornecidas mostram que:</a:t>
            </a:r>
          </a:p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a) Quanto maior a meia-vida de uma substância, mais rápido ela se desintegra.</a:t>
            </a:r>
          </a:p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b) Apenas 1/8 de uma amostra de rádio – 226 terá decaído ao final de 4860 anos.</a:t>
            </a:r>
          </a:p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c) Metade da quantidade original de rádio – 226, ao final de 3240 anos, ainda estará por decair.</a:t>
            </a:r>
          </a:p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d) Restará menos de 1% de rádio – 226 em qualquer amostra dessa substância após decorridas 3 meias-vidas.</a:t>
            </a:r>
          </a:p>
          <a:p>
            <a:pPr algn="just"/>
            <a:r>
              <a:rPr lang="pt-BR" b="0" i="0" dirty="0">
                <a:solidFill>
                  <a:srgbClr val="444444"/>
                </a:solidFill>
                <a:effectLst/>
                <a:latin typeface="NewsGothicMt"/>
              </a:rPr>
              <a:t>e) A amostra de rádio – 226 diminui a sua quantidade pela metade a cada intervalo de 1620 anos devido à desintegração radioativa.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145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F5ABBA0A15224F9AF53DE1E7BF204A" ma:contentTypeVersion="2" ma:contentTypeDescription="Crie um novo documento." ma:contentTypeScope="" ma:versionID="a3297aec27b72cf580fd2d8e5d970701">
  <xsd:schema xmlns:xsd="http://www.w3.org/2001/XMLSchema" xmlns:xs="http://www.w3.org/2001/XMLSchema" xmlns:p="http://schemas.microsoft.com/office/2006/metadata/properties" xmlns:ns2="921ae6d9-0e73-4dd0-8708-174fa2146c33" targetNamespace="http://schemas.microsoft.com/office/2006/metadata/properties" ma:root="true" ma:fieldsID="43ab205cc9120de0c184dc2ff1c1ff5a" ns2:_="">
    <xsd:import namespace="921ae6d9-0e73-4dd0-8708-174fa2146c3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1ae6d9-0e73-4dd0-8708-174fa2146c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7F48C1-BE4C-4A58-A881-A16989BE9549}"/>
</file>

<file path=customXml/itemProps2.xml><?xml version="1.0" encoding="utf-8"?>
<ds:datastoreItem xmlns:ds="http://schemas.openxmlformats.org/officeDocument/2006/customXml" ds:itemID="{460C017A-DC3A-47D5-8D62-F79766FF03AF}"/>
</file>

<file path=customXml/itemProps3.xml><?xml version="1.0" encoding="utf-8"?>
<ds:datastoreItem xmlns:ds="http://schemas.openxmlformats.org/officeDocument/2006/customXml" ds:itemID="{8EA53A73-4B50-41EB-AE0A-293DB5532226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NewsGothicMt</vt:lpstr>
      <vt:lpstr>system-ui</vt:lpstr>
      <vt:lpstr>Tema do Office</vt:lpstr>
      <vt:lpstr>Meia Vida</vt:lpstr>
      <vt:lpstr>Apresentação do PowerPoint</vt:lpstr>
      <vt:lpstr>Fórmulas que nos ajudam a entender:</vt:lpstr>
      <vt:lpstr>Exercício 1</vt:lpstr>
      <vt:lpstr>Exercício 2</vt:lpstr>
      <vt:lpstr>Exercício 3</vt:lpstr>
      <vt:lpstr>Exercício 4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Meia Vida</dc:title>
  <dc:creator>Rodolpho lima leite</dc:creator>
  <cp:lastModifiedBy>Rodolpho lima leite</cp:lastModifiedBy>
  <cp:revision>5</cp:revision>
  <dcterms:created xsi:type="dcterms:W3CDTF">2022-05-23T13:43:28Z</dcterms:created>
  <dcterms:modified xsi:type="dcterms:W3CDTF">2022-05-23T14:25:11Z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0x010100AEF5ABBA0A15224F9AF53DE1E7BF204A</vt:lpwstr>
  </property>
</Properties>
</file>