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86" r:id="rId5"/>
    <p:sldId id="413" r:id="rId6"/>
    <p:sldId id="420" r:id="rId7"/>
    <p:sldId id="430" r:id="rId8"/>
    <p:sldId id="431" r:id="rId9"/>
    <p:sldId id="432" r:id="rId10"/>
    <p:sldId id="433" r:id="rId11"/>
    <p:sldId id="419" r:id="rId12"/>
    <p:sldId id="429" r:id="rId13"/>
    <p:sldId id="42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D6"/>
    <a:srgbClr val="0078D7"/>
    <a:srgbClr val="002050"/>
    <a:srgbClr val="282828"/>
    <a:srgbClr val="442359"/>
    <a:srgbClr val="FF7533"/>
    <a:srgbClr val="26456E"/>
    <a:srgbClr val="7C99BC"/>
    <a:srgbClr val="4D75A4"/>
    <a:srgbClr val="9B4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2512" autoAdjust="0"/>
  </p:normalViewPr>
  <p:slideViewPr>
    <p:cSldViewPr>
      <p:cViewPr varScale="1">
        <p:scale>
          <a:sx n="105" d="100"/>
          <a:sy n="105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5C91D-CA0B-4E29-AE6D-A3E7FECDBDB5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07464-F1A0-44D2-85F0-BBEED98CE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4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431AE-50B6-40A4-87E2-D244134A01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F43FD-66AD-422A-A365-BB5EBD8837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35360" cy="6858000"/>
          </a:xfrm>
          <a:prstGeom prst="rect">
            <a:avLst/>
          </a:prstGeom>
          <a:solidFill>
            <a:srgbClr val="00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3" y="6152016"/>
            <a:ext cx="2664358" cy="4447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07" y="6210191"/>
            <a:ext cx="1442328" cy="324212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01623" y="309426"/>
            <a:ext cx="10286933" cy="743310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343435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801623" y="1124744"/>
            <a:ext cx="9120484" cy="576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96989A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Nome do </a:t>
            </a:r>
            <a:r>
              <a:rPr lang="en-US" dirty="0" err="1"/>
              <a:t>Apresentador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9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11079" y="214518"/>
            <a:ext cx="11789577" cy="678875"/>
          </a:xfrm>
          <a:prstGeom prst="rect">
            <a:avLst/>
          </a:prstGeom>
          <a:solidFill>
            <a:srgbClr val="00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3" y="291501"/>
            <a:ext cx="11527457" cy="52773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37312"/>
            <a:ext cx="12192000" cy="620688"/>
          </a:xfrm>
          <a:prstGeom prst="rect">
            <a:avLst/>
          </a:prstGeom>
          <a:solidFill>
            <a:srgbClr val="343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11078" y="1011548"/>
            <a:ext cx="11789578" cy="508174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3200" kern="1200" spc="0" baseline="0" dirty="0" smtClean="0">
                <a:solidFill>
                  <a:srgbClr val="343435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583200" marR="0" indent="-241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22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99200" marR="0" indent="-228600" algn="l" defTabSz="932742" rtl="0" eaLnBrk="1" fontAlgn="auto" latinLnBrk="0" hangingPunct="1">
              <a:lnSpc>
                <a:spcPct val="90000"/>
              </a:lnSpc>
              <a:spcBef>
                <a:spcPts val="528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22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29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1800" kern="1200" spc="0" baseline="0" dirty="0" smtClean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56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222222"/>
              </a:buClr>
              <a:buSzPct val="90000"/>
              <a:buFont typeface="Wingdings" panose="05000000000000000000" pitchFamily="2" charset="2"/>
              <a:buChar char="§"/>
              <a:tabLst/>
              <a:defRPr lang="en-US" sz="1800" kern="1200" spc="0" baseline="0" dirty="0">
                <a:solidFill>
                  <a:srgbClr val="343435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67" y="6381190"/>
            <a:ext cx="1380173" cy="302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9" y="6338033"/>
            <a:ext cx="2585383" cy="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2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bg>
      <p:bgPr>
        <a:solidFill>
          <a:srgbClr val="9698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376" y="2616201"/>
            <a:ext cx="10456596" cy="1575774"/>
          </a:xfrm>
          <a:prstGeom prst="rect">
            <a:avLst/>
          </a:prstGeom>
          <a:noFill/>
        </p:spPr>
        <p:txBody>
          <a:bodyPr tIns="121899" bIns="121899" anchor="t" anchorCtr="0"/>
          <a:lstStyle>
            <a:lvl1pPr algn="l">
              <a:defRPr sz="7199" spc="-1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9314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bg>
      <p:bgPr>
        <a:solidFill>
          <a:srgbClr val="91D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376" y="2616201"/>
            <a:ext cx="10456596" cy="1575774"/>
          </a:xfrm>
          <a:prstGeom prst="rect">
            <a:avLst/>
          </a:prstGeom>
          <a:noFill/>
        </p:spPr>
        <p:txBody>
          <a:bodyPr tIns="121899" bIns="121899" anchor="t" anchorCtr="0"/>
          <a:lstStyle>
            <a:lvl1pPr algn="l">
              <a:defRPr sz="7199" spc="-100" baseline="0">
                <a:solidFill>
                  <a:srgbClr val="34343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1172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52" y="228614"/>
            <a:ext cx="11151917" cy="6093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69270" y="6596165"/>
            <a:ext cx="543178" cy="153888"/>
          </a:xfrm>
          <a:prstGeom prst="rect">
            <a:avLst/>
          </a:prstGeom>
        </p:spPr>
        <p:txBody>
          <a:bodyPr/>
          <a:lstStyle/>
          <a:p>
            <a:pPr defTabSz="1218534"/>
            <a:fld id="{71F47D9D-8D60-4698-A495-89D102E182A2}" type="slidenum">
              <a:rPr sz="1000"/>
              <a:pPr defTabSz="1218534"/>
              <a:t>‹nº›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34957374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9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60" r:id="rId3"/>
    <p:sldLayoutId id="2147483659" r:id="rId4"/>
    <p:sldLayoutId id="2147483664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y.visualstudio.com/Benefi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pricin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" TargetMode="External"/><Relationship Id="rId2" Type="http://schemas.openxmlformats.org/officeDocument/2006/relationships/hyperlink" Target="https://docs.microsoft.com/en-us/az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zure.microsoft.com/pt-br/services/functions/" TargetMode="External"/><Relationship Id="rId4" Type="http://schemas.openxmlformats.org/officeDocument/2006/relationships/hyperlink" Target="https://docs.microsoft.com/en-us/azure/logic-ap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537927" y="428120"/>
            <a:ext cx="8102689" cy="540767"/>
          </a:xfrm>
        </p:spPr>
        <p:txBody>
          <a:bodyPr/>
          <a:lstStyle/>
          <a:p>
            <a:r>
              <a:rPr lang="en-US" sz="3100" b="1" dirty="0">
                <a:solidFill>
                  <a:srgbClr val="0089D6"/>
                </a:solidFill>
              </a:rPr>
              <a:t>(Logic Apps, Azure Functions, Web Apps e Jobs</a:t>
            </a:r>
            <a:r>
              <a:rPr lang="pt-BR" sz="3100" b="1" dirty="0">
                <a:solidFill>
                  <a:srgbClr val="0089D6"/>
                </a:solidFill>
              </a:rPr>
              <a:t>)</a:t>
            </a:r>
            <a:endParaRPr lang="en-US" sz="3100" b="1" dirty="0">
              <a:solidFill>
                <a:srgbClr val="0089D6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714983" y="5301208"/>
            <a:ext cx="6840363" cy="540767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Lucas Oliveira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165" y="620688"/>
            <a:ext cx="8585571" cy="5728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2852936"/>
            <a:ext cx="4523432" cy="4523432"/>
          </a:xfrm>
          <a:prstGeom prst="rect">
            <a:avLst/>
          </a:prstGeom>
        </p:spPr>
      </p:pic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3DC55609-3B00-451C-B196-099D60793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3" y="249033"/>
            <a:ext cx="2571451" cy="74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3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124744"/>
            <a:ext cx="8537997" cy="482453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991544" y="1283554"/>
            <a:ext cx="3600400" cy="4233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91545" y="2204865"/>
            <a:ext cx="3600400" cy="288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lvl="1" indent="7938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Lucas Oliveira</a:t>
            </a:r>
          </a:p>
          <a:p>
            <a:pPr marL="87313" lvl="1" indent="7938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lucas.oliveira@smartconsulting.com.br</a:t>
            </a:r>
          </a:p>
          <a:p>
            <a:pPr marL="87313" lvl="1" indent="7938">
              <a:spcBef>
                <a:spcPct val="20000"/>
              </a:spcBef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F. + 55 11 3881-7262 r. 4017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7313" lvl="1" indent="7938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7313" lvl="1" indent="7938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Av. Dr. Gastão Vidigal 1132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Vila Leopoldina 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São Paulo - SP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05314-000</a:t>
            </a:r>
          </a:p>
          <a:p>
            <a:pPr marL="87313" lvl="1" indent="7938" fontAlgn="base">
              <a:spcBef>
                <a:spcPct val="20000"/>
              </a:spcBef>
              <a:spcAft>
                <a:spcPct val="0"/>
              </a:spcAft>
              <a:defRPr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87313" lvl="1" indent="7938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www.smartconsulting.com.br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96" y="1477035"/>
            <a:ext cx="2664296" cy="4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5478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82F5D-C33B-4EB7-BECC-796EEC75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Microsoft Azure?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887D5-521D-4487-9A4D-747485159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9183" y="2096851"/>
            <a:ext cx="5236850" cy="2664296"/>
          </a:xfrm>
        </p:spPr>
        <p:txBody>
          <a:bodyPr/>
          <a:lstStyle/>
          <a:p>
            <a:endParaRPr lang="pt-BR" sz="1400" dirty="0"/>
          </a:p>
          <a:p>
            <a:r>
              <a:rPr lang="pt-BR" sz="1400" dirty="0"/>
              <a:t>Microsoft Azure funciona como um apoio tecnológico ao negócio. Ele oferece, ao mesmo tempo, a infraestrutura necessária para rodar seu sistema empresarial (computação, armazenamento, lógica, gestão financeira... </a:t>
            </a:r>
            <a:r>
              <a:rPr lang="pt-BR" sz="1400" dirty="0" err="1"/>
              <a:t>etc</a:t>
            </a:r>
            <a:r>
              <a:rPr lang="pt-BR" sz="1400" dirty="0"/>
              <a:t>) e as ferramentas necessárias para transformar esse poder em produtividade. </a:t>
            </a:r>
          </a:p>
          <a:p>
            <a:r>
              <a:rPr lang="pt-BR" sz="1400" dirty="0"/>
              <a:t>Dentro de uma empresa, o Azure serve a diversos objetivos. Ele pode ser usado, por exemplo, para desenvolvimento de aplicativos e soluções tecnológicas — seja para produtividade interna ou entrega ao cliente.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A4A023-0FAD-4B63-9BCC-41F67B4A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073" y="1838276"/>
            <a:ext cx="6023992" cy="31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211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26244-2124-4B33-82D9-5EBCD7FF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nossa conta MPN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7AE38D-B87B-4F8B-A12C-640D83D7F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44548" y="5301208"/>
            <a:ext cx="6835827" cy="527739"/>
          </a:xfrm>
        </p:spPr>
        <p:txBody>
          <a:bodyPr/>
          <a:lstStyle/>
          <a:p>
            <a:pPr marL="0" indent="0" algn="ctr">
              <a:buNone/>
            </a:pPr>
            <a:r>
              <a:rPr lang="pt-BR" sz="2800" dirty="0">
                <a:hlinkClick r:id="rId2"/>
              </a:rPr>
              <a:t>https://my.visualstudio.com/Benefits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12297A-9E14-4F65-A95A-6CADB545A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49" y="1484784"/>
            <a:ext cx="7318226" cy="32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7420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A3BE3-E68D-4440-8EF6-8019DA22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Logic Apps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1B211D-D6A5-480E-921F-50E1FDBAB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46" y="1052736"/>
            <a:ext cx="7784529" cy="49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0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5166C-3550-4B86-BD70-3299E1D3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Azure Functions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AE6D00-7461-4D30-9176-1D63B20A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70" y="1048207"/>
            <a:ext cx="6757459" cy="47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3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77DC1-731D-4BDD-8DCB-213E7776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WebApps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E7FDCC-02CD-45D0-ADCA-6BEA741B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45" y="958416"/>
            <a:ext cx="7818710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97A1C-2519-41D3-93F0-529652E1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WebJobs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2089D6-579E-4BE1-B94F-97721EF4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08" y="977429"/>
            <a:ext cx="8032383" cy="49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0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36498-9A81-4D1D-B585-7DEC8659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Licenças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6FC27-9761-4858-9F9C-5E9E32617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211" y="2266575"/>
            <a:ext cx="11789578" cy="2324850"/>
          </a:xfrm>
        </p:spPr>
        <p:txBody>
          <a:bodyPr/>
          <a:lstStyle/>
          <a:p>
            <a:endParaRPr lang="pt-BR" sz="1800" dirty="0"/>
          </a:p>
          <a:p>
            <a:endParaRPr lang="pt-BR" b="1" dirty="0"/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9B66FA-6065-4237-BA14-843659C6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381852"/>
            <a:ext cx="6768752" cy="40942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BD29EE-CB4D-4EED-9DD8-618A468D14DE}"/>
              </a:ext>
            </a:extLst>
          </p:cNvPr>
          <p:cNvSpPr/>
          <p:nvPr/>
        </p:nvSpPr>
        <p:spPr>
          <a:xfrm>
            <a:off x="3986661" y="5665963"/>
            <a:ext cx="42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https://azure.microsoft.com/pt-br/pricing/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08387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62730-88AE-48CA-84A7-B020CF24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8EF6BD-0520-47D9-85F6-86925103D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2" y="1708513"/>
            <a:ext cx="11789578" cy="3440974"/>
          </a:xfrm>
        </p:spPr>
        <p:txBody>
          <a:bodyPr/>
          <a:lstStyle/>
          <a:p>
            <a:r>
              <a:rPr lang="pt-BR" sz="2800" dirty="0">
                <a:hlinkClick r:id="rId2"/>
              </a:rPr>
              <a:t>https://docs.microsoft.com/en-us/azure/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>
                <a:hlinkClick r:id="rId3"/>
              </a:rPr>
              <a:t>https://docs.microsoft.com/en-us/azure/app-service/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>
                <a:hlinkClick r:id="rId4"/>
              </a:rPr>
              <a:t>https://docs.microsoft.com/en-us/azure/logic-apps/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>
                <a:hlinkClick r:id="rId5"/>
              </a:rPr>
              <a:t>https://azure.microsoft.com/pt-br/services/functions/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280671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57">
    <a:dk1>
      <a:srgbClr val="505050"/>
    </a:dk1>
    <a:lt1>
      <a:srgbClr val="FFFFFF"/>
    </a:lt1>
    <a:dk2>
      <a:srgbClr val="002050"/>
    </a:dk2>
    <a:lt2>
      <a:srgbClr val="0072C6"/>
    </a:lt2>
    <a:accent1>
      <a:srgbClr val="0072C6"/>
    </a:accent1>
    <a:accent2>
      <a:srgbClr val="00BCF2"/>
    </a:accent2>
    <a:accent3>
      <a:srgbClr val="008A00"/>
    </a:accent3>
    <a:accent4>
      <a:srgbClr val="7FBA00"/>
    </a:accent4>
    <a:accent5>
      <a:srgbClr val="68217A"/>
    </a:accent5>
    <a:accent6>
      <a:srgbClr val="DC3C00"/>
    </a:accent6>
    <a:hlink>
      <a:srgbClr val="00BCF2"/>
    </a:hlink>
    <a:folHlink>
      <a:srgbClr val="82CAF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85c50e-20bd-454d-bd77-a9881658af4c">
      <Terms xmlns="http://schemas.microsoft.com/office/infopath/2007/PartnerControls"/>
    </lcf76f155ced4ddcb4097134ff3c332f>
    <TaxCatchAll xmlns="169f2a4d-62b9-4056-9c45-463209348a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89DA028F7080A4C87DD957D650BB43E" ma:contentTypeVersion="14" ma:contentTypeDescription="Crie um novo documento." ma:contentTypeScope="" ma:versionID="5772b932a07e95e9adadec28bb58a862">
  <xsd:schema xmlns:xsd="http://www.w3.org/2001/XMLSchema" xmlns:xs="http://www.w3.org/2001/XMLSchema" xmlns:p="http://schemas.microsoft.com/office/2006/metadata/properties" xmlns:ns2="9985c50e-20bd-454d-bd77-a9881658af4c" xmlns:ns3="ba196bd4-37d0-4226-a093-67da890f5e64" xmlns:ns4="169f2a4d-62b9-4056-9c45-463209348a8c" targetNamespace="http://schemas.microsoft.com/office/2006/metadata/properties" ma:root="true" ma:fieldsID="257a50b10ccf82869b6f11442c78ca19" ns2:_="" ns3:_="" ns4:_="">
    <xsd:import namespace="9985c50e-20bd-454d-bd77-a9881658af4c"/>
    <xsd:import namespace="ba196bd4-37d0-4226-a093-67da890f5e64"/>
    <xsd:import namespace="169f2a4d-62b9-4056-9c45-463209348a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4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5c50e-20bd-454d-bd77-a9881658af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83925c1a-308f-4904-85d4-1683cecf19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96bd4-37d0-4226-a093-67da890f5e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9f2a4d-62b9-4056-9c45-463209348a8c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803a82e-7e13-4455-89f1-e65c9fd04b38}" ma:internalName="TaxCatchAll" ma:showField="CatchAllData" ma:web="169f2a4d-62b9-4056-9c45-463209348a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45E02-51C6-47EC-BFF1-ACB03E633FB4}">
  <ds:schemaRefs>
    <ds:schemaRef ds:uri="http://purl.org/dc/dcmitype/"/>
    <ds:schemaRef ds:uri="ee436dfb-03cb-4a83-9cb0-856120f022ab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a196bd4-37d0-4226-a093-67da890f5e6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CD5FE0-B7A9-40F8-B576-D4B445684D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5AE37-7680-4B94-BD19-FD950F857D95}"/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223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Office Theme</vt:lpstr>
      <vt:lpstr>(Logic Apps, Azure Functions, Web Apps e Jobs)</vt:lpstr>
      <vt:lpstr>O que é o Microsoft Azure?</vt:lpstr>
      <vt:lpstr>Benefícios da nossa conta MPN</vt:lpstr>
      <vt:lpstr>Logic Apps</vt:lpstr>
      <vt:lpstr>Azure Functions</vt:lpstr>
      <vt:lpstr>WebApps</vt:lpstr>
      <vt:lpstr>WebJobs </vt:lpstr>
      <vt:lpstr>Licenças </vt:lpstr>
      <vt:lpstr>Referências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Consulting</dc:title>
  <dc:creator>Thiago Ribeiro</dc:creator>
  <cp:lastModifiedBy>Lucas Oliveira</cp:lastModifiedBy>
  <cp:revision>307</cp:revision>
  <dcterms:created xsi:type="dcterms:W3CDTF">2011-11-29T18:32:07Z</dcterms:created>
  <dcterms:modified xsi:type="dcterms:W3CDTF">2019-06-28T18:09:56Z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0x010100589DA028F7080A4C87DD957D650BB43E</vt:lpwstr>
  </property>
</Properties>
</file>