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4_7DA6B347.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A3028CEC-5BAC-D6DA-8B01-2663E83A911A}" name="LUCCA SENA" initials="LS" userId="S::lucca.sena@cs.unipe.edu.br::ae9e5739-5961-4313-8740-c7f6b1deba90"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9" d="100"/>
          <a:sy n="69" d="100"/>
        </p:scale>
        <p:origin x="2190"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8/10/relationships/authors" Targe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omments/modernComment_104_7DA6B347.xml><?xml version="1.0" encoding="utf-8"?>
<p188:cmLst xmlns:a="http://schemas.openxmlformats.org/drawingml/2006/main" xmlns:r="http://schemas.openxmlformats.org/officeDocument/2006/relationships" xmlns:p188="http://schemas.microsoft.com/office/powerpoint/2018/8/main">
  <p188:cm id="{8B15E64E-B09D-431F-AC0D-01E511C8A713}" authorId="{A3028CEC-5BAC-D6DA-8B01-2663E83A911A}" created="2025-03-11T22:59:32.428">
    <ac:txMkLst xmlns:ac="http://schemas.microsoft.com/office/drawing/2013/main/command">
      <pc:docMk xmlns:pc="http://schemas.microsoft.com/office/powerpoint/2013/main/command"/>
      <pc:sldMk xmlns:pc="http://schemas.microsoft.com/office/powerpoint/2013/main/command" cId="2108076871" sldId="260"/>
      <ac:spMk id="7" creationId="{1D79AF81-E749-C76A-0864-7AEACD712E19}"/>
      <ac:txMk cp="1458" len="191">
        <ac:context len="1935" hash="4237923156"/>
      </ac:txMk>
    </ac:txMkLst>
    <p188:pos x="10471254" y="8229600"/>
    <p188:txBody>
      <a:bodyPr/>
      <a:lstStyle/>
      <a:p>
        <a:r>
          <a:rPr lang="pt-BR"/>
          <a:t>https://ipconcologia.com.br/oncologia/oncologista-relata-principais-tratamentos-e-cuidados-no-caso-de-cancer-de-pulmao/</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0B6818-7F0A-DE09-FCF2-4739E29A8CAB}"/>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EA233191-FD15-E863-4EF4-EFACDA170B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65C138A0-DF22-9D35-CFCB-1ABE93EFBF96}"/>
              </a:ext>
            </a:extLst>
          </p:cNvPr>
          <p:cNvSpPr>
            <a:spLocks noGrp="1"/>
          </p:cNvSpPr>
          <p:nvPr>
            <p:ph type="dt" sz="half" idx="10"/>
          </p:nvPr>
        </p:nvSpPr>
        <p:spPr/>
        <p:txBody>
          <a:bodyPr/>
          <a:lstStyle/>
          <a:p>
            <a:fld id="{E2067207-DA37-4305-9891-33147F0ED4C3}" type="datetimeFigureOut">
              <a:rPr lang="pt-BR" smtClean="0"/>
              <a:t>11/03/2025</a:t>
            </a:fld>
            <a:endParaRPr lang="pt-BR"/>
          </a:p>
        </p:txBody>
      </p:sp>
      <p:sp>
        <p:nvSpPr>
          <p:cNvPr id="5" name="Espaço Reservado para Rodapé 4">
            <a:extLst>
              <a:ext uri="{FF2B5EF4-FFF2-40B4-BE49-F238E27FC236}">
                <a16:creationId xmlns:a16="http://schemas.microsoft.com/office/drawing/2014/main" id="{56384622-8144-0B45-8DF7-840CCE8D7FC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1D4B07E-A50F-9784-B682-CCE10A40439F}"/>
              </a:ext>
            </a:extLst>
          </p:cNvPr>
          <p:cNvSpPr>
            <a:spLocks noGrp="1"/>
          </p:cNvSpPr>
          <p:nvPr>
            <p:ph type="sldNum" sz="quarter" idx="12"/>
          </p:nvPr>
        </p:nvSpPr>
        <p:spPr/>
        <p:txBody>
          <a:bodyPr/>
          <a:lstStyle/>
          <a:p>
            <a:fld id="{26C93BD0-D004-49A0-B495-534C102982A2}" type="slidenum">
              <a:rPr lang="pt-BR" smtClean="0"/>
              <a:t>‹nº›</a:t>
            </a:fld>
            <a:endParaRPr lang="pt-BR"/>
          </a:p>
        </p:txBody>
      </p:sp>
    </p:spTree>
    <p:extLst>
      <p:ext uri="{BB962C8B-B14F-4D97-AF65-F5344CB8AC3E}">
        <p14:creationId xmlns:p14="http://schemas.microsoft.com/office/powerpoint/2010/main" val="3084439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FD847E-609E-013E-1E9E-B65A66F1B6F9}"/>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AB4985A2-0719-42C3-87E2-D8CA4FB7B653}"/>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99A07D4-8D3F-6692-B09A-B99105FCBF2B}"/>
              </a:ext>
            </a:extLst>
          </p:cNvPr>
          <p:cNvSpPr>
            <a:spLocks noGrp="1"/>
          </p:cNvSpPr>
          <p:nvPr>
            <p:ph type="dt" sz="half" idx="10"/>
          </p:nvPr>
        </p:nvSpPr>
        <p:spPr/>
        <p:txBody>
          <a:bodyPr/>
          <a:lstStyle/>
          <a:p>
            <a:fld id="{E2067207-DA37-4305-9891-33147F0ED4C3}" type="datetimeFigureOut">
              <a:rPr lang="pt-BR" smtClean="0"/>
              <a:t>11/03/2025</a:t>
            </a:fld>
            <a:endParaRPr lang="pt-BR"/>
          </a:p>
        </p:txBody>
      </p:sp>
      <p:sp>
        <p:nvSpPr>
          <p:cNvPr id="5" name="Espaço Reservado para Rodapé 4">
            <a:extLst>
              <a:ext uri="{FF2B5EF4-FFF2-40B4-BE49-F238E27FC236}">
                <a16:creationId xmlns:a16="http://schemas.microsoft.com/office/drawing/2014/main" id="{76E60D5D-B68A-6670-7F8B-54BA0AB9C43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9E88EF2-0281-3778-E5FA-46ECBCC5A247}"/>
              </a:ext>
            </a:extLst>
          </p:cNvPr>
          <p:cNvSpPr>
            <a:spLocks noGrp="1"/>
          </p:cNvSpPr>
          <p:nvPr>
            <p:ph type="sldNum" sz="quarter" idx="12"/>
          </p:nvPr>
        </p:nvSpPr>
        <p:spPr/>
        <p:txBody>
          <a:bodyPr/>
          <a:lstStyle/>
          <a:p>
            <a:fld id="{26C93BD0-D004-49A0-B495-534C102982A2}" type="slidenum">
              <a:rPr lang="pt-BR" smtClean="0"/>
              <a:t>‹nº›</a:t>
            </a:fld>
            <a:endParaRPr lang="pt-BR"/>
          </a:p>
        </p:txBody>
      </p:sp>
    </p:spTree>
    <p:extLst>
      <p:ext uri="{BB962C8B-B14F-4D97-AF65-F5344CB8AC3E}">
        <p14:creationId xmlns:p14="http://schemas.microsoft.com/office/powerpoint/2010/main" val="544393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8B2858E-85F0-A69F-FAE6-D12E73D97305}"/>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48E3C84E-C1C3-197E-68CF-9633063E34DF}"/>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A1EE365-EA6D-8A28-16BC-8DD61F607BFE}"/>
              </a:ext>
            </a:extLst>
          </p:cNvPr>
          <p:cNvSpPr>
            <a:spLocks noGrp="1"/>
          </p:cNvSpPr>
          <p:nvPr>
            <p:ph type="dt" sz="half" idx="10"/>
          </p:nvPr>
        </p:nvSpPr>
        <p:spPr/>
        <p:txBody>
          <a:bodyPr/>
          <a:lstStyle/>
          <a:p>
            <a:fld id="{E2067207-DA37-4305-9891-33147F0ED4C3}" type="datetimeFigureOut">
              <a:rPr lang="pt-BR" smtClean="0"/>
              <a:t>11/03/2025</a:t>
            </a:fld>
            <a:endParaRPr lang="pt-BR"/>
          </a:p>
        </p:txBody>
      </p:sp>
      <p:sp>
        <p:nvSpPr>
          <p:cNvPr id="5" name="Espaço Reservado para Rodapé 4">
            <a:extLst>
              <a:ext uri="{FF2B5EF4-FFF2-40B4-BE49-F238E27FC236}">
                <a16:creationId xmlns:a16="http://schemas.microsoft.com/office/drawing/2014/main" id="{5CFEADA6-650A-EB0E-63B9-0E18AEF6B7B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18788EC-557D-A48D-E467-F0A4F99CDC47}"/>
              </a:ext>
            </a:extLst>
          </p:cNvPr>
          <p:cNvSpPr>
            <a:spLocks noGrp="1"/>
          </p:cNvSpPr>
          <p:nvPr>
            <p:ph type="sldNum" sz="quarter" idx="12"/>
          </p:nvPr>
        </p:nvSpPr>
        <p:spPr/>
        <p:txBody>
          <a:bodyPr/>
          <a:lstStyle/>
          <a:p>
            <a:fld id="{26C93BD0-D004-49A0-B495-534C102982A2}" type="slidenum">
              <a:rPr lang="pt-BR" smtClean="0"/>
              <a:t>‹nº›</a:t>
            </a:fld>
            <a:endParaRPr lang="pt-BR"/>
          </a:p>
        </p:txBody>
      </p:sp>
    </p:spTree>
    <p:extLst>
      <p:ext uri="{BB962C8B-B14F-4D97-AF65-F5344CB8AC3E}">
        <p14:creationId xmlns:p14="http://schemas.microsoft.com/office/powerpoint/2010/main" val="7984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B673C-071A-20C9-46F3-8D7E5395558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B6DFF47-D3E3-F6E3-6DBC-AC7147FF42E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7F03B58-B814-2D5B-A0C3-0BB1078A6328}"/>
              </a:ext>
            </a:extLst>
          </p:cNvPr>
          <p:cNvSpPr>
            <a:spLocks noGrp="1"/>
          </p:cNvSpPr>
          <p:nvPr>
            <p:ph type="dt" sz="half" idx="10"/>
          </p:nvPr>
        </p:nvSpPr>
        <p:spPr/>
        <p:txBody>
          <a:bodyPr/>
          <a:lstStyle/>
          <a:p>
            <a:fld id="{E2067207-DA37-4305-9891-33147F0ED4C3}" type="datetimeFigureOut">
              <a:rPr lang="pt-BR" smtClean="0"/>
              <a:t>11/03/2025</a:t>
            </a:fld>
            <a:endParaRPr lang="pt-BR"/>
          </a:p>
        </p:txBody>
      </p:sp>
      <p:sp>
        <p:nvSpPr>
          <p:cNvPr id="5" name="Espaço Reservado para Rodapé 4">
            <a:extLst>
              <a:ext uri="{FF2B5EF4-FFF2-40B4-BE49-F238E27FC236}">
                <a16:creationId xmlns:a16="http://schemas.microsoft.com/office/drawing/2014/main" id="{9A6C8BF1-B6EE-F8DA-1F79-AC9D7F3AF4A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5D52229-B478-4562-6E18-E253E8149F8F}"/>
              </a:ext>
            </a:extLst>
          </p:cNvPr>
          <p:cNvSpPr>
            <a:spLocks noGrp="1"/>
          </p:cNvSpPr>
          <p:nvPr>
            <p:ph type="sldNum" sz="quarter" idx="12"/>
          </p:nvPr>
        </p:nvSpPr>
        <p:spPr/>
        <p:txBody>
          <a:bodyPr/>
          <a:lstStyle/>
          <a:p>
            <a:fld id="{26C93BD0-D004-49A0-B495-534C102982A2}" type="slidenum">
              <a:rPr lang="pt-BR" smtClean="0"/>
              <a:t>‹nº›</a:t>
            </a:fld>
            <a:endParaRPr lang="pt-BR"/>
          </a:p>
        </p:txBody>
      </p:sp>
    </p:spTree>
    <p:extLst>
      <p:ext uri="{BB962C8B-B14F-4D97-AF65-F5344CB8AC3E}">
        <p14:creationId xmlns:p14="http://schemas.microsoft.com/office/powerpoint/2010/main" val="50201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4C951-7EA1-4290-EFB7-389DA3C664B6}"/>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7A120A1E-8826-3969-E8C1-6597D843C9F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A5D51D40-3BD7-B41B-7980-45266CAB0BF8}"/>
              </a:ext>
            </a:extLst>
          </p:cNvPr>
          <p:cNvSpPr>
            <a:spLocks noGrp="1"/>
          </p:cNvSpPr>
          <p:nvPr>
            <p:ph type="dt" sz="half" idx="10"/>
          </p:nvPr>
        </p:nvSpPr>
        <p:spPr/>
        <p:txBody>
          <a:bodyPr/>
          <a:lstStyle/>
          <a:p>
            <a:fld id="{E2067207-DA37-4305-9891-33147F0ED4C3}" type="datetimeFigureOut">
              <a:rPr lang="pt-BR" smtClean="0"/>
              <a:t>11/03/2025</a:t>
            </a:fld>
            <a:endParaRPr lang="pt-BR"/>
          </a:p>
        </p:txBody>
      </p:sp>
      <p:sp>
        <p:nvSpPr>
          <p:cNvPr id="5" name="Espaço Reservado para Rodapé 4">
            <a:extLst>
              <a:ext uri="{FF2B5EF4-FFF2-40B4-BE49-F238E27FC236}">
                <a16:creationId xmlns:a16="http://schemas.microsoft.com/office/drawing/2014/main" id="{9BC591F1-D756-1C63-D022-855ADA5F2F1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DD6DD7E-3EB8-5EC5-9044-0ED011F08C31}"/>
              </a:ext>
            </a:extLst>
          </p:cNvPr>
          <p:cNvSpPr>
            <a:spLocks noGrp="1"/>
          </p:cNvSpPr>
          <p:nvPr>
            <p:ph type="sldNum" sz="quarter" idx="12"/>
          </p:nvPr>
        </p:nvSpPr>
        <p:spPr/>
        <p:txBody>
          <a:bodyPr/>
          <a:lstStyle/>
          <a:p>
            <a:fld id="{26C93BD0-D004-49A0-B495-534C102982A2}" type="slidenum">
              <a:rPr lang="pt-BR" smtClean="0"/>
              <a:t>‹nº›</a:t>
            </a:fld>
            <a:endParaRPr lang="pt-BR"/>
          </a:p>
        </p:txBody>
      </p:sp>
    </p:spTree>
    <p:extLst>
      <p:ext uri="{BB962C8B-B14F-4D97-AF65-F5344CB8AC3E}">
        <p14:creationId xmlns:p14="http://schemas.microsoft.com/office/powerpoint/2010/main" val="322513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097828-2BC2-7ECC-4EB4-0B4C4CF87B6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E18E8A4-6B53-9F90-D337-B5852524F41B}"/>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4BB90E2-6CCF-11FC-FF6A-5F0DF931B463}"/>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B950C4B4-44F4-13E3-B634-EB418A4EAD32}"/>
              </a:ext>
            </a:extLst>
          </p:cNvPr>
          <p:cNvSpPr>
            <a:spLocks noGrp="1"/>
          </p:cNvSpPr>
          <p:nvPr>
            <p:ph type="dt" sz="half" idx="10"/>
          </p:nvPr>
        </p:nvSpPr>
        <p:spPr/>
        <p:txBody>
          <a:bodyPr/>
          <a:lstStyle/>
          <a:p>
            <a:fld id="{E2067207-DA37-4305-9891-33147F0ED4C3}" type="datetimeFigureOut">
              <a:rPr lang="pt-BR" smtClean="0"/>
              <a:t>11/03/2025</a:t>
            </a:fld>
            <a:endParaRPr lang="pt-BR"/>
          </a:p>
        </p:txBody>
      </p:sp>
      <p:sp>
        <p:nvSpPr>
          <p:cNvPr id="6" name="Espaço Reservado para Rodapé 5">
            <a:extLst>
              <a:ext uri="{FF2B5EF4-FFF2-40B4-BE49-F238E27FC236}">
                <a16:creationId xmlns:a16="http://schemas.microsoft.com/office/drawing/2014/main" id="{430B5D22-75FC-96D4-D49C-4A59E93F0F7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C8460D1-1B12-A33E-C74A-DF028D17111C}"/>
              </a:ext>
            </a:extLst>
          </p:cNvPr>
          <p:cNvSpPr>
            <a:spLocks noGrp="1"/>
          </p:cNvSpPr>
          <p:nvPr>
            <p:ph type="sldNum" sz="quarter" idx="12"/>
          </p:nvPr>
        </p:nvSpPr>
        <p:spPr/>
        <p:txBody>
          <a:bodyPr/>
          <a:lstStyle/>
          <a:p>
            <a:fld id="{26C93BD0-D004-49A0-B495-534C102982A2}" type="slidenum">
              <a:rPr lang="pt-BR" smtClean="0"/>
              <a:t>‹nº›</a:t>
            </a:fld>
            <a:endParaRPr lang="pt-BR"/>
          </a:p>
        </p:txBody>
      </p:sp>
    </p:spTree>
    <p:extLst>
      <p:ext uri="{BB962C8B-B14F-4D97-AF65-F5344CB8AC3E}">
        <p14:creationId xmlns:p14="http://schemas.microsoft.com/office/powerpoint/2010/main" val="2745488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E29636-AF7D-3BDF-EFF6-D8DE26933F48}"/>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CB814019-121D-445E-2BA1-A0D25804C3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1308231-7B28-8CD5-80F6-B496750758B2}"/>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2B47DD2D-9607-8745-FF35-56509A645B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D286975A-1F03-04C1-8E01-57EC39422CDF}"/>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F24FD8CC-B18D-2ECA-8E95-EF45291C051B}"/>
              </a:ext>
            </a:extLst>
          </p:cNvPr>
          <p:cNvSpPr>
            <a:spLocks noGrp="1"/>
          </p:cNvSpPr>
          <p:nvPr>
            <p:ph type="dt" sz="half" idx="10"/>
          </p:nvPr>
        </p:nvSpPr>
        <p:spPr/>
        <p:txBody>
          <a:bodyPr/>
          <a:lstStyle/>
          <a:p>
            <a:fld id="{E2067207-DA37-4305-9891-33147F0ED4C3}" type="datetimeFigureOut">
              <a:rPr lang="pt-BR" smtClean="0"/>
              <a:t>11/03/2025</a:t>
            </a:fld>
            <a:endParaRPr lang="pt-BR"/>
          </a:p>
        </p:txBody>
      </p:sp>
      <p:sp>
        <p:nvSpPr>
          <p:cNvPr id="8" name="Espaço Reservado para Rodapé 7">
            <a:extLst>
              <a:ext uri="{FF2B5EF4-FFF2-40B4-BE49-F238E27FC236}">
                <a16:creationId xmlns:a16="http://schemas.microsoft.com/office/drawing/2014/main" id="{B7A19133-0F16-B937-1E18-4DD7E58E7F19}"/>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73C09A04-66EF-9AD6-F9E1-8E706B1DB699}"/>
              </a:ext>
            </a:extLst>
          </p:cNvPr>
          <p:cNvSpPr>
            <a:spLocks noGrp="1"/>
          </p:cNvSpPr>
          <p:nvPr>
            <p:ph type="sldNum" sz="quarter" idx="12"/>
          </p:nvPr>
        </p:nvSpPr>
        <p:spPr/>
        <p:txBody>
          <a:bodyPr/>
          <a:lstStyle/>
          <a:p>
            <a:fld id="{26C93BD0-D004-49A0-B495-534C102982A2}" type="slidenum">
              <a:rPr lang="pt-BR" smtClean="0"/>
              <a:t>‹nº›</a:t>
            </a:fld>
            <a:endParaRPr lang="pt-BR"/>
          </a:p>
        </p:txBody>
      </p:sp>
    </p:spTree>
    <p:extLst>
      <p:ext uri="{BB962C8B-B14F-4D97-AF65-F5344CB8AC3E}">
        <p14:creationId xmlns:p14="http://schemas.microsoft.com/office/powerpoint/2010/main" val="319697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9AE25A-C718-C3FD-2F44-2012F72035F7}"/>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F76BF3EF-912D-9F6F-DBB8-0351A87C6254}"/>
              </a:ext>
            </a:extLst>
          </p:cNvPr>
          <p:cNvSpPr>
            <a:spLocks noGrp="1"/>
          </p:cNvSpPr>
          <p:nvPr>
            <p:ph type="dt" sz="half" idx="10"/>
          </p:nvPr>
        </p:nvSpPr>
        <p:spPr/>
        <p:txBody>
          <a:bodyPr/>
          <a:lstStyle/>
          <a:p>
            <a:fld id="{E2067207-DA37-4305-9891-33147F0ED4C3}" type="datetimeFigureOut">
              <a:rPr lang="pt-BR" smtClean="0"/>
              <a:t>11/03/2025</a:t>
            </a:fld>
            <a:endParaRPr lang="pt-BR"/>
          </a:p>
        </p:txBody>
      </p:sp>
      <p:sp>
        <p:nvSpPr>
          <p:cNvPr id="4" name="Espaço Reservado para Rodapé 3">
            <a:extLst>
              <a:ext uri="{FF2B5EF4-FFF2-40B4-BE49-F238E27FC236}">
                <a16:creationId xmlns:a16="http://schemas.microsoft.com/office/drawing/2014/main" id="{427A7047-BC9A-CC16-D670-ED038E86C844}"/>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9D7C9C85-14AC-AD5A-CF51-4015974F3077}"/>
              </a:ext>
            </a:extLst>
          </p:cNvPr>
          <p:cNvSpPr>
            <a:spLocks noGrp="1"/>
          </p:cNvSpPr>
          <p:nvPr>
            <p:ph type="sldNum" sz="quarter" idx="12"/>
          </p:nvPr>
        </p:nvSpPr>
        <p:spPr/>
        <p:txBody>
          <a:bodyPr/>
          <a:lstStyle/>
          <a:p>
            <a:fld id="{26C93BD0-D004-49A0-B495-534C102982A2}" type="slidenum">
              <a:rPr lang="pt-BR" smtClean="0"/>
              <a:t>‹nº›</a:t>
            </a:fld>
            <a:endParaRPr lang="pt-BR"/>
          </a:p>
        </p:txBody>
      </p:sp>
    </p:spTree>
    <p:extLst>
      <p:ext uri="{BB962C8B-B14F-4D97-AF65-F5344CB8AC3E}">
        <p14:creationId xmlns:p14="http://schemas.microsoft.com/office/powerpoint/2010/main" val="4014299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E876FDD-7422-2107-D111-7EF1E299D32B}"/>
              </a:ext>
            </a:extLst>
          </p:cNvPr>
          <p:cNvSpPr>
            <a:spLocks noGrp="1"/>
          </p:cNvSpPr>
          <p:nvPr>
            <p:ph type="dt" sz="half" idx="10"/>
          </p:nvPr>
        </p:nvSpPr>
        <p:spPr/>
        <p:txBody>
          <a:bodyPr/>
          <a:lstStyle/>
          <a:p>
            <a:fld id="{E2067207-DA37-4305-9891-33147F0ED4C3}" type="datetimeFigureOut">
              <a:rPr lang="pt-BR" smtClean="0"/>
              <a:t>11/03/2025</a:t>
            </a:fld>
            <a:endParaRPr lang="pt-BR"/>
          </a:p>
        </p:txBody>
      </p:sp>
      <p:sp>
        <p:nvSpPr>
          <p:cNvPr id="3" name="Espaço Reservado para Rodapé 2">
            <a:extLst>
              <a:ext uri="{FF2B5EF4-FFF2-40B4-BE49-F238E27FC236}">
                <a16:creationId xmlns:a16="http://schemas.microsoft.com/office/drawing/2014/main" id="{EBBCD607-A462-95C5-410D-1CA5C5AA00D3}"/>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BE4CCD5A-4F37-2542-AB84-94DB4C996E41}"/>
              </a:ext>
            </a:extLst>
          </p:cNvPr>
          <p:cNvSpPr>
            <a:spLocks noGrp="1"/>
          </p:cNvSpPr>
          <p:nvPr>
            <p:ph type="sldNum" sz="quarter" idx="12"/>
          </p:nvPr>
        </p:nvSpPr>
        <p:spPr/>
        <p:txBody>
          <a:bodyPr/>
          <a:lstStyle/>
          <a:p>
            <a:fld id="{26C93BD0-D004-49A0-B495-534C102982A2}" type="slidenum">
              <a:rPr lang="pt-BR" smtClean="0"/>
              <a:t>‹nº›</a:t>
            </a:fld>
            <a:endParaRPr lang="pt-BR"/>
          </a:p>
        </p:txBody>
      </p:sp>
    </p:spTree>
    <p:extLst>
      <p:ext uri="{BB962C8B-B14F-4D97-AF65-F5344CB8AC3E}">
        <p14:creationId xmlns:p14="http://schemas.microsoft.com/office/powerpoint/2010/main" val="950386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FFEB11-EAA5-D2CB-8EAD-14AFE9BEB92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66B7B420-8D00-753D-113A-E3B9F5E85B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492F13A-C37C-0E55-8336-DD11D5F1B7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51D6294-A721-433F-388D-B25FF27B0B73}"/>
              </a:ext>
            </a:extLst>
          </p:cNvPr>
          <p:cNvSpPr>
            <a:spLocks noGrp="1"/>
          </p:cNvSpPr>
          <p:nvPr>
            <p:ph type="dt" sz="half" idx="10"/>
          </p:nvPr>
        </p:nvSpPr>
        <p:spPr/>
        <p:txBody>
          <a:bodyPr/>
          <a:lstStyle/>
          <a:p>
            <a:fld id="{E2067207-DA37-4305-9891-33147F0ED4C3}" type="datetimeFigureOut">
              <a:rPr lang="pt-BR" smtClean="0"/>
              <a:t>11/03/2025</a:t>
            </a:fld>
            <a:endParaRPr lang="pt-BR"/>
          </a:p>
        </p:txBody>
      </p:sp>
      <p:sp>
        <p:nvSpPr>
          <p:cNvPr id="6" name="Espaço Reservado para Rodapé 5">
            <a:extLst>
              <a:ext uri="{FF2B5EF4-FFF2-40B4-BE49-F238E27FC236}">
                <a16:creationId xmlns:a16="http://schemas.microsoft.com/office/drawing/2014/main" id="{3B271B9E-6B92-C1B2-3FE5-4BFE0D2D6C9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9F87C7C-8A31-809B-DE2D-6B3C492D5F1C}"/>
              </a:ext>
            </a:extLst>
          </p:cNvPr>
          <p:cNvSpPr>
            <a:spLocks noGrp="1"/>
          </p:cNvSpPr>
          <p:nvPr>
            <p:ph type="sldNum" sz="quarter" idx="12"/>
          </p:nvPr>
        </p:nvSpPr>
        <p:spPr/>
        <p:txBody>
          <a:bodyPr/>
          <a:lstStyle/>
          <a:p>
            <a:fld id="{26C93BD0-D004-49A0-B495-534C102982A2}" type="slidenum">
              <a:rPr lang="pt-BR" smtClean="0"/>
              <a:t>‹nº›</a:t>
            </a:fld>
            <a:endParaRPr lang="pt-BR"/>
          </a:p>
        </p:txBody>
      </p:sp>
    </p:spTree>
    <p:extLst>
      <p:ext uri="{BB962C8B-B14F-4D97-AF65-F5344CB8AC3E}">
        <p14:creationId xmlns:p14="http://schemas.microsoft.com/office/powerpoint/2010/main" val="2627424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0A85FB-AE26-ABD2-A0E7-73553348D34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EA35068E-B542-256D-E058-3E62AD0CE2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E7FD5921-1B7C-C2A8-07EF-2E220B014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B236259-9588-A881-AD57-11B47E59AA84}"/>
              </a:ext>
            </a:extLst>
          </p:cNvPr>
          <p:cNvSpPr>
            <a:spLocks noGrp="1"/>
          </p:cNvSpPr>
          <p:nvPr>
            <p:ph type="dt" sz="half" idx="10"/>
          </p:nvPr>
        </p:nvSpPr>
        <p:spPr/>
        <p:txBody>
          <a:bodyPr/>
          <a:lstStyle/>
          <a:p>
            <a:fld id="{E2067207-DA37-4305-9891-33147F0ED4C3}" type="datetimeFigureOut">
              <a:rPr lang="pt-BR" smtClean="0"/>
              <a:t>11/03/2025</a:t>
            </a:fld>
            <a:endParaRPr lang="pt-BR"/>
          </a:p>
        </p:txBody>
      </p:sp>
      <p:sp>
        <p:nvSpPr>
          <p:cNvPr id="6" name="Espaço Reservado para Rodapé 5">
            <a:extLst>
              <a:ext uri="{FF2B5EF4-FFF2-40B4-BE49-F238E27FC236}">
                <a16:creationId xmlns:a16="http://schemas.microsoft.com/office/drawing/2014/main" id="{003A48C5-183F-2E75-AA57-BD4C547392B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E9B127B-9E0B-4E0A-DAAA-0330FD9C8E91}"/>
              </a:ext>
            </a:extLst>
          </p:cNvPr>
          <p:cNvSpPr>
            <a:spLocks noGrp="1"/>
          </p:cNvSpPr>
          <p:nvPr>
            <p:ph type="sldNum" sz="quarter" idx="12"/>
          </p:nvPr>
        </p:nvSpPr>
        <p:spPr/>
        <p:txBody>
          <a:bodyPr/>
          <a:lstStyle/>
          <a:p>
            <a:fld id="{26C93BD0-D004-49A0-B495-534C102982A2}" type="slidenum">
              <a:rPr lang="pt-BR" smtClean="0"/>
              <a:t>‹nº›</a:t>
            </a:fld>
            <a:endParaRPr lang="pt-BR"/>
          </a:p>
        </p:txBody>
      </p:sp>
    </p:spTree>
    <p:extLst>
      <p:ext uri="{BB962C8B-B14F-4D97-AF65-F5344CB8AC3E}">
        <p14:creationId xmlns:p14="http://schemas.microsoft.com/office/powerpoint/2010/main" val="2927161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9C9CB4A-69A2-0ECD-195B-2B3E6F34A9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4DE7F9C-D943-3B6B-06E8-948D28C0D9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7ADA186-117A-D546-5ED4-A41D564E8A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067207-DA37-4305-9891-33147F0ED4C3}" type="datetimeFigureOut">
              <a:rPr lang="pt-BR" smtClean="0"/>
              <a:t>11/03/2025</a:t>
            </a:fld>
            <a:endParaRPr lang="pt-BR"/>
          </a:p>
        </p:txBody>
      </p:sp>
      <p:sp>
        <p:nvSpPr>
          <p:cNvPr id="5" name="Espaço Reservado para Rodapé 4">
            <a:extLst>
              <a:ext uri="{FF2B5EF4-FFF2-40B4-BE49-F238E27FC236}">
                <a16:creationId xmlns:a16="http://schemas.microsoft.com/office/drawing/2014/main" id="{67B998A5-2D08-BEAA-A159-26A47C09D0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Espaço Reservado para Número de Slide 5">
            <a:extLst>
              <a:ext uri="{FF2B5EF4-FFF2-40B4-BE49-F238E27FC236}">
                <a16:creationId xmlns:a16="http://schemas.microsoft.com/office/drawing/2014/main" id="{72407016-E699-9E6C-346F-3DDF8B41F7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6C93BD0-D004-49A0-B495-534C102982A2}" type="slidenum">
              <a:rPr lang="pt-BR" smtClean="0"/>
              <a:t>‹nº›</a:t>
            </a:fld>
            <a:endParaRPr lang="pt-BR"/>
          </a:p>
        </p:txBody>
      </p:sp>
    </p:spTree>
    <p:extLst>
      <p:ext uri="{BB962C8B-B14F-4D97-AF65-F5344CB8AC3E}">
        <p14:creationId xmlns:p14="http://schemas.microsoft.com/office/powerpoint/2010/main" val="2140474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4_7DA6B3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5AAC7C67-DFBF-C239-842E-2F4968447FD8}"/>
              </a:ext>
            </a:extLst>
          </p:cNvPr>
          <p:cNvSpPr/>
          <p:nvPr/>
        </p:nvSpPr>
        <p:spPr>
          <a:xfrm>
            <a:off x="0" y="-12192"/>
            <a:ext cx="12192000" cy="111556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Cantos Arredondados 10">
            <a:extLst>
              <a:ext uri="{FF2B5EF4-FFF2-40B4-BE49-F238E27FC236}">
                <a16:creationId xmlns:a16="http://schemas.microsoft.com/office/drawing/2014/main" id="{2C559027-F75E-B8D8-6C46-510DFF85A843}"/>
              </a:ext>
            </a:extLst>
          </p:cNvPr>
          <p:cNvSpPr/>
          <p:nvPr/>
        </p:nvSpPr>
        <p:spPr>
          <a:xfrm>
            <a:off x="194310" y="121388"/>
            <a:ext cx="1323594" cy="914400"/>
          </a:xfrm>
          <a:prstGeom prst="roundRect">
            <a:avLst>
              <a:gd name="adj" fmla="val 50000"/>
            </a:avLst>
          </a:prstGeom>
          <a:solidFill>
            <a:schemeClr val="bg1"/>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Imagem 8">
            <a:extLst>
              <a:ext uri="{FF2B5EF4-FFF2-40B4-BE49-F238E27FC236}">
                <a16:creationId xmlns:a16="http://schemas.microsoft.com/office/drawing/2014/main" id="{39417F1B-2755-DFD4-4D78-49E7D96D898A}"/>
              </a:ext>
            </a:extLst>
          </p:cNvPr>
          <p:cNvPicPr>
            <a:picLocks noChangeAspect="1"/>
          </p:cNvPicPr>
          <p:nvPr/>
        </p:nvPicPr>
        <p:blipFill>
          <a:blip r:embed="rId2">
            <a:duotone>
              <a:schemeClr val="accent6">
                <a:shade val="45000"/>
                <a:satMod val="135000"/>
              </a:schemeClr>
              <a:prstClr val="white"/>
            </a:duotone>
          </a:blip>
          <a:stretch>
            <a:fillRect/>
          </a:stretch>
        </p:blipFill>
        <p:spPr>
          <a:xfrm>
            <a:off x="515402" y="81678"/>
            <a:ext cx="681409" cy="610797"/>
          </a:xfrm>
          <a:prstGeom prst="rect">
            <a:avLst/>
          </a:prstGeom>
        </p:spPr>
      </p:pic>
      <p:sp>
        <p:nvSpPr>
          <p:cNvPr id="3" name="CaixaDeTexto 2">
            <a:extLst>
              <a:ext uri="{FF2B5EF4-FFF2-40B4-BE49-F238E27FC236}">
                <a16:creationId xmlns:a16="http://schemas.microsoft.com/office/drawing/2014/main" id="{D0FAD170-E4D9-A160-4DA5-93C806A1C540}"/>
              </a:ext>
            </a:extLst>
          </p:cNvPr>
          <p:cNvSpPr txBox="1"/>
          <p:nvPr/>
        </p:nvSpPr>
        <p:spPr>
          <a:xfrm>
            <a:off x="194310" y="682959"/>
            <a:ext cx="1323594" cy="276999"/>
          </a:xfrm>
          <a:prstGeom prst="rect">
            <a:avLst/>
          </a:prstGeom>
          <a:noFill/>
        </p:spPr>
        <p:txBody>
          <a:bodyPr wrap="square" rtlCol="0">
            <a:spAutoFit/>
          </a:bodyPr>
          <a:lstStyle/>
          <a:p>
            <a:pPr algn="ctr"/>
            <a:r>
              <a:rPr lang="pt-BR" sz="1200" dirty="0">
                <a:solidFill>
                  <a:schemeClr val="accent6">
                    <a:lumMod val="50000"/>
                  </a:schemeClr>
                </a:solidFill>
              </a:rPr>
              <a:t>Lung Network</a:t>
            </a:r>
          </a:p>
        </p:txBody>
      </p:sp>
      <p:sp>
        <p:nvSpPr>
          <p:cNvPr id="12" name="CaixaDeTexto 11">
            <a:extLst>
              <a:ext uri="{FF2B5EF4-FFF2-40B4-BE49-F238E27FC236}">
                <a16:creationId xmlns:a16="http://schemas.microsoft.com/office/drawing/2014/main" id="{4658A42B-933B-EFC5-5901-6B72BDEC3092}"/>
              </a:ext>
            </a:extLst>
          </p:cNvPr>
          <p:cNvSpPr txBox="1"/>
          <p:nvPr/>
        </p:nvSpPr>
        <p:spPr>
          <a:xfrm>
            <a:off x="2033306" y="464318"/>
            <a:ext cx="9643292" cy="369332"/>
          </a:xfrm>
          <a:prstGeom prst="rect">
            <a:avLst/>
          </a:prstGeom>
          <a:noFill/>
        </p:spPr>
        <p:txBody>
          <a:bodyPr wrap="square" rtlCol="0">
            <a:spAutoFit/>
          </a:bodyPr>
          <a:lstStyle/>
          <a:p>
            <a:r>
              <a:rPr lang="pt-BR" dirty="0" err="1">
                <a:solidFill>
                  <a:schemeClr val="bg1"/>
                </a:solidFill>
              </a:rPr>
              <a:t>About</a:t>
            </a:r>
            <a:r>
              <a:rPr lang="pt-BR" dirty="0">
                <a:solidFill>
                  <a:schemeClr val="bg1"/>
                </a:solidFill>
              </a:rPr>
              <a:t> Us                              Lung </a:t>
            </a:r>
            <a:r>
              <a:rPr lang="pt-BR" dirty="0" err="1">
                <a:solidFill>
                  <a:schemeClr val="bg1"/>
                </a:solidFill>
              </a:rPr>
              <a:t>Cancer</a:t>
            </a:r>
            <a:r>
              <a:rPr lang="pt-BR" dirty="0">
                <a:solidFill>
                  <a:schemeClr val="bg1"/>
                </a:solidFill>
              </a:rPr>
              <a:t>                       </a:t>
            </a:r>
            <a:r>
              <a:rPr lang="pt-BR" dirty="0" err="1">
                <a:solidFill>
                  <a:schemeClr val="bg1"/>
                </a:solidFill>
              </a:rPr>
              <a:t>Preventive</a:t>
            </a:r>
            <a:r>
              <a:rPr lang="pt-BR" dirty="0">
                <a:solidFill>
                  <a:schemeClr val="bg1"/>
                </a:solidFill>
              </a:rPr>
              <a:t> </a:t>
            </a:r>
            <a:r>
              <a:rPr lang="pt-BR" dirty="0" err="1">
                <a:solidFill>
                  <a:schemeClr val="bg1"/>
                </a:solidFill>
              </a:rPr>
              <a:t>Care</a:t>
            </a:r>
            <a:r>
              <a:rPr lang="pt-BR" dirty="0">
                <a:solidFill>
                  <a:schemeClr val="bg1"/>
                </a:solidFill>
              </a:rPr>
              <a:t>                           </a:t>
            </a:r>
            <a:r>
              <a:rPr lang="pt-BR" dirty="0" err="1">
                <a:solidFill>
                  <a:schemeClr val="bg1"/>
                </a:solidFill>
              </a:rPr>
              <a:t>Predict</a:t>
            </a:r>
            <a:r>
              <a:rPr lang="pt-BR" dirty="0">
                <a:solidFill>
                  <a:schemeClr val="bg1"/>
                </a:solidFill>
              </a:rPr>
              <a:t> Lung </a:t>
            </a:r>
            <a:r>
              <a:rPr lang="pt-BR" dirty="0" err="1">
                <a:solidFill>
                  <a:schemeClr val="bg1"/>
                </a:solidFill>
              </a:rPr>
              <a:t>Cancer</a:t>
            </a:r>
            <a:endParaRPr lang="pt-BR" dirty="0">
              <a:solidFill>
                <a:schemeClr val="bg1"/>
              </a:solidFill>
            </a:endParaRPr>
          </a:p>
        </p:txBody>
      </p:sp>
      <p:sp>
        <p:nvSpPr>
          <p:cNvPr id="13" name="CaixaDeTexto 12">
            <a:extLst>
              <a:ext uri="{FF2B5EF4-FFF2-40B4-BE49-F238E27FC236}">
                <a16:creationId xmlns:a16="http://schemas.microsoft.com/office/drawing/2014/main" id="{9A64DFE0-8529-0D48-A265-5E4322C8F724}"/>
              </a:ext>
            </a:extLst>
          </p:cNvPr>
          <p:cNvSpPr txBox="1"/>
          <p:nvPr/>
        </p:nvSpPr>
        <p:spPr>
          <a:xfrm>
            <a:off x="515402" y="1664947"/>
            <a:ext cx="6424894" cy="707886"/>
          </a:xfrm>
          <a:prstGeom prst="rect">
            <a:avLst/>
          </a:prstGeom>
          <a:noFill/>
        </p:spPr>
        <p:txBody>
          <a:bodyPr wrap="square" rtlCol="0">
            <a:spAutoFit/>
          </a:bodyPr>
          <a:lstStyle/>
          <a:p>
            <a:r>
              <a:rPr lang="pt-BR" sz="4000" dirty="0" err="1"/>
              <a:t>Welcome</a:t>
            </a:r>
            <a:r>
              <a:rPr lang="pt-BR" sz="4000" dirty="0"/>
              <a:t> </a:t>
            </a:r>
            <a:r>
              <a:rPr lang="pt-BR" sz="4000" dirty="0" err="1"/>
              <a:t>to</a:t>
            </a:r>
            <a:r>
              <a:rPr lang="pt-BR" sz="4000" dirty="0"/>
              <a:t> Lung Network!</a:t>
            </a:r>
          </a:p>
        </p:txBody>
      </p:sp>
      <p:pic>
        <p:nvPicPr>
          <p:cNvPr id="15" name="Imagem 14">
            <a:extLst>
              <a:ext uri="{FF2B5EF4-FFF2-40B4-BE49-F238E27FC236}">
                <a16:creationId xmlns:a16="http://schemas.microsoft.com/office/drawing/2014/main" id="{8E8D599C-DEDC-872D-64B0-F140FFDEA479}"/>
              </a:ext>
            </a:extLst>
          </p:cNvPr>
          <p:cNvPicPr>
            <a:picLocks noChangeAspect="1"/>
          </p:cNvPicPr>
          <p:nvPr/>
        </p:nvPicPr>
        <p:blipFill>
          <a:blip r:embed="rId3"/>
          <a:stretch>
            <a:fillRect/>
          </a:stretch>
        </p:blipFill>
        <p:spPr>
          <a:xfrm>
            <a:off x="8022336" y="1423416"/>
            <a:ext cx="2005584" cy="2005584"/>
          </a:xfrm>
          <a:prstGeom prst="rect">
            <a:avLst/>
          </a:prstGeom>
        </p:spPr>
      </p:pic>
      <p:sp>
        <p:nvSpPr>
          <p:cNvPr id="16" name="CaixaDeTexto 15">
            <a:extLst>
              <a:ext uri="{FF2B5EF4-FFF2-40B4-BE49-F238E27FC236}">
                <a16:creationId xmlns:a16="http://schemas.microsoft.com/office/drawing/2014/main" id="{0FB6223D-C6C7-F1D9-91A3-23648FBD5915}"/>
              </a:ext>
            </a:extLst>
          </p:cNvPr>
          <p:cNvSpPr txBox="1"/>
          <p:nvPr/>
        </p:nvSpPr>
        <p:spPr>
          <a:xfrm>
            <a:off x="1768611" y="2579154"/>
            <a:ext cx="3918476" cy="1200329"/>
          </a:xfrm>
          <a:prstGeom prst="rect">
            <a:avLst/>
          </a:prstGeom>
          <a:noFill/>
        </p:spPr>
        <p:txBody>
          <a:bodyPr wrap="square" rtlCol="0">
            <a:spAutoFit/>
          </a:bodyPr>
          <a:lstStyle/>
          <a:p>
            <a:r>
              <a:rPr lang="pt-BR" dirty="0" err="1"/>
              <a:t>Here</a:t>
            </a:r>
            <a:r>
              <a:rPr lang="pt-BR" dirty="0"/>
              <a:t>, </a:t>
            </a:r>
            <a:r>
              <a:rPr lang="pt-BR" dirty="0" err="1"/>
              <a:t>you</a:t>
            </a:r>
            <a:r>
              <a:rPr lang="pt-BR" dirty="0"/>
              <a:t> </a:t>
            </a:r>
            <a:r>
              <a:rPr lang="pt-BR" dirty="0" err="1"/>
              <a:t>will</a:t>
            </a:r>
            <a:r>
              <a:rPr lang="pt-BR" dirty="0"/>
              <a:t> </a:t>
            </a:r>
            <a:r>
              <a:rPr lang="pt-BR" dirty="0" err="1"/>
              <a:t>find</a:t>
            </a:r>
            <a:r>
              <a:rPr lang="pt-BR" dirty="0"/>
              <a:t> all the content </a:t>
            </a:r>
            <a:r>
              <a:rPr lang="pt-BR" dirty="0" err="1"/>
              <a:t>about</a:t>
            </a:r>
            <a:r>
              <a:rPr lang="pt-BR" dirty="0"/>
              <a:t> Lung </a:t>
            </a:r>
            <a:r>
              <a:rPr lang="pt-BR" dirty="0" err="1"/>
              <a:t>Cancer</a:t>
            </a:r>
            <a:r>
              <a:rPr lang="pt-BR" dirty="0"/>
              <a:t> </a:t>
            </a:r>
            <a:r>
              <a:rPr lang="pt-BR" dirty="0" err="1"/>
              <a:t>and</a:t>
            </a:r>
            <a:r>
              <a:rPr lang="pt-BR" dirty="0"/>
              <a:t> all the </a:t>
            </a:r>
            <a:r>
              <a:rPr lang="pt-BR" dirty="0" err="1"/>
              <a:t>preventive</a:t>
            </a:r>
            <a:r>
              <a:rPr lang="pt-BR" dirty="0"/>
              <a:t> </a:t>
            </a:r>
            <a:r>
              <a:rPr lang="pt-BR" dirty="0" err="1"/>
              <a:t>care</a:t>
            </a:r>
            <a:r>
              <a:rPr lang="pt-BR" dirty="0"/>
              <a:t> </a:t>
            </a:r>
            <a:r>
              <a:rPr lang="pt-BR" dirty="0" err="1"/>
              <a:t>need</a:t>
            </a:r>
            <a:r>
              <a:rPr lang="pt-BR" dirty="0"/>
              <a:t> </a:t>
            </a:r>
            <a:r>
              <a:rPr lang="pt-BR" dirty="0" err="1"/>
              <a:t>to</a:t>
            </a:r>
            <a:r>
              <a:rPr lang="pt-BR" dirty="0"/>
              <a:t> </a:t>
            </a:r>
            <a:r>
              <a:rPr lang="pt-BR" dirty="0" err="1"/>
              <a:t>have</a:t>
            </a:r>
            <a:r>
              <a:rPr lang="pt-BR" dirty="0"/>
              <a:t> </a:t>
            </a:r>
            <a:r>
              <a:rPr lang="pt-BR" dirty="0" err="1"/>
              <a:t>healthier</a:t>
            </a:r>
            <a:r>
              <a:rPr lang="pt-BR" dirty="0"/>
              <a:t> </a:t>
            </a:r>
            <a:r>
              <a:rPr lang="pt-BR" dirty="0" err="1"/>
              <a:t>lungs</a:t>
            </a:r>
            <a:r>
              <a:rPr lang="pt-BR" dirty="0"/>
              <a:t>.</a:t>
            </a:r>
          </a:p>
        </p:txBody>
      </p:sp>
      <p:sp>
        <p:nvSpPr>
          <p:cNvPr id="17" name="CaixaDeTexto 16">
            <a:extLst>
              <a:ext uri="{FF2B5EF4-FFF2-40B4-BE49-F238E27FC236}">
                <a16:creationId xmlns:a16="http://schemas.microsoft.com/office/drawing/2014/main" id="{BD9BFAD0-C2AC-4B53-C58E-138F38E2A774}"/>
              </a:ext>
            </a:extLst>
          </p:cNvPr>
          <p:cNvSpPr txBox="1"/>
          <p:nvPr/>
        </p:nvSpPr>
        <p:spPr>
          <a:xfrm>
            <a:off x="7134903" y="4252430"/>
            <a:ext cx="3780450" cy="923330"/>
          </a:xfrm>
          <a:prstGeom prst="rect">
            <a:avLst/>
          </a:prstGeom>
          <a:noFill/>
        </p:spPr>
        <p:txBody>
          <a:bodyPr wrap="square" rtlCol="0">
            <a:spAutoFit/>
          </a:bodyPr>
          <a:lstStyle/>
          <a:p>
            <a:r>
              <a:rPr lang="pt-BR" dirty="0" err="1"/>
              <a:t>You</a:t>
            </a:r>
            <a:r>
              <a:rPr lang="pt-BR" dirty="0"/>
              <a:t> </a:t>
            </a:r>
            <a:r>
              <a:rPr lang="pt-BR" dirty="0" err="1"/>
              <a:t>can</a:t>
            </a:r>
            <a:r>
              <a:rPr lang="pt-BR" dirty="0"/>
              <a:t> </a:t>
            </a:r>
            <a:r>
              <a:rPr lang="pt-BR" dirty="0" err="1"/>
              <a:t>also</a:t>
            </a:r>
            <a:r>
              <a:rPr lang="pt-BR" dirty="0"/>
              <a:t> </a:t>
            </a:r>
            <a:r>
              <a:rPr lang="pt-BR" dirty="0" err="1"/>
              <a:t>find</a:t>
            </a:r>
            <a:r>
              <a:rPr lang="pt-BR" dirty="0"/>
              <a:t> a machine learning model </a:t>
            </a:r>
            <a:r>
              <a:rPr lang="pt-BR" dirty="0" err="1"/>
              <a:t>capable</a:t>
            </a:r>
            <a:r>
              <a:rPr lang="pt-BR" dirty="0"/>
              <a:t> of </a:t>
            </a:r>
            <a:r>
              <a:rPr lang="pt-BR" dirty="0" err="1"/>
              <a:t>predicting</a:t>
            </a:r>
            <a:r>
              <a:rPr lang="pt-BR" dirty="0"/>
              <a:t> </a:t>
            </a:r>
            <a:r>
              <a:rPr lang="pt-BR" dirty="0" err="1"/>
              <a:t>wheter</a:t>
            </a:r>
            <a:r>
              <a:rPr lang="pt-BR" dirty="0"/>
              <a:t> </a:t>
            </a:r>
            <a:r>
              <a:rPr lang="pt-BR" dirty="0" err="1"/>
              <a:t>or</a:t>
            </a:r>
            <a:r>
              <a:rPr lang="pt-BR" dirty="0"/>
              <a:t> </a:t>
            </a:r>
            <a:r>
              <a:rPr lang="pt-BR" dirty="0" err="1"/>
              <a:t>not</a:t>
            </a:r>
            <a:r>
              <a:rPr lang="pt-BR" dirty="0"/>
              <a:t> </a:t>
            </a:r>
            <a:r>
              <a:rPr lang="pt-BR" dirty="0" err="1"/>
              <a:t>you</a:t>
            </a:r>
            <a:r>
              <a:rPr lang="pt-BR" dirty="0"/>
              <a:t> </a:t>
            </a:r>
            <a:r>
              <a:rPr lang="pt-BR" dirty="0" err="1"/>
              <a:t>might</a:t>
            </a:r>
            <a:r>
              <a:rPr lang="pt-BR" dirty="0"/>
              <a:t> </a:t>
            </a:r>
            <a:r>
              <a:rPr lang="pt-BR" dirty="0" err="1"/>
              <a:t>have</a:t>
            </a:r>
            <a:r>
              <a:rPr lang="pt-BR" dirty="0"/>
              <a:t> </a:t>
            </a:r>
            <a:r>
              <a:rPr lang="pt-BR" dirty="0" err="1"/>
              <a:t>lung</a:t>
            </a:r>
            <a:r>
              <a:rPr lang="pt-BR" dirty="0"/>
              <a:t> </a:t>
            </a:r>
            <a:r>
              <a:rPr lang="pt-BR" dirty="0" err="1"/>
              <a:t>cancer</a:t>
            </a:r>
            <a:endParaRPr lang="pt-BR" dirty="0"/>
          </a:p>
        </p:txBody>
      </p:sp>
      <p:pic>
        <p:nvPicPr>
          <p:cNvPr id="19" name="Imagem 18">
            <a:extLst>
              <a:ext uri="{FF2B5EF4-FFF2-40B4-BE49-F238E27FC236}">
                <a16:creationId xmlns:a16="http://schemas.microsoft.com/office/drawing/2014/main" id="{BAA61E21-5D53-7C3E-CCC6-FEF82B015750}"/>
              </a:ext>
            </a:extLst>
          </p:cNvPr>
          <p:cNvPicPr>
            <a:picLocks noChangeAspect="1"/>
          </p:cNvPicPr>
          <p:nvPr/>
        </p:nvPicPr>
        <p:blipFill>
          <a:blip r:embed="rId4"/>
          <a:stretch>
            <a:fillRect/>
          </a:stretch>
        </p:blipFill>
        <p:spPr>
          <a:xfrm>
            <a:off x="2662990" y="3985804"/>
            <a:ext cx="1514038" cy="1514038"/>
          </a:xfrm>
          <a:prstGeom prst="rect">
            <a:avLst/>
          </a:prstGeom>
        </p:spPr>
      </p:pic>
      <p:cxnSp>
        <p:nvCxnSpPr>
          <p:cNvPr id="21" name="Conector de Seta Reta 20">
            <a:extLst>
              <a:ext uri="{FF2B5EF4-FFF2-40B4-BE49-F238E27FC236}">
                <a16:creationId xmlns:a16="http://schemas.microsoft.com/office/drawing/2014/main" id="{9821EEC8-48C8-9C5B-2A2C-EBEFA9A47D57}"/>
              </a:ext>
            </a:extLst>
          </p:cNvPr>
          <p:cNvCxnSpPr>
            <a:cxnSpLocks/>
          </p:cNvCxnSpPr>
          <p:nvPr/>
        </p:nvCxnSpPr>
        <p:spPr>
          <a:xfrm flipH="1" flipV="1">
            <a:off x="3178101" y="805146"/>
            <a:ext cx="1934935" cy="774740"/>
          </a:xfrm>
          <a:prstGeom prst="straightConnector1">
            <a:avLst/>
          </a:prstGeom>
          <a:ln>
            <a:solidFill>
              <a:srgbClr val="92D050"/>
            </a:solidFill>
            <a:tailEnd type="triangle"/>
          </a:ln>
        </p:spPr>
        <p:style>
          <a:lnRef idx="2">
            <a:schemeClr val="accent1"/>
          </a:lnRef>
          <a:fillRef idx="0">
            <a:schemeClr val="accent1"/>
          </a:fillRef>
          <a:effectRef idx="1">
            <a:schemeClr val="accent1"/>
          </a:effectRef>
          <a:fontRef idx="minor">
            <a:schemeClr val="tx1"/>
          </a:fontRef>
        </p:style>
      </p:cxnSp>
      <p:cxnSp>
        <p:nvCxnSpPr>
          <p:cNvPr id="22" name="Conector de Seta Reta 21">
            <a:extLst>
              <a:ext uri="{FF2B5EF4-FFF2-40B4-BE49-F238E27FC236}">
                <a16:creationId xmlns:a16="http://schemas.microsoft.com/office/drawing/2014/main" id="{D02F9E59-F56F-7188-3760-18F12EC7446C}"/>
              </a:ext>
            </a:extLst>
          </p:cNvPr>
          <p:cNvCxnSpPr>
            <a:cxnSpLocks/>
          </p:cNvCxnSpPr>
          <p:nvPr/>
        </p:nvCxnSpPr>
        <p:spPr>
          <a:xfrm flipH="1" flipV="1">
            <a:off x="5251415" y="780789"/>
            <a:ext cx="943661" cy="799097"/>
          </a:xfrm>
          <a:prstGeom prst="straightConnector1">
            <a:avLst/>
          </a:prstGeom>
          <a:ln>
            <a:solidFill>
              <a:srgbClr val="92D05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Conector de Seta Reta 22">
            <a:extLst>
              <a:ext uri="{FF2B5EF4-FFF2-40B4-BE49-F238E27FC236}">
                <a16:creationId xmlns:a16="http://schemas.microsoft.com/office/drawing/2014/main" id="{86CF854B-507F-9C4F-5C8F-287306A3F570}"/>
              </a:ext>
            </a:extLst>
          </p:cNvPr>
          <p:cNvCxnSpPr>
            <a:cxnSpLocks/>
          </p:cNvCxnSpPr>
          <p:nvPr/>
        </p:nvCxnSpPr>
        <p:spPr>
          <a:xfrm flipV="1">
            <a:off x="7635465" y="886654"/>
            <a:ext cx="377371" cy="709001"/>
          </a:xfrm>
          <a:prstGeom prst="straightConnector1">
            <a:avLst/>
          </a:prstGeom>
          <a:ln>
            <a:solidFill>
              <a:srgbClr val="92D050"/>
            </a:solidFill>
            <a:tailEnd type="triangle"/>
          </a:ln>
        </p:spPr>
        <p:style>
          <a:lnRef idx="2">
            <a:schemeClr val="accent1"/>
          </a:lnRef>
          <a:fillRef idx="0">
            <a:schemeClr val="accent1"/>
          </a:fillRef>
          <a:effectRef idx="1">
            <a:schemeClr val="accent1"/>
          </a:effectRef>
          <a:fontRef idx="minor">
            <a:schemeClr val="tx1"/>
          </a:fontRef>
        </p:style>
      </p:cxnSp>
      <p:cxnSp>
        <p:nvCxnSpPr>
          <p:cNvPr id="24" name="Conector de Seta Reta 23">
            <a:extLst>
              <a:ext uri="{FF2B5EF4-FFF2-40B4-BE49-F238E27FC236}">
                <a16:creationId xmlns:a16="http://schemas.microsoft.com/office/drawing/2014/main" id="{A19E1F31-E1FC-DA1D-4F8E-99E22FFD0B24}"/>
              </a:ext>
            </a:extLst>
          </p:cNvPr>
          <p:cNvCxnSpPr>
            <a:cxnSpLocks/>
          </p:cNvCxnSpPr>
          <p:nvPr/>
        </p:nvCxnSpPr>
        <p:spPr>
          <a:xfrm flipV="1">
            <a:off x="8395953" y="692475"/>
            <a:ext cx="1042290" cy="903180"/>
          </a:xfrm>
          <a:prstGeom prst="straightConnector1">
            <a:avLst/>
          </a:prstGeom>
          <a:ln>
            <a:solidFill>
              <a:srgbClr val="92D050"/>
            </a:solidFill>
            <a:tailEnd type="triangle"/>
          </a:ln>
        </p:spPr>
        <p:style>
          <a:lnRef idx="2">
            <a:schemeClr val="accent1"/>
          </a:lnRef>
          <a:fillRef idx="0">
            <a:schemeClr val="accent1"/>
          </a:fillRef>
          <a:effectRef idx="1">
            <a:schemeClr val="accent1"/>
          </a:effectRef>
          <a:fontRef idx="minor">
            <a:schemeClr val="tx1"/>
          </a:fontRef>
        </p:style>
      </p:cxnSp>
      <p:sp>
        <p:nvSpPr>
          <p:cNvPr id="29" name="CaixaDeTexto 28">
            <a:extLst>
              <a:ext uri="{FF2B5EF4-FFF2-40B4-BE49-F238E27FC236}">
                <a16:creationId xmlns:a16="http://schemas.microsoft.com/office/drawing/2014/main" id="{637BAA0B-5072-5F3C-A2B8-AE471BEFEEDA}"/>
              </a:ext>
            </a:extLst>
          </p:cNvPr>
          <p:cNvSpPr txBox="1"/>
          <p:nvPr/>
        </p:nvSpPr>
        <p:spPr>
          <a:xfrm>
            <a:off x="4941898" y="1497574"/>
            <a:ext cx="3780450" cy="369332"/>
          </a:xfrm>
          <a:prstGeom prst="rect">
            <a:avLst/>
          </a:prstGeom>
          <a:noFill/>
        </p:spPr>
        <p:txBody>
          <a:bodyPr wrap="square" rtlCol="0">
            <a:spAutoFit/>
          </a:bodyPr>
          <a:lstStyle/>
          <a:p>
            <a:r>
              <a:rPr lang="pt-BR" dirty="0">
                <a:solidFill>
                  <a:schemeClr val="tx1">
                    <a:lumMod val="50000"/>
                    <a:lumOff val="50000"/>
                  </a:schemeClr>
                </a:solidFill>
              </a:rPr>
              <a:t>Botão que vai levar para uma página</a:t>
            </a:r>
          </a:p>
        </p:txBody>
      </p:sp>
      <p:cxnSp>
        <p:nvCxnSpPr>
          <p:cNvPr id="31" name="Conector de Seta Reta 30">
            <a:extLst>
              <a:ext uri="{FF2B5EF4-FFF2-40B4-BE49-F238E27FC236}">
                <a16:creationId xmlns:a16="http://schemas.microsoft.com/office/drawing/2014/main" id="{406B1090-AFA2-1131-777C-FEF80F7C656F}"/>
              </a:ext>
            </a:extLst>
          </p:cNvPr>
          <p:cNvCxnSpPr>
            <a:cxnSpLocks/>
          </p:cNvCxnSpPr>
          <p:nvPr/>
        </p:nvCxnSpPr>
        <p:spPr>
          <a:xfrm flipH="1" flipV="1">
            <a:off x="1310189" y="908086"/>
            <a:ext cx="631851" cy="613443"/>
          </a:xfrm>
          <a:prstGeom prst="straightConnector1">
            <a:avLst/>
          </a:prstGeom>
          <a:ln>
            <a:solidFill>
              <a:srgbClr val="92D050"/>
            </a:solidFill>
            <a:tailEnd type="triangle"/>
          </a:ln>
        </p:spPr>
        <p:style>
          <a:lnRef idx="2">
            <a:schemeClr val="accent1"/>
          </a:lnRef>
          <a:fillRef idx="0">
            <a:schemeClr val="accent1"/>
          </a:fillRef>
          <a:effectRef idx="1">
            <a:schemeClr val="accent1"/>
          </a:effectRef>
          <a:fontRef idx="minor">
            <a:schemeClr val="tx1"/>
          </a:fontRef>
        </p:style>
      </p:cxnSp>
      <p:sp>
        <p:nvSpPr>
          <p:cNvPr id="33" name="CaixaDeTexto 32">
            <a:extLst>
              <a:ext uri="{FF2B5EF4-FFF2-40B4-BE49-F238E27FC236}">
                <a16:creationId xmlns:a16="http://schemas.microsoft.com/office/drawing/2014/main" id="{6AFC4A16-2087-306F-5B19-8D1F2A2703FE}"/>
              </a:ext>
            </a:extLst>
          </p:cNvPr>
          <p:cNvSpPr txBox="1"/>
          <p:nvPr/>
        </p:nvSpPr>
        <p:spPr>
          <a:xfrm>
            <a:off x="-104816" y="1464892"/>
            <a:ext cx="4830981" cy="369332"/>
          </a:xfrm>
          <a:prstGeom prst="rect">
            <a:avLst/>
          </a:prstGeom>
          <a:noFill/>
        </p:spPr>
        <p:txBody>
          <a:bodyPr wrap="square" rtlCol="0">
            <a:spAutoFit/>
          </a:bodyPr>
          <a:lstStyle/>
          <a:p>
            <a:r>
              <a:rPr lang="pt-BR" dirty="0">
                <a:solidFill>
                  <a:schemeClr val="tx1">
                    <a:lumMod val="50000"/>
                    <a:lumOff val="50000"/>
                  </a:schemeClr>
                </a:solidFill>
              </a:rPr>
              <a:t>Utilizar a logo para voltar a esta </a:t>
            </a:r>
            <a:r>
              <a:rPr lang="pt-BR" dirty="0" err="1">
                <a:solidFill>
                  <a:schemeClr val="tx1">
                    <a:lumMod val="50000"/>
                    <a:lumOff val="50000"/>
                  </a:schemeClr>
                </a:solidFill>
              </a:rPr>
              <a:t>main</a:t>
            </a:r>
            <a:r>
              <a:rPr lang="pt-BR" dirty="0">
                <a:solidFill>
                  <a:schemeClr val="tx1">
                    <a:lumMod val="50000"/>
                    <a:lumOff val="50000"/>
                  </a:schemeClr>
                </a:solidFill>
              </a:rPr>
              <a:t> </a:t>
            </a:r>
            <a:r>
              <a:rPr lang="pt-BR" dirty="0" err="1">
                <a:solidFill>
                  <a:schemeClr val="tx1">
                    <a:lumMod val="50000"/>
                    <a:lumOff val="50000"/>
                  </a:schemeClr>
                </a:solidFill>
              </a:rPr>
              <a:t>page</a:t>
            </a:r>
            <a:endParaRPr lang="pt-BR" dirty="0">
              <a:solidFill>
                <a:schemeClr val="tx1">
                  <a:lumMod val="50000"/>
                  <a:lumOff val="50000"/>
                </a:schemeClr>
              </a:solidFill>
            </a:endParaRPr>
          </a:p>
        </p:txBody>
      </p:sp>
      <p:sp>
        <p:nvSpPr>
          <p:cNvPr id="38" name="Retângulo 37">
            <a:extLst>
              <a:ext uri="{FF2B5EF4-FFF2-40B4-BE49-F238E27FC236}">
                <a16:creationId xmlns:a16="http://schemas.microsoft.com/office/drawing/2014/main" id="{E1959D63-5FD7-D3BD-C362-341AEF2FD624}"/>
              </a:ext>
            </a:extLst>
          </p:cNvPr>
          <p:cNvSpPr/>
          <p:nvPr/>
        </p:nvSpPr>
        <p:spPr>
          <a:xfrm>
            <a:off x="0" y="6881467"/>
            <a:ext cx="12192000" cy="23749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0" name="Conector reto 39">
            <a:extLst>
              <a:ext uri="{FF2B5EF4-FFF2-40B4-BE49-F238E27FC236}">
                <a16:creationId xmlns:a16="http://schemas.microsoft.com/office/drawing/2014/main" id="{E7196690-F4C8-3EAC-8CB5-AE85F07F629A}"/>
              </a:ext>
            </a:extLst>
          </p:cNvPr>
          <p:cNvCxnSpPr>
            <a:cxnSpLocks/>
          </p:cNvCxnSpPr>
          <p:nvPr/>
        </p:nvCxnSpPr>
        <p:spPr>
          <a:xfrm>
            <a:off x="515401" y="8583636"/>
            <a:ext cx="11355432" cy="0"/>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sp>
        <p:nvSpPr>
          <p:cNvPr id="41" name="CaixaDeTexto 40">
            <a:extLst>
              <a:ext uri="{FF2B5EF4-FFF2-40B4-BE49-F238E27FC236}">
                <a16:creationId xmlns:a16="http://schemas.microsoft.com/office/drawing/2014/main" id="{F8C7CB16-81F1-914D-069D-A89C00BCD1E8}"/>
              </a:ext>
            </a:extLst>
          </p:cNvPr>
          <p:cNvSpPr txBox="1"/>
          <p:nvPr/>
        </p:nvSpPr>
        <p:spPr>
          <a:xfrm>
            <a:off x="9642911" y="6955903"/>
            <a:ext cx="1516248" cy="369332"/>
          </a:xfrm>
          <a:prstGeom prst="rect">
            <a:avLst/>
          </a:prstGeom>
          <a:noFill/>
        </p:spPr>
        <p:txBody>
          <a:bodyPr wrap="square" rtlCol="0">
            <a:spAutoFit/>
          </a:bodyPr>
          <a:lstStyle/>
          <a:p>
            <a:r>
              <a:rPr lang="pt-BR" dirty="0"/>
              <a:t>Social Media</a:t>
            </a:r>
          </a:p>
        </p:txBody>
      </p:sp>
      <p:sp>
        <p:nvSpPr>
          <p:cNvPr id="42" name="CaixaDeTexto 41">
            <a:extLst>
              <a:ext uri="{FF2B5EF4-FFF2-40B4-BE49-F238E27FC236}">
                <a16:creationId xmlns:a16="http://schemas.microsoft.com/office/drawing/2014/main" id="{10984947-59FA-0053-24C6-11C5EA7B65C2}"/>
              </a:ext>
            </a:extLst>
          </p:cNvPr>
          <p:cNvSpPr txBox="1"/>
          <p:nvPr/>
        </p:nvSpPr>
        <p:spPr>
          <a:xfrm>
            <a:off x="8574185" y="7510621"/>
            <a:ext cx="3503756" cy="369332"/>
          </a:xfrm>
          <a:prstGeom prst="rect">
            <a:avLst/>
          </a:prstGeom>
          <a:noFill/>
        </p:spPr>
        <p:txBody>
          <a:bodyPr wrap="square" rtlCol="0">
            <a:spAutoFit/>
          </a:bodyPr>
          <a:lstStyle/>
          <a:p>
            <a:r>
              <a:rPr lang="pt-BR" dirty="0">
                <a:solidFill>
                  <a:schemeClr val="tx1">
                    <a:lumMod val="50000"/>
                    <a:lumOff val="50000"/>
                  </a:schemeClr>
                </a:solidFill>
              </a:rPr>
              <a:t>(ícones: </a:t>
            </a:r>
            <a:r>
              <a:rPr lang="pt-BR" dirty="0" err="1">
                <a:solidFill>
                  <a:schemeClr val="tx1">
                    <a:lumMod val="50000"/>
                    <a:lumOff val="50000"/>
                  </a:schemeClr>
                </a:solidFill>
              </a:rPr>
              <a:t>instagram</a:t>
            </a:r>
            <a:r>
              <a:rPr lang="pt-BR" dirty="0">
                <a:solidFill>
                  <a:schemeClr val="tx1">
                    <a:lumMod val="50000"/>
                    <a:lumOff val="50000"/>
                  </a:schemeClr>
                </a:solidFill>
              </a:rPr>
              <a:t>, </a:t>
            </a:r>
            <a:r>
              <a:rPr lang="pt-BR" dirty="0" err="1">
                <a:solidFill>
                  <a:schemeClr val="tx1">
                    <a:lumMod val="50000"/>
                    <a:lumOff val="50000"/>
                  </a:schemeClr>
                </a:solidFill>
              </a:rPr>
              <a:t>facebook</a:t>
            </a:r>
            <a:r>
              <a:rPr lang="pt-BR" dirty="0">
                <a:solidFill>
                  <a:schemeClr val="tx1">
                    <a:lumMod val="50000"/>
                    <a:lumOff val="50000"/>
                  </a:schemeClr>
                </a:solidFill>
              </a:rPr>
              <a:t>, X)</a:t>
            </a:r>
          </a:p>
        </p:txBody>
      </p:sp>
      <p:sp>
        <p:nvSpPr>
          <p:cNvPr id="43" name="Retângulo: Cantos Arredondados 42">
            <a:extLst>
              <a:ext uri="{FF2B5EF4-FFF2-40B4-BE49-F238E27FC236}">
                <a16:creationId xmlns:a16="http://schemas.microsoft.com/office/drawing/2014/main" id="{7937EA78-58E9-55C2-FCBF-F8EFFC0A5383}"/>
              </a:ext>
            </a:extLst>
          </p:cNvPr>
          <p:cNvSpPr/>
          <p:nvPr/>
        </p:nvSpPr>
        <p:spPr>
          <a:xfrm>
            <a:off x="418406" y="6955903"/>
            <a:ext cx="1072708" cy="906746"/>
          </a:xfrm>
          <a:prstGeom prst="roundRect">
            <a:avLst>
              <a:gd name="adj" fmla="val 50000"/>
            </a:avLst>
          </a:prstGeom>
          <a:solidFill>
            <a:schemeClr val="bg1"/>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4" name="Imagem 43">
            <a:extLst>
              <a:ext uri="{FF2B5EF4-FFF2-40B4-BE49-F238E27FC236}">
                <a16:creationId xmlns:a16="http://schemas.microsoft.com/office/drawing/2014/main" id="{673DB7D4-BB68-0DC6-019B-1C45883808CC}"/>
              </a:ext>
            </a:extLst>
          </p:cNvPr>
          <p:cNvPicPr>
            <a:picLocks noChangeAspect="1"/>
          </p:cNvPicPr>
          <p:nvPr/>
        </p:nvPicPr>
        <p:blipFill>
          <a:blip r:embed="rId2">
            <a:duotone>
              <a:schemeClr val="accent6">
                <a:shade val="45000"/>
                <a:satMod val="135000"/>
              </a:schemeClr>
              <a:prstClr val="white"/>
            </a:duotone>
          </a:blip>
          <a:stretch>
            <a:fillRect/>
          </a:stretch>
        </p:blipFill>
        <p:spPr>
          <a:xfrm>
            <a:off x="515402" y="6955903"/>
            <a:ext cx="875342" cy="712262"/>
          </a:xfrm>
          <a:prstGeom prst="rect">
            <a:avLst/>
          </a:prstGeom>
        </p:spPr>
      </p:pic>
      <p:sp>
        <p:nvSpPr>
          <p:cNvPr id="45" name="CaixaDeTexto 44">
            <a:extLst>
              <a:ext uri="{FF2B5EF4-FFF2-40B4-BE49-F238E27FC236}">
                <a16:creationId xmlns:a16="http://schemas.microsoft.com/office/drawing/2014/main" id="{AA1C13C7-0E34-1252-0788-5C8DCE364A2D}"/>
              </a:ext>
            </a:extLst>
          </p:cNvPr>
          <p:cNvSpPr txBox="1"/>
          <p:nvPr/>
        </p:nvSpPr>
        <p:spPr>
          <a:xfrm>
            <a:off x="914446" y="7855890"/>
            <a:ext cx="1257572" cy="369332"/>
          </a:xfrm>
          <a:prstGeom prst="rect">
            <a:avLst/>
          </a:prstGeom>
          <a:noFill/>
        </p:spPr>
        <p:txBody>
          <a:bodyPr wrap="square" rtlCol="0">
            <a:spAutoFit/>
          </a:bodyPr>
          <a:lstStyle/>
          <a:p>
            <a:r>
              <a:rPr lang="pt-BR" b="0" i="0" dirty="0">
                <a:solidFill>
                  <a:srgbClr val="E2F2FC"/>
                </a:solidFill>
                <a:effectLst/>
                <a:latin typeface="Source Sans Pro" panose="020F0502020204030204" pitchFamily="34" charset="0"/>
              </a:rPr>
              <a:t>© </a:t>
            </a:r>
            <a:r>
              <a:rPr lang="pt-BR" dirty="0">
                <a:solidFill>
                  <a:schemeClr val="bg1"/>
                </a:solidFill>
              </a:rPr>
              <a:t>2025</a:t>
            </a:r>
          </a:p>
        </p:txBody>
      </p:sp>
      <p:sp>
        <p:nvSpPr>
          <p:cNvPr id="46" name="CaixaDeTexto 45">
            <a:extLst>
              <a:ext uri="{FF2B5EF4-FFF2-40B4-BE49-F238E27FC236}">
                <a16:creationId xmlns:a16="http://schemas.microsoft.com/office/drawing/2014/main" id="{F73E93BB-C6C0-3917-2FAD-5FC1D581F657}"/>
              </a:ext>
            </a:extLst>
          </p:cNvPr>
          <p:cNvSpPr txBox="1"/>
          <p:nvPr/>
        </p:nvSpPr>
        <p:spPr>
          <a:xfrm>
            <a:off x="4766751" y="7028104"/>
            <a:ext cx="2211371" cy="369332"/>
          </a:xfrm>
          <a:prstGeom prst="rect">
            <a:avLst/>
          </a:prstGeom>
          <a:noFill/>
        </p:spPr>
        <p:txBody>
          <a:bodyPr wrap="square" rtlCol="0">
            <a:spAutoFit/>
          </a:bodyPr>
          <a:lstStyle/>
          <a:p>
            <a:r>
              <a:rPr lang="pt-BR" dirty="0"/>
              <a:t>Project </a:t>
            </a:r>
            <a:r>
              <a:rPr lang="pt-BR" dirty="0" err="1"/>
              <a:t>Participants</a:t>
            </a:r>
            <a:endParaRPr lang="pt-BR" dirty="0"/>
          </a:p>
        </p:txBody>
      </p:sp>
      <p:sp>
        <p:nvSpPr>
          <p:cNvPr id="47" name="CaixaDeTexto 46">
            <a:extLst>
              <a:ext uri="{FF2B5EF4-FFF2-40B4-BE49-F238E27FC236}">
                <a16:creationId xmlns:a16="http://schemas.microsoft.com/office/drawing/2014/main" id="{BD9C0334-A3A3-381C-4B1B-D641036F6045}"/>
              </a:ext>
            </a:extLst>
          </p:cNvPr>
          <p:cNvSpPr txBox="1"/>
          <p:nvPr/>
        </p:nvSpPr>
        <p:spPr>
          <a:xfrm>
            <a:off x="4471888" y="7394225"/>
            <a:ext cx="2811357" cy="646331"/>
          </a:xfrm>
          <a:prstGeom prst="rect">
            <a:avLst/>
          </a:prstGeom>
          <a:noFill/>
        </p:spPr>
        <p:txBody>
          <a:bodyPr wrap="square" rtlCol="0">
            <a:spAutoFit/>
          </a:bodyPr>
          <a:lstStyle/>
          <a:p>
            <a:r>
              <a:rPr lang="pt-BR" dirty="0">
                <a:solidFill>
                  <a:schemeClr val="tx1">
                    <a:lumMod val="50000"/>
                    <a:lumOff val="50000"/>
                  </a:schemeClr>
                </a:solidFill>
              </a:rPr>
              <a:t>Link direcionando para os participantes do projeto</a:t>
            </a:r>
          </a:p>
        </p:txBody>
      </p:sp>
      <p:sp>
        <p:nvSpPr>
          <p:cNvPr id="49" name="CaixaDeTexto 48">
            <a:extLst>
              <a:ext uri="{FF2B5EF4-FFF2-40B4-BE49-F238E27FC236}">
                <a16:creationId xmlns:a16="http://schemas.microsoft.com/office/drawing/2014/main" id="{ACA275A3-15EB-4379-9B68-B715D48ABBA8}"/>
              </a:ext>
            </a:extLst>
          </p:cNvPr>
          <p:cNvSpPr txBox="1"/>
          <p:nvPr/>
        </p:nvSpPr>
        <p:spPr>
          <a:xfrm>
            <a:off x="1543232" y="6017811"/>
            <a:ext cx="9372121" cy="923330"/>
          </a:xfrm>
          <a:prstGeom prst="rect">
            <a:avLst/>
          </a:prstGeom>
          <a:noFill/>
        </p:spPr>
        <p:txBody>
          <a:bodyPr wrap="square" rtlCol="0">
            <a:spAutoFit/>
          </a:bodyPr>
          <a:lstStyle/>
          <a:p>
            <a:r>
              <a:rPr lang="en-US" dirty="0"/>
              <a:t>Lung Network is more than just a clinic; it's a community dedicated to promoting lung health and well-being. We're committed to leveraging the latest advancements in technology to provide exceptional care and empower our patients to live their best lives.</a:t>
            </a:r>
            <a:endParaRPr lang="pt-BR" dirty="0"/>
          </a:p>
        </p:txBody>
      </p:sp>
    </p:spTree>
    <p:extLst>
      <p:ext uri="{BB962C8B-B14F-4D97-AF65-F5344CB8AC3E}">
        <p14:creationId xmlns:p14="http://schemas.microsoft.com/office/powerpoint/2010/main" val="1377373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F71EDE18-94B0-F3BE-EA90-B8D21BA3FD4B}"/>
              </a:ext>
            </a:extLst>
          </p:cNvPr>
          <p:cNvSpPr/>
          <p:nvPr/>
        </p:nvSpPr>
        <p:spPr>
          <a:xfrm>
            <a:off x="0" y="-12192"/>
            <a:ext cx="12192000" cy="111556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Cantos Arredondados 4">
            <a:extLst>
              <a:ext uri="{FF2B5EF4-FFF2-40B4-BE49-F238E27FC236}">
                <a16:creationId xmlns:a16="http://schemas.microsoft.com/office/drawing/2014/main" id="{A7743607-5B5F-482A-6E57-6E5797BEF828}"/>
              </a:ext>
            </a:extLst>
          </p:cNvPr>
          <p:cNvSpPr/>
          <p:nvPr/>
        </p:nvSpPr>
        <p:spPr>
          <a:xfrm>
            <a:off x="194310" y="121388"/>
            <a:ext cx="1323594" cy="914400"/>
          </a:xfrm>
          <a:prstGeom prst="roundRect">
            <a:avLst>
              <a:gd name="adj" fmla="val 50000"/>
            </a:avLst>
          </a:prstGeom>
          <a:solidFill>
            <a:schemeClr val="bg1"/>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57BB0063-1323-4833-EAB7-18B36957A24F}"/>
              </a:ext>
            </a:extLst>
          </p:cNvPr>
          <p:cNvPicPr>
            <a:picLocks noChangeAspect="1"/>
          </p:cNvPicPr>
          <p:nvPr/>
        </p:nvPicPr>
        <p:blipFill>
          <a:blip r:embed="rId2">
            <a:duotone>
              <a:schemeClr val="accent6">
                <a:shade val="45000"/>
                <a:satMod val="135000"/>
              </a:schemeClr>
              <a:prstClr val="white"/>
            </a:duotone>
          </a:blip>
          <a:stretch>
            <a:fillRect/>
          </a:stretch>
        </p:blipFill>
        <p:spPr>
          <a:xfrm>
            <a:off x="515402" y="81678"/>
            <a:ext cx="681409" cy="610797"/>
          </a:xfrm>
          <a:prstGeom prst="rect">
            <a:avLst/>
          </a:prstGeom>
        </p:spPr>
      </p:pic>
      <p:sp>
        <p:nvSpPr>
          <p:cNvPr id="4" name="CaixaDeTexto 3">
            <a:extLst>
              <a:ext uri="{FF2B5EF4-FFF2-40B4-BE49-F238E27FC236}">
                <a16:creationId xmlns:a16="http://schemas.microsoft.com/office/drawing/2014/main" id="{DA1E7044-5B30-5A3F-07D5-43CB7AB91230}"/>
              </a:ext>
            </a:extLst>
          </p:cNvPr>
          <p:cNvSpPr txBox="1"/>
          <p:nvPr/>
        </p:nvSpPr>
        <p:spPr>
          <a:xfrm>
            <a:off x="2033306" y="464318"/>
            <a:ext cx="9643292" cy="369332"/>
          </a:xfrm>
          <a:prstGeom prst="rect">
            <a:avLst/>
          </a:prstGeom>
          <a:noFill/>
        </p:spPr>
        <p:txBody>
          <a:bodyPr wrap="square" rtlCol="0">
            <a:spAutoFit/>
          </a:bodyPr>
          <a:lstStyle/>
          <a:p>
            <a:r>
              <a:rPr lang="pt-BR" b="1" dirty="0" err="1">
                <a:solidFill>
                  <a:schemeClr val="bg1"/>
                </a:solidFill>
              </a:rPr>
              <a:t>About</a:t>
            </a:r>
            <a:r>
              <a:rPr lang="pt-BR" b="1" dirty="0">
                <a:solidFill>
                  <a:schemeClr val="bg1"/>
                </a:solidFill>
              </a:rPr>
              <a:t> Us</a:t>
            </a:r>
            <a:r>
              <a:rPr lang="pt-BR" dirty="0">
                <a:solidFill>
                  <a:schemeClr val="bg1"/>
                </a:solidFill>
              </a:rPr>
              <a:t>                              Lung </a:t>
            </a:r>
            <a:r>
              <a:rPr lang="pt-BR" dirty="0" err="1">
                <a:solidFill>
                  <a:schemeClr val="bg1"/>
                </a:solidFill>
              </a:rPr>
              <a:t>Cancer</a:t>
            </a:r>
            <a:r>
              <a:rPr lang="pt-BR" dirty="0">
                <a:solidFill>
                  <a:schemeClr val="bg1"/>
                </a:solidFill>
              </a:rPr>
              <a:t>                       </a:t>
            </a:r>
            <a:r>
              <a:rPr lang="pt-BR" dirty="0" err="1">
                <a:solidFill>
                  <a:schemeClr val="bg1"/>
                </a:solidFill>
              </a:rPr>
              <a:t>Preventive</a:t>
            </a:r>
            <a:r>
              <a:rPr lang="pt-BR" dirty="0">
                <a:solidFill>
                  <a:schemeClr val="bg1"/>
                </a:solidFill>
              </a:rPr>
              <a:t> </a:t>
            </a:r>
            <a:r>
              <a:rPr lang="pt-BR" dirty="0" err="1">
                <a:solidFill>
                  <a:schemeClr val="bg1"/>
                </a:solidFill>
              </a:rPr>
              <a:t>Care</a:t>
            </a:r>
            <a:r>
              <a:rPr lang="pt-BR" dirty="0">
                <a:solidFill>
                  <a:schemeClr val="bg1"/>
                </a:solidFill>
              </a:rPr>
              <a:t>                           </a:t>
            </a:r>
            <a:r>
              <a:rPr lang="pt-BR" dirty="0" err="1">
                <a:solidFill>
                  <a:schemeClr val="bg1"/>
                </a:solidFill>
              </a:rPr>
              <a:t>Predict</a:t>
            </a:r>
            <a:r>
              <a:rPr lang="pt-BR" dirty="0">
                <a:solidFill>
                  <a:schemeClr val="bg1"/>
                </a:solidFill>
              </a:rPr>
              <a:t> Lung </a:t>
            </a:r>
            <a:r>
              <a:rPr lang="pt-BR" dirty="0" err="1">
                <a:solidFill>
                  <a:schemeClr val="bg1"/>
                </a:solidFill>
              </a:rPr>
              <a:t>Cancer</a:t>
            </a:r>
            <a:endParaRPr lang="pt-BR" dirty="0">
              <a:solidFill>
                <a:schemeClr val="bg1"/>
              </a:solidFill>
            </a:endParaRPr>
          </a:p>
        </p:txBody>
      </p:sp>
      <p:sp>
        <p:nvSpPr>
          <p:cNvPr id="6" name="CaixaDeTexto 5">
            <a:extLst>
              <a:ext uri="{FF2B5EF4-FFF2-40B4-BE49-F238E27FC236}">
                <a16:creationId xmlns:a16="http://schemas.microsoft.com/office/drawing/2014/main" id="{C1BEFDA4-5EFC-D164-6990-7C3D27A0F4C0}"/>
              </a:ext>
            </a:extLst>
          </p:cNvPr>
          <p:cNvSpPr txBox="1"/>
          <p:nvPr/>
        </p:nvSpPr>
        <p:spPr>
          <a:xfrm>
            <a:off x="194310" y="682959"/>
            <a:ext cx="1323594" cy="276999"/>
          </a:xfrm>
          <a:prstGeom prst="rect">
            <a:avLst/>
          </a:prstGeom>
          <a:noFill/>
        </p:spPr>
        <p:txBody>
          <a:bodyPr wrap="square" rtlCol="0">
            <a:spAutoFit/>
          </a:bodyPr>
          <a:lstStyle/>
          <a:p>
            <a:pPr algn="ctr"/>
            <a:r>
              <a:rPr lang="pt-BR" sz="1200" dirty="0">
                <a:solidFill>
                  <a:schemeClr val="accent6">
                    <a:lumMod val="50000"/>
                  </a:schemeClr>
                </a:solidFill>
              </a:rPr>
              <a:t>Lung Network</a:t>
            </a:r>
          </a:p>
        </p:txBody>
      </p:sp>
      <p:sp>
        <p:nvSpPr>
          <p:cNvPr id="7" name="CaixaDeTexto 6">
            <a:extLst>
              <a:ext uri="{FF2B5EF4-FFF2-40B4-BE49-F238E27FC236}">
                <a16:creationId xmlns:a16="http://schemas.microsoft.com/office/drawing/2014/main" id="{2C64361B-3995-69DA-DA0C-D11B1E71178F}"/>
              </a:ext>
            </a:extLst>
          </p:cNvPr>
          <p:cNvSpPr txBox="1"/>
          <p:nvPr/>
        </p:nvSpPr>
        <p:spPr>
          <a:xfrm>
            <a:off x="970372" y="1664947"/>
            <a:ext cx="6649627" cy="13049726"/>
          </a:xfrm>
          <a:prstGeom prst="rect">
            <a:avLst/>
          </a:prstGeom>
          <a:noFill/>
        </p:spPr>
        <p:txBody>
          <a:bodyPr wrap="square" rtlCol="0">
            <a:spAutoFit/>
          </a:bodyPr>
          <a:lstStyle/>
          <a:p>
            <a:pPr>
              <a:buNone/>
            </a:pPr>
            <a:r>
              <a:rPr lang="en-US" sz="2800" b="1" dirty="0"/>
              <a:t>Lung Network: Breathing New Life into Pulmonary Care</a:t>
            </a:r>
          </a:p>
          <a:p>
            <a:pPr>
              <a:buNone/>
            </a:pPr>
            <a:endParaRPr lang="en-US" dirty="0"/>
          </a:p>
          <a:p>
            <a:pPr>
              <a:buNone/>
            </a:pPr>
            <a:r>
              <a:rPr lang="en-US" dirty="0"/>
              <a:t>At Lung Network, we're dedicated to transforming pulmonary care through a blend of cutting-edge technology and compassionate, patient-centered service. Our mission is to provide comprehensive, personalized care for individuals facing lung-related conditions, empowering them to breathe easier and live fuller lives.</a:t>
            </a:r>
          </a:p>
          <a:p>
            <a:pPr>
              <a:buNone/>
            </a:pPr>
            <a:endParaRPr lang="en-US" dirty="0"/>
          </a:p>
          <a:p>
            <a:pPr>
              <a:buNone/>
            </a:pPr>
            <a:r>
              <a:rPr lang="en-US" sz="2800" b="1" dirty="0"/>
              <a:t>Our Objectives and Motivations</a:t>
            </a:r>
            <a:endParaRPr lang="en-US" sz="2800" dirty="0"/>
          </a:p>
          <a:p>
            <a:pPr>
              <a:buNone/>
            </a:pPr>
            <a:r>
              <a:rPr lang="en-US" dirty="0"/>
              <a:t>Our primary objective is to improve the quality of life for those affected by pulmonary diseases. We're driven by the understanding that lung health is fundamental to overall well-being, and we strive to be a beacon of hope for our patients. Our motivations stem from:</a:t>
            </a:r>
          </a:p>
          <a:p>
            <a:pPr>
              <a:buFont typeface="Arial" panose="020B0604020202020204" pitchFamily="34" charset="0"/>
              <a:buChar char="•"/>
            </a:pPr>
            <a:r>
              <a:rPr lang="en-US" b="1" dirty="0"/>
              <a:t>Bridging the Gap:</a:t>
            </a:r>
            <a:r>
              <a:rPr lang="en-US" dirty="0"/>
              <a:t> We aim to bridge the gap between advanced medical technology and accessible, personalized healthcare.</a:t>
            </a:r>
          </a:p>
          <a:p>
            <a:pPr>
              <a:buFont typeface="Arial" panose="020B0604020202020204" pitchFamily="34" charset="0"/>
              <a:buChar char="•"/>
            </a:pPr>
            <a:r>
              <a:rPr lang="en-US" b="1" dirty="0"/>
              <a:t>Empowering Patients:</a:t>
            </a:r>
            <a:r>
              <a:rPr lang="en-US" dirty="0"/>
              <a:t> We believe in empowering patients with knowledge and resources to actively participate in their care.</a:t>
            </a:r>
          </a:p>
          <a:p>
            <a:pPr>
              <a:buFont typeface="Arial" panose="020B0604020202020204" pitchFamily="34" charset="0"/>
              <a:buChar char="•"/>
            </a:pPr>
            <a:r>
              <a:rPr lang="en-US" b="1" dirty="0"/>
              <a:t>Advancing Research:</a:t>
            </a:r>
            <a:r>
              <a:rPr lang="en-US" dirty="0"/>
              <a:t> We're committed to advancing research and innovation in pulmonary medicine to improve treatment outcomes.</a:t>
            </a:r>
          </a:p>
          <a:p>
            <a:endParaRPr lang="en-US" dirty="0"/>
          </a:p>
          <a:p>
            <a:pPr>
              <a:buNone/>
            </a:pPr>
            <a:r>
              <a:rPr lang="en-US" sz="2800" b="1" dirty="0"/>
              <a:t>The Synergy of Technology and Health</a:t>
            </a:r>
          </a:p>
          <a:p>
            <a:pPr>
              <a:buNone/>
            </a:pPr>
            <a:endParaRPr lang="en-US" sz="2800" dirty="0"/>
          </a:p>
          <a:p>
            <a:pPr>
              <a:buNone/>
            </a:pPr>
            <a:r>
              <a:rPr lang="en-US" dirty="0"/>
              <a:t>Lung Network recognizes the transformative potential of technology in healthcare. We integrate predictive models into our clinical practice to:</a:t>
            </a:r>
          </a:p>
          <a:p>
            <a:pPr>
              <a:buFont typeface="Arial" panose="020B0604020202020204" pitchFamily="34" charset="0"/>
              <a:buChar char="•"/>
            </a:pPr>
            <a:r>
              <a:rPr lang="en-US" b="1" dirty="0"/>
              <a:t>Enhance Diagnostics:</a:t>
            </a:r>
            <a:r>
              <a:rPr lang="en-US" dirty="0"/>
              <a:t> Predictive models enable us to analyze patient data and identify patterns that may indicate early signs of lung disease, leading to earlier and more accurate diagnoses.</a:t>
            </a:r>
          </a:p>
          <a:p>
            <a:pPr>
              <a:buFont typeface="Arial" panose="020B0604020202020204" pitchFamily="34" charset="0"/>
              <a:buChar char="•"/>
            </a:pPr>
            <a:r>
              <a:rPr lang="en-US" b="1" dirty="0"/>
              <a:t>Personalize Treatment:</a:t>
            </a:r>
            <a:r>
              <a:rPr lang="en-US" dirty="0"/>
              <a:t> By leveraging predictive analytics, we can tailor treatment plans to individual patient needs, optimizing therapy and improving outcomes.</a:t>
            </a:r>
          </a:p>
          <a:p>
            <a:pPr>
              <a:buFont typeface="Arial" panose="020B0604020202020204" pitchFamily="34" charset="0"/>
              <a:buChar char="•"/>
            </a:pPr>
            <a:r>
              <a:rPr lang="en-US" b="1" dirty="0"/>
              <a:t>Improve Patient Monitoring:</a:t>
            </a:r>
            <a:r>
              <a:rPr lang="en-US" dirty="0"/>
              <a:t> We utilize remote monitoring technologies and predictive algorithms to track patient progress and detect potential complications, enabling timely intervention.</a:t>
            </a:r>
          </a:p>
          <a:p>
            <a:r>
              <a:rPr lang="en-US" dirty="0"/>
              <a:t>By combining the power of predictive models with the expertise of our healthcare professionals, we're able to deliver more effective, efficient, and personalized care. We believe that this synergy of technology and health is the future of pulmonary medicine, and we're proud to be at the forefront of this revolution.</a:t>
            </a:r>
          </a:p>
          <a:p>
            <a:endParaRPr lang="pt-BR" dirty="0"/>
          </a:p>
        </p:txBody>
      </p:sp>
      <p:pic>
        <p:nvPicPr>
          <p:cNvPr id="9" name="Imagem 8">
            <a:extLst>
              <a:ext uri="{FF2B5EF4-FFF2-40B4-BE49-F238E27FC236}">
                <a16:creationId xmlns:a16="http://schemas.microsoft.com/office/drawing/2014/main" id="{041F0F5C-074F-6631-89C2-F084D6893050}"/>
              </a:ext>
            </a:extLst>
          </p:cNvPr>
          <p:cNvPicPr>
            <a:picLocks noChangeAspect="1"/>
          </p:cNvPicPr>
          <p:nvPr/>
        </p:nvPicPr>
        <p:blipFill>
          <a:blip r:embed="rId3"/>
          <a:stretch>
            <a:fillRect/>
          </a:stretch>
        </p:blipFill>
        <p:spPr>
          <a:xfrm>
            <a:off x="7439337" y="1035788"/>
            <a:ext cx="3782291" cy="3782291"/>
          </a:xfrm>
          <a:prstGeom prst="rect">
            <a:avLst/>
          </a:prstGeom>
        </p:spPr>
      </p:pic>
    </p:spTree>
    <p:extLst>
      <p:ext uri="{BB962C8B-B14F-4D97-AF65-F5344CB8AC3E}">
        <p14:creationId xmlns:p14="http://schemas.microsoft.com/office/powerpoint/2010/main" val="73140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4805DD85-8FFD-87DB-0CA4-AE92DC8F3A82}"/>
              </a:ext>
            </a:extLst>
          </p:cNvPr>
          <p:cNvSpPr txBox="1"/>
          <p:nvPr/>
        </p:nvSpPr>
        <p:spPr>
          <a:xfrm>
            <a:off x="1524000" y="1524000"/>
            <a:ext cx="5195455" cy="15111829"/>
          </a:xfrm>
          <a:prstGeom prst="rect">
            <a:avLst/>
          </a:prstGeom>
          <a:noFill/>
        </p:spPr>
        <p:txBody>
          <a:bodyPr wrap="square" rtlCol="0">
            <a:spAutoFit/>
          </a:bodyPr>
          <a:lstStyle/>
          <a:p>
            <a:pPr>
              <a:buNone/>
            </a:pPr>
            <a:r>
              <a:rPr lang="en-US" sz="2800" b="1" dirty="0"/>
              <a:t>Lung Cancer: A Silent Threat</a:t>
            </a:r>
          </a:p>
          <a:p>
            <a:pPr>
              <a:buNone/>
            </a:pPr>
            <a:endParaRPr lang="en-US" sz="2800" b="1" dirty="0"/>
          </a:p>
          <a:p>
            <a:pPr>
              <a:buNone/>
            </a:pPr>
            <a:r>
              <a:rPr lang="en-US" dirty="0"/>
              <a:t>Lung cancer is an insidious disease that develops in the tissues of the lungs, often presenting no noticeable symptoms in its early stages. This characteristic makes it particularly dangerous, as late diagnosis can significantly reduce the chances of effective treatment.</a:t>
            </a:r>
          </a:p>
          <a:p>
            <a:pPr>
              <a:buNone/>
            </a:pPr>
            <a:endParaRPr lang="en-US" dirty="0"/>
          </a:p>
          <a:p>
            <a:pPr>
              <a:buNone/>
            </a:pPr>
            <a:r>
              <a:rPr lang="en-US" sz="2800" b="1" dirty="0"/>
              <a:t>Most Affected Population</a:t>
            </a:r>
          </a:p>
          <a:p>
            <a:pPr>
              <a:buNone/>
            </a:pPr>
            <a:endParaRPr lang="en-US" sz="2800" dirty="0"/>
          </a:p>
          <a:p>
            <a:pPr>
              <a:buNone/>
            </a:pPr>
            <a:r>
              <a:rPr lang="en-US" dirty="0"/>
              <a:t>While lung cancer can affect anyone, some groups are at higher risk:</a:t>
            </a:r>
          </a:p>
          <a:p>
            <a:pPr>
              <a:buFont typeface="Arial" panose="020B0604020202020204" pitchFamily="34" charset="0"/>
              <a:buChar char="•"/>
            </a:pPr>
            <a:r>
              <a:rPr lang="en-US" b="1" dirty="0"/>
              <a:t>Individuals with a History of Smoking:</a:t>
            </a:r>
            <a:r>
              <a:rPr lang="en-US" dirty="0"/>
              <a:t> Smoking is the leading risk factor for lung cancer, and long-term smokers or those who smoked for many years are particularly vulnerable.</a:t>
            </a:r>
          </a:p>
          <a:p>
            <a:pPr>
              <a:buFont typeface="Arial" panose="020B0604020202020204" pitchFamily="34" charset="0"/>
              <a:buChar char="•"/>
            </a:pPr>
            <a:r>
              <a:rPr lang="en-US" b="1" dirty="0"/>
              <a:t>Those Exposed to Harmful Substances:</a:t>
            </a:r>
            <a:r>
              <a:rPr lang="en-US" dirty="0"/>
              <a:t> Exposure to substances such as radon, asbestos, and certain industrial chemicals also increases the risk.</a:t>
            </a:r>
          </a:p>
          <a:p>
            <a:pPr>
              <a:buFont typeface="Arial" panose="020B0604020202020204" pitchFamily="34" charset="0"/>
              <a:buChar char="•"/>
            </a:pPr>
            <a:r>
              <a:rPr lang="en-US" b="1" dirty="0"/>
              <a:t>Family History:</a:t>
            </a:r>
            <a:r>
              <a:rPr lang="en-US" dirty="0"/>
              <a:t> People with a family history of lung cancer may have a higher predisposition to the disease.</a:t>
            </a:r>
          </a:p>
          <a:p>
            <a:pPr>
              <a:buFont typeface="Arial" panose="020B0604020202020204" pitchFamily="34" charset="0"/>
              <a:buChar char="•"/>
            </a:pPr>
            <a:r>
              <a:rPr lang="en-US" b="1" dirty="0"/>
              <a:t>Advanced Age:</a:t>
            </a:r>
            <a:r>
              <a:rPr lang="en-US" dirty="0"/>
              <a:t> The risk of lung cancer increases with age, being more common in people over 50.</a:t>
            </a:r>
          </a:p>
          <a:p>
            <a:pPr>
              <a:buNone/>
            </a:pPr>
            <a:r>
              <a:rPr lang="en-US" b="1" dirty="0"/>
              <a:t>Detrimental Effects of Lung Cancer</a:t>
            </a:r>
            <a:endParaRPr lang="en-US" dirty="0"/>
          </a:p>
          <a:p>
            <a:pPr>
              <a:buNone/>
            </a:pPr>
            <a:r>
              <a:rPr lang="en-US" dirty="0"/>
              <a:t>The detrimental effects of lung cancer are diverse and profoundly impact patients' quality of life:</a:t>
            </a:r>
          </a:p>
          <a:p>
            <a:pPr>
              <a:buFont typeface="Arial" panose="020B0604020202020204" pitchFamily="34" charset="0"/>
              <a:buChar char="•"/>
            </a:pPr>
            <a:r>
              <a:rPr lang="en-US" b="1" dirty="0"/>
              <a:t>Respiratory Difficulty:</a:t>
            </a:r>
            <a:r>
              <a:rPr lang="en-US" dirty="0"/>
              <a:t> Lung tumors can obstruct airways, causing shortness of breath, persistent cough, and chest pain.</a:t>
            </a:r>
          </a:p>
          <a:p>
            <a:pPr>
              <a:buFont typeface="Arial" panose="020B0604020202020204" pitchFamily="34" charset="0"/>
              <a:buChar char="•"/>
            </a:pPr>
            <a:r>
              <a:rPr lang="en-US" b="1" dirty="0"/>
              <a:t>Metastasis:</a:t>
            </a:r>
            <a:r>
              <a:rPr lang="en-US" dirty="0"/>
              <a:t> Lung cancer has a high capacity for metastasis, meaning it can spread to other organs, such as bones, the brain, and the liver, making treatment more complex.</a:t>
            </a:r>
          </a:p>
          <a:p>
            <a:pPr>
              <a:buFont typeface="Arial" panose="020B0604020202020204" pitchFamily="34" charset="0"/>
              <a:buChar char="•"/>
            </a:pPr>
            <a:r>
              <a:rPr lang="en-US" b="1" dirty="0"/>
              <a:t>Compromised Lung Function:</a:t>
            </a:r>
            <a:r>
              <a:rPr lang="en-US" dirty="0"/>
              <a:t> The disease can impair lung function, leading to the need for oxygen therapy and other forms of respiratory support.</a:t>
            </a:r>
          </a:p>
          <a:p>
            <a:pPr>
              <a:buFont typeface="Arial" panose="020B0604020202020204" pitchFamily="34" charset="0"/>
              <a:buChar char="•"/>
            </a:pPr>
            <a:r>
              <a:rPr lang="en-US" b="1" dirty="0"/>
              <a:t>Emotional Impact:</a:t>
            </a:r>
            <a:r>
              <a:rPr lang="en-US" dirty="0"/>
              <a:t> A lung cancer diagnosis can cause significant emotional distress, leading to anxiety, depression, and other mental health problems.</a:t>
            </a:r>
          </a:p>
          <a:p>
            <a:pPr>
              <a:buFont typeface="Arial" panose="020B0604020202020204" pitchFamily="34" charset="0"/>
              <a:buChar char="•"/>
            </a:pPr>
            <a:r>
              <a:rPr lang="en-US" b="1" dirty="0"/>
              <a:t>Reduced Quality of Life:</a:t>
            </a:r>
            <a:r>
              <a:rPr lang="en-US" dirty="0"/>
              <a:t> The symptoms and side effects of treatment can significantly reduce patients' quality of life, limiting their daily activities and overall well-being.</a:t>
            </a:r>
          </a:p>
          <a:p>
            <a:r>
              <a:rPr lang="en-US" dirty="0"/>
              <a:t>Lung cancer is a serious disease that requires attention and care. Understanding its detrimental effects and the most affected population is essential to confronting this health threat.</a:t>
            </a:r>
          </a:p>
          <a:p>
            <a:endParaRPr lang="pt-BR" dirty="0"/>
          </a:p>
        </p:txBody>
      </p:sp>
      <p:pic>
        <p:nvPicPr>
          <p:cNvPr id="4" name="Imagem 3">
            <a:extLst>
              <a:ext uri="{FF2B5EF4-FFF2-40B4-BE49-F238E27FC236}">
                <a16:creationId xmlns:a16="http://schemas.microsoft.com/office/drawing/2014/main" id="{61B89652-D936-4B63-EF18-6DBDE698B744}"/>
              </a:ext>
            </a:extLst>
          </p:cNvPr>
          <p:cNvPicPr>
            <a:picLocks noChangeAspect="1"/>
          </p:cNvPicPr>
          <p:nvPr/>
        </p:nvPicPr>
        <p:blipFill>
          <a:blip r:embed="rId2"/>
          <a:stretch>
            <a:fillRect/>
          </a:stretch>
        </p:blipFill>
        <p:spPr>
          <a:xfrm>
            <a:off x="6719455" y="1310160"/>
            <a:ext cx="4876800" cy="4876800"/>
          </a:xfrm>
          <a:prstGeom prst="rect">
            <a:avLst/>
          </a:prstGeom>
        </p:spPr>
      </p:pic>
      <p:sp>
        <p:nvSpPr>
          <p:cNvPr id="5" name="Retângulo 4">
            <a:extLst>
              <a:ext uri="{FF2B5EF4-FFF2-40B4-BE49-F238E27FC236}">
                <a16:creationId xmlns:a16="http://schemas.microsoft.com/office/drawing/2014/main" id="{32E9B5CD-73C3-2664-C63A-23524D70753B}"/>
              </a:ext>
            </a:extLst>
          </p:cNvPr>
          <p:cNvSpPr/>
          <p:nvPr/>
        </p:nvSpPr>
        <p:spPr>
          <a:xfrm>
            <a:off x="0" y="-12192"/>
            <a:ext cx="12192000" cy="111556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Cantos Arredondados 5">
            <a:extLst>
              <a:ext uri="{FF2B5EF4-FFF2-40B4-BE49-F238E27FC236}">
                <a16:creationId xmlns:a16="http://schemas.microsoft.com/office/drawing/2014/main" id="{FF1B44E3-ACA7-0E64-67A6-92C3FCF2748F}"/>
              </a:ext>
            </a:extLst>
          </p:cNvPr>
          <p:cNvSpPr/>
          <p:nvPr/>
        </p:nvSpPr>
        <p:spPr>
          <a:xfrm>
            <a:off x="194310" y="121388"/>
            <a:ext cx="1323594" cy="914400"/>
          </a:xfrm>
          <a:prstGeom prst="roundRect">
            <a:avLst>
              <a:gd name="adj" fmla="val 50000"/>
            </a:avLst>
          </a:prstGeom>
          <a:solidFill>
            <a:schemeClr val="bg1"/>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591524F7-7F4C-DD99-4840-E6DA1CBAFAAA}"/>
              </a:ext>
            </a:extLst>
          </p:cNvPr>
          <p:cNvPicPr>
            <a:picLocks noChangeAspect="1"/>
          </p:cNvPicPr>
          <p:nvPr/>
        </p:nvPicPr>
        <p:blipFill>
          <a:blip r:embed="rId3">
            <a:duotone>
              <a:schemeClr val="accent6">
                <a:shade val="45000"/>
                <a:satMod val="135000"/>
              </a:schemeClr>
              <a:prstClr val="white"/>
            </a:duotone>
          </a:blip>
          <a:stretch>
            <a:fillRect/>
          </a:stretch>
        </p:blipFill>
        <p:spPr>
          <a:xfrm>
            <a:off x="515402" y="81678"/>
            <a:ext cx="681409" cy="610797"/>
          </a:xfrm>
          <a:prstGeom prst="rect">
            <a:avLst/>
          </a:prstGeom>
        </p:spPr>
      </p:pic>
      <p:sp>
        <p:nvSpPr>
          <p:cNvPr id="8" name="CaixaDeTexto 7">
            <a:extLst>
              <a:ext uri="{FF2B5EF4-FFF2-40B4-BE49-F238E27FC236}">
                <a16:creationId xmlns:a16="http://schemas.microsoft.com/office/drawing/2014/main" id="{D4F4F7C2-0482-92F5-DCE9-89E0AEB1A76A}"/>
              </a:ext>
            </a:extLst>
          </p:cNvPr>
          <p:cNvSpPr txBox="1"/>
          <p:nvPr/>
        </p:nvSpPr>
        <p:spPr>
          <a:xfrm>
            <a:off x="2033306" y="464318"/>
            <a:ext cx="9643292" cy="369332"/>
          </a:xfrm>
          <a:prstGeom prst="rect">
            <a:avLst/>
          </a:prstGeom>
          <a:noFill/>
        </p:spPr>
        <p:txBody>
          <a:bodyPr wrap="square" rtlCol="0">
            <a:spAutoFit/>
          </a:bodyPr>
          <a:lstStyle/>
          <a:p>
            <a:r>
              <a:rPr lang="pt-BR" dirty="0" err="1">
                <a:solidFill>
                  <a:schemeClr val="bg1"/>
                </a:solidFill>
              </a:rPr>
              <a:t>About</a:t>
            </a:r>
            <a:r>
              <a:rPr lang="pt-BR" dirty="0">
                <a:solidFill>
                  <a:schemeClr val="bg1"/>
                </a:solidFill>
              </a:rPr>
              <a:t> Us                              </a:t>
            </a:r>
            <a:r>
              <a:rPr lang="pt-BR" b="1" dirty="0">
                <a:solidFill>
                  <a:schemeClr val="bg1"/>
                </a:solidFill>
              </a:rPr>
              <a:t>Lung </a:t>
            </a:r>
            <a:r>
              <a:rPr lang="pt-BR" b="1" dirty="0" err="1">
                <a:solidFill>
                  <a:schemeClr val="bg1"/>
                </a:solidFill>
              </a:rPr>
              <a:t>Cancer</a:t>
            </a:r>
            <a:r>
              <a:rPr lang="pt-BR" dirty="0">
                <a:solidFill>
                  <a:schemeClr val="bg1"/>
                </a:solidFill>
              </a:rPr>
              <a:t>                       </a:t>
            </a:r>
            <a:r>
              <a:rPr lang="pt-BR" dirty="0" err="1">
                <a:solidFill>
                  <a:schemeClr val="bg1"/>
                </a:solidFill>
              </a:rPr>
              <a:t>Preventive</a:t>
            </a:r>
            <a:r>
              <a:rPr lang="pt-BR" dirty="0">
                <a:solidFill>
                  <a:schemeClr val="bg1"/>
                </a:solidFill>
              </a:rPr>
              <a:t> </a:t>
            </a:r>
            <a:r>
              <a:rPr lang="pt-BR" dirty="0" err="1">
                <a:solidFill>
                  <a:schemeClr val="bg1"/>
                </a:solidFill>
              </a:rPr>
              <a:t>Care</a:t>
            </a:r>
            <a:r>
              <a:rPr lang="pt-BR" dirty="0">
                <a:solidFill>
                  <a:schemeClr val="bg1"/>
                </a:solidFill>
              </a:rPr>
              <a:t>                           </a:t>
            </a:r>
            <a:r>
              <a:rPr lang="pt-BR" dirty="0" err="1">
                <a:solidFill>
                  <a:schemeClr val="bg1"/>
                </a:solidFill>
              </a:rPr>
              <a:t>Predict</a:t>
            </a:r>
            <a:r>
              <a:rPr lang="pt-BR" dirty="0">
                <a:solidFill>
                  <a:schemeClr val="bg1"/>
                </a:solidFill>
              </a:rPr>
              <a:t> Lung </a:t>
            </a:r>
            <a:r>
              <a:rPr lang="pt-BR" dirty="0" err="1">
                <a:solidFill>
                  <a:schemeClr val="bg1"/>
                </a:solidFill>
              </a:rPr>
              <a:t>Cancer</a:t>
            </a:r>
            <a:endParaRPr lang="pt-BR" dirty="0">
              <a:solidFill>
                <a:schemeClr val="bg1"/>
              </a:solidFill>
            </a:endParaRPr>
          </a:p>
        </p:txBody>
      </p:sp>
      <p:sp>
        <p:nvSpPr>
          <p:cNvPr id="9" name="CaixaDeTexto 8">
            <a:extLst>
              <a:ext uri="{FF2B5EF4-FFF2-40B4-BE49-F238E27FC236}">
                <a16:creationId xmlns:a16="http://schemas.microsoft.com/office/drawing/2014/main" id="{8501A6E2-6E9A-4B64-46B3-889EF53EDCDB}"/>
              </a:ext>
            </a:extLst>
          </p:cNvPr>
          <p:cNvSpPr txBox="1"/>
          <p:nvPr/>
        </p:nvSpPr>
        <p:spPr>
          <a:xfrm>
            <a:off x="194310" y="682959"/>
            <a:ext cx="1323594" cy="276999"/>
          </a:xfrm>
          <a:prstGeom prst="rect">
            <a:avLst/>
          </a:prstGeom>
          <a:noFill/>
        </p:spPr>
        <p:txBody>
          <a:bodyPr wrap="square" rtlCol="0">
            <a:spAutoFit/>
          </a:bodyPr>
          <a:lstStyle/>
          <a:p>
            <a:pPr algn="ctr"/>
            <a:r>
              <a:rPr lang="pt-BR" sz="1200" dirty="0">
                <a:solidFill>
                  <a:schemeClr val="accent6">
                    <a:lumMod val="50000"/>
                  </a:schemeClr>
                </a:solidFill>
              </a:rPr>
              <a:t>Lung Network</a:t>
            </a:r>
          </a:p>
        </p:txBody>
      </p:sp>
    </p:spTree>
    <p:extLst>
      <p:ext uri="{BB962C8B-B14F-4D97-AF65-F5344CB8AC3E}">
        <p14:creationId xmlns:p14="http://schemas.microsoft.com/office/powerpoint/2010/main" val="105752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2D9F0044-FB52-CC06-198A-3C4B80A1C5B5}"/>
              </a:ext>
            </a:extLst>
          </p:cNvPr>
          <p:cNvSpPr/>
          <p:nvPr/>
        </p:nvSpPr>
        <p:spPr>
          <a:xfrm>
            <a:off x="0" y="-12192"/>
            <a:ext cx="12192000" cy="111556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Cantos Arredondados 2">
            <a:extLst>
              <a:ext uri="{FF2B5EF4-FFF2-40B4-BE49-F238E27FC236}">
                <a16:creationId xmlns:a16="http://schemas.microsoft.com/office/drawing/2014/main" id="{3D08DFC4-60EA-B4E5-E8ED-AF53B3C7A5C9}"/>
              </a:ext>
            </a:extLst>
          </p:cNvPr>
          <p:cNvSpPr/>
          <p:nvPr/>
        </p:nvSpPr>
        <p:spPr>
          <a:xfrm>
            <a:off x="194310" y="121388"/>
            <a:ext cx="1323594" cy="914400"/>
          </a:xfrm>
          <a:prstGeom prst="roundRect">
            <a:avLst>
              <a:gd name="adj" fmla="val 50000"/>
            </a:avLst>
          </a:prstGeom>
          <a:solidFill>
            <a:schemeClr val="bg1"/>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 name="Imagem 3">
            <a:extLst>
              <a:ext uri="{FF2B5EF4-FFF2-40B4-BE49-F238E27FC236}">
                <a16:creationId xmlns:a16="http://schemas.microsoft.com/office/drawing/2014/main" id="{F74CBDB5-8BBB-609F-3602-60D3AD5ADC32}"/>
              </a:ext>
            </a:extLst>
          </p:cNvPr>
          <p:cNvPicPr>
            <a:picLocks noChangeAspect="1"/>
          </p:cNvPicPr>
          <p:nvPr/>
        </p:nvPicPr>
        <p:blipFill>
          <a:blip r:embed="rId3">
            <a:duotone>
              <a:schemeClr val="accent6">
                <a:shade val="45000"/>
                <a:satMod val="135000"/>
              </a:schemeClr>
              <a:prstClr val="white"/>
            </a:duotone>
          </a:blip>
          <a:stretch>
            <a:fillRect/>
          </a:stretch>
        </p:blipFill>
        <p:spPr>
          <a:xfrm>
            <a:off x="515402" y="81678"/>
            <a:ext cx="681409" cy="610797"/>
          </a:xfrm>
          <a:prstGeom prst="rect">
            <a:avLst/>
          </a:prstGeom>
        </p:spPr>
      </p:pic>
      <p:sp>
        <p:nvSpPr>
          <p:cNvPr id="5" name="CaixaDeTexto 4">
            <a:extLst>
              <a:ext uri="{FF2B5EF4-FFF2-40B4-BE49-F238E27FC236}">
                <a16:creationId xmlns:a16="http://schemas.microsoft.com/office/drawing/2014/main" id="{9CB027F3-91AC-9AF2-D7C8-79BCF3848A6B}"/>
              </a:ext>
            </a:extLst>
          </p:cNvPr>
          <p:cNvSpPr txBox="1"/>
          <p:nvPr/>
        </p:nvSpPr>
        <p:spPr>
          <a:xfrm>
            <a:off x="2033305" y="464318"/>
            <a:ext cx="9826185" cy="369332"/>
          </a:xfrm>
          <a:prstGeom prst="rect">
            <a:avLst/>
          </a:prstGeom>
          <a:noFill/>
        </p:spPr>
        <p:txBody>
          <a:bodyPr wrap="square" rtlCol="0">
            <a:spAutoFit/>
          </a:bodyPr>
          <a:lstStyle/>
          <a:p>
            <a:r>
              <a:rPr lang="pt-BR" dirty="0" err="1">
                <a:solidFill>
                  <a:schemeClr val="bg1"/>
                </a:solidFill>
              </a:rPr>
              <a:t>About</a:t>
            </a:r>
            <a:r>
              <a:rPr lang="pt-BR" dirty="0">
                <a:solidFill>
                  <a:schemeClr val="bg1"/>
                </a:solidFill>
              </a:rPr>
              <a:t> Us                              Lung </a:t>
            </a:r>
            <a:r>
              <a:rPr lang="pt-BR" dirty="0" err="1">
                <a:solidFill>
                  <a:schemeClr val="bg1"/>
                </a:solidFill>
              </a:rPr>
              <a:t>Cancer</a:t>
            </a:r>
            <a:r>
              <a:rPr lang="pt-BR" dirty="0">
                <a:solidFill>
                  <a:schemeClr val="bg1"/>
                </a:solidFill>
              </a:rPr>
              <a:t>                       </a:t>
            </a:r>
            <a:r>
              <a:rPr lang="pt-BR" b="1" dirty="0" err="1">
                <a:solidFill>
                  <a:schemeClr val="bg1"/>
                </a:solidFill>
              </a:rPr>
              <a:t>Preventive</a:t>
            </a:r>
            <a:r>
              <a:rPr lang="pt-BR" b="1" dirty="0">
                <a:solidFill>
                  <a:schemeClr val="bg1"/>
                </a:solidFill>
              </a:rPr>
              <a:t> </a:t>
            </a:r>
            <a:r>
              <a:rPr lang="pt-BR" b="1" dirty="0" err="1">
                <a:solidFill>
                  <a:schemeClr val="bg1"/>
                </a:solidFill>
              </a:rPr>
              <a:t>Care</a:t>
            </a:r>
            <a:r>
              <a:rPr lang="pt-BR" b="1" dirty="0">
                <a:solidFill>
                  <a:schemeClr val="bg1"/>
                </a:solidFill>
              </a:rPr>
              <a:t>                         </a:t>
            </a:r>
            <a:r>
              <a:rPr lang="pt-BR" dirty="0" err="1">
                <a:solidFill>
                  <a:schemeClr val="bg1"/>
                </a:solidFill>
              </a:rPr>
              <a:t>Predict</a:t>
            </a:r>
            <a:r>
              <a:rPr lang="pt-BR" dirty="0">
                <a:solidFill>
                  <a:schemeClr val="bg1"/>
                </a:solidFill>
              </a:rPr>
              <a:t> Lung </a:t>
            </a:r>
            <a:r>
              <a:rPr lang="pt-BR" dirty="0" err="1">
                <a:solidFill>
                  <a:schemeClr val="bg1"/>
                </a:solidFill>
              </a:rPr>
              <a:t>Cancer</a:t>
            </a:r>
            <a:endParaRPr lang="pt-BR" dirty="0">
              <a:solidFill>
                <a:schemeClr val="bg1"/>
              </a:solidFill>
            </a:endParaRPr>
          </a:p>
        </p:txBody>
      </p:sp>
      <p:sp>
        <p:nvSpPr>
          <p:cNvPr id="6" name="CaixaDeTexto 5">
            <a:extLst>
              <a:ext uri="{FF2B5EF4-FFF2-40B4-BE49-F238E27FC236}">
                <a16:creationId xmlns:a16="http://schemas.microsoft.com/office/drawing/2014/main" id="{F4EA2640-D596-AD0F-627C-5D61DC117285}"/>
              </a:ext>
            </a:extLst>
          </p:cNvPr>
          <p:cNvSpPr txBox="1"/>
          <p:nvPr/>
        </p:nvSpPr>
        <p:spPr>
          <a:xfrm>
            <a:off x="194310" y="682959"/>
            <a:ext cx="1323594" cy="276999"/>
          </a:xfrm>
          <a:prstGeom prst="rect">
            <a:avLst/>
          </a:prstGeom>
          <a:noFill/>
        </p:spPr>
        <p:txBody>
          <a:bodyPr wrap="square" rtlCol="0">
            <a:spAutoFit/>
          </a:bodyPr>
          <a:lstStyle/>
          <a:p>
            <a:pPr algn="ctr"/>
            <a:r>
              <a:rPr lang="pt-BR" sz="1200" dirty="0">
                <a:solidFill>
                  <a:schemeClr val="accent6">
                    <a:lumMod val="50000"/>
                  </a:schemeClr>
                </a:solidFill>
              </a:rPr>
              <a:t>Lung Network</a:t>
            </a:r>
          </a:p>
        </p:txBody>
      </p:sp>
      <p:sp>
        <p:nvSpPr>
          <p:cNvPr id="7" name="CaixaDeTexto 6">
            <a:extLst>
              <a:ext uri="{FF2B5EF4-FFF2-40B4-BE49-F238E27FC236}">
                <a16:creationId xmlns:a16="http://schemas.microsoft.com/office/drawing/2014/main" id="{1D79AF81-E749-C76A-0864-7AEACD712E19}"/>
              </a:ext>
            </a:extLst>
          </p:cNvPr>
          <p:cNvSpPr txBox="1"/>
          <p:nvPr/>
        </p:nvSpPr>
        <p:spPr>
          <a:xfrm>
            <a:off x="515401" y="1579418"/>
            <a:ext cx="10471253" cy="10833735"/>
          </a:xfrm>
          <a:prstGeom prst="rect">
            <a:avLst/>
          </a:prstGeom>
          <a:noFill/>
        </p:spPr>
        <p:txBody>
          <a:bodyPr wrap="square" rtlCol="0">
            <a:spAutoFit/>
          </a:bodyPr>
          <a:lstStyle/>
          <a:p>
            <a:pPr>
              <a:buNone/>
            </a:pPr>
            <a:r>
              <a:rPr lang="en-US" sz="2800" b="1" dirty="0"/>
              <a:t>Lung Cancer Prevention: Essential Steps for Respiratory Health</a:t>
            </a:r>
          </a:p>
          <a:p>
            <a:pPr>
              <a:buNone/>
            </a:pPr>
            <a:endParaRPr lang="en-US" sz="2800" dirty="0"/>
          </a:p>
          <a:p>
            <a:pPr>
              <a:buNone/>
            </a:pPr>
            <a:r>
              <a:rPr lang="en-US" dirty="0"/>
              <a:t>While lung cancer is a serious disease, there are preventive measures that can significantly reduce the risk of developing it. Doctors and health specialists emphasize the importance of adopting a healthy lifestyle and avoiding known risk factors.</a:t>
            </a:r>
          </a:p>
          <a:p>
            <a:pPr>
              <a:buNone/>
            </a:pPr>
            <a:endParaRPr lang="en-US" dirty="0"/>
          </a:p>
          <a:p>
            <a:pPr>
              <a:buNone/>
            </a:pPr>
            <a:r>
              <a:rPr lang="en-US" sz="2800" b="1" dirty="0"/>
              <a:t>Key Medical Recommendations:</a:t>
            </a:r>
          </a:p>
          <a:p>
            <a:pPr>
              <a:buNone/>
            </a:pPr>
            <a:endParaRPr lang="en-US" dirty="0"/>
          </a:p>
          <a:p>
            <a:pPr>
              <a:buFont typeface="Arial" panose="020B0604020202020204" pitchFamily="34" charset="0"/>
              <a:buChar char="•"/>
            </a:pPr>
            <a:r>
              <a:rPr lang="en-US" b="1" dirty="0"/>
              <a:t>Smoking Cessation:</a:t>
            </a:r>
            <a:r>
              <a:rPr lang="en-US" dirty="0"/>
              <a:t> </a:t>
            </a:r>
          </a:p>
          <a:p>
            <a:pPr marL="742950" lvl="1" indent="-285750">
              <a:buFont typeface="Arial" panose="020B0604020202020204" pitchFamily="34" charset="0"/>
              <a:buChar char="•"/>
            </a:pPr>
            <a:r>
              <a:rPr lang="en-US" dirty="0"/>
              <a:t>"Quitting smoking is the most effective measure to prevent lung cancer," states Dr. Fábio </a:t>
            </a:r>
            <a:r>
              <a:rPr lang="en-US" dirty="0" err="1"/>
              <a:t>Feio</a:t>
            </a:r>
            <a:r>
              <a:rPr lang="en-US" dirty="0"/>
              <a:t>, oncologist at the Instituto </a:t>
            </a:r>
            <a:r>
              <a:rPr lang="en-US" dirty="0" err="1"/>
              <a:t>Paulista</a:t>
            </a:r>
            <a:r>
              <a:rPr lang="en-US" dirty="0"/>
              <a:t> de </a:t>
            </a:r>
            <a:r>
              <a:rPr lang="en-US" dirty="0" err="1"/>
              <a:t>Cancerologia</a:t>
            </a:r>
            <a:r>
              <a:rPr lang="en-US" dirty="0"/>
              <a:t> (IPC). Smoking is the leading risk factor, responsible for approximately 85% of cases.</a:t>
            </a:r>
          </a:p>
          <a:p>
            <a:pPr marL="742950" lvl="1" indent="-285750">
              <a:buFont typeface="Arial" panose="020B0604020202020204" pitchFamily="34" charset="0"/>
              <a:buChar char="•"/>
            </a:pPr>
            <a:r>
              <a:rPr lang="en-US" dirty="0"/>
              <a:t>Even for long-term smokers, quitting drastically reduces the risk.</a:t>
            </a:r>
          </a:p>
          <a:p>
            <a:pPr>
              <a:buFont typeface="Arial" panose="020B0604020202020204" pitchFamily="34" charset="0"/>
              <a:buChar char="•"/>
            </a:pPr>
            <a:r>
              <a:rPr lang="en-US" b="1" dirty="0"/>
              <a:t>Avoidance of Secondhand Smoke:</a:t>
            </a:r>
            <a:r>
              <a:rPr lang="en-US" dirty="0"/>
              <a:t> </a:t>
            </a:r>
          </a:p>
          <a:p>
            <a:pPr marL="742950" lvl="1" indent="-285750">
              <a:buFont typeface="Arial" panose="020B0604020202020204" pitchFamily="34" charset="0"/>
              <a:buChar char="•"/>
            </a:pPr>
            <a:r>
              <a:rPr lang="en-US" dirty="0"/>
              <a:t>Exposure to secondhand smoke also increases the risk. Therefore, it is essential to avoid environments with tobacco smoke.</a:t>
            </a:r>
          </a:p>
          <a:p>
            <a:pPr>
              <a:buFont typeface="Arial" panose="020B0604020202020204" pitchFamily="34" charset="0"/>
              <a:buChar char="•"/>
            </a:pPr>
            <a:r>
              <a:rPr lang="en-US" b="1" dirty="0"/>
              <a:t>Environment Free of Harmful Agents:</a:t>
            </a:r>
            <a:r>
              <a:rPr lang="en-US" dirty="0"/>
              <a:t> </a:t>
            </a:r>
          </a:p>
          <a:p>
            <a:pPr marL="742950" lvl="1" indent="-285750">
              <a:buFont typeface="Arial" panose="020B0604020202020204" pitchFamily="34" charset="0"/>
              <a:buChar char="•"/>
            </a:pPr>
            <a:r>
              <a:rPr lang="en-US" dirty="0"/>
              <a:t>Reducing exposure to carcinogenic agents, such as radon, asbestos, and certain industrial chemicals, is crucial.</a:t>
            </a:r>
          </a:p>
          <a:p>
            <a:pPr marL="742950" lvl="1" indent="-285750">
              <a:buFont typeface="Arial" panose="020B0604020202020204" pitchFamily="34" charset="0"/>
              <a:buChar char="•"/>
            </a:pPr>
            <a:r>
              <a:rPr lang="en-US" dirty="0"/>
              <a:t>In work environments with exposure to these substances, the use of personal protective equipment is indispensable.</a:t>
            </a:r>
          </a:p>
          <a:p>
            <a:pPr>
              <a:buFont typeface="Arial" panose="020B0604020202020204" pitchFamily="34" charset="0"/>
              <a:buChar char="•"/>
            </a:pPr>
            <a:r>
              <a:rPr lang="en-US" b="1" dirty="0"/>
              <a:t>Healthy Diet and Physical Exercise:</a:t>
            </a:r>
            <a:r>
              <a:rPr lang="en-US" dirty="0"/>
              <a:t> </a:t>
            </a:r>
          </a:p>
          <a:p>
            <a:pPr marL="742950" lvl="1" indent="-285750">
              <a:buFont typeface="Arial" panose="020B0604020202020204" pitchFamily="34" charset="0"/>
              <a:buChar char="•"/>
            </a:pPr>
            <a:r>
              <a:rPr lang="en-US" dirty="0"/>
              <a:t>A diet rich in fruits, vegetables, and legumes, combined with regular physical exercise, strengthens the immune system and contributes to lung health.</a:t>
            </a:r>
          </a:p>
          <a:p>
            <a:pPr>
              <a:buFont typeface="Arial" panose="020B0604020202020204" pitchFamily="34" charset="0"/>
              <a:buChar char="•"/>
            </a:pPr>
            <a:r>
              <a:rPr lang="en-US" b="1" dirty="0"/>
              <a:t>Screening and Early Diagnosis:</a:t>
            </a:r>
            <a:r>
              <a:rPr lang="en-US" dirty="0"/>
              <a:t> </a:t>
            </a:r>
          </a:p>
          <a:p>
            <a:pPr marL="742950" lvl="1" indent="-285750">
              <a:buFont typeface="Arial" panose="020B0604020202020204" pitchFamily="34" charset="0"/>
              <a:buChar char="•"/>
            </a:pPr>
            <a:r>
              <a:rPr lang="en-US" dirty="0"/>
              <a:t>For individuals at high risk (long-term smokers, family history), periodic screening with imaging tests can aid in the early detection of lung cancer.</a:t>
            </a:r>
          </a:p>
          <a:p>
            <a:pPr marL="742950" lvl="1" indent="-285750">
              <a:buFont typeface="Arial" panose="020B0604020202020204" pitchFamily="34" charset="0"/>
              <a:buChar char="•"/>
            </a:pPr>
            <a:r>
              <a:rPr lang="en-US" u="sng" dirty="0"/>
              <a:t>"Current guidelines recommend annual screenings for patients aged 50 to 80, who have smoked 20 or more cigarettes a day for at least 20 years, or who have quit smoking less than 15 years ago.“</a:t>
            </a:r>
          </a:p>
          <a:p>
            <a:pPr marL="742950" lvl="1" indent="-285750">
              <a:buFont typeface="Arial" panose="020B0604020202020204" pitchFamily="34" charset="0"/>
              <a:buChar char="•"/>
            </a:pPr>
            <a:endParaRPr lang="en-US" u="sng" dirty="0"/>
          </a:p>
          <a:p>
            <a:pPr>
              <a:buNone/>
            </a:pPr>
            <a:r>
              <a:rPr lang="en-US" sz="2800" b="1" dirty="0"/>
              <a:t>Importance of Information and Medical Follow-up:</a:t>
            </a:r>
          </a:p>
          <a:p>
            <a:pPr>
              <a:buNone/>
            </a:pPr>
            <a:endParaRPr lang="en-US" sz="2800" dirty="0"/>
          </a:p>
          <a:p>
            <a:pPr>
              <a:buFont typeface="Arial" panose="020B0604020202020204" pitchFamily="34" charset="0"/>
              <a:buChar char="•"/>
            </a:pPr>
            <a:r>
              <a:rPr lang="en-US" dirty="0"/>
              <a:t>Information is a powerful tool in lung cancer prevention. It is essential to seek knowledge about risk factors and preventive measures.</a:t>
            </a:r>
          </a:p>
          <a:p>
            <a:pPr>
              <a:buFont typeface="Arial" panose="020B0604020202020204" pitchFamily="34" charset="0"/>
              <a:buChar char="•"/>
            </a:pPr>
            <a:r>
              <a:rPr lang="en-US" dirty="0"/>
              <a:t>Regular medical follow-up is essential to monitor lung health and receive personalized guidance.</a:t>
            </a:r>
          </a:p>
          <a:p>
            <a:endParaRPr lang="pt-BR" dirty="0"/>
          </a:p>
        </p:txBody>
      </p:sp>
      <p:cxnSp>
        <p:nvCxnSpPr>
          <p:cNvPr id="9" name="Conector de Seta Reta 8">
            <a:extLst>
              <a:ext uri="{FF2B5EF4-FFF2-40B4-BE49-F238E27FC236}">
                <a16:creationId xmlns:a16="http://schemas.microsoft.com/office/drawing/2014/main" id="{BD8A4C7B-7A75-A0EE-3E51-6469B8E3EFA4}"/>
              </a:ext>
            </a:extLst>
          </p:cNvPr>
          <p:cNvCxnSpPr/>
          <p:nvPr/>
        </p:nvCxnSpPr>
        <p:spPr>
          <a:xfrm flipV="1">
            <a:off x="11180618" y="6497782"/>
            <a:ext cx="304800" cy="32558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CaixaDeTexto 9">
            <a:extLst>
              <a:ext uri="{FF2B5EF4-FFF2-40B4-BE49-F238E27FC236}">
                <a16:creationId xmlns:a16="http://schemas.microsoft.com/office/drawing/2014/main" id="{BEF70BCF-6204-9AC9-46BE-9661AFF46D9C}"/>
              </a:ext>
            </a:extLst>
          </p:cNvPr>
          <p:cNvSpPr txBox="1"/>
          <p:nvPr/>
        </p:nvSpPr>
        <p:spPr>
          <a:xfrm>
            <a:off x="10986654" y="5777345"/>
            <a:ext cx="2840182" cy="646331"/>
          </a:xfrm>
          <a:prstGeom prst="rect">
            <a:avLst/>
          </a:prstGeom>
          <a:noFill/>
        </p:spPr>
        <p:txBody>
          <a:bodyPr wrap="square" rtlCol="0">
            <a:spAutoFit/>
          </a:bodyPr>
          <a:lstStyle/>
          <a:p>
            <a:r>
              <a:rPr lang="pt-BR" dirty="0"/>
              <a:t>Referencias o texto com a fonte 1 do bloco de notas</a:t>
            </a:r>
          </a:p>
        </p:txBody>
      </p:sp>
    </p:spTree>
    <p:extLst>
      <p:ext uri="{BB962C8B-B14F-4D97-AF65-F5344CB8AC3E}">
        <p14:creationId xmlns:p14="http://schemas.microsoft.com/office/powerpoint/2010/main" val="2108076871"/>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5B839F44-D2C0-84EB-2A7A-0BE51B77C4CD}"/>
              </a:ext>
            </a:extLst>
          </p:cNvPr>
          <p:cNvSpPr/>
          <p:nvPr/>
        </p:nvSpPr>
        <p:spPr>
          <a:xfrm>
            <a:off x="0" y="-12192"/>
            <a:ext cx="12192000" cy="111556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Cantos Arredondados 2">
            <a:extLst>
              <a:ext uri="{FF2B5EF4-FFF2-40B4-BE49-F238E27FC236}">
                <a16:creationId xmlns:a16="http://schemas.microsoft.com/office/drawing/2014/main" id="{B7A77D20-2736-D3AA-701C-CA30275CBDFB}"/>
              </a:ext>
            </a:extLst>
          </p:cNvPr>
          <p:cNvSpPr/>
          <p:nvPr/>
        </p:nvSpPr>
        <p:spPr>
          <a:xfrm>
            <a:off x="194310" y="121388"/>
            <a:ext cx="1323594" cy="914400"/>
          </a:xfrm>
          <a:prstGeom prst="roundRect">
            <a:avLst>
              <a:gd name="adj" fmla="val 50000"/>
            </a:avLst>
          </a:prstGeom>
          <a:solidFill>
            <a:schemeClr val="bg1"/>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 name="Imagem 3">
            <a:extLst>
              <a:ext uri="{FF2B5EF4-FFF2-40B4-BE49-F238E27FC236}">
                <a16:creationId xmlns:a16="http://schemas.microsoft.com/office/drawing/2014/main" id="{E41FB1F5-E06C-5AC9-1B2B-67DDF47A54C3}"/>
              </a:ext>
            </a:extLst>
          </p:cNvPr>
          <p:cNvPicPr>
            <a:picLocks noChangeAspect="1"/>
          </p:cNvPicPr>
          <p:nvPr/>
        </p:nvPicPr>
        <p:blipFill>
          <a:blip r:embed="rId2">
            <a:duotone>
              <a:schemeClr val="accent6">
                <a:shade val="45000"/>
                <a:satMod val="135000"/>
              </a:schemeClr>
              <a:prstClr val="white"/>
            </a:duotone>
          </a:blip>
          <a:stretch>
            <a:fillRect/>
          </a:stretch>
        </p:blipFill>
        <p:spPr>
          <a:xfrm>
            <a:off x="515402" y="81678"/>
            <a:ext cx="681409" cy="610797"/>
          </a:xfrm>
          <a:prstGeom prst="rect">
            <a:avLst/>
          </a:prstGeom>
        </p:spPr>
      </p:pic>
      <p:sp>
        <p:nvSpPr>
          <p:cNvPr id="5" name="CaixaDeTexto 4">
            <a:extLst>
              <a:ext uri="{FF2B5EF4-FFF2-40B4-BE49-F238E27FC236}">
                <a16:creationId xmlns:a16="http://schemas.microsoft.com/office/drawing/2014/main" id="{03B9A9C5-253D-98B1-B703-3EBC8D816F91}"/>
              </a:ext>
            </a:extLst>
          </p:cNvPr>
          <p:cNvSpPr txBox="1"/>
          <p:nvPr/>
        </p:nvSpPr>
        <p:spPr>
          <a:xfrm>
            <a:off x="2033306" y="498293"/>
            <a:ext cx="9826185" cy="369332"/>
          </a:xfrm>
          <a:prstGeom prst="rect">
            <a:avLst/>
          </a:prstGeom>
          <a:noFill/>
        </p:spPr>
        <p:txBody>
          <a:bodyPr wrap="square" rtlCol="0">
            <a:spAutoFit/>
          </a:bodyPr>
          <a:lstStyle/>
          <a:p>
            <a:r>
              <a:rPr lang="pt-BR" dirty="0" err="1">
                <a:solidFill>
                  <a:schemeClr val="bg1"/>
                </a:solidFill>
              </a:rPr>
              <a:t>About</a:t>
            </a:r>
            <a:r>
              <a:rPr lang="pt-BR" dirty="0">
                <a:solidFill>
                  <a:schemeClr val="bg1"/>
                </a:solidFill>
              </a:rPr>
              <a:t> Us                              Lung </a:t>
            </a:r>
            <a:r>
              <a:rPr lang="pt-BR" dirty="0" err="1">
                <a:solidFill>
                  <a:schemeClr val="bg1"/>
                </a:solidFill>
              </a:rPr>
              <a:t>Cancer</a:t>
            </a:r>
            <a:r>
              <a:rPr lang="pt-BR" dirty="0">
                <a:solidFill>
                  <a:schemeClr val="bg1"/>
                </a:solidFill>
              </a:rPr>
              <a:t>                       </a:t>
            </a:r>
            <a:r>
              <a:rPr lang="pt-BR" dirty="0" err="1">
                <a:solidFill>
                  <a:schemeClr val="bg1"/>
                </a:solidFill>
              </a:rPr>
              <a:t>Preventive</a:t>
            </a:r>
            <a:r>
              <a:rPr lang="pt-BR" dirty="0">
                <a:solidFill>
                  <a:schemeClr val="bg1"/>
                </a:solidFill>
              </a:rPr>
              <a:t> </a:t>
            </a:r>
            <a:r>
              <a:rPr lang="pt-BR" dirty="0" err="1">
                <a:solidFill>
                  <a:schemeClr val="bg1"/>
                </a:solidFill>
              </a:rPr>
              <a:t>Care</a:t>
            </a:r>
            <a:r>
              <a:rPr lang="pt-BR" dirty="0">
                <a:solidFill>
                  <a:schemeClr val="bg1"/>
                </a:solidFill>
              </a:rPr>
              <a:t>                         </a:t>
            </a:r>
            <a:r>
              <a:rPr lang="pt-BR" b="1" dirty="0" err="1">
                <a:solidFill>
                  <a:schemeClr val="bg1"/>
                </a:solidFill>
              </a:rPr>
              <a:t>Predict</a:t>
            </a:r>
            <a:r>
              <a:rPr lang="pt-BR" b="1" dirty="0">
                <a:solidFill>
                  <a:schemeClr val="bg1"/>
                </a:solidFill>
              </a:rPr>
              <a:t> Lung </a:t>
            </a:r>
            <a:r>
              <a:rPr lang="pt-BR" b="1" dirty="0" err="1">
                <a:solidFill>
                  <a:schemeClr val="bg1"/>
                </a:solidFill>
              </a:rPr>
              <a:t>Cancer</a:t>
            </a:r>
            <a:endParaRPr lang="pt-BR" b="1" dirty="0">
              <a:solidFill>
                <a:schemeClr val="bg1"/>
              </a:solidFill>
            </a:endParaRPr>
          </a:p>
        </p:txBody>
      </p:sp>
      <p:sp>
        <p:nvSpPr>
          <p:cNvPr id="6" name="CaixaDeTexto 5">
            <a:extLst>
              <a:ext uri="{FF2B5EF4-FFF2-40B4-BE49-F238E27FC236}">
                <a16:creationId xmlns:a16="http://schemas.microsoft.com/office/drawing/2014/main" id="{8164B741-E4B4-C410-62D0-8319601013DF}"/>
              </a:ext>
            </a:extLst>
          </p:cNvPr>
          <p:cNvSpPr txBox="1"/>
          <p:nvPr/>
        </p:nvSpPr>
        <p:spPr>
          <a:xfrm>
            <a:off x="194310" y="682959"/>
            <a:ext cx="1323594" cy="276999"/>
          </a:xfrm>
          <a:prstGeom prst="rect">
            <a:avLst/>
          </a:prstGeom>
          <a:noFill/>
        </p:spPr>
        <p:txBody>
          <a:bodyPr wrap="square" rtlCol="0">
            <a:spAutoFit/>
          </a:bodyPr>
          <a:lstStyle/>
          <a:p>
            <a:pPr algn="ctr"/>
            <a:r>
              <a:rPr lang="pt-BR" sz="1200" dirty="0">
                <a:solidFill>
                  <a:schemeClr val="accent6">
                    <a:lumMod val="50000"/>
                  </a:schemeClr>
                </a:solidFill>
              </a:rPr>
              <a:t>Lung Network</a:t>
            </a:r>
          </a:p>
        </p:txBody>
      </p:sp>
      <p:sp>
        <p:nvSpPr>
          <p:cNvPr id="7" name="Retângulo 6">
            <a:extLst>
              <a:ext uri="{FF2B5EF4-FFF2-40B4-BE49-F238E27FC236}">
                <a16:creationId xmlns:a16="http://schemas.microsoft.com/office/drawing/2014/main" id="{51EE90DA-FAEC-73C1-3D30-6EB5DC4D2727}"/>
              </a:ext>
            </a:extLst>
          </p:cNvPr>
          <p:cNvSpPr/>
          <p:nvPr/>
        </p:nvSpPr>
        <p:spPr>
          <a:xfrm>
            <a:off x="1517904" y="1376753"/>
            <a:ext cx="9263371" cy="6132411"/>
          </a:xfrm>
          <a:prstGeom prst="rect">
            <a:avLst/>
          </a:prstGeom>
          <a:solidFill>
            <a:schemeClr val="bg1"/>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a:extLst>
              <a:ext uri="{FF2B5EF4-FFF2-40B4-BE49-F238E27FC236}">
                <a16:creationId xmlns:a16="http://schemas.microsoft.com/office/drawing/2014/main" id="{9F69DDCC-5876-EAE9-36E8-BE412C50430A}"/>
              </a:ext>
            </a:extLst>
          </p:cNvPr>
          <p:cNvSpPr txBox="1"/>
          <p:nvPr/>
        </p:nvSpPr>
        <p:spPr>
          <a:xfrm>
            <a:off x="2033306" y="1517104"/>
            <a:ext cx="4400425" cy="369332"/>
          </a:xfrm>
          <a:prstGeom prst="rect">
            <a:avLst/>
          </a:prstGeom>
          <a:noFill/>
        </p:spPr>
        <p:txBody>
          <a:bodyPr wrap="square" rtlCol="0">
            <a:spAutoFit/>
          </a:bodyPr>
          <a:lstStyle/>
          <a:p>
            <a:r>
              <a:rPr lang="pt-BR" dirty="0" err="1"/>
              <a:t>Diagnostic</a:t>
            </a:r>
            <a:r>
              <a:rPr lang="pt-BR" dirty="0"/>
              <a:t> Forecast</a:t>
            </a:r>
          </a:p>
        </p:txBody>
      </p:sp>
      <p:cxnSp>
        <p:nvCxnSpPr>
          <p:cNvPr id="18" name="Conector reto 17">
            <a:extLst>
              <a:ext uri="{FF2B5EF4-FFF2-40B4-BE49-F238E27FC236}">
                <a16:creationId xmlns:a16="http://schemas.microsoft.com/office/drawing/2014/main" id="{E8390E52-9652-FD38-98D2-63B0208BF79A}"/>
              </a:ext>
            </a:extLst>
          </p:cNvPr>
          <p:cNvCxnSpPr/>
          <p:nvPr/>
        </p:nvCxnSpPr>
        <p:spPr>
          <a:xfrm>
            <a:off x="1517904" y="2027589"/>
            <a:ext cx="9263371" cy="0"/>
          </a:xfrm>
          <a:prstGeom prst="line">
            <a:avLst/>
          </a:prstGeom>
          <a:ln>
            <a:solidFill>
              <a:schemeClr val="accent3"/>
            </a:solidFill>
          </a:ln>
        </p:spPr>
        <p:style>
          <a:lnRef idx="2">
            <a:schemeClr val="accent6"/>
          </a:lnRef>
          <a:fillRef idx="0">
            <a:schemeClr val="accent6"/>
          </a:fillRef>
          <a:effectRef idx="1">
            <a:schemeClr val="accent6"/>
          </a:effectRef>
          <a:fontRef idx="minor">
            <a:schemeClr val="tx1"/>
          </a:fontRef>
        </p:style>
      </p:cxnSp>
      <p:sp>
        <p:nvSpPr>
          <p:cNvPr id="19" name="CaixaDeTexto 18">
            <a:extLst>
              <a:ext uri="{FF2B5EF4-FFF2-40B4-BE49-F238E27FC236}">
                <a16:creationId xmlns:a16="http://schemas.microsoft.com/office/drawing/2014/main" id="{323919FC-E823-E589-46A4-3E0935644C5D}"/>
              </a:ext>
            </a:extLst>
          </p:cNvPr>
          <p:cNvSpPr txBox="1"/>
          <p:nvPr/>
        </p:nvSpPr>
        <p:spPr>
          <a:xfrm>
            <a:off x="2033305" y="2355273"/>
            <a:ext cx="2663385" cy="307777"/>
          </a:xfrm>
          <a:prstGeom prst="rect">
            <a:avLst/>
          </a:prstGeom>
          <a:noFill/>
        </p:spPr>
        <p:txBody>
          <a:bodyPr wrap="square" rtlCol="0">
            <a:spAutoFit/>
          </a:bodyPr>
          <a:lstStyle/>
          <a:p>
            <a:r>
              <a:rPr lang="pt-BR" sz="1400" dirty="0"/>
              <a:t>Complete Name:</a:t>
            </a:r>
          </a:p>
        </p:txBody>
      </p:sp>
      <p:sp>
        <p:nvSpPr>
          <p:cNvPr id="20" name="Retângulo 19">
            <a:extLst>
              <a:ext uri="{FF2B5EF4-FFF2-40B4-BE49-F238E27FC236}">
                <a16:creationId xmlns:a16="http://schemas.microsoft.com/office/drawing/2014/main" id="{762E0A32-8EAA-6426-C97C-57D639F2BFB9}"/>
              </a:ext>
            </a:extLst>
          </p:cNvPr>
          <p:cNvSpPr/>
          <p:nvPr/>
        </p:nvSpPr>
        <p:spPr>
          <a:xfrm>
            <a:off x="2033305" y="2663050"/>
            <a:ext cx="8125390" cy="307767"/>
          </a:xfrm>
          <a:prstGeom prst="rect">
            <a:avLst/>
          </a:prstGeom>
          <a:solidFill>
            <a:schemeClr val="bg1"/>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CaixaDeTexto 20">
            <a:extLst>
              <a:ext uri="{FF2B5EF4-FFF2-40B4-BE49-F238E27FC236}">
                <a16:creationId xmlns:a16="http://schemas.microsoft.com/office/drawing/2014/main" id="{CE482C65-CA6B-45C5-0485-90CF2FC80A9F}"/>
              </a:ext>
            </a:extLst>
          </p:cNvPr>
          <p:cNvSpPr txBox="1"/>
          <p:nvPr/>
        </p:nvSpPr>
        <p:spPr>
          <a:xfrm>
            <a:off x="2033305" y="2924909"/>
            <a:ext cx="2663385" cy="307777"/>
          </a:xfrm>
          <a:prstGeom prst="rect">
            <a:avLst/>
          </a:prstGeom>
          <a:noFill/>
        </p:spPr>
        <p:txBody>
          <a:bodyPr wrap="square" rtlCol="0">
            <a:spAutoFit/>
          </a:bodyPr>
          <a:lstStyle/>
          <a:p>
            <a:r>
              <a:rPr lang="pt-BR" sz="1400" dirty="0"/>
              <a:t>Complete Name:</a:t>
            </a:r>
          </a:p>
        </p:txBody>
      </p:sp>
      <p:sp>
        <p:nvSpPr>
          <p:cNvPr id="22" name="Retângulo 21">
            <a:extLst>
              <a:ext uri="{FF2B5EF4-FFF2-40B4-BE49-F238E27FC236}">
                <a16:creationId xmlns:a16="http://schemas.microsoft.com/office/drawing/2014/main" id="{D7B6F10A-55C1-73F4-9E3C-F27114DD0274}"/>
              </a:ext>
            </a:extLst>
          </p:cNvPr>
          <p:cNvSpPr/>
          <p:nvPr/>
        </p:nvSpPr>
        <p:spPr>
          <a:xfrm>
            <a:off x="2033305" y="3232686"/>
            <a:ext cx="8125390" cy="307767"/>
          </a:xfrm>
          <a:prstGeom prst="rect">
            <a:avLst/>
          </a:prstGeom>
          <a:solidFill>
            <a:schemeClr val="bg1"/>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a:extLst>
              <a:ext uri="{FF2B5EF4-FFF2-40B4-BE49-F238E27FC236}">
                <a16:creationId xmlns:a16="http://schemas.microsoft.com/office/drawing/2014/main" id="{C0DA0F26-02A5-E03A-E874-26F1034FC93E}"/>
              </a:ext>
            </a:extLst>
          </p:cNvPr>
          <p:cNvSpPr txBox="1"/>
          <p:nvPr/>
        </p:nvSpPr>
        <p:spPr>
          <a:xfrm>
            <a:off x="2033305" y="3522023"/>
            <a:ext cx="2663385" cy="307777"/>
          </a:xfrm>
          <a:prstGeom prst="rect">
            <a:avLst/>
          </a:prstGeom>
          <a:noFill/>
        </p:spPr>
        <p:txBody>
          <a:bodyPr wrap="square" rtlCol="0">
            <a:spAutoFit/>
          </a:bodyPr>
          <a:lstStyle/>
          <a:p>
            <a:r>
              <a:rPr lang="pt-BR" sz="1400" dirty="0"/>
              <a:t>Complete Name:</a:t>
            </a:r>
          </a:p>
        </p:txBody>
      </p:sp>
      <p:sp>
        <p:nvSpPr>
          <p:cNvPr id="24" name="Retângulo 23">
            <a:extLst>
              <a:ext uri="{FF2B5EF4-FFF2-40B4-BE49-F238E27FC236}">
                <a16:creationId xmlns:a16="http://schemas.microsoft.com/office/drawing/2014/main" id="{0133D477-6B66-F659-7F5E-284798C205E0}"/>
              </a:ext>
            </a:extLst>
          </p:cNvPr>
          <p:cNvSpPr/>
          <p:nvPr/>
        </p:nvSpPr>
        <p:spPr>
          <a:xfrm>
            <a:off x="2033305" y="3829800"/>
            <a:ext cx="8125390" cy="307767"/>
          </a:xfrm>
          <a:prstGeom prst="rect">
            <a:avLst/>
          </a:prstGeom>
          <a:solidFill>
            <a:schemeClr val="bg1"/>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CaixaDeTexto 24">
            <a:extLst>
              <a:ext uri="{FF2B5EF4-FFF2-40B4-BE49-F238E27FC236}">
                <a16:creationId xmlns:a16="http://schemas.microsoft.com/office/drawing/2014/main" id="{576434C3-7077-59B8-E4E4-9262A629C1D6}"/>
              </a:ext>
            </a:extLst>
          </p:cNvPr>
          <p:cNvSpPr txBox="1"/>
          <p:nvPr/>
        </p:nvSpPr>
        <p:spPr>
          <a:xfrm>
            <a:off x="2033305" y="4143744"/>
            <a:ext cx="2663385" cy="307777"/>
          </a:xfrm>
          <a:prstGeom prst="rect">
            <a:avLst/>
          </a:prstGeom>
          <a:noFill/>
        </p:spPr>
        <p:txBody>
          <a:bodyPr wrap="square" rtlCol="0">
            <a:spAutoFit/>
          </a:bodyPr>
          <a:lstStyle/>
          <a:p>
            <a:r>
              <a:rPr lang="pt-BR" sz="1400" dirty="0"/>
              <a:t>Complete Name:</a:t>
            </a:r>
          </a:p>
        </p:txBody>
      </p:sp>
      <p:sp>
        <p:nvSpPr>
          <p:cNvPr id="26" name="Retângulo 25">
            <a:extLst>
              <a:ext uri="{FF2B5EF4-FFF2-40B4-BE49-F238E27FC236}">
                <a16:creationId xmlns:a16="http://schemas.microsoft.com/office/drawing/2014/main" id="{61AC766A-E87C-D2F3-A5C4-DF2DD45C9BB1}"/>
              </a:ext>
            </a:extLst>
          </p:cNvPr>
          <p:cNvSpPr/>
          <p:nvPr/>
        </p:nvSpPr>
        <p:spPr>
          <a:xfrm>
            <a:off x="2033305" y="4451521"/>
            <a:ext cx="8125390" cy="307767"/>
          </a:xfrm>
          <a:prstGeom prst="rect">
            <a:avLst/>
          </a:prstGeom>
          <a:solidFill>
            <a:schemeClr val="bg1"/>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837F6431-F284-2AF4-E36E-F9E8152A5BC7}"/>
              </a:ext>
            </a:extLst>
          </p:cNvPr>
          <p:cNvSpPr txBox="1"/>
          <p:nvPr/>
        </p:nvSpPr>
        <p:spPr>
          <a:xfrm>
            <a:off x="5669823" y="4837697"/>
            <a:ext cx="426177" cy="369332"/>
          </a:xfrm>
          <a:prstGeom prst="rect">
            <a:avLst/>
          </a:prstGeom>
          <a:noFill/>
        </p:spPr>
        <p:txBody>
          <a:bodyPr wrap="square" rtlCol="0">
            <a:spAutoFit/>
          </a:bodyPr>
          <a:lstStyle/>
          <a:p>
            <a:r>
              <a:rPr lang="pt-BR" dirty="0"/>
              <a:t>...</a:t>
            </a:r>
          </a:p>
        </p:txBody>
      </p:sp>
      <p:cxnSp>
        <p:nvCxnSpPr>
          <p:cNvPr id="28" name="Conector reto 27">
            <a:extLst>
              <a:ext uri="{FF2B5EF4-FFF2-40B4-BE49-F238E27FC236}">
                <a16:creationId xmlns:a16="http://schemas.microsoft.com/office/drawing/2014/main" id="{378DF825-EADE-4B86-40BF-53375D62FABF}"/>
              </a:ext>
            </a:extLst>
          </p:cNvPr>
          <p:cNvCxnSpPr/>
          <p:nvPr/>
        </p:nvCxnSpPr>
        <p:spPr>
          <a:xfrm>
            <a:off x="1517904" y="5576508"/>
            <a:ext cx="9263371" cy="0"/>
          </a:xfrm>
          <a:prstGeom prst="line">
            <a:avLst/>
          </a:prstGeom>
          <a:ln>
            <a:solidFill>
              <a:schemeClr val="accent3"/>
            </a:solidFill>
          </a:ln>
        </p:spPr>
        <p:style>
          <a:lnRef idx="2">
            <a:schemeClr val="accent6"/>
          </a:lnRef>
          <a:fillRef idx="0">
            <a:schemeClr val="accent6"/>
          </a:fillRef>
          <a:effectRef idx="1">
            <a:schemeClr val="accent6"/>
          </a:effectRef>
          <a:fontRef idx="minor">
            <a:schemeClr val="tx1"/>
          </a:fontRef>
        </p:style>
      </p:cxnSp>
      <p:sp>
        <p:nvSpPr>
          <p:cNvPr id="29" name="Retângulo 28">
            <a:extLst>
              <a:ext uri="{FF2B5EF4-FFF2-40B4-BE49-F238E27FC236}">
                <a16:creationId xmlns:a16="http://schemas.microsoft.com/office/drawing/2014/main" id="{BF432613-690A-F089-7AD3-4CCF414C9B60}"/>
              </a:ext>
            </a:extLst>
          </p:cNvPr>
          <p:cNvSpPr/>
          <p:nvPr/>
        </p:nvSpPr>
        <p:spPr>
          <a:xfrm>
            <a:off x="8652996" y="5151490"/>
            <a:ext cx="1505699" cy="369325"/>
          </a:xfrm>
          <a:prstGeom prst="rect">
            <a:avLst/>
          </a:prstGeom>
          <a:solidFill>
            <a:schemeClr val="bg1"/>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CaixaDeTexto 29">
            <a:extLst>
              <a:ext uri="{FF2B5EF4-FFF2-40B4-BE49-F238E27FC236}">
                <a16:creationId xmlns:a16="http://schemas.microsoft.com/office/drawing/2014/main" id="{AB3ABA28-4894-7AE6-3814-3027A3760EBD}"/>
              </a:ext>
            </a:extLst>
          </p:cNvPr>
          <p:cNvSpPr txBox="1"/>
          <p:nvPr/>
        </p:nvSpPr>
        <p:spPr>
          <a:xfrm>
            <a:off x="8994476" y="5151490"/>
            <a:ext cx="822738" cy="369332"/>
          </a:xfrm>
          <a:prstGeom prst="rect">
            <a:avLst/>
          </a:prstGeom>
          <a:noFill/>
        </p:spPr>
        <p:txBody>
          <a:bodyPr wrap="square" rtlCol="0">
            <a:spAutoFit/>
          </a:bodyPr>
          <a:lstStyle/>
          <a:p>
            <a:r>
              <a:rPr lang="pt-BR" dirty="0" err="1"/>
              <a:t>Send</a:t>
            </a:r>
            <a:endParaRPr lang="pt-BR" dirty="0"/>
          </a:p>
        </p:txBody>
      </p:sp>
      <p:sp>
        <p:nvSpPr>
          <p:cNvPr id="31" name="CaixaDeTexto 30">
            <a:extLst>
              <a:ext uri="{FF2B5EF4-FFF2-40B4-BE49-F238E27FC236}">
                <a16:creationId xmlns:a16="http://schemas.microsoft.com/office/drawing/2014/main" id="{277573CC-91AA-5A7D-03EB-739AEA5A1BBA}"/>
              </a:ext>
            </a:extLst>
          </p:cNvPr>
          <p:cNvSpPr txBox="1"/>
          <p:nvPr/>
        </p:nvSpPr>
        <p:spPr>
          <a:xfrm>
            <a:off x="1734600" y="5616946"/>
            <a:ext cx="6536563" cy="1723549"/>
          </a:xfrm>
          <a:prstGeom prst="rect">
            <a:avLst/>
          </a:prstGeom>
          <a:noFill/>
        </p:spPr>
        <p:txBody>
          <a:bodyPr wrap="square" rtlCol="0">
            <a:spAutoFit/>
          </a:bodyPr>
          <a:lstStyle/>
          <a:p>
            <a:r>
              <a:rPr lang="pt-BR" dirty="0" err="1"/>
              <a:t>Result</a:t>
            </a:r>
            <a:r>
              <a:rPr lang="pt-BR" dirty="0"/>
              <a:t>:</a:t>
            </a:r>
          </a:p>
          <a:p>
            <a:endParaRPr lang="pt-BR" dirty="0"/>
          </a:p>
          <a:p>
            <a:r>
              <a:rPr lang="pt-BR" sz="1400" dirty="0" err="1"/>
              <a:t>Pascient</a:t>
            </a:r>
            <a:r>
              <a:rPr lang="pt-BR" sz="1400" dirty="0"/>
              <a:t>: </a:t>
            </a:r>
          </a:p>
          <a:p>
            <a:endParaRPr lang="pt-BR" sz="1400" dirty="0"/>
          </a:p>
          <a:p>
            <a:r>
              <a:rPr lang="pt-BR" sz="1400" dirty="0" err="1"/>
              <a:t>Diagnostic</a:t>
            </a:r>
            <a:r>
              <a:rPr lang="pt-BR" sz="1400" dirty="0"/>
              <a:t>:</a:t>
            </a:r>
          </a:p>
          <a:p>
            <a:endParaRPr lang="pt-BR" sz="1400" dirty="0"/>
          </a:p>
          <a:p>
            <a:r>
              <a:rPr lang="pt-BR" sz="1400" dirty="0" err="1"/>
              <a:t>Probabiliy</a:t>
            </a:r>
            <a:r>
              <a:rPr lang="pt-BR" sz="1400" dirty="0"/>
              <a:t>: </a:t>
            </a:r>
          </a:p>
        </p:txBody>
      </p:sp>
      <p:sp>
        <p:nvSpPr>
          <p:cNvPr id="32" name="Retângulo 31">
            <a:extLst>
              <a:ext uri="{FF2B5EF4-FFF2-40B4-BE49-F238E27FC236}">
                <a16:creationId xmlns:a16="http://schemas.microsoft.com/office/drawing/2014/main" id="{C0C16930-63BD-7E69-C093-47638CA61BA7}"/>
              </a:ext>
            </a:extLst>
          </p:cNvPr>
          <p:cNvSpPr/>
          <p:nvPr/>
        </p:nvSpPr>
        <p:spPr>
          <a:xfrm>
            <a:off x="5832764" y="5874327"/>
            <a:ext cx="4325931" cy="1368755"/>
          </a:xfrm>
          <a:prstGeom prst="rect">
            <a:avLst/>
          </a:prstGeom>
          <a:solidFill>
            <a:schemeClr val="bg1"/>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CaixaDeTexto 32">
            <a:extLst>
              <a:ext uri="{FF2B5EF4-FFF2-40B4-BE49-F238E27FC236}">
                <a16:creationId xmlns:a16="http://schemas.microsoft.com/office/drawing/2014/main" id="{661A5F90-F404-56C4-5E4E-17E95BE84DA9}"/>
              </a:ext>
            </a:extLst>
          </p:cNvPr>
          <p:cNvSpPr txBox="1"/>
          <p:nvPr/>
        </p:nvSpPr>
        <p:spPr>
          <a:xfrm>
            <a:off x="6487490" y="6118204"/>
            <a:ext cx="3070050" cy="646331"/>
          </a:xfrm>
          <a:prstGeom prst="rect">
            <a:avLst/>
          </a:prstGeom>
          <a:noFill/>
        </p:spPr>
        <p:txBody>
          <a:bodyPr wrap="square" rtlCol="0">
            <a:spAutoFit/>
          </a:bodyPr>
          <a:lstStyle/>
          <a:p>
            <a:r>
              <a:rPr lang="pt-BR" dirty="0"/>
              <a:t>Mensagem personalizada baseada no resultado</a:t>
            </a:r>
          </a:p>
        </p:txBody>
      </p:sp>
    </p:spTree>
    <p:extLst>
      <p:ext uri="{BB962C8B-B14F-4D97-AF65-F5344CB8AC3E}">
        <p14:creationId xmlns:p14="http://schemas.microsoft.com/office/powerpoint/2010/main" val="183069467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1228</Words>
  <Application>Microsoft Office PowerPoint</Application>
  <PresentationFormat>Widescreen</PresentationFormat>
  <Paragraphs>97</Paragraphs>
  <Slides>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5</vt:i4>
      </vt:variant>
    </vt:vector>
  </HeadingPairs>
  <TitlesOfParts>
    <vt:vector size="10" baseType="lpstr">
      <vt:lpstr>Aptos</vt:lpstr>
      <vt:lpstr>Aptos Display</vt:lpstr>
      <vt:lpstr>Arial</vt:lpstr>
      <vt:lpstr>Source Sans Pro</vt:lpstr>
      <vt:lpstr>Tema do Office</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LUCCA SENA</dc:creator>
  <cp:lastModifiedBy>LUCCA SENA</cp:lastModifiedBy>
  <cp:revision>1</cp:revision>
  <dcterms:created xsi:type="dcterms:W3CDTF">2025-03-11T21:56:08Z</dcterms:created>
  <dcterms:modified xsi:type="dcterms:W3CDTF">2025-03-11T23:22:03Z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2025-03-11T23:21:21Z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38ae2f02-5710-4e12-80bb-83600c3fdf1e</vt:lpwstr>
  </property>
  <property fmtid="{D5CDD505-2E9C-101B-9397-08002B2CF9AE}" pid="7" name="MSIP_Label_defa4170-0d19-0005-0004-bc88714345d2_ActionId">
    <vt:lpwstr>d08f6845-0596-4d55-9cd1-5bd610346e48</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