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1430000" cy="6438900"/>
  <p:notesSz cx="11430000" cy="6438900"/>
  <p:embeddedFontLst>
    <p:embeddedFont>
      <p:font typeface="EBNBEG+Barlow-Bold" panose="02000500000000000000"/>
      <p:regular r:id="rId14"/>
    </p:embeddedFont>
    <p:embeddedFont>
      <p:font typeface="UWSBKB+Montserrat-Bold" panose="02000500000000000000"/>
      <p:regular r:id="rId15"/>
    </p:embeddedFont>
    <p:embeddedFont>
      <p:font typeface="OUHRSS+Barlow-Bold" panose="02000500000000000000"/>
      <p:regular r:id="rId16"/>
    </p:embeddedFont>
    <p:embeddedFont>
      <p:font typeface="QBIFKU+Montserrat-Regular" panose="02000500000000000000"/>
      <p:regular r:id="rId17"/>
    </p:embeddedFont>
    <p:embeddedFont>
      <p:font typeface="NMHOMA+Montserrat-Bold" panose="02000500000000000000"/>
      <p:regular r:id="rId18"/>
    </p:embeddedFont>
    <p:embeddedFont>
      <p:font typeface="TWWMNS+Barlow-Bold" panose="02000500000000000000"/>
      <p:regular r:id="rId19"/>
    </p:embeddedFont>
    <p:embeddedFont>
      <p:font typeface="PEJOTD+Montserrat-Regular" panose="02000500000000000000"/>
      <p:regular r:id="rId20"/>
    </p:embeddedFont>
    <p:embeddedFont>
      <p:font typeface="MKKTIU+Barlow-Bold" panose="02000500000000000000"/>
      <p:regular r:id="rId21"/>
    </p:embeddedFont>
    <p:embeddedFont>
      <p:font typeface="CFVBIU+Montserrat-Regular" panose="02000500000000000000"/>
      <p:regular r:id="rId22"/>
    </p:embeddedFont>
    <p:embeddedFont>
      <p:font typeface="NGIHRU+Barlow-Bold" panose="02000500000000000000"/>
      <p:regular r:id="rId23"/>
    </p:embeddedFont>
    <p:embeddedFont>
      <p:font typeface="MMVFRF+Montserrat-Regular" panose="02000500000000000000"/>
      <p:regular r:id="rId24"/>
    </p:embeddedFont>
    <p:embeddedFont>
      <p:font typeface="BOEPRL+Barlow-Bold" panose="02000500000000000000"/>
      <p:regular r:id="rId25"/>
    </p:embeddedFont>
    <p:embeddedFont>
      <p:font typeface="GJNTAL+Montserrat-Regular" panose="02000500000000000000"/>
      <p:regular r:id="rId26"/>
    </p:embeddedFont>
    <p:embeddedFont>
      <p:font typeface="RCSRBA+Barlow-Bold" panose="02000500000000000000"/>
      <p:regular r:id="rId27"/>
    </p:embeddedFont>
    <p:embeddedFont>
      <p:font typeface="EUDMRF+Montserrat-Regular" panose="02000500000000000000"/>
      <p:regular r:id="rId28"/>
    </p:embeddedFont>
    <p:embeddedFont>
      <p:font typeface="JPDJHG+Barlow-Bold" panose="02000500000000000000"/>
      <p:regular r:id="rId29"/>
    </p:embeddedFont>
    <p:embeddedFont>
      <p:font typeface="NVPJWP+Montserrat-Regular" panose="02000500000000000000"/>
      <p:regular r:id="rId30"/>
    </p:embeddedFont>
    <p:embeddedFont>
      <p:font typeface="Calibri" panose="020F0502020204030204" charset="0"/>
      <p:regular r:id="rId31"/>
      <p:bold r:id="rId32"/>
      <p:italic r:id="rId33"/>
      <p:boldItalic r:id="rId34"/>
    </p:embeddedFont>
  </p:embeddedFontLst>
  <p:custDataLst>
    <p:tags r:id="rId35"/>
  </p:custDataLst>
  <p:defaultTextStyle/>
  <p:extLst>
    <p:ext uri="{EFAFB233-063F-42B5-8137-9DF3F51BA10A}">
      <p15:sldGuideLst xmlns:p15="http://schemas.microsoft.com/office/powerpoint/2012/main">
        <p15:guide id="1" orient="horz" pos="3156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-2482" y="-91"/>
      </p:cViewPr>
      <p:guideLst>
        <p:guide orient="horz" pos="3156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1.xml"/><Relationship Id="rId34" Type="http://schemas.openxmlformats.org/officeDocument/2006/relationships/font" Target="fonts/font21.fntdata"/><Relationship Id="rId33" Type="http://schemas.openxmlformats.org/officeDocument/2006/relationships/font" Target="fonts/font20.fntdata"/><Relationship Id="rId32" Type="http://schemas.openxmlformats.org/officeDocument/2006/relationships/font" Target="fonts/font19.fntdata"/><Relationship Id="rId31" Type="http://schemas.openxmlformats.org/officeDocument/2006/relationships/font" Target="fonts/font18.fntdata"/><Relationship Id="rId30" Type="http://schemas.openxmlformats.org/officeDocument/2006/relationships/font" Target="fonts/font17.fntdata"/><Relationship Id="rId3" Type="http://schemas.openxmlformats.org/officeDocument/2006/relationships/slide" Target="slides/slide1.xml"/><Relationship Id="rId29" Type="http://schemas.openxmlformats.org/officeDocument/2006/relationships/font" Target="fonts/font16.fntdata"/><Relationship Id="rId28" Type="http://schemas.openxmlformats.org/officeDocument/2006/relationships/font" Target="fonts/font15.fntdata"/><Relationship Id="rId27" Type="http://schemas.openxmlformats.org/officeDocument/2006/relationships/font" Target="fonts/font14.fntdata"/><Relationship Id="rId26" Type="http://schemas.openxmlformats.org/officeDocument/2006/relationships/font" Target="fonts/font13.fntdata"/><Relationship Id="rId25" Type="http://schemas.openxmlformats.org/officeDocument/2006/relationships/font" Target="fonts/font12.fntdata"/><Relationship Id="rId24" Type="http://schemas.openxmlformats.org/officeDocument/2006/relationships/font" Target="fonts/font11.fntdata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11430000" cy="64389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56264" y="1865376"/>
            <a:ext cx="5604081" cy="108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0"/>
              </a:lnSpc>
              <a:spcBef>
                <a:spcPts val="50"/>
              </a:spcBef>
              <a:spcAft>
                <a:spcPct val="0"/>
              </a:spcAft>
            </a:pPr>
            <a:r>
              <a:rPr sz="3350">
                <a:solidFill>
                  <a:srgbClr val="7068F4"/>
                </a:solidFill>
                <a:latin typeface="EBNBEG+Barlow-Bold" panose="02000500000000000000"/>
                <a:cs typeface="EBNBEG+Barlow-Bold" panose="02000500000000000000"/>
              </a:rPr>
              <a:t>Sistema</a:t>
            </a:r>
            <a:r>
              <a:rPr sz="3350" spc="-158">
                <a:solidFill>
                  <a:srgbClr val="7068F4"/>
                </a:solidFill>
                <a:latin typeface="EBNBEG+Barlow-Bold" panose="02000500000000000000"/>
                <a:cs typeface="EBNBEG+Barlow-Bold" panose="02000500000000000000"/>
              </a:rPr>
              <a:t> </a:t>
            </a:r>
            <a:r>
              <a:rPr sz="3350" spc="14">
                <a:solidFill>
                  <a:srgbClr val="7068F4"/>
                </a:solidFill>
                <a:latin typeface="EBNBEG+Barlow-Bold" panose="02000500000000000000"/>
                <a:cs typeface="EBNBEG+Barlow-Bold" panose="02000500000000000000"/>
              </a:rPr>
              <a:t>de</a:t>
            </a:r>
            <a:r>
              <a:rPr sz="3350" spc="-163">
                <a:solidFill>
                  <a:srgbClr val="7068F4"/>
                </a:solidFill>
                <a:latin typeface="EBNBEG+Barlow-Bold" panose="02000500000000000000"/>
                <a:cs typeface="EBNBEG+Barlow-Bold" panose="02000500000000000000"/>
              </a:rPr>
              <a:t> </a:t>
            </a:r>
            <a:r>
              <a:rPr sz="3350" spc="11">
                <a:solidFill>
                  <a:srgbClr val="7068F4"/>
                </a:solidFill>
                <a:latin typeface="EBNBEG+Barlow-Bold" panose="02000500000000000000"/>
                <a:cs typeface="EBNBEG+Barlow-Bold" panose="02000500000000000000"/>
              </a:rPr>
              <a:t>Análise</a:t>
            </a:r>
            <a:r>
              <a:rPr sz="3350" spc="-160">
                <a:solidFill>
                  <a:srgbClr val="7068F4"/>
                </a:solidFill>
                <a:latin typeface="EBNBEG+Barlow-Bold" panose="02000500000000000000"/>
                <a:cs typeface="EBNBEG+Barlow-Bold" panose="02000500000000000000"/>
              </a:rPr>
              <a:t> </a:t>
            </a:r>
            <a:r>
              <a:rPr sz="3350" spc="14">
                <a:solidFill>
                  <a:srgbClr val="7068F4"/>
                </a:solidFill>
                <a:latin typeface="EBNBEG+Barlow-Bold" panose="02000500000000000000"/>
                <a:cs typeface="EBNBEG+Barlow-Bold" panose="02000500000000000000"/>
              </a:rPr>
              <a:t>de</a:t>
            </a:r>
            <a:r>
              <a:rPr sz="3350" spc="-163">
                <a:solidFill>
                  <a:srgbClr val="7068F4"/>
                </a:solidFill>
                <a:latin typeface="EBNBEG+Barlow-Bold" panose="02000500000000000000"/>
                <a:cs typeface="EBNBEG+Barlow-Bold" panose="02000500000000000000"/>
              </a:rPr>
              <a:t> </a:t>
            </a:r>
            <a:r>
              <a:rPr sz="3350" spc="12">
                <a:solidFill>
                  <a:srgbClr val="7068F4"/>
                </a:solidFill>
                <a:latin typeface="EBNBEG+Barlow-Bold" panose="02000500000000000000"/>
                <a:cs typeface="EBNBEG+Barlow-Bold" panose="02000500000000000000"/>
              </a:rPr>
              <a:t>Dados</a:t>
            </a:r>
            <a:endParaRPr sz="3350" spc="12">
              <a:solidFill>
                <a:srgbClr val="7068F4"/>
              </a:solidFill>
              <a:latin typeface="EBNBEG+Barlow-Bold" panose="02000500000000000000"/>
              <a:cs typeface="EBNBEG+Barlow-Bold" panose="02000500000000000000"/>
            </a:endParaRPr>
          </a:p>
          <a:p>
            <a:pPr marL="0" marR="0">
              <a:lnSpc>
                <a:spcPts val="4050"/>
              </a:lnSpc>
              <a:spcBef>
                <a:spcPts val="100"/>
              </a:spcBef>
              <a:spcAft>
                <a:spcPct val="0"/>
              </a:spcAft>
            </a:pPr>
            <a:r>
              <a:rPr sz="3350" spc="14">
                <a:solidFill>
                  <a:srgbClr val="7068F4"/>
                </a:solidFill>
                <a:latin typeface="EBNBEG+Barlow-Bold" panose="02000500000000000000"/>
                <a:cs typeface="EBNBEG+Barlow-Bold" panose="02000500000000000000"/>
              </a:rPr>
              <a:t>de</a:t>
            </a:r>
            <a:r>
              <a:rPr sz="3350" spc="-163">
                <a:solidFill>
                  <a:srgbClr val="7068F4"/>
                </a:solidFill>
                <a:latin typeface="EBNBEG+Barlow-Bold" panose="02000500000000000000"/>
                <a:cs typeface="EBNBEG+Barlow-Bold" panose="02000500000000000000"/>
              </a:rPr>
              <a:t> </a:t>
            </a:r>
            <a:r>
              <a:rPr sz="3350">
                <a:solidFill>
                  <a:srgbClr val="7068F4"/>
                </a:solidFill>
                <a:latin typeface="EBNBEG+Barlow-Bold" panose="02000500000000000000"/>
                <a:cs typeface="EBNBEG+Barlow-Bold" panose="02000500000000000000"/>
              </a:rPr>
              <a:t>Estoque:</a:t>
            </a:r>
            <a:r>
              <a:rPr sz="3350" spc="-162">
                <a:solidFill>
                  <a:srgbClr val="7068F4"/>
                </a:solidFill>
                <a:latin typeface="EBNBEG+Barlow-Bold" panose="02000500000000000000"/>
                <a:cs typeface="EBNBEG+Barlow-Bold" panose="02000500000000000000"/>
              </a:rPr>
              <a:t> </a:t>
            </a:r>
            <a:r>
              <a:rPr sz="3350">
                <a:solidFill>
                  <a:srgbClr val="7068F4"/>
                </a:solidFill>
                <a:latin typeface="EBNBEG+Barlow-Bold" panose="02000500000000000000"/>
                <a:cs typeface="EBNBEG+Barlow-Bold" panose="02000500000000000000"/>
              </a:rPr>
              <a:t>EstoquePro</a:t>
            </a:r>
            <a:endParaRPr sz="3350">
              <a:solidFill>
                <a:srgbClr val="7068F4"/>
              </a:solidFill>
              <a:latin typeface="EBNBEG+Barlow-Bold" panose="02000500000000000000"/>
              <a:cs typeface="EBNBEG+Barlow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6264" y="3650810"/>
            <a:ext cx="5391932" cy="493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spc="-14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Um</a:t>
            </a:r>
            <a:r>
              <a:rPr sz="1300" spc="32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 </a:t>
            </a:r>
            <a:r>
              <a:rPr sz="1300" spc="-18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Software</a:t>
            </a:r>
            <a:r>
              <a:rPr sz="1300" spc="44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 </a:t>
            </a:r>
            <a:r>
              <a:rPr sz="1300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criado</a:t>
            </a:r>
            <a:r>
              <a:rPr sz="1300" spc="35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 </a:t>
            </a:r>
            <a:r>
              <a:rPr sz="1300" spc="-31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para</a:t>
            </a:r>
            <a:r>
              <a:rPr sz="1300" spc="57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 </a:t>
            </a:r>
            <a:r>
              <a:rPr sz="1300" spc="-10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otimizar</a:t>
            </a:r>
            <a:r>
              <a:rPr sz="1300" spc="39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 </a:t>
            </a:r>
            <a:r>
              <a:rPr sz="1300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o</a:t>
            </a:r>
            <a:r>
              <a:rPr sz="1300" spc="26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 </a:t>
            </a:r>
            <a:r>
              <a:rPr sz="1300" spc="-13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processo</a:t>
            </a:r>
            <a:r>
              <a:rPr sz="1300" spc="39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de</a:t>
            </a:r>
            <a:r>
              <a:rPr sz="1300" spc="38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um</a:t>
            </a:r>
            <a:r>
              <a:rPr sz="1300" spc="31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 </a:t>
            </a:r>
            <a:r>
              <a:rPr sz="1300" spc="-19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operador</a:t>
            </a:r>
            <a:endParaRPr sz="1300" spc="-19">
              <a:solidFill>
                <a:srgbClr val="272525"/>
              </a:solidFill>
              <a:latin typeface="UWSBKB+Montserrat-Bold" panose="02000500000000000000"/>
              <a:cs typeface="UWSBKB+Montserrat-Bold" panose="02000500000000000000"/>
            </a:endParaRPr>
          </a:p>
          <a:p>
            <a:pPr marL="0" marR="0">
              <a:lnSpc>
                <a:spcPts val="1565"/>
              </a:lnSpc>
              <a:spcBef>
                <a:spcPts val="410"/>
              </a:spcBef>
              <a:spcAft>
                <a:spcPct val="0"/>
              </a:spcAft>
            </a:pPr>
            <a:r>
              <a:rPr sz="1300" spc="-11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logístico,</a:t>
            </a:r>
            <a:r>
              <a:rPr sz="1300" spc="43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dentro</a:t>
            </a:r>
            <a:r>
              <a:rPr sz="1300" spc="38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de</a:t>
            </a:r>
            <a:r>
              <a:rPr sz="1300" spc="38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 </a:t>
            </a:r>
            <a:r>
              <a:rPr sz="1300" spc="-15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uma</a:t>
            </a:r>
            <a:r>
              <a:rPr sz="1300" spc="41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 </a:t>
            </a:r>
            <a:r>
              <a:rPr sz="1300" spc="-13">
                <a:solidFill>
                  <a:srgbClr val="272525"/>
                </a:solidFill>
                <a:latin typeface="UWSBKB+Montserrat-Bold" panose="02000500000000000000"/>
                <a:cs typeface="UWSBKB+Montserrat-Bold" panose="02000500000000000000"/>
              </a:rPr>
              <a:t>empresa.</a:t>
            </a:r>
            <a:endParaRPr sz="1300" spc="-13">
              <a:solidFill>
                <a:srgbClr val="272525"/>
              </a:solidFill>
              <a:latin typeface="UWSBKB+Montserrat-Bold" panose="02000500000000000000"/>
              <a:cs typeface="UWSBKB+Montserrat-Bold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6830" y="4355465"/>
            <a:ext cx="447611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b="1" spc="-14">
                <a:solidFill>
                  <a:srgbClr val="27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Antônio</a:t>
            </a:r>
            <a:r>
              <a:rPr sz="1300" b="1" spc="39">
                <a:solidFill>
                  <a:srgbClr val="27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en-US" sz="1300" b="1">
                <a:solidFill>
                  <a:srgbClr val="27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Silva, Lucas Costa e Lucas Fernandes</a:t>
            </a:r>
            <a:endParaRPr lang="pt-BR" altLang="en-US" sz="1300" b="1" spc="-14">
              <a:solidFill>
                <a:srgbClr val="2725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0" y="0"/>
            <a:ext cx="11430000" cy="74295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56264" y="465201"/>
            <a:ext cx="5412914" cy="161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0"/>
              </a:lnSpc>
              <a:spcBef>
                <a:spcPts val="50"/>
              </a:spcBef>
              <a:spcAft>
                <a:spcPct val="0"/>
              </a:spcAft>
            </a:pPr>
            <a:r>
              <a:rPr sz="3350">
                <a:solidFill>
                  <a:srgbClr val="7068F4"/>
                </a:solidFill>
                <a:latin typeface="OUHRSS+Barlow-Bold" panose="02000500000000000000"/>
                <a:cs typeface="OUHRSS+Barlow-Bold" panose="02000500000000000000"/>
              </a:rPr>
              <a:t>A</a:t>
            </a:r>
            <a:r>
              <a:rPr sz="3350" spc="-145">
                <a:solidFill>
                  <a:srgbClr val="7068F4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3350" spc="13">
                <a:solidFill>
                  <a:srgbClr val="7068F4"/>
                </a:solidFill>
                <a:latin typeface="OUHRSS+Barlow-Bold" panose="02000500000000000000"/>
                <a:cs typeface="OUHRSS+Barlow-Bold" panose="02000500000000000000"/>
              </a:rPr>
              <a:t>Importância</a:t>
            </a:r>
            <a:r>
              <a:rPr sz="3350" spc="-162">
                <a:solidFill>
                  <a:srgbClr val="7068F4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3350" spc="14">
                <a:solidFill>
                  <a:srgbClr val="7068F4"/>
                </a:solidFill>
                <a:latin typeface="OUHRSS+Barlow-Bold" panose="02000500000000000000"/>
                <a:cs typeface="OUHRSS+Barlow-Bold" panose="02000500000000000000"/>
              </a:rPr>
              <a:t>do</a:t>
            </a:r>
            <a:r>
              <a:rPr sz="3350" spc="-162">
                <a:solidFill>
                  <a:srgbClr val="7068F4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3350" spc="13">
                <a:solidFill>
                  <a:srgbClr val="7068F4"/>
                </a:solidFill>
                <a:latin typeface="OUHRSS+Barlow-Bold" panose="02000500000000000000"/>
                <a:cs typeface="OUHRSS+Barlow-Bold" panose="02000500000000000000"/>
              </a:rPr>
              <a:t>uso</a:t>
            </a:r>
            <a:r>
              <a:rPr sz="3350" spc="-161">
                <a:solidFill>
                  <a:srgbClr val="7068F4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3350" spc="14">
                <a:solidFill>
                  <a:srgbClr val="7068F4"/>
                </a:solidFill>
                <a:latin typeface="OUHRSS+Barlow-Bold" panose="02000500000000000000"/>
                <a:cs typeface="OUHRSS+Barlow-Bold" panose="02000500000000000000"/>
              </a:rPr>
              <a:t>de</a:t>
            </a:r>
            <a:r>
              <a:rPr sz="3350" spc="-163">
                <a:solidFill>
                  <a:srgbClr val="7068F4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3350" spc="14">
                <a:solidFill>
                  <a:srgbClr val="7068F4"/>
                </a:solidFill>
                <a:latin typeface="OUHRSS+Barlow-Bold" panose="02000500000000000000"/>
                <a:cs typeface="OUHRSS+Barlow-Bold" panose="02000500000000000000"/>
              </a:rPr>
              <a:t>um</a:t>
            </a:r>
            <a:endParaRPr sz="3350" spc="14">
              <a:solidFill>
                <a:srgbClr val="7068F4"/>
              </a:solidFill>
              <a:latin typeface="OUHRSS+Barlow-Bold" panose="02000500000000000000"/>
              <a:cs typeface="OUHRSS+Barlow-Bold" panose="02000500000000000000"/>
            </a:endParaRPr>
          </a:p>
          <a:p>
            <a:pPr marL="0" marR="0">
              <a:lnSpc>
                <a:spcPts val="4050"/>
              </a:lnSpc>
              <a:spcBef>
                <a:spcPts val="100"/>
              </a:spcBef>
              <a:spcAft>
                <a:spcPct val="0"/>
              </a:spcAft>
            </a:pPr>
            <a:r>
              <a:rPr sz="3350" spc="-13">
                <a:solidFill>
                  <a:srgbClr val="7068F4"/>
                </a:solidFill>
                <a:latin typeface="OUHRSS+Barlow-Bold" panose="02000500000000000000"/>
                <a:cs typeface="OUHRSS+Barlow-Bold" panose="02000500000000000000"/>
              </a:rPr>
              <a:t>software</a:t>
            </a:r>
            <a:r>
              <a:rPr sz="3350" spc="-135">
                <a:solidFill>
                  <a:srgbClr val="7068F4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3350" spc="13">
                <a:solidFill>
                  <a:srgbClr val="7068F4"/>
                </a:solidFill>
                <a:latin typeface="OUHRSS+Barlow-Bold" panose="02000500000000000000"/>
                <a:cs typeface="OUHRSS+Barlow-Bold" panose="02000500000000000000"/>
              </a:rPr>
              <a:t>ao</a:t>
            </a:r>
            <a:r>
              <a:rPr sz="3350" spc="-161">
                <a:solidFill>
                  <a:srgbClr val="7068F4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3350">
                <a:solidFill>
                  <a:srgbClr val="7068F4"/>
                </a:solidFill>
                <a:latin typeface="OUHRSS+Barlow-Bold" panose="02000500000000000000"/>
                <a:cs typeface="OUHRSS+Barlow-Bold" panose="02000500000000000000"/>
              </a:rPr>
              <a:t>gerenciar</a:t>
            </a:r>
            <a:r>
              <a:rPr sz="3350" spc="-158">
                <a:solidFill>
                  <a:srgbClr val="7068F4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3350" spc="14">
                <a:solidFill>
                  <a:srgbClr val="7068F4"/>
                </a:solidFill>
                <a:latin typeface="OUHRSS+Barlow-Bold" panose="02000500000000000000"/>
                <a:cs typeface="OUHRSS+Barlow-Bold" panose="02000500000000000000"/>
              </a:rPr>
              <a:t>um</a:t>
            </a:r>
            <a:endParaRPr sz="3350" spc="14">
              <a:solidFill>
                <a:srgbClr val="7068F4"/>
              </a:solidFill>
              <a:latin typeface="OUHRSS+Barlow-Bold" panose="02000500000000000000"/>
              <a:cs typeface="OUHRSS+Barlow-Bold" panose="02000500000000000000"/>
            </a:endParaRPr>
          </a:p>
          <a:p>
            <a:pPr marL="0" marR="0">
              <a:lnSpc>
                <a:spcPts val="4050"/>
              </a:lnSpc>
              <a:spcBef>
                <a:spcPts val="200"/>
              </a:spcBef>
              <a:spcAft>
                <a:spcPct val="0"/>
              </a:spcAft>
            </a:pPr>
            <a:r>
              <a:rPr sz="3350">
                <a:solidFill>
                  <a:srgbClr val="7068F4"/>
                </a:solidFill>
                <a:latin typeface="OUHRSS+Barlow-Bold" panose="02000500000000000000"/>
                <a:cs typeface="OUHRSS+Barlow-Bold" panose="02000500000000000000"/>
              </a:rPr>
              <a:t>Estoque</a:t>
            </a:r>
            <a:endParaRPr sz="3350">
              <a:solidFill>
                <a:srgbClr val="7068F4"/>
              </a:solidFill>
              <a:latin typeface="OUHRSS+Barlow-Bold" panose="02000500000000000000"/>
              <a:cs typeface="OUHRSS+Barlow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3932" y="2333294"/>
            <a:ext cx="243439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1</a:t>
            </a:r>
            <a:endParaRPr sz="2000">
              <a:solidFill>
                <a:srgbClr val="272525"/>
              </a:solidFill>
              <a:latin typeface="OUHRSS+Barlow-Bold" panose="02000500000000000000"/>
              <a:cs typeface="OUHRSS+Barlow-Bold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5498" y="2365441"/>
            <a:ext cx="3220068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Redução</a:t>
            </a:r>
            <a:r>
              <a:rPr sz="1700" spc="-84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de</a:t>
            </a:r>
            <a:r>
              <a:rPr sz="1700" spc="-86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1700" spc="-11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tempo</a:t>
            </a:r>
            <a:r>
              <a:rPr sz="1700" spc="-82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nos</a:t>
            </a:r>
            <a:r>
              <a:rPr sz="1700" spc="-83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1700" spc="-11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registros</a:t>
            </a:r>
            <a:endParaRPr sz="1700" spc="-11">
              <a:solidFill>
                <a:srgbClr val="272525"/>
              </a:solidFill>
              <a:latin typeface="OUHRSS+Barlow-Bold" panose="02000500000000000000"/>
              <a:cs typeface="OUHRSS+Barlow-Bold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5498" y="2755463"/>
            <a:ext cx="5625303" cy="236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spc="-15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Pois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6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com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3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lançamentos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3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digitais,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se </a:t>
            </a:r>
            <a:r>
              <a:rPr sz="1300" spc="-21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tem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a</a:t>
            </a:r>
            <a:r>
              <a:rPr sz="1300" spc="-15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praticidade</a:t>
            </a:r>
            <a:r>
              <a:rPr sz="1300" spc="-12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1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em</a:t>
            </a:r>
            <a:r>
              <a:rPr sz="1300" spc="-13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suas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mãos.</a:t>
            </a:r>
            <a:endParaRPr sz="1300" spc="-12">
              <a:solidFill>
                <a:srgbClr val="272525"/>
              </a:solidFill>
              <a:latin typeface="QBIFKU+Montserrat-Regular" panose="02000500000000000000"/>
              <a:cs typeface="QBIFKU+Montserrat-Regular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7440" y="3333419"/>
            <a:ext cx="3299727" cy="346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2</a:t>
            </a:r>
            <a:r>
              <a:rPr sz="2000" spc="1671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1700" spc="-14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Processo</a:t>
            </a:r>
            <a:r>
              <a:rPr sz="1700" spc="-79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1700" spc="-10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menos</a:t>
            </a:r>
            <a:r>
              <a:rPr sz="1700" spc="-82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1700" spc="-10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burocrático</a:t>
            </a:r>
            <a:endParaRPr sz="1700" spc="-10">
              <a:solidFill>
                <a:srgbClr val="272525"/>
              </a:solidFill>
              <a:latin typeface="OUHRSS+Barlow-Bold" panose="02000500000000000000"/>
              <a:cs typeface="OUHRSS+Barlow-Bold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5498" y="3765113"/>
            <a:ext cx="3358642" cy="236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spc="-17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Exclusão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do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uso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de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4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documentos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físicos.</a:t>
            </a:r>
            <a:endParaRPr sz="1300">
              <a:solidFill>
                <a:srgbClr val="272525"/>
              </a:solidFill>
              <a:latin typeface="QBIFKU+Montserrat-Regular" panose="02000500000000000000"/>
              <a:cs typeface="QBIFKU+Montserrat-Regular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9967" y="4343070"/>
            <a:ext cx="3017306" cy="346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3</a:t>
            </a:r>
            <a:r>
              <a:rPr sz="2000" spc="1692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Melhoria</a:t>
            </a:r>
            <a:r>
              <a:rPr sz="1700" spc="-87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do</a:t>
            </a:r>
            <a:r>
              <a:rPr sz="1700" spc="-86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1700" spc="-21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fluxo</a:t>
            </a:r>
            <a:r>
              <a:rPr sz="1700" spc="-72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de</a:t>
            </a:r>
            <a:r>
              <a:rPr sz="1700" spc="-86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caixa</a:t>
            </a:r>
            <a:endParaRPr sz="1700">
              <a:solidFill>
                <a:srgbClr val="272525"/>
              </a:solidFill>
              <a:latin typeface="OUHRSS+Barlow-Bold" panose="02000500000000000000"/>
              <a:cs typeface="OUHRSS+Barlow-Bold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5496" y="4774763"/>
            <a:ext cx="4067815" cy="236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spc="-15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Gestão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eficiente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da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9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entrada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e</a:t>
            </a:r>
            <a:r>
              <a:rPr sz="1300" spc="-15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saída </a:t>
            </a:r>
            <a:r>
              <a:rPr sz="1300" spc="-12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de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5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produtos.</a:t>
            </a:r>
            <a:endParaRPr sz="1300" spc="-15">
              <a:solidFill>
                <a:srgbClr val="272525"/>
              </a:solidFill>
              <a:latin typeface="QBIFKU+Montserrat-Regular" panose="02000500000000000000"/>
              <a:cs typeface="QBIFKU+Montserrat-Regular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1636" y="5352720"/>
            <a:ext cx="307990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4</a:t>
            </a:r>
            <a:endParaRPr sz="2000">
              <a:solidFill>
                <a:srgbClr val="272525"/>
              </a:solidFill>
              <a:latin typeface="OUHRSS+Barlow-Bold" panose="02000500000000000000"/>
              <a:cs typeface="OUHRSS+Barlow-Bold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5498" y="5384866"/>
            <a:ext cx="3889151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ct val="0"/>
              </a:spcBef>
              <a:spcAft>
                <a:spcPct val="0"/>
              </a:spcAft>
            </a:pPr>
            <a:r>
              <a:rPr sz="1700" spc="-10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Aumento</a:t>
            </a:r>
            <a:r>
              <a:rPr sz="1700" spc="-84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de</a:t>
            </a:r>
            <a:r>
              <a:rPr sz="1700" spc="-86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1700" spc="-10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satisfação</a:t>
            </a:r>
            <a:r>
              <a:rPr sz="1700" spc="-84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e</a:t>
            </a:r>
            <a:r>
              <a:rPr sz="1700" spc="-93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OUHRSS+Barlow-Bold" panose="02000500000000000000"/>
                <a:cs typeface="OUHRSS+Barlow-Bold" panose="02000500000000000000"/>
              </a:rPr>
              <a:t>produtividade</a:t>
            </a:r>
            <a:endParaRPr sz="1700">
              <a:solidFill>
                <a:srgbClr val="272525"/>
              </a:solidFill>
              <a:latin typeface="OUHRSS+Barlow-Bold" panose="02000500000000000000"/>
              <a:cs typeface="OUHRSS+Barlow-Bold" panose="020005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5498" y="5784413"/>
            <a:ext cx="5441277" cy="493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spc="-15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Pois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7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também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6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com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a</a:t>
            </a:r>
            <a:r>
              <a:rPr sz="1300" spc="-15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3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economia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de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8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tempo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se </a:t>
            </a:r>
            <a:r>
              <a:rPr sz="1300" spc="-11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ganha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1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satisfação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1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em</a:t>
            </a:r>
            <a:endParaRPr sz="1300" spc="-11">
              <a:solidFill>
                <a:srgbClr val="272525"/>
              </a:solidFill>
              <a:latin typeface="QBIFKU+Montserrat-Regular" panose="02000500000000000000"/>
              <a:cs typeface="QBIFKU+Montserrat-Regular" panose="02000500000000000000"/>
            </a:endParaRPr>
          </a:p>
          <a:p>
            <a:pPr marL="0" marR="0">
              <a:lnSpc>
                <a:spcPts val="1565"/>
              </a:lnSpc>
              <a:spcBef>
                <a:spcPts val="410"/>
              </a:spcBef>
              <a:spcAft>
                <a:spcPct val="0"/>
              </a:spcAft>
            </a:pPr>
            <a:r>
              <a:rPr sz="1300" spc="-13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ambos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1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os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lados, </a:t>
            </a:r>
            <a:r>
              <a:rPr sz="1300" spc="-16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diretor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e</a:t>
            </a:r>
            <a:r>
              <a:rPr sz="1300" spc="-15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1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funcionários.</a:t>
            </a:r>
            <a:endParaRPr sz="1300" spc="-11">
              <a:solidFill>
                <a:srgbClr val="272525"/>
              </a:solidFill>
              <a:latin typeface="QBIFKU+Montserrat-Regular" panose="02000500000000000000"/>
              <a:cs typeface="QBIFKU+Montserrat-Regular" panose="020005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56480" y="6539230"/>
            <a:ext cx="6154420" cy="186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spc="-12">
                <a:solidFill>
                  <a:srgbClr val="272525"/>
                </a:solidFill>
                <a:latin typeface="NMHOMA+Montserrat-Bold" panose="02000500000000000000"/>
                <a:cs typeface="NMHOMA+Montserrat-Bold" panose="02000500000000000000"/>
              </a:rPr>
              <a:t>Obs:</a:t>
            </a:r>
            <a:r>
              <a:rPr sz="1300" spc="18">
                <a:solidFill>
                  <a:srgbClr val="2725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14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Empresas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6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com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análise </a:t>
            </a:r>
            <a:r>
              <a:rPr sz="1300" spc="-15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preditiva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de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4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estoque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5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aumentam</a:t>
            </a:r>
            <a:r>
              <a:rPr sz="1300" spc="-21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3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lucro</a:t>
            </a: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 </a:t>
            </a:r>
            <a:r>
              <a:rPr sz="1300" spc="-11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em</a:t>
            </a:r>
            <a:endParaRPr sz="1300" spc="-11">
              <a:solidFill>
                <a:srgbClr val="272525"/>
              </a:solidFill>
              <a:latin typeface="QBIFKU+Montserrat-Regular" panose="02000500000000000000"/>
              <a:cs typeface="QBIFKU+Montserrat-Regular" panose="020005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56263" y="6746438"/>
            <a:ext cx="476037" cy="236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272525"/>
                </a:solidFill>
                <a:latin typeface="QBIFKU+Montserrat-Regular" panose="02000500000000000000"/>
                <a:cs typeface="QBIFKU+Montserrat-Regular" panose="02000500000000000000"/>
              </a:rPr>
              <a:t>15%.</a:t>
            </a:r>
            <a:endParaRPr sz="1300">
              <a:solidFill>
                <a:srgbClr val="272525"/>
              </a:solidFill>
              <a:latin typeface="QBIFKU+Montserrat-Regular" panose="02000500000000000000"/>
              <a:cs typeface="QBIFKU+Montserrat-Regular" panose="0200050000000000000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11430000" cy="64389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0011" y="2208276"/>
            <a:ext cx="6952106" cy="55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0"/>
              </a:lnSpc>
              <a:spcBef>
                <a:spcPct val="0"/>
              </a:spcBef>
              <a:spcAft>
                <a:spcPct val="0"/>
              </a:spcAft>
            </a:pPr>
            <a:r>
              <a:rPr sz="3350" spc="17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As</a:t>
            </a:r>
            <a:r>
              <a:rPr sz="3350" spc="-166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 </a:t>
            </a:r>
            <a:r>
              <a:rPr sz="3350" spc="11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ideias</a:t>
            </a:r>
            <a:r>
              <a:rPr sz="3350" spc="-160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 </a:t>
            </a:r>
            <a:r>
              <a:rPr sz="3350" spc="13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ao</a:t>
            </a:r>
            <a:r>
              <a:rPr sz="3350" spc="-161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 </a:t>
            </a:r>
            <a:r>
              <a:rPr sz="3350" spc="-19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desenvolver</a:t>
            </a:r>
            <a:r>
              <a:rPr sz="3350" spc="-133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 </a:t>
            </a:r>
            <a:r>
              <a:rPr sz="3350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o</a:t>
            </a:r>
            <a:r>
              <a:rPr sz="3350" spc="-148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 </a:t>
            </a:r>
            <a:r>
              <a:rPr sz="3350" spc="-12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software</a:t>
            </a:r>
            <a:endParaRPr sz="3350" spc="-12">
              <a:solidFill>
                <a:srgbClr val="7068F4"/>
              </a:solidFill>
              <a:latin typeface="TWWMNS+Barlow-Bold" panose="02000500000000000000"/>
              <a:cs typeface="TWWMNS+Barlow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011" y="3146488"/>
            <a:ext cx="2199298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Gráfico</a:t>
            </a:r>
            <a:r>
              <a:rPr sz="1700" spc="-85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 </a:t>
            </a:r>
            <a:r>
              <a:rPr sz="1700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automatizado</a:t>
            </a:r>
            <a:endParaRPr sz="1700">
              <a:solidFill>
                <a:srgbClr val="7068F4"/>
              </a:solidFill>
              <a:latin typeface="TWWMNS+Barlow-Bold" panose="02000500000000000000"/>
              <a:cs typeface="TWWMNS+Barlow-Bold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2625" y="3146488"/>
            <a:ext cx="2698647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Painéis</a:t>
            </a:r>
            <a:r>
              <a:rPr sz="1700" spc="-84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 </a:t>
            </a:r>
            <a:r>
              <a:rPr sz="1700" spc="-11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intuitivos</a:t>
            </a:r>
            <a:r>
              <a:rPr sz="1700" spc="-82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 </a:t>
            </a:r>
            <a:r>
              <a:rPr sz="1700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e</a:t>
            </a:r>
            <a:r>
              <a:rPr sz="1700" spc="-93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 </a:t>
            </a:r>
            <a:r>
              <a:rPr sz="1700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rápidos</a:t>
            </a:r>
            <a:endParaRPr sz="1700">
              <a:solidFill>
                <a:srgbClr val="7068F4"/>
              </a:solidFill>
              <a:latin typeface="TWWMNS+Barlow-Bold" panose="02000500000000000000"/>
              <a:cs typeface="TWWMNS+Barlow-Bold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4209" y="3146488"/>
            <a:ext cx="2349744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Praticidade</a:t>
            </a:r>
            <a:r>
              <a:rPr sz="1700" spc="-85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 </a:t>
            </a:r>
            <a:r>
              <a:rPr sz="1700" spc="-10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no</a:t>
            </a:r>
            <a:r>
              <a:rPr sz="1700" spc="-83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 </a:t>
            </a:r>
            <a:r>
              <a:rPr sz="1700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dia</a:t>
            </a:r>
            <a:r>
              <a:rPr sz="1700" spc="-88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 </a:t>
            </a:r>
            <a:r>
              <a:rPr sz="1700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a</a:t>
            </a:r>
            <a:r>
              <a:rPr sz="1700" spc="-93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 </a:t>
            </a:r>
            <a:r>
              <a:rPr sz="1700">
                <a:solidFill>
                  <a:srgbClr val="7068F4"/>
                </a:solidFill>
                <a:latin typeface="TWWMNS+Barlow-Bold" panose="02000500000000000000"/>
                <a:cs typeface="TWWMNS+Barlow-Bold" panose="02000500000000000000"/>
              </a:rPr>
              <a:t>dia</a:t>
            </a:r>
            <a:endParaRPr sz="1700">
              <a:solidFill>
                <a:srgbClr val="7068F4"/>
              </a:solidFill>
              <a:latin typeface="TWWMNS+Barlow-Bold" panose="02000500000000000000"/>
              <a:cs typeface="TWWMNS+Barlow-Bold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011" y="3603185"/>
            <a:ext cx="2912522" cy="493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Otimizar o</a:t>
            </a:r>
            <a:r>
              <a:rPr sz="1300" spc="-16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 </a:t>
            </a:r>
            <a:r>
              <a:rPr sz="1300" spc="-14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processo</a:t>
            </a:r>
            <a:r>
              <a:rPr sz="1300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de</a:t>
            </a:r>
            <a:r>
              <a:rPr sz="1300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 </a:t>
            </a:r>
            <a:r>
              <a:rPr sz="1300" spc="-14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solicitar</a:t>
            </a:r>
            <a:r>
              <a:rPr sz="1300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 </a:t>
            </a:r>
            <a:r>
              <a:rPr sz="1300" spc="-10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as</a:t>
            </a:r>
            <a:endParaRPr sz="1300" spc="-10">
              <a:solidFill>
                <a:srgbClr val="272525"/>
              </a:solidFill>
              <a:latin typeface="PEJOTD+Montserrat-Regular" panose="02000500000000000000"/>
              <a:cs typeface="PEJOTD+Montserrat-Regular" panose="02000500000000000000"/>
            </a:endParaRPr>
          </a:p>
          <a:p>
            <a:pPr marL="0" marR="0">
              <a:lnSpc>
                <a:spcPts val="1565"/>
              </a:lnSpc>
              <a:spcBef>
                <a:spcPts val="410"/>
              </a:spcBef>
              <a:spcAft>
                <a:spcPct val="0"/>
              </a:spcAft>
            </a:pPr>
            <a:r>
              <a:rPr sz="1300" spc="-13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tabelas</a:t>
            </a:r>
            <a:r>
              <a:rPr sz="1300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de</a:t>
            </a:r>
            <a:r>
              <a:rPr sz="1300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 </a:t>
            </a:r>
            <a:r>
              <a:rPr sz="1300" spc="-15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produtos.</a:t>
            </a:r>
            <a:endParaRPr sz="1300" spc="-15">
              <a:solidFill>
                <a:srgbClr val="272525"/>
              </a:solidFill>
              <a:latin typeface="PEJOTD+Montserrat-Regular" panose="02000500000000000000"/>
              <a:cs typeface="PEJOTD+Montserrat-Regular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2625" y="3603185"/>
            <a:ext cx="2858119" cy="493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spc="-18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Gráficos</a:t>
            </a:r>
            <a:r>
              <a:rPr sz="1300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 e</a:t>
            </a:r>
            <a:r>
              <a:rPr sz="1300" spc="-15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 </a:t>
            </a:r>
            <a:r>
              <a:rPr sz="1300" spc="-13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dashboards</a:t>
            </a:r>
            <a:r>
              <a:rPr sz="1300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 </a:t>
            </a:r>
            <a:r>
              <a:rPr sz="1300" spc="-15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facilmente</a:t>
            </a:r>
            <a:endParaRPr sz="1300" spc="-15">
              <a:solidFill>
                <a:srgbClr val="272525"/>
              </a:solidFill>
              <a:latin typeface="PEJOTD+Montserrat-Regular" panose="02000500000000000000"/>
              <a:cs typeface="PEJOTD+Montserrat-Regular" panose="02000500000000000000"/>
            </a:endParaRPr>
          </a:p>
          <a:p>
            <a:pPr marL="0" marR="0">
              <a:lnSpc>
                <a:spcPts val="1565"/>
              </a:lnSpc>
              <a:spcBef>
                <a:spcPts val="410"/>
              </a:spcBef>
              <a:spcAft>
                <a:spcPct val="0"/>
              </a:spcAft>
            </a:pPr>
            <a:r>
              <a:rPr sz="1300" spc="-11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atualizáveis.</a:t>
            </a:r>
            <a:endParaRPr sz="1300" spc="-11">
              <a:solidFill>
                <a:srgbClr val="272525"/>
              </a:solidFill>
              <a:latin typeface="PEJOTD+Montserrat-Regular" panose="02000500000000000000"/>
              <a:cs typeface="PEJOTD+Montserrat-Regular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14209" y="3603185"/>
            <a:ext cx="3263197" cy="493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spc="-18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Liberar</a:t>
            </a:r>
            <a:r>
              <a:rPr sz="1300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 </a:t>
            </a:r>
            <a:r>
              <a:rPr sz="1300" spc="-18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tempo</a:t>
            </a:r>
            <a:r>
              <a:rPr sz="1300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no</a:t>
            </a:r>
            <a:r>
              <a:rPr sz="1300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 </a:t>
            </a:r>
            <a:r>
              <a:rPr sz="1300" spc="-16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operacional</a:t>
            </a:r>
            <a:r>
              <a:rPr sz="1300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 </a:t>
            </a:r>
            <a:r>
              <a:rPr sz="1300" spc="-13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entre</a:t>
            </a:r>
            <a:r>
              <a:rPr sz="1300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 </a:t>
            </a:r>
            <a:r>
              <a:rPr sz="1300" spc="-11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os</a:t>
            </a:r>
            <a:endParaRPr sz="1300" spc="-11">
              <a:solidFill>
                <a:srgbClr val="272525"/>
              </a:solidFill>
              <a:latin typeface="PEJOTD+Montserrat-Regular" panose="02000500000000000000"/>
              <a:cs typeface="PEJOTD+Montserrat-Regular" panose="02000500000000000000"/>
            </a:endParaRPr>
          </a:p>
          <a:p>
            <a:pPr marL="0" marR="0">
              <a:lnSpc>
                <a:spcPts val="1565"/>
              </a:lnSpc>
              <a:spcBef>
                <a:spcPts val="410"/>
              </a:spcBef>
              <a:spcAft>
                <a:spcPct val="0"/>
              </a:spcAft>
            </a:pPr>
            <a:r>
              <a:rPr sz="1300" spc="-16">
                <a:solidFill>
                  <a:srgbClr val="272525"/>
                </a:solidFill>
                <a:latin typeface="PEJOTD+Montserrat-Regular" panose="02000500000000000000"/>
                <a:cs typeface="PEJOTD+Montserrat-Regular" panose="02000500000000000000"/>
              </a:rPr>
              <a:t>colaboradores.</a:t>
            </a:r>
            <a:endParaRPr sz="1300" spc="-16">
              <a:solidFill>
                <a:srgbClr val="272525"/>
              </a:solidFill>
              <a:latin typeface="PEJOTD+Montserrat-Regular" panose="02000500000000000000"/>
              <a:cs typeface="PEJOTD+Montserrat-Regular" panose="0200050000000000000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11430000" cy="64389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0011" y="998601"/>
            <a:ext cx="6502479" cy="55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0"/>
              </a:lnSpc>
              <a:spcBef>
                <a:spcPct val="0"/>
              </a:spcBef>
              <a:spcAft>
                <a:spcPct val="0"/>
              </a:spcAft>
            </a:pPr>
            <a:r>
              <a:rPr sz="3350">
                <a:solidFill>
                  <a:srgbClr val="7068F4"/>
                </a:solidFill>
                <a:latin typeface="MKKTIU+Barlow-Bold" panose="02000500000000000000"/>
                <a:cs typeface="MKKTIU+Barlow-Bold" panose="02000500000000000000"/>
              </a:rPr>
              <a:t>Ferramentas</a:t>
            </a:r>
            <a:r>
              <a:rPr sz="3350" spc="-141">
                <a:solidFill>
                  <a:srgbClr val="7068F4"/>
                </a:solidFill>
                <a:latin typeface="MKKTIU+Barlow-Bold" panose="02000500000000000000"/>
                <a:cs typeface="MKKTIU+Barlow-Bold" panose="02000500000000000000"/>
              </a:rPr>
              <a:t> </a:t>
            </a:r>
            <a:r>
              <a:rPr sz="3350">
                <a:solidFill>
                  <a:srgbClr val="7068F4"/>
                </a:solidFill>
                <a:latin typeface="MKKTIU+Barlow-Bold" panose="02000500000000000000"/>
                <a:cs typeface="MKKTIU+Barlow-Bold" panose="02000500000000000000"/>
              </a:rPr>
              <a:t>e</a:t>
            </a:r>
            <a:r>
              <a:rPr sz="3350" spc="-148">
                <a:solidFill>
                  <a:srgbClr val="7068F4"/>
                </a:solidFill>
                <a:latin typeface="MKKTIU+Barlow-Bold" panose="02000500000000000000"/>
                <a:cs typeface="MKKTIU+Barlow-Bold" panose="02000500000000000000"/>
              </a:rPr>
              <a:t> </a:t>
            </a:r>
            <a:r>
              <a:rPr sz="3350" spc="12">
                <a:solidFill>
                  <a:srgbClr val="7068F4"/>
                </a:solidFill>
                <a:latin typeface="MKKTIU+Barlow-Bold" panose="02000500000000000000"/>
                <a:cs typeface="MKKTIU+Barlow-Bold" panose="02000500000000000000"/>
              </a:rPr>
              <a:t>linguagens</a:t>
            </a:r>
            <a:r>
              <a:rPr sz="3350" spc="-161">
                <a:solidFill>
                  <a:srgbClr val="7068F4"/>
                </a:solidFill>
                <a:latin typeface="MKKTIU+Barlow-Bold" panose="02000500000000000000"/>
                <a:cs typeface="MKKTIU+Barlow-Bold" panose="02000500000000000000"/>
              </a:rPr>
              <a:t> </a:t>
            </a:r>
            <a:r>
              <a:rPr sz="3350" spc="13">
                <a:solidFill>
                  <a:srgbClr val="7068F4"/>
                </a:solidFill>
                <a:latin typeface="MKKTIU+Barlow-Bold" panose="02000500000000000000"/>
                <a:cs typeface="MKKTIU+Barlow-Bold" panose="02000500000000000000"/>
              </a:rPr>
              <a:t>usadas</a:t>
            </a:r>
            <a:endParaRPr sz="3350" spc="13">
              <a:solidFill>
                <a:srgbClr val="7068F4"/>
              </a:solidFill>
              <a:latin typeface="MKKTIU+Barlow-Bold" panose="02000500000000000000"/>
              <a:cs typeface="MKKTIU+Barlow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9903" y="1927288"/>
            <a:ext cx="1221819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272525"/>
                </a:solidFill>
                <a:latin typeface="MKKTIU+Barlow-Bold" panose="02000500000000000000"/>
                <a:cs typeface="MKKTIU+Barlow-Bold" panose="02000500000000000000"/>
              </a:rPr>
              <a:t>Bibliotecas</a:t>
            </a:r>
            <a:endParaRPr sz="1700">
              <a:solidFill>
                <a:srgbClr val="272525"/>
              </a:solidFill>
              <a:latin typeface="MKKTIU+Barlow-Bold" panose="02000500000000000000"/>
              <a:cs typeface="MKKTIU+Barlow-Bold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9333" y="2251138"/>
            <a:ext cx="823626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272525"/>
                </a:solidFill>
                <a:latin typeface="MKKTIU+Barlow-Bold" panose="02000500000000000000"/>
                <a:cs typeface="MKKTIU+Barlow-Bold" panose="02000500000000000000"/>
              </a:rPr>
              <a:t>Python</a:t>
            </a:r>
            <a:endParaRPr sz="1700">
              <a:solidFill>
                <a:srgbClr val="272525"/>
              </a:solidFill>
              <a:latin typeface="MKKTIU+Barlow-Bold" panose="02000500000000000000"/>
              <a:cs typeface="MKKTIU+Barlow-Bold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9903" y="2317310"/>
            <a:ext cx="1166476" cy="236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Flask e</a:t>
            </a:r>
            <a:r>
              <a:rPr sz="1300" spc="-18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Jinja.</a:t>
            </a:r>
            <a:endParaRPr sz="1300">
              <a:solidFill>
                <a:srgbClr val="272525"/>
              </a:solidFill>
              <a:latin typeface="CFVBIU+Montserrat-Regular" panose="02000500000000000000"/>
              <a:cs typeface="CFVBIU+Montserrat-Regular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803" y="2641160"/>
            <a:ext cx="2909427" cy="236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spc="-11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Usado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</a:t>
            </a:r>
            <a:r>
              <a:rPr sz="1300" spc="-17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como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principal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</a:t>
            </a:r>
            <a:r>
              <a:rPr sz="1300" spc="-11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linguagem.</a:t>
            </a:r>
            <a:endParaRPr sz="1300" spc="-11">
              <a:solidFill>
                <a:srgbClr val="272525"/>
              </a:solidFill>
              <a:latin typeface="CFVBIU+Montserrat-Regular" panose="02000500000000000000"/>
              <a:cs typeface="CFVBIU+Montserrat-Regular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41312" y="2946463"/>
            <a:ext cx="165451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ct val="0"/>
              </a:spcBef>
              <a:spcAft>
                <a:spcPct val="0"/>
              </a:spcAft>
            </a:pPr>
            <a:r>
              <a:rPr sz="1700" spc="-12">
                <a:solidFill>
                  <a:srgbClr val="272525"/>
                </a:solidFill>
                <a:latin typeface="MKKTIU+Barlow-Bold" panose="02000500000000000000"/>
                <a:cs typeface="MKKTIU+Barlow-Bold" panose="02000500000000000000"/>
              </a:rPr>
              <a:t>Banco</a:t>
            </a:r>
            <a:r>
              <a:rPr sz="1700" spc="-82">
                <a:solidFill>
                  <a:srgbClr val="272525"/>
                </a:solidFill>
                <a:latin typeface="MKKTIU+Barlow-Bold" panose="02000500000000000000"/>
                <a:cs typeface="MKKTIU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MKKTIU+Barlow-Bold" panose="02000500000000000000"/>
                <a:cs typeface="MKKTIU+Barlow-Bold" panose="02000500000000000000"/>
              </a:rPr>
              <a:t>de</a:t>
            </a:r>
            <a:r>
              <a:rPr sz="1700" spc="-86">
                <a:solidFill>
                  <a:srgbClr val="272525"/>
                </a:solidFill>
                <a:latin typeface="MKKTIU+Barlow-Bold" panose="02000500000000000000"/>
                <a:cs typeface="MKKTIU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MKKTIU+Barlow-Bold" panose="02000500000000000000"/>
                <a:cs typeface="MKKTIU+Barlow-Bold" panose="02000500000000000000"/>
              </a:rPr>
              <a:t>dados</a:t>
            </a:r>
            <a:endParaRPr sz="1700">
              <a:solidFill>
                <a:srgbClr val="272525"/>
              </a:solidFill>
              <a:latin typeface="MKKTIU+Barlow-Bold" panose="02000500000000000000"/>
              <a:cs typeface="MKKTIU+Barlow-Bold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1312" y="3346010"/>
            <a:ext cx="2704201" cy="493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spc="-16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SQLite,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</a:t>
            </a:r>
            <a:r>
              <a:rPr sz="1300" spc="-18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integrando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o</a:t>
            </a:r>
            <a:r>
              <a:rPr sz="1300" spc="-16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cadastro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e</a:t>
            </a:r>
            <a:endParaRPr sz="1300">
              <a:solidFill>
                <a:srgbClr val="272525"/>
              </a:solidFill>
              <a:latin typeface="CFVBIU+Montserrat-Regular" panose="02000500000000000000"/>
              <a:cs typeface="CFVBIU+Montserrat-Regular" panose="02000500000000000000"/>
            </a:endParaRPr>
          </a:p>
          <a:p>
            <a:pPr marL="0" marR="0">
              <a:lnSpc>
                <a:spcPts val="1565"/>
              </a:lnSpc>
              <a:spcBef>
                <a:spcPts val="410"/>
              </a:spcBef>
              <a:spcAft>
                <a:spcPct val="0"/>
              </a:spcAft>
            </a:pPr>
            <a:r>
              <a:rPr sz="1300" spc="-13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registro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de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</a:t>
            </a:r>
            <a:r>
              <a:rPr sz="1300" spc="-1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usuários.</a:t>
            </a:r>
            <a:endParaRPr sz="1300" spc="-10">
              <a:solidFill>
                <a:srgbClr val="272525"/>
              </a:solidFill>
              <a:latin typeface="CFVBIU+Montserrat-Regular" panose="02000500000000000000"/>
              <a:cs typeface="CFVBIU+Montserrat-Regular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4886" y="4041838"/>
            <a:ext cx="1115734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ct val="0"/>
              </a:spcBef>
              <a:spcAft>
                <a:spcPct val="0"/>
              </a:spcAft>
            </a:pPr>
            <a:r>
              <a:rPr sz="1700" spc="-17">
                <a:solidFill>
                  <a:srgbClr val="272525"/>
                </a:solidFill>
                <a:latin typeface="MKKTIU+Barlow-Bold" panose="02000500000000000000"/>
                <a:cs typeface="MKKTIU+Barlow-Bold" panose="02000500000000000000"/>
              </a:rPr>
              <a:t>Front-end</a:t>
            </a:r>
            <a:endParaRPr sz="1700" spc="-17">
              <a:solidFill>
                <a:srgbClr val="272525"/>
              </a:solidFill>
              <a:latin typeface="MKKTIU+Barlow-Bold" panose="02000500000000000000"/>
              <a:cs typeface="MKKTIU+Barlow-Bold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59903" y="4232338"/>
            <a:ext cx="1668018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272525"/>
                </a:solidFill>
                <a:latin typeface="MKKTIU+Barlow-Bold" panose="02000500000000000000"/>
                <a:cs typeface="MKKTIU+Barlow-Bold" panose="02000500000000000000"/>
              </a:rPr>
              <a:t>Responsividade</a:t>
            </a:r>
            <a:endParaRPr sz="1700">
              <a:solidFill>
                <a:srgbClr val="272525"/>
              </a:solidFill>
              <a:latin typeface="MKKTIU+Barlow-Bold" panose="02000500000000000000"/>
              <a:cs typeface="MKKTIU+Barlow-Bold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781" y="4431860"/>
            <a:ext cx="3173615" cy="503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HTML, </a:t>
            </a:r>
            <a:r>
              <a:rPr sz="1300" spc="-13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CSS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e</a:t>
            </a:r>
            <a:r>
              <a:rPr sz="1300" spc="-18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</a:t>
            </a:r>
            <a:r>
              <a:rPr sz="1300" spc="-15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JavaScript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</a:t>
            </a:r>
            <a:r>
              <a:rPr sz="1300" spc="-11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criando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</a:t>
            </a:r>
            <a:r>
              <a:rPr sz="1300" spc="-15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uma</a:t>
            </a:r>
            <a:endParaRPr sz="1300" spc="-15">
              <a:solidFill>
                <a:srgbClr val="272525"/>
              </a:solidFill>
              <a:latin typeface="CFVBIU+Montserrat-Regular" panose="02000500000000000000"/>
              <a:cs typeface="CFVBIU+Montserrat-Regular" panose="02000500000000000000"/>
            </a:endParaRPr>
          </a:p>
          <a:p>
            <a:pPr marL="0" marR="0">
              <a:lnSpc>
                <a:spcPts val="1565"/>
              </a:lnSpc>
              <a:spcBef>
                <a:spcPts val="535"/>
              </a:spcBef>
              <a:spcAft>
                <a:spcPct val="0"/>
              </a:spcAft>
            </a:pPr>
            <a:r>
              <a:rPr sz="1300" spc="-11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melhor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</a:t>
            </a:r>
            <a:r>
              <a:rPr sz="1300" spc="-19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interação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</a:t>
            </a:r>
            <a:r>
              <a:rPr sz="1300" spc="-16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com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o</a:t>
            </a:r>
            <a:r>
              <a:rPr sz="1300" spc="-16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</a:t>
            </a:r>
            <a:r>
              <a:rPr sz="1300" spc="-11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usuário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final.</a:t>
            </a:r>
            <a:endParaRPr sz="1300">
              <a:solidFill>
                <a:srgbClr val="272525"/>
              </a:solidFill>
              <a:latin typeface="CFVBIU+Montserrat-Regular" panose="02000500000000000000"/>
              <a:cs typeface="CFVBIU+Montserrat-Regular" panose="020005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59903" y="4622360"/>
            <a:ext cx="3059925" cy="760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spc="-11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Uso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</a:t>
            </a:r>
            <a:r>
              <a:rPr sz="1300" spc="-19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prático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onde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o</a:t>
            </a:r>
            <a:r>
              <a:rPr sz="1300" spc="-16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</a:t>
            </a:r>
            <a:r>
              <a:rPr sz="1300" spc="-18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operador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pode</a:t>
            </a:r>
            <a:endParaRPr sz="1300" spc="-12">
              <a:solidFill>
                <a:srgbClr val="272525"/>
              </a:solidFill>
              <a:latin typeface="CFVBIU+Montserrat-Regular" panose="02000500000000000000"/>
              <a:cs typeface="CFVBIU+Montserrat-Regular" panose="02000500000000000000"/>
            </a:endParaRPr>
          </a:p>
          <a:p>
            <a:pPr marL="0" marR="0">
              <a:lnSpc>
                <a:spcPts val="1565"/>
              </a:lnSpc>
              <a:spcBef>
                <a:spcPts val="535"/>
              </a:spcBef>
              <a:spcAft>
                <a:spcPct val="0"/>
              </a:spcAft>
            </a:pP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usa-lo </a:t>
            </a:r>
            <a:r>
              <a:rPr sz="1300" spc="-22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tanto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no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</a:t>
            </a:r>
            <a:r>
              <a:rPr sz="1300" spc="-14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escritório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</a:t>
            </a:r>
            <a:r>
              <a:rPr sz="1300" spc="-15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quanto</a:t>
            </a:r>
            <a:r>
              <a:rPr sz="1300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no</a:t>
            </a:r>
            <a:endParaRPr sz="1300" spc="-12">
              <a:solidFill>
                <a:srgbClr val="272525"/>
              </a:solidFill>
              <a:latin typeface="CFVBIU+Montserrat-Regular" panose="02000500000000000000"/>
              <a:cs typeface="CFVBIU+Montserrat-Regular" panose="02000500000000000000"/>
            </a:endParaRPr>
          </a:p>
          <a:p>
            <a:pPr marL="0" marR="0">
              <a:lnSpc>
                <a:spcPts val="1565"/>
              </a:lnSpc>
              <a:spcBef>
                <a:spcPts val="410"/>
              </a:spcBef>
              <a:spcAft>
                <a:spcPct val="0"/>
              </a:spcAft>
            </a:pPr>
            <a:r>
              <a:rPr sz="1300" spc="-14">
                <a:solidFill>
                  <a:srgbClr val="272525"/>
                </a:solidFill>
                <a:latin typeface="CFVBIU+Montserrat-Regular" panose="02000500000000000000"/>
                <a:cs typeface="CFVBIU+Montserrat-Regular" panose="02000500000000000000"/>
              </a:rPr>
              <a:t>estoque.</a:t>
            </a:r>
            <a:endParaRPr sz="1300" spc="-14">
              <a:solidFill>
                <a:srgbClr val="272525"/>
              </a:solidFill>
              <a:latin typeface="CFVBIU+Montserrat-Regular" panose="02000500000000000000"/>
              <a:cs typeface="CFVBIU+Montserrat-Regular" panose="0200050000000000000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11430000" cy="78867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56264" y="455676"/>
            <a:ext cx="5767387" cy="162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0"/>
              </a:lnSpc>
              <a:spcBef>
                <a:spcPts val="50"/>
              </a:spcBef>
              <a:spcAft>
                <a:spcPct val="0"/>
              </a:spcAft>
            </a:pPr>
            <a:r>
              <a:rPr sz="3350">
                <a:solidFill>
                  <a:srgbClr val="7068F4"/>
                </a:solidFill>
                <a:latin typeface="NGIHRU+Barlow-Bold" panose="02000500000000000000"/>
                <a:cs typeface="NGIHRU+Barlow-Bold" panose="02000500000000000000"/>
              </a:rPr>
              <a:t>Benefícios</a:t>
            </a:r>
            <a:r>
              <a:rPr sz="3350" spc="-156">
                <a:solidFill>
                  <a:srgbClr val="7068F4"/>
                </a:solidFill>
                <a:latin typeface="NGIHRU+Barlow-Bold" panose="02000500000000000000"/>
                <a:cs typeface="NGIHRU+Barlow-Bold" panose="02000500000000000000"/>
              </a:rPr>
              <a:t> </a:t>
            </a:r>
            <a:r>
              <a:rPr sz="3350">
                <a:solidFill>
                  <a:srgbClr val="7068F4"/>
                </a:solidFill>
                <a:latin typeface="NGIHRU+Barlow-Bold" panose="02000500000000000000"/>
                <a:cs typeface="NGIHRU+Barlow-Bold" panose="02000500000000000000"/>
              </a:rPr>
              <a:t>porcentuais</a:t>
            </a:r>
            <a:r>
              <a:rPr sz="3350" spc="-155">
                <a:solidFill>
                  <a:srgbClr val="7068F4"/>
                </a:solidFill>
                <a:latin typeface="NGIHRU+Barlow-Bold" panose="02000500000000000000"/>
                <a:cs typeface="NGIHRU+Barlow-Bold" panose="02000500000000000000"/>
              </a:rPr>
              <a:t> </a:t>
            </a:r>
            <a:r>
              <a:rPr sz="3350">
                <a:solidFill>
                  <a:srgbClr val="7068F4"/>
                </a:solidFill>
                <a:latin typeface="NGIHRU+Barlow-Bold" panose="02000500000000000000"/>
                <a:cs typeface="NGIHRU+Barlow-Bold" panose="02000500000000000000"/>
              </a:rPr>
              <a:t>com</a:t>
            </a:r>
            <a:r>
              <a:rPr sz="3350" spc="-145">
                <a:solidFill>
                  <a:srgbClr val="7068F4"/>
                </a:solidFill>
                <a:latin typeface="NGIHRU+Barlow-Bold" panose="02000500000000000000"/>
                <a:cs typeface="NGIHRU+Barlow-Bold" panose="02000500000000000000"/>
              </a:rPr>
              <a:t> </a:t>
            </a:r>
            <a:r>
              <a:rPr sz="3350">
                <a:solidFill>
                  <a:srgbClr val="7068F4"/>
                </a:solidFill>
                <a:latin typeface="NGIHRU+Barlow-Bold" panose="02000500000000000000"/>
                <a:cs typeface="NGIHRU+Barlow-Bold" panose="02000500000000000000"/>
              </a:rPr>
              <a:t>a</a:t>
            </a:r>
            <a:endParaRPr sz="3350">
              <a:solidFill>
                <a:srgbClr val="7068F4"/>
              </a:solidFill>
              <a:latin typeface="NGIHRU+Barlow-Bold" panose="02000500000000000000"/>
              <a:cs typeface="NGIHRU+Barlow-Bold" panose="02000500000000000000"/>
            </a:endParaRPr>
          </a:p>
          <a:p>
            <a:pPr marL="0" marR="0">
              <a:lnSpc>
                <a:spcPts val="4050"/>
              </a:lnSpc>
              <a:spcBef>
                <a:spcPts val="100"/>
              </a:spcBef>
              <a:spcAft>
                <a:spcPct val="0"/>
              </a:spcAft>
            </a:pPr>
            <a:r>
              <a:rPr sz="3350" spc="12">
                <a:solidFill>
                  <a:srgbClr val="7068F4"/>
                </a:solidFill>
                <a:latin typeface="NGIHRU+Barlow-Bold" panose="02000500000000000000"/>
                <a:cs typeface="NGIHRU+Barlow-Bold" panose="02000500000000000000"/>
              </a:rPr>
              <a:t>Implementação</a:t>
            </a:r>
            <a:r>
              <a:rPr sz="3350" spc="-160">
                <a:solidFill>
                  <a:srgbClr val="7068F4"/>
                </a:solidFill>
                <a:latin typeface="NGIHRU+Barlow-Bold" panose="02000500000000000000"/>
                <a:cs typeface="NGIHRU+Barlow-Bold" panose="02000500000000000000"/>
              </a:rPr>
              <a:t> </a:t>
            </a:r>
            <a:r>
              <a:rPr sz="3350" spc="14">
                <a:solidFill>
                  <a:srgbClr val="7068F4"/>
                </a:solidFill>
                <a:latin typeface="NGIHRU+Barlow-Bold" panose="02000500000000000000"/>
                <a:cs typeface="NGIHRU+Barlow-Bold" panose="02000500000000000000"/>
              </a:rPr>
              <a:t>do</a:t>
            </a:r>
            <a:r>
              <a:rPr sz="3350" spc="-162">
                <a:solidFill>
                  <a:srgbClr val="7068F4"/>
                </a:solidFill>
                <a:latin typeface="NGIHRU+Barlow-Bold" panose="02000500000000000000"/>
                <a:cs typeface="NGIHRU+Barlow-Bold" panose="02000500000000000000"/>
              </a:rPr>
              <a:t> </a:t>
            </a:r>
            <a:r>
              <a:rPr sz="3350">
                <a:solidFill>
                  <a:srgbClr val="7068F4"/>
                </a:solidFill>
                <a:latin typeface="NGIHRU+Barlow-Bold" panose="02000500000000000000"/>
                <a:cs typeface="NGIHRU+Barlow-Bold" panose="02000500000000000000"/>
              </a:rPr>
              <a:t>nosso</a:t>
            </a:r>
            <a:endParaRPr sz="3350">
              <a:solidFill>
                <a:srgbClr val="7068F4"/>
              </a:solidFill>
              <a:latin typeface="NGIHRU+Barlow-Bold" panose="02000500000000000000"/>
              <a:cs typeface="NGIHRU+Barlow-Bold" panose="02000500000000000000"/>
            </a:endParaRPr>
          </a:p>
          <a:p>
            <a:pPr marL="0" marR="0">
              <a:lnSpc>
                <a:spcPts val="4050"/>
              </a:lnSpc>
              <a:spcBef>
                <a:spcPts val="275"/>
              </a:spcBef>
              <a:spcAft>
                <a:spcPct val="0"/>
              </a:spcAft>
            </a:pPr>
            <a:r>
              <a:rPr sz="3350" spc="-13">
                <a:solidFill>
                  <a:srgbClr val="7068F4"/>
                </a:solidFill>
                <a:latin typeface="NGIHRU+Barlow-Bold" panose="02000500000000000000"/>
                <a:cs typeface="NGIHRU+Barlow-Bold" panose="02000500000000000000"/>
              </a:rPr>
              <a:t>Software</a:t>
            </a:r>
            <a:endParaRPr sz="3350" spc="-13">
              <a:solidFill>
                <a:srgbClr val="7068F4"/>
              </a:solidFill>
              <a:latin typeface="NGIHRU+Barlow-Bold" panose="02000500000000000000"/>
              <a:cs typeface="NGIHRU+Barlow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6023" y="2318480"/>
            <a:ext cx="1192454" cy="683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80"/>
              </a:lnSpc>
              <a:spcBef>
                <a:spcPct val="0"/>
              </a:spcBef>
              <a:spcAft>
                <a:spcPct val="0"/>
              </a:spcAft>
            </a:pPr>
            <a:r>
              <a:rPr sz="4250" spc="-10">
                <a:solidFill>
                  <a:srgbClr val="272525"/>
                </a:solidFill>
                <a:latin typeface="NGIHRU+Barlow-Bold" panose="02000500000000000000"/>
                <a:cs typeface="NGIHRU+Barlow-Bold" panose="02000500000000000000"/>
              </a:rPr>
              <a:t>30%</a:t>
            </a:r>
            <a:endParaRPr sz="4250" spc="-10">
              <a:solidFill>
                <a:srgbClr val="272525"/>
              </a:solidFill>
              <a:latin typeface="NGIHRU+Barlow-Bold" panose="02000500000000000000"/>
              <a:cs typeface="NGIHRU+Barlow-Bold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0363" y="2318480"/>
            <a:ext cx="1191917" cy="683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80"/>
              </a:lnSpc>
              <a:spcBef>
                <a:spcPct val="0"/>
              </a:spcBef>
              <a:spcAft>
                <a:spcPct val="0"/>
              </a:spcAft>
            </a:pPr>
            <a:r>
              <a:rPr sz="4250" spc="-10">
                <a:solidFill>
                  <a:srgbClr val="272525"/>
                </a:solidFill>
                <a:latin typeface="NGIHRU+Barlow-Bold" panose="02000500000000000000"/>
                <a:cs typeface="NGIHRU+Barlow-Bold" panose="02000500000000000000"/>
              </a:rPr>
              <a:t>50%</a:t>
            </a:r>
            <a:endParaRPr sz="4250" spc="-10">
              <a:solidFill>
                <a:srgbClr val="272525"/>
              </a:solidFill>
              <a:latin typeface="NGIHRU+Barlow-Bold" panose="02000500000000000000"/>
              <a:cs typeface="NGIHRU+Barlow-Bold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7136" y="3127438"/>
            <a:ext cx="1970413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272525"/>
                </a:solidFill>
                <a:latin typeface="NGIHRU+Barlow-Bold" panose="02000500000000000000"/>
                <a:cs typeface="NGIHRU+Barlow-Bold" panose="02000500000000000000"/>
              </a:rPr>
              <a:t>Redução</a:t>
            </a:r>
            <a:r>
              <a:rPr sz="1700" spc="-84">
                <a:solidFill>
                  <a:srgbClr val="272525"/>
                </a:solidFill>
                <a:latin typeface="NGIHRU+Barlow-Bold" panose="02000500000000000000"/>
                <a:cs typeface="NGIHRU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NGIHRU+Barlow-Bold" panose="02000500000000000000"/>
                <a:cs typeface="NGIHRU+Barlow-Bold" panose="02000500000000000000"/>
              </a:rPr>
              <a:t>de</a:t>
            </a:r>
            <a:r>
              <a:rPr sz="1700" spc="-86">
                <a:solidFill>
                  <a:srgbClr val="272525"/>
                </a:solidFill>
                <a:latin typeface="NGIHRU+Barlow-Bold" panose="02000500000000000000"/>
                <a:cs typeface="NGIHRU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NGIHRU+Barlow-Bold" panose="02000500000000000000"/>
                <a:cs typeface="NGIHRU+Barlow-Bold" panose="02000500000000000000"/>
              </a:rPr>
              <a:t>Custos</a:t>
            </a:r>
            <a:endParaRPr sz="1700">
              <a:solidFill>
                <a:srgbClr val="272525"/>
              </a:solidFill>
              <a:latin typeface="NGIHRU+Barlow-Bold" panose="02000500000000000000"/>
              <a:cs typeface="NGIHRU+Barlow-Bold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2432" y="3127438"/>
            <a:ext cx="2528054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ct val="0"/>
              </a:spcBef>
              <a:spcAft>
                <a:spcPct val="0"/>
              </a:spcAft>
            </a:pPr>
            <a:r>
              <a:rPr sz="1700" spc="-10">
                <a:solidFill>
                  <a:srgbClr val="272525"/>
                </a:solidFill>
                <a:latin typeface="NGIHRU+Barlow-Bold" panose="02000500000000000000"/>
                <a:cs typeface="NGIHRU+Barlow-Bold" panose="02000500000000000000"/>
              </a:rPr>
              <a:t>Aumento</a:t>
            </a:r>
            <a:r>
              <a:rPr sz="1700" spc="-84">
                <a:solidFill>
                  <a:srgbClr val="272525"/>
                </a:solidFill>
                <a:latin typeface="NGIHRU+Barlow-Bold" panose="02000500000000000000"/>
                <a:cs typeface="NGIHRU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NGIHRU+Barlow-Bold" panose="02000500000000000000"/>
                <a:cs typeface="NGIHRU+Barlow-Bold" panose="02000500000000000000"/>
              </a:rPr>
              <a:t>na</a:t>
            </a:r>
            <a:r>
              <a:rPr sz="1700" spc="-86">
                <a:solidFill>
                  <a:srgbClr val="272525"/>
                </a:solidFill>
                <a:latin typeface="NGIHRU+Barlow-Bold" panose="02000500000000000000"/>
                <a:cs typeface="NGIHRU+Barlow-Bold" panose="02000500000000000000"/>
              </a:rPr>
              <a:t> </a:t>
            </a:r>
            <a:r>
              <a:rPr sz="1700" spc="-10">
                <a:solidFill>
                  <a:srgbClr val="272525"/>
                </a:solidFill>
                <a:latin typeface="NGIHRU+Barlow-Bold" panose="02000500000000000000"/>
                <a:cs typeface="NGIHRU+Barlow-Bold" panose="02000500000000000000"/>
              </a:rPr>
              <a:t>produção</a:t>
            </a:r>
            <a:r>
              <a:rPr sz="1700" spc="-83">
                <a:solidFill>
                  <a:srgbClr val="272525"/>
                </a:solidFill>
                <a:latin typeface="NGIHRU+Barlow-Bold" panose="02000500000000000000"/>
                <a:cs typeface="NGIHRU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NGIHRU+Barlow-Bold" panose="02000500000000000000"/>
                <a:cs typeface="NGIHRU+Barlow-Bold" panose="02000500000000000000"/>
              </a:rPr>
              <a:t>de</a:t>
            </a:r>
            <a:endParaRPr sz="1700">
              <a:solidFill>
                <a:srgbClr val="272525"/>
              </a:solidFill>
              <a:latin typeface="NGIHRU+Barlow-Bold" panose="02000500000000000000"/>
              <a:cs typeface="NGIHRU+Barlow-Bold" panose="02000500000000000000"/>
            </a:endParaRPr>
          </a:p>
          <a:p>
            <a:pPr marL="791845" marR="0">
              <a:lnSpc>
                <a:spcPts val="2025"/>
              </a:lnSpc>
              <a:spcBef>
                <a:spcPts val="75"/>
              </a:spcBef>
              <a:spcAft>
                <a:spcPct val="0"/>
              </a:spcAft>
            </a:pPr>
            <a:r>
              <a:rPr sz="1700">
                <a:solidFill>
                  <a:srgbClr val="272525"/>
                </a:solidFill>
                <a:latin typeface="NGIHRU+Barlow-Bold" panose="02000500000000000000"/>
                <a:cs typeface="NGIHRU+Barlow-Bold" panose="02000500000000000000"/>
              </a:rPr>
              <a:t>gráficos</a:t>
            </a:r>
            <a:endParaRPr sz="1700">
              <a:solidFill>
                <a:srgbClr val="272525"/>
              </a:solidFill>
              <a:latin typeface="NGIHRU+Barlow-Bold" panose="02000500000000000000"/>
              <a:cs typeface="NGIHRU+Barlow-Bold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4436" y="3517460"/>
            <a:ext cx="2796553" cy="503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spc="-18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Tirando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a</a:t>
            </a:r>
            <a:r>
              <a:rPr sz="1300" spc="-15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1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necessidade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de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6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vários</a:t>
            </a:r>
            <a:endParaRPr sz="1300" spc="-16">
              <a:solidFill>
                <a:srgbClr val="272525"/>
              </a:solidFill>
              <a:latin typeface="MMVFRF+Montserrat-Regular" panose="02000500000000000000"/>
              <a:cs typeface="MMVFRF+Montserrat-Regular" panose="02000500000000000000"/>
            </a:endParaRPr>
          </a:p>
          <a:p>
            <a:pPr marL="0" marR="0">
              <a:lnSpc>
                <a:spcPts val="1565"/>
              </a:lnSpc>
              <a:spcBef>
                <a:spcPts val="535"/>
              </a:spcBef>
              <a:spcAft>
                <a:spcPct val="0"/>
              </a:spcAft>
            </a:pPr>
            <a:r>
              <a:rPr sz="1300" spc="-16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colaboradores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na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5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administração.</a:t>
            </a:r>
            <a:endParaRPr sz="1300" spc="-15">
              <a:solidFill>
                <a:srgbClr val="272525"/>
              </a:solidFill>
              <a:latin typeface="MMVFRF+Montserrat-Regular" panose="02000500000000000000"/>
              <a:cs typeface="MMVFRF+Montserrat-Regular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7920" y="3784160"/>
            <a:ext cx="2817567" cy="503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spc="-13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Devido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a</a:t>
            </a:r>
            <a:r>
              <a:rPr sz="1300" spc="-15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6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forma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automatizada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ao</a:t>
            </a:r>
            <a:endParaRPr sz="1300" spc="-10">
              <a:solidFill>
                <a:srgbClr val="272525"/>
              </a:solidFill>
              <a:latin typeface="MMVFRF+Montserrat-Regular" panose="02000500000000000000"/>
              <a:cs typeface="MMVFRF+Montserrat-Regular" panose="02000500000000000000"/>
            </a:endParaRPr>
          </a:p>
          <a:p>
            <a:pPr marL="450850" marR="0">
              <a:lnSpc>
                <a:spcPts val="1565"/>
              </a:lnSpc>
              <a:spcBef>
                <a:spcPts val="535"/>
              </a:spcBef>
              <a:spcAft>
                <a:spcPct val="0"/>
              </a:spcAft>
            </a:pPr>
            <a:r>
              <a:rPr sz="1300" spc="-23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gerar</a:t>
            </a:r>
            <a:r>
              <a:rPr sz="1300" spc="12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o</a:t>
            </a:r>
            <a:r>
              <a:rPr sz="1300" spc="-16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9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gráfico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3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digital.</a:t>
            </a:r>
            <a:endParaRPr sz="1300" spc="-13">
              <a:solidFill>
                <a:srgbClr val="272525"/>
              </a:solidFill>
              <a:latin typeface="MMVFRF+Montserrat-Regular" panose="02000500000000000000"/>
              <a:cs typeface="MMVFRF+Montserrat-Regular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37819" y="4785455"/>
            <a:ext cx="1192992" cy="683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80"/>
              </a:lnSpc>
              <a:spcBef>
                <a:spcPct val="0"/>
              </a:spcBef>
              <a:spcAft>
                <a:spcPct val="0"/>
              </a:spcAft>
            </a:pPr>
            <a:r>
              <a:rPr sz="4250" spc="-10">
                <a:solidFill>
                  <a:srgbClr val="272525"/>
                </a:solidFill>
                <a:latin typeface="NGIHRU+Barlow-Bold" panose="02000500000000000000"/>
                <a:cs typeface="NGIHRU+Barlow-Bold" panose="02000500000000000000"/>
              </a:rPr>
              <a:t>80%</a:t>
            </a:r>
            <a:endParaRPr sz="4250" spc="-10">
              <a:solidFill>
                <a:srgbClr val="272525"/>
              </a:solidFill>
              <a:latin typeface="NGIHRU+Barlow-Bold" panose="02000500000000000000"/>
              <a:cs typeface="NGIHRU+Barlow-Bold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7616" y="5594413"/>
            <a:ext cx="2192869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272525"/>
                </a:solidFill>
                <a:latin typeface="NGIHRU+Barlow-Bold" panose="02000500000000000000"/>
                <a:cs typeface="NGIHRU+Barlow-Bold" panose="02000500000000000000"/>
              </a:rPr>
              <a:t>Diminuição</a:t>
            </a:r>
            <a:r>
              <a:rPr sz="1700" spc="-87">
                <a:solidFill>
                  <a:srgbClr val="272525"/>
                </a:solidFill>
                <a:latin typeface="NGIHRU+Barlow-Bold" panose="02000500000000000000"/>
                <a:cs typeface="NGIHRU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NGIHRU+Barlow-Bold" panose="02000500000000000000"/>
                <a:cs typeface="NGIHRU+Barlow-Bold" panose="02000500000000000000"/>
              </a:rPr>
              <a:t>de</a:t>
            </a:r>
            <a:r>
              <a:rPr sz="1700" spc="-86">
                <a:solidFill>
                  <a:srgbClr val="272525"/>
                </a:solidFill>
                <a:latin typeface="NGIHRU+Barlow-Bold" panose="02000500000000000000"/>
                <a:cs typeface="NGIHRU+Barlow-Bold" panose="02000500000000000000"/>
              </a:rPr>
              <a:t> </a:t>
            </a:r>
            <a:r>
              <a:rPr sz="1700" spc="-21">
                <a:solidFill>
                  <a:srgbClr val="272525"/>
                </a:solidFill>
                <a:latin typeface="NGIHRU+Barlow-Bold" panose="02000500000000000000"/>
                <a:cs typeface="NGIHRU+Barlow-Bold" panose="02000500000000000000"/>
              </a:rPr>
              <a:t>Perdas</a:t>
            </a:r>
            <a:endParaRPr sz="1700" spc="-21">
              <a:solidFill>
                <a:srgbClr val="272525"/>
              </a:solidFill>
              <a:latin typeface="NGIHRU+Barlow-Bold" panose="02000500000000000000"/>
              <a:cs typeface="NGIHRU+Barlow-Bold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61242" y="5984435"/>
            <a:ext cx="2746710" cy="760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spc="-15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Arquivos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3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guardados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de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6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forma</a:t>
            </a:r>
            <a:endParaRPr sz="1300" spc="-16">
              <a:solidFill>
                <a:srgbClr val="272525"/>
              </a:solidFill>
              <a:latin typeface="MMVFRF+Montserrat-Regular" panose="02000500000000000000"/>
              <a:cs typeface="MMVFRF+Montserrat-Regular" panose="02000500000000000000"/>
            </a:endParaRPr>
          </a:p>
          <a:p>
            <a:pPr marL="0" marR="0">
              <a:lnSpc>
                <a:spcPts val="1565"/>
              </a:lnSpc>
              <a:spcBef>
                <a:spcPts val="410"/>
              </a:spcBef>
              <a:spcAft>
                <a:spcPct val="0"/>
              </a:spcAft>
            </a:pPr>
            <a:r>
              <a:rPr sz="1300" spc="-13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digital,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5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consequentemente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sem</a:t>
            </a:r>
            <a:endParaRPr sz="1300" spc="-10">
              <a:solidFill>
                <a:srgbClr val="272525"/>
              </a:solidFill>
              <a:latin typeface="MMVFRF+Montserrat-Regular" panose="02000500000000000000"/>
              <a:cs typeface="MMVFRF+Montserrat-Regular" panose="02000500000000000000"/>
            </a:endParaRPr>
          </a:p>
          <a:p>
            <a:pPr marL="523240" marR="0">
              <a:lnSpc>
                <a:spcPts val="1565"/>
              </a:lnSpc>
              <a:spcBef>
                <a:spcPts val="535"/>
              </a:spcBef>
              <a:spcAft>
                <a:spcPct val="0"/>
              </a:spcAft>
            </a:pPr>
            <a:r>
              <a:rPr sz="1300" spc="-14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perda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de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5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produtos.</a:t>
            </a:r>
            <a:endParaRPr sz="1300" spc="-15">
              <a:solidFill>
                <a:srgbClr val="272525"/>
              </a:solidFill>
              <a:latin typeface="MMVFRF+Montserrat-Regular" panose="02000500000000000000"/>
              <a:cs typeface="MMVFRF+Montserrat-Regular" panose="020005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16715" y="6946462"/>
            <a:ext cx="5736677" cy="503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spc="-11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Melhoria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na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3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precisão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1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das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3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previsões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de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3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demanda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e</a:t>
            </a:r>
            <a:r>
              <a:rPr sz="1300" spc="-15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1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otimização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3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dentro</a:t>
            </a:r>
            <a:endParaRPr sz="1300" spc="-13">
              <a:solidFill>
                <a:srgbClr val="272525"/>
              </a:solidFill>
              <a:latin typeface="MMVFRF+Montserrat-Regular" panose="02000500000000000000"/>
              <a:cs typeface="MMVFRF+Montserrat-Regular" panose="02000500000000000000"/>
            </a:endParaRPr>
          </a:p>
          <a:p>
            <a:pPr marL="0" marR="0">
              <a:lnSpc>
                <a:spcPts val="1565"/>
              </a:lnSpc>
              <a:spcBef>
                <a:spcPts val="535"/>
              </a:spcBef>
              <a:spcAft>
                <a:spcPct val="0"/>
              </a:spcAft>
            </a:pPr>
            <a:r>
              <a:rPr sz="1300" spc="-12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do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7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movimento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de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6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produtos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de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um</a:t>
            </a:r>
            <a:r>
              <a:rPr sz="1300" spc="-11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4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estoque</a:t>
            </a:r>
            <a:r>
              <a:rPr sz="1300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29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para</a:t>
            </a:r>
            <a:r>
              <a:rPr sz="1300" spc="14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 </a:t>
            </a:r>
            <a:r>
              <a:rPr sz="1300" spc="-17">
                <a:solidFill>
                  <a:srgbClr val="272525"/>
                </a:solidFill>
                <a:latin typeface="MMVFRF+Montserrat-Regular" panose="02000500000000000000"/>
                <a:cs typeface="MMVFRF+Montserrat-Regular" panose="02000500000000000000"/>
              </a:rPr>
              <a:t>outro.</a:t>
            </a:r>
            <a:endParaRPr sz="1300" spc="-17">
              <a:solidFill>
                <a:srgbClr val="272525"/>
              </a:solidFill>
              <a:latin typeface="MMVFRF+Montserrat-Regular" panose="02000500000000000000"/>
              <a:cs typeface="MMVFRF+Montserrat-Regular" panose="0200050000000000000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11430000" cy="64389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0011" y="2027301"/>
            <a:ext cx="5361479" cy="55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0"/>
              </a:lnSpc>
              <a:spcBef>
                <a:spcPct val="0"/>
              </a:spcBef>
              <a:spcAft>
                <a:spcPct val="0"/>
              </a:spcAft>
            </a:pPr>
            <a:r>
              <a:rPr sz="3350" spc="10">
                <a:solidFill>
                  <a:srgbClr val="7068F4"/>
                </a:solidFill>
                <a:latin typeface="BOEPRL+Barlow-Bold" panose="02000500000000000000"/>
                <a:cs typeface="BOEPRL+Barlow-Bold" panose="02000500000000000000"/>
              </a:rPr>
              <a:t>Segurança</a:t>
            </a:r>
            <a:r>
              <a:rPr sz="3350" spc="-159">
                <a:solidFill>
                  <a:srgbClr val="7068F4"/>
                </a:solidFill>
                <a:latin typeface="BOEPRL+Barlow-Bold" panose="02000500000000000000"/>
                <a:cs typeface="BOEPRL+Barlow-Bold" panose="02000500000000000000"/>
              </a:rPr>
              <a:t> </a:t>
            </a:r>
            <a:r>
              <a:rPr sz="3350">
                <a:solidFill>
                  <a:srgbClr val="7068F4"/>
                </a:solidFill>
                <a:latin typeface="BOEPRL+Barlow-Bold" panose="02000500000000000000"/>
                <a:cs typeface="BOEPRL+Barlow-Bold" panose="02000500000000000000"/>
              </a:rPr>
              <a:t>e</a:t>
            </a:r>
            <a:r>
              <a:rPr sz="3350" spc="-148">
                <a:solidFill>
                  <a:srgbClr val="7068F4"/>
                </a:solidFill>
                <a:latin typeface="BOEPRL+Barlow-Bold" panose="02000500000000000000"/>
                <a:cs typeface="BOEPRL+Barlow-Bold" panose="02000500000000000000"/>
              </a:rPr>
              <a:t> </a:t>
            </a:r>
            <a:r>
              <a:rPr sz="3350" spc="11">
                <a:solidFill>
                  <a:srgbClr val="7068F4"/>
                </a:solidFill>
                <a:latin typeface="BOEPRL+Barlow-Bold" panose="02000500000000000000"/>
                <a:cs typeface="BOEPRL+Barlow-Bold" panose="02000500000000000000"/>
              </a:rPr>
              <a:t>Escalabilidade</a:t>
            </a:r>
            <a:endParaRPr sz="3350" spc="11">
              <a:solidFill>
                <a:srgbClr val="7068F4"/>
              </a:solidFill>
              <a:latin typeface="BOEPRL+Barlow-Bold" panose="02000500000000000000"/>
              <a:cs typeface="BOEPRL+Barlow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011" y="3537013"/>
            <a:ext cx="3385089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272525"/>
                </a:solidFill>
                <a:latin typeface="BOEPRL+Barlow-Bold" panose="02000500000000000000"/>
                <a:cs typeface="BOEPRL+Barlow-Bold" panose="02000500000000000000"/>
              </a:rPr>
              <a:t>Segurança</a:t>
            </a:r>
            <a:r>
              <a:rPr sz="1700" spc="-85">
                <a:solidFill>
                  <a:srgbClr val="272525"/>
                </a:solidFill>
                <a:latin typeface="BOEPRL+Barlow-Bold" panose="02000500000000000000"/>
                <a:cs typeface="BOEPRL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BOEPRL+Barlow-Bold" panose="02000500000000000000"/>
                <a:cs typeface="BOEPRL+Barlow-Bold" panose="02000500000000000000"/>
              </a:rPr>
              <a:t>de</a:t>
            </a:r>
            <a:r>
              <a:rPr sz="1700" spc="-86">
                <a:solidFill>
                  <a:srgbClr val="272525"/>
                </a:solidFill>
                <a:latin typeface="BOEPRL+Barlow-Bold" panose="02000500000000000000"/>
                <a:cs typeface="BOEPRL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BOEPRL+Barlow-Bold" panose="02000500000000000000"/>
                <a:cs typeface="BOEPRL+Barlow-Bold" panose="02000500000000000000"/>
              </a:rPr>
              <a:t>usuários</a:t>
            </a:r>
            <a:r>
              <a:rPr sz="1700" spc="-87">
                <a:solidFill>
                  <a:srgbClr val="272525"/>
                </a:solidFill>
                <a:latin typeface="BOEPRL+Barlow-Bold" panose="02000500000000000000"/>
                <a:cs typeface="BOEPRL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BOEPRL+Barlow-Bold" panose="02000500000000000000"/>
                <a:cs typeface="BOEPRL+Barlow-Bold" panose="02000500000000000000"/>
              </a:rPr>
              <a:t>vinculados</a:t>
            </a:r>
            <a:endParaRPr sz="1700">
              <a:solidFill>
                <a:srgbClr val="272525"/>
              </a:solidFill>
              <a:latin typeface="BOEPRL+Barlow-Bold" panose="02000500000000000000"/>
              <a:cs typeface="BOEPRL+Barlow-Bold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6803" y="3537013"/>
            <a:ext cx="1510069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ct val="0"/>
              </a:spcBef>
              <a:spcAft>
                <a:spcPct val="0"/>
              </a:spcAft>
            </a:pPr>
            <a:r>
              <a:rPr sz="1700" spc="-11">
                <a:solidFill>
                  <a:srgbClr val="272525"/>
                </a:solidFill>
                <a:latin typeface="BOEPRL+Barlow-Bold" panose="02000500000000000000"/>
                <a:cs typeface="BOEPRL+Barlow-Bold" panose="02000500000000000000"/>
              </a:rPr>
              <a:t>Conformidade</a:t>
            </a:r>
            <a:endParaRPr sz="1700" spc="-11">
              <a:solidFill>
                <a:srgbClr val="272525"/>
              </a:solidFill>
              <a:latin typeface="BOEPRL+Barlow-Bold" panose="02000500000000000000"/>
              <a:cs typeface="BOEPRL+Barlow-Bold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011" y="3927035"/>
            <a:ext cx="4775973" cy="503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spc="-19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Integrado</a:t>
            </a:r>
            <a:r>
              <a:rPr sz="1300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 </a:t>
            </a:r>
            <a:r>
              <a:rPr sz="1300" spc="-11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em</a:t>
            </a:r>
            <a:r>
              <a:rPr sz="1300" spc="-13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um</a:t>
            </a:r>
            <a:r>
              <a:rPr sz="1300" spc="-11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único</a:t>
            </a:r>
            <a:r>
              <a:rPr sz="1300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 servidor, </a:t>
            </a:r>
            <a:r>
              <a:rPr sz="1300" spc="-12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onde</a:t>
            </a:r>
            <a:r>
              <a:rPr sz="1300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 </a:t>
            </a:r>
            <a:r>
              <a:rPr sz="1300" spc="-15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somente</a:t>
            </a:r>
            <a:r>
              <a:rPr sz="1300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usuários</a:t>
            </a:r>
            <a:endParaRPr sz="1300" spc="-12">
              <a:solidFill>
                <a:srgbClr val="272525"/>
              </a:solidFill>
              <a:latin typeface="GJNTAL+Montserrat-Regular" panose="02000500000000000000"/>
              <a:cs typeface="GJNTAL+Montserrat-Regular" panose="02000500000000000000"/>
            </a:endParaRPr>
          </a:p>
          <a:p>
            <a:pPr marL="0" marR="0">
              <a:lnSpc>
                <a:spcPts val="1565"/>
              </a:lnSpc>
              <a:spcBef>
                <a:spcPts val="535"/>
              </a:spcBef>
              <a:spcAft>
                <a:spcPct val="0"/>
              </a:spcAft>
            </a:pPr>
            <a:r>
              <a:rPr sz="1300" spc="-13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autorizados</a:t>
            </a:r>
            <a:r>
              <a:rPr sz="1300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 </a:t>
            </a:r>
            <a:r>
              <a:rPr sz="1300" spc="-21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tem</a:t>
            </a:r>
            <a:r>
              <a:rPr sz="1300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 o</a:t>
            </a:r>
            <a:r>
              <a:rPr sz="1300" spc="-16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 </a:t>
            </a:r>
            <a:r>
              <a:rPr sz="1300" spc="-15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acesso.</a:t>
            </a:r>
            <a:endParaRPr sz="1300" spc="-15">
              <a:solidFill>
                <a:srgbClr val="272525"/>
              </a:solidFill>
              <a:latin typeface="GJNTAL+Montserrat-Regular" panose="02000500000000000000"/>
              <a:cs typeface="GJNTAL+Montserrat-Regular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6803" y="3927035"/>
            <a:ext cx="4981676" cy="503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spc="-14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Normas</a:t>
            </a:r>
            <a:r>
              <a:rPr sz="1300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de</a:t>
            </a:r>
            <a:r>
              <a:rPr sz="1300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 </a:t>
            </a:r>
            <a:r>
              <a:rPr sz="1300" spc="-17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segurança</a:t>
            </a:r>
            <a:r>
              <a:rPr sz="1300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 </a:t>
            </a:r>
            <a:r>
              <a:rPr sz="1300" spc="-14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(LGPD)</a:t>
            </a:r>
            <a:r>
              <a:rPr sz="1300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 </a:t>
            </a:r>
            <a:r>
              <a:rPr sz="1300" spc="-29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para</a:t>
            </a:r>
            <a:r>
              <a:rPr sz="1300" spc="14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 </a:t>
            </a:r>
            <a:r>
              <a:rPr sz="1300" spc="-11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os</a:t>
            </a:r>
            <a:r>
              <a:rPr sz="1300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 </a:t>
            </a:r>
            <a:r>
              <a:rPr sz="1300" spc="-16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colaboradores</a:t>
            </a:r>
            <a:r>
              <a:rPr sz="1300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 </a:t>
            </a:r>
            <a:r>
              <a:rPr sz="1300" spc="-15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dentro</a:t>
            </a:r>
            <a:endParaRPr sz="1300" spc="-15">
              <a:solidFill>
                <a:srgbClr val="272525"/>
              </a:solidFill>
              <a:latin typeface="GJNTAL+Montserrat-Regular" panose="02000500000000000000"/>
              <a:cs typeface="GJNTAL+Montserrat-Regular" panose="02000500000000000000"/>
            </a:endParaRPr>
          </a:p>
          <a:p>
            <a:pPr marL="0" marR="0">
              <a:lnSpc>
                <a:spcPts val="1565"/>
              </a:lnSpc>
              <a:spcBef>
                <a:spcPts val="535"/>
              </a:spcBef>
              <a:spcAft>
                <a:spcPct val="0"/>
              </a:spcAft>
            </a:pPr>
            <a:r>
              <a:rPr sz="1300" spc="-12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da</a:t>
            </a:r>
            <a:r>
              <a:rPr sz="1300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 </a:t>
            </a:r>
            <a:r>
              <a:rPr sz="1300" spc="-14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empresa</a:t>
            </a:r>
            <a:r>
              <a:rPr sz="1300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 </a:t>
            </a:r>
            <a:r>
              <a:rPr sz="1300" spc="-21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contratante</a:t>
            </a:r>
            <a:r>
              <a:rPr sz="1300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do</a:t>
            </a:r>
            <a:r>
              <a:rPr sz="1300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 </a:t>
            </a:r>
            <a:r>
              <a:rPr sz="1300" spc="-13">
                <a:solidFill>
                  <a:srgbClr val="272525"/>
                </a:solidFill>
                <a:latin typeface="GJNTAL+Montserrat-Regular" panose="02000500000000000000"/>
                <a:cs typeface="GJNTAL+Montserrat-Regular" panose="02000500000000000000"/>
              </a:rPr>
              <a:t>sistema.</a:t>
            </a:r>
            <a:endParaRPr sz="1300" spc="-13">
              <a:solidFill>
                <a:srgbClr val="272525"/>
              </a:solidFill>
              <a:latin typeface="GJNTAL+Montserrat-Regular" panose="02000500000000000000"/>
              <a:cs typeface="GJNTAL+Montserrat-Regular" panose="0200050000000000000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11430000" cy="65532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0011" y="445008"/>
            <a:ext cx="3358515" cy="55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0"/>
              </a:lnSpc>
              <a:spcBef>
                <a:spcPct val="0"/>
              </a:spcBef>
              <a:spcAft>
                <a:spcPct val="0"/>
              </a:spcAft>
            </a:pPr>
            <a:r>
              <a:rPr sz="3350">
                <a:solidFill>
                  <a:srgbClr val="7068F4"/>
                </a:solidFill>
                <a:latin typeface="RCSRBA+Barlow-Bold" panose="02000500000000000000"/>
                <a:cs typeface="RCSRBA+Barlow-Bold" panose="02000500000000000000"/>
              </a:rPr>
              <a:t>Melhoras</a:t>
            </a:r>
            <a:r>
              <a:rPr sz="3350" spc="-159">
                <a:solidFill>
                  <a:srgbClr val="7068F4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3350">
                <a:solidFill>
                  <a:srgbClr val="7068F4"/>
                </a:solidFill>
                <a:latin typeface="RCSRBA+Barlow-Bold" panose="02000500000000000000"/>
                <a:cs typeface="RCSRBA+Barlow-Bold" panose="02000500000000000000"/>
              </a:rPr>
              <a:t>futuras</a:t>
            </a:r>
            <a:endParaRPr sz="3350">
              <a:solidFill>
                <a:srgbClr val="7068F4"/>
              </a:solidFill>
              <a:latin typeface="RCSRBA+Barlow-Bold" panose="02000500000000000000"/>
              <a:cs typeface="RCSRBA+Barlow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8622" y="1383220"/>
            <a:ext cx="253384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Histórico</a:t>
            </a:r>
            <a:r>
              <a:rPr sz="1700" spc="-85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de</a:t>
            </a:r>
            <a:r>
              <a:rPr sz="1700" spc="-86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Lançamento</a:t>
            </a:r>
            <a:endParaRPr sz="1700">
              <a:solidFill>
                <a:srgbClr val="272525"/>
              </a:solidFill>
              <a:latin typeface="RCSRBA+Barlow-Bold" panose="02000500000000000000"/>
              <a:cs typeface="RCSRBA+Barlow-Bold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8622" y="1773242"/>
            <a:ext cx="4771148" cy="236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spc="-11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Registro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do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3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lançamento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e</a:t>
            </a:r>
            <a:r>
              <a:rPr sz="1300" spc="-15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7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exclução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de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1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dados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do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5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sistema.</a:t>
            </a:r>
            <a:endParaRPr sz="1300" spc="-15">
              <a:solidFill>
                <a:srgbClr val="272525"/>
              </a:solidFill>
              <a:latin typeface="EUDMRF+Montserrat-Regular" panose="02000500000000000000"/>
              <a:cs typeface="EUDMRF+Montserrat-Regular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8622" y="2364295"/>
            <a:ext cx="3365802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Implementação</a:t>
            </a:r>
            <a:r>
              <a:rPr sz="1700" spc="-86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de</a:t>
            </a:r>
            <a:r>
              <a:rPr sz="1700" spc="-86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1700" spc="-33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novos</a:t>
            </a:r>
            <a:r>
              <a:rPr sz="1700" spc="-60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Gráficos</a:t>
            </a:r>
            <a:endParaRPr sz="1700">
              <a:solidFill>
                <a:srgbClr val="272525"/>
              </a:solidFill>
              <a:latin typeface="RCSRBA+Barlow-Bold" panose="02000500000000000000"/>
              <a:cs typeface="RCSRBA+Barlow-Bold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8622" y="2754317"/>
            <a:ext cx="6851056" cy="236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spc="-13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Implementação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de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2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novos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8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gráficos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e</a:t>
            </a:r>
            <a:r>
              <a:rPr sz="1300" spc="-15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3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dashboards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4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correlacionando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5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diferentes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1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dados.</a:t>
            </a:r>
            <a:endParaRPr sz="1300" spc="-11">
              <a:solidFill>
                <a:srgbClr val="272525"/>
              </a:solidFill>
              <a:latin typeface="EUDMRF+Montserrat-Regular" panose="02000500000000000000"/>
              <a:cs typeface="EUDMRF+Montserrat-Regular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8622" y="3335845"/>
            <a:ext cx="6437541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Importação</a:t>
            </a:r>
            <a:r>
              <a:rPr sz="1700" spc="-87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de</a:t>
            </a:r>
            <a:r>
              <a:rPr sz="1700" spc="-86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1700" spc="-11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registros</a:t>
            </a:r>
            <a:r>
              <a:rPr sz="1700" spc="-82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via</a:t>
            </a:r>
            <a:r>
              <a:rPr sz="1700" spc="-88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1700" spc="-16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diferentes</a:t>
            </a:r>
            <a:r>
              <a:rPr sz="1700" spc="-77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1700" spc="-18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formatos</a:t>
            </a:r>
            <a:r>
              <a:rPr sz="1700" spc="-75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e</a:t>
            </a:r>
            <a:r>
              <a:rPr sz="1700" spc="-93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1700" spc="-20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fontes</a:t>
            </a:r>
            <a:r>
              <a:rPr sz="1700" spc="-73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de</a:t>
            </a:r>
            <a:r>
              <a:rPr sz="1700" spc="-86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dados</a:t>
            </a:r>
            <a:endParaRPr sz="1700">
              <a:solidFill>
                <a:srgbClr val="272525"/>
              </a:solidFill>
              <a:latin typeface="RCSRBA+Barlow-Bold" panose="02000500000000000000"/>
              <a:cs typeface="RCSRBA+Barlow-Bold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8622" y="3735392"/>
            <a:ext cx="6040621" cy="236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spc="-11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Importação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de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1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dados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via </a:t>
            </a:r>
            <a:r>
              <a:rPr sz="1300" spc="-28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CSV,</a:t>
            </a:r>
            <a:r>
              <a:rPr sz="1300" spc="2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Google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Analytics, </a:t>
            </a:r>
            <a:r>
              <a:rPr sz="1300" spc="-13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SQL</a:t>
            </a:r>
            <a:r>
              <a:rPr sz="1300" spc="-12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Server,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2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Oracle,</a:t>
            </a:r>
            <a:r>
              <a:rPr sz="1300" spc="12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ETC&amp;</a:t>
            </a:r>
            <a:endParaRPr sz="1300" spc="-10">
              <a:solidFill>
                <a:srgbClr val="272525"/>
              </a:solidFill>
              <a:latin typeface="EUDMRF+Montserrat-Regular" panose="02000500000000000000"/>
              <a:cs typeface="EUDMRF+Montserrat-Regular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8622" y="4316920"/>
            <a:ext cx="4162401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ct val="0"/>
              </a:spcBef>
              <a:spcAft>
                <a:spcPct val="0"/>
              </a:spcAft>
            </a:pPr>
            <a:r>
              <a:rPr sz="1700" spc="-13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Chat</a:t>
            </a:r>
            <a:r>
              <a:rPr sz="1700" spc="-79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de</a:t>
            </a:r>
            <a:r>
              <a:rPr sz="1700" spc="-86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1700" spc="-11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atendimento</a:t>
            </a:r>
            <a:r>
              <a:rPr sz="1700" spc="-82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1700" spc="-15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direto</a:t>
            </a:r>
            <a:r>
              <a:rPr sz="1700" spc="-78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pelo</a:t>
            </a:r>
            <a:r>
              <a:rPr sz="1700" spc="-86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1700" spc="-11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programa</a:t>
            </a:r>
            <a:endParaRPr sz="1700" spc="-11">
              <a:solidFill>
                <a:srgbClr val="272525"/>
              </a:solidFill>
              <a:latin typeface="RCSRBA+Barlow-Bold" panose="02000500000000000000"/>
              <a:cs typeface="RCSRBA+Barlow-Bold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8622" y="4706942"/>
            <a:ext cx="5103503" cy="236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spc="-12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Chat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de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5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atendimento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3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(com</a:t>
            </a:r>
            <a:r>
              <a:rPr sz="1300" spc="-1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ChatBot)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9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integrado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ao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21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programa.</a:t>
            </a:r>
            <a:endParaRPr sz="1300" spc="-21">
              <a:solidFill>
                <a:srgbClr val="272525"/>
              </a:solidFill>
              <a:latin typeface="EUDMRF+Montserrat-Regular" panose="02000500000000000000"/>
              <a:cs typeface="EUDMRF+Montserrat-Regular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8622" y="5288468"/>
            <a:ext cx="3450026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Integração</a:t>
            </a:r>
            <a:r>
              <a:rPr sz="1700" spc="-85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1700" spc="-10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hierárquica</a:t>
            </a:r>
            <a:r>
              <a:rPr sz="1700" spc="-83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de</a:t>
            </a:r>
            <a:r>
              <a:rPr sz="1700" spc="-86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 </a:t>
            </a:r>
            <a:r>
              <a:rPr sz="1700">
                <a:solidFill>
                  <a:srgbClr val="272525"/>
                </a:solidFill>
                <a:latin typeface="RCSRBA+Barlow-Bold" panose="02000500000000000000"/>
                <a:cs typeface="RCSRBA+Barlow-Bold" panose="02000500000000000000"/>
              </a:rPr>
              <a:t>usuários</a:t>
            </a:r>
            <a:endParaRPr sz="1700">
              <a:solidFill>
                <a:srgbClr val="272525"/>
              </a:solidFill>
              <a:latin typeface="RCSRBA+Barlow-Bold" panose="02000500000000000000"/>
              <a:cs typeface="RCSRBA+Barlow-Bold" panose="020005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8622" y="5688015"/>
            <a:ext cx="4422443" cy="236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Classes e</a:t>
            </a:r>
            <a:r>
              <a:rPr sz="1300" spc="-15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níveis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de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1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usuário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2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de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6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acordo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6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com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1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seu</a:t>
            </a:r>
            <a:r>
              <a:rPr sz="130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 </a:t>
            </a:r>
            <a:r>
              <a:rPr sz="1300" spc="-20">
                <a:solidFill>
                  <a:srgbClr val="272525"/>
                </a:solidFill>
                <a:latin typeface="EUDMRF+Montserrat-Regular" panose="02000500000000000000"/>
                <a:cs typeface="EUDMRF+Montserrat-Regular" panose="02000500000000000000"/>
              </a:rPr>
              <a:t>cargo.</a:t>
            </a:r>
            <a:endParaRPr sz="1300" spc="-20">
              <a:solidFill>
                <a:srgbClr val="272525"/>
              </a:solidFill>
              <a:latin typeface="EUDMRF+Montserrat-Regular" panose="02000500000000000000"/>
              <a:cs typeface="EUDMRF+Montserrat-Regular" panose="0200050000000000000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11430000" cy="64389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56264" y="2179701"/>
            <a:ext cx="5414200" cy="108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0"/>
              </a:lnSpc>
              <a:spcBef>
                <a:spcPts val="50"/>
              </a:spcBef>
              <a:spcAft>
                <a:spcPct val="0"/>
              </a:spcAft>
            </a:pPr>
            <a:r>
              <a:rPr sz="3350" spc="11">
                <a:solidFill>
                  <a:srgbClr val="7068F4"/>
                </a:solidFill>
                <a:latin typeface="JPDJHG+Barlow-Bold" panose="02000500000000000000"/>
                <a:cs typeface="JPDJHG+Barlow-Bold" panose="02000500000000000000"/>
              </a:rPr>
              <a:t>Conclusão:</a:t>
            </a:r>
            <a:r>
              <a:rPr sz="3350" spc="-164">
                <a:solidFill>
                  <a:srgbClr val="7068F4"/>
                </a:solidFill>
                <a:latin typeface="JPDJHG+Barlow-Bold" panose="02000500000000000000"/>
                <a:cs typeface="JPDJHG+Barlow-Bold" panose="02000500000000000000"/>
              </a:rPr>
              <a:t> </a:t>
            </a:r>
            <a:r>
              <a:rPr sz="3350">
                <a:solidFill>
                  <a:srgbClr val="7068F4"/>
                </a:solidFill>
                <a:latin typeface="JPDJHG+Barlow-Bold" panose="02000500000000000000"/>
                <a:cs typeface="JPDJHG+Barlow-Bold" panose="02000500000000000000"/>
              </a:rPr>
              <a:t>Invista</a:t>
            </a:r>
            <a:r>
              <a:rPr sz="3350" spc="-147">
                <a:solidFill>
                  <a:srgbClr val="7068F4"/>
                </a:solidFill>
                <a:latin typeface="JPDJHG+Barlow-Bold" panose="02000500000000000000"/>
                <a:cs typeface="JPDJHG+Barlow-Bold" panose="02000500000000000000"/>
              </a:rPr>
              <a:t> </a:t>
            </a:r>
            <a:r>
              <a:rPr sz="3350" spc="14">
                <a:solidFill>
                  <a:srgbClr val="7068F4"/>
                </a:solidFill>
                <a:latin typeface="JPDJHG+Barlow-Bold" panose="02000500000000000000"/>
                <a:cs typeface="JPDJHG+Barlow-Bold" panose="02000500000000000000"/>
              </a:rPr>
              <a:t>na</a:t>
            </a:r>
            <a:endParaRPr sz="3350" spc="14">
              <a:solidFill>
                <a:srgbClr val="7068F4"/>
              </a:solidFill>
              <a:latin typeface="JPDJHG+Barlow-Bold" panose="02000500000000000000"/>
              <a:cs typeface="JPDJHG+Barlow-Bold" panose="02000500000000000000"/>
            </a:endParaRPr>
          </a:p>
          <a:p>
            <a:pPr marL="0" marR="0">
              <a:lnSpc>
                <a:spcPts val="4050"/>
              </a:lnSpc>
              <a:spcBef>
                <a:spcPts val="100"/>
              </a:spcBef>
              <a:spcAft>
                <a:spcPct val="0"/>
              </a:spcAft>
            </a:pPr>
            <a:r>
              <a:rPr sz="3350">
                <a:solidFill>
                  <a:srgbClr val="7068F4"/>
                </a:solidFill>
                <a:latin typeface="JPDJHG+Barlow-Bold" panose="02000500000000000000"/>
                <a:cs typeface="JPDJHG+Barlow-Bold" panose="02000500000000000000"/>
              </a:rPr>
              <a:t>Inteligência</a:t>
            </a:r>
            <a:r>
              <a:rPr sz="3350" spc="-156">
                <a:solidFill>
                  <a:srgbClr val="7068F4"/>
                </a:solidFill>
                <a:latin typeface="JPDJHG+Barlow-Bold" panose="02000500000000000000"/>
                <a:cs typeface="JPDJHG+Barlow-Bold" panose="02000500000000000000"/>
              </a:rPr>
              <a:t> </a:t>
            </a:r>
            <a:r>
              <a:rPr sz="3350" spc="14">
                <a:solidFill>
                  <a:srgbClr val="7068F4"/>
                </a:solidFill>
                <a:latin typeface="JPDJHG+Barlow-Bold" panose="02000500000000000000"/>
                <a:cs typeface="JPDJHG+Barlow-Bold" panose="02000500000000000000"/>
              </a:rPr>
              <a:t>do</a:t>
            </a:r>
            <a:r>
              <a:rPr sz="3350" spc="-162">
                <a:solidFill>
                  <a:srgbClr val="7068F4"/>
                </a:solidFill>
                <a:latin typeface="JPDJHG+Barlow-Bold" panose="02000500000000000000"/>
                <a:cs typeface="JPDJHG+Barlow-Bold" panose="02000500000000000000"/>
              </a:rPr>
              <a:t> </a:t>
            </a:r>
            <a:r>
              <a:rPr sz="3350" spc="14">
                <a:solidFill>
                  <a:srgbClr val="7068F4"/>
                </a:solidFill>
                <a:latin typeface="JPDJHG+Barlow-Bold" panose="02000500000000000000"/>
                <a:cs typeface="JPDJHG+Barlow-Bold" panose="02000500000000000000"/>
              </a:rPr>
              <a:t>Seu</a:t>
            </a:r>
            <a:r>
              <a:rPr sz="3350" spc="-163">
                <a:solidFill>
                  <a:srgbClr val="7068F4"/>
                </a:solidFill>
                <a:latin typeface="JPDJHG+Barlow-Bold" panose="02000500000000000000"/>
                <a:cs typeface="JPDJHG+Barlow-Bold" panose="02000500000000000000"/>
              </a:rPr>
              <a:t> </a:t>
            </a:r>
            <a:r>
              <a:rPr sz="3350">
                <a:solidFill>
                  <a:srgbClr val="7068F4"/>
                </a:solidFill>
                <a:latin typeface="JPDJHG+Barlow-Bold" panose="02000500000000000000"/>
                <a:cs typeface="JPDJHG+Barlow-Bold" panose="02000500000000000000"/>
              </a:rPr>
              <a:t>Estoque</a:t>
            </a:r>
            <a:endParaRPr sz="3350">
              <a:solidFill>
                <a:srgbClr val="7068F4"/>
              </a:solidFill>
              <a:latin typeface="JPDJHG+Barlow-Bold" panose="02000500000000000000"/>
              <a:cs typeface="JPDJHG+Barlow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2532" y="3489388"/>
            <a:ext cx="1270897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25"/>
              </a:lnSpc>
              <a:spcBef>
                <a:spcPct val="0"/>
              </a:spcBef>
              <a:spcAft>
                <a:spcPct val="0"/>
              </a:spcAft>
            </a:pPr>
            <a:r>
              <a:rPr sz="1700" spc="-10">
                <a:solidFill>
                  <a:srgbClr val="272525"/>
                </a:solidFill>
                <a:latin typeface="JPDJHG+Barlow-Bold" panose="02000500000000000000"/>
                <a:cs typeface="JPDJHG+Barlow-Bold" panose="02000500000000000000"/>
              </a:rPr>
              <a:t>EstoquePro</a:t>
            </a:r>
            <a:endParaRPr sz="1700" spc="-10">
              <a:solidFill>
                <a:srgbClr val="272525"/>
              </a:solidFill>
              <a:latin typeface="JPDJHG+Barlow-Bold" panose="02000500000000000000"/>
              <a:cs typeface="JPDJHG+Barlow-Bold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2532" y="3879410"/>
            <a:ext cx="2467540" cy="236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300" spc="-14">
                <a:solidFill>
                  <a:srgbClr val="272525"/>
                </a:solidFill>
                <a:latin typeface="NVPJWP+Montserrat-Regular" panose="02000500000000000000"/>
                <a:cs typeface="NVPJWP+Montserrat-Regular" panose="02000500000000000000"/>
              </a:rPr>
              <a:t>Salve</a:t>
            </a:r>
            <a:r>
              <a:rPr sz="1300">
                <a:solidFill>
                  <a:srgbClr val="272525"/>
                </a:solidFill>
                <a:latin typeface="NVPJWP+Montserrat-Regular" panose="02000500000000000000"/>
                <a:cs typeface="NVPJWP+Montserrat-Regular" panose="02000500000000000000"/>
              </a:rPr>
              <a:t> </a:t>
            </a:r>
            <a:r>
              <a:rPr sz="1300" spc="-30">
                <a:solidFill>
                  <a:srgbClr val="272525"/>
                </a:solidFill>
                <a:latin typeface="NVPJWP+Montserrat-Regular" panose="02000500000000000000"/>
                <a:cs typeface="NVPJWP+Montserrat-Regular" panose="02000500000000000000"/>
              </a:rPr>
              <a:t>Tempo,</a:t>
            </a:r>
            <a:r>
              <a:rPr sz="1300" spc="22">
                <a:solidFill>
                  <a:srgbClr val="272525"/>
                </a:solidFill>
                <a:latin typeface="NVPJWP+Montserrat-Regular" panose="02000500000000000000"/>
                <a:cs typeface="NVPJWP+Montserrat-Regular" panose="02000500000000000000"/>
              </a:rPr>
              <a:t> </a:t>
            </a:r>
            <a:r>
              <a:rPr sz="1300" spc="-14">
                <a:solidFill>
                  <a:srgbClr val="272525"/>
                </a:solidFill>
                <a:latin typeface="NVPJWP+Montserrat-Regular" panose="02000500000000000000"/>
                <a:cs typeface="NVPJWP+Montserrat-Regular" panose="02000500000000000000"/>
              </a:rPr>
              <a:t>Salve</a:t>
            </a:r>
            <a:r>
              <a:rPr sz="1300">
                <a:solidFill>
                  <a:srgbClr val="272525"/>
                </a:solidFill>
                <a:latin typeface="NVPJWP+Montserrat-Regular" panose="02000500000000000000"/>
                <a:cs typeface="NVPJWP+Montserrat-Regular" panose="02000500000000000000"/>
              </a:rPr>
              <a:t> </a:t>
            </a:r>
            <a:r>
              <a:rPr sz="1300" spc="-14">
                <a:solidFill>
                  <a:srgbClr val="272525"/>
                </a:solidFill>
                <a:latin typeface="NVPJWP+Montserrat-Regular" panose="02000500000000000000"/>
                <a:cs typeface="NVPJWP+Montserrat-Regular" panose="02000500000000000000"/>
              </a:rPr>
              <a:t>Dinheiro.</a:t>
            </a:r>
            <a:endParaRPr sz="1300" spc="-14">
              <a:solidFill>
                <a:srgbClr val="272525"/>
              </a:solidFill>
              <a:latin typeface="NVPJWP+Montserrat-Regular" panose="02000500000000000000"/>
              <a:cs typeface="NVPJWP+Montserrat-Regular" panose="0200050000000000000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3.05.14"/>
  <p:tag name="AS_TITLE" val="Aspose.Slides for .NET 4.0 Client Profile"/>
  <p:tag name="AS_VERSION" val="23.5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2551</Words>
  <Application>WPS Presentation</Application>
  <PresentationFormat>On-screen Show (4:3)</PresentationFormat>
  <Paragraphs>151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6" baseType="lpstr">
      <vt:lpstr>Arial</vt:lpstr>
      <vt:lpstr>SimSun</vt:lpstr>
      <vt:lpstr>Wingdings</vt:lpstr>
      <vt:lpstr>EBNBEG+Barlow-Bold</vt:lpstr>
      <vt:lpstr>UWSBKB+Montserrat-Bold</vt:lpstr>
      <vt:lpstr>OUHRSS+Barlow-Bold</vt:lpstr>
      <vt:lpstr>QBIFKU+Montserrat-Regular</vt:lpstr>
      <vt:lpstr>NMHOMA+Montserrat-Bold</vt:lpstr>
      <vt:lpstr>Times New Roman</vt:lpstr>
      <vt:lpstr>TWWMNS+Barlow-Bold</vt:lpstr>
      <vt:lpstr>PEJOTD+Montserrat-Regular</vt:lpstr>
      <vt:lpstr>MKKTIU+Barlow-Bold</vt:lpstr>
      <vt:lpstr>CFVBIU+Montserrat-Regular</vt:lpstr>
      <vt:lpstr>NGIHRU+Barlow-Bold</vt:lpstr>
      <vt:lpstr>MMVFRF+Montserrat-Regular</vt:lpstr>
      <vt:lpstr>BOEPRL+Barlow-Bold</vt:lpstr>
      <vt:lpstr>GJNTAL+Montserrat-Regular</vt:lpstr>
      <vt:lpstr>RCSRBA+Barlow-Bold</vt:lpstr>
      <vt:lpstr>EUDMRF+Montserrat-Regular</vt:lpstr>
      <vt:lpstr>JPDJHG+Barlow-Bold</vt:lpstr>
      <vt:lpstr>NVPJWP+Montserrat-Regular</vt:lpstr>
      <vt:lpstr>Microsoft YaHei</vt:lpstr>
      <vt:lpstr>Arial Unicode MS</vt:lpstr>
      <vt:lpstr>Calibri</vt:lpstr>
      <vt:lpstr>Arial Black</vt:lpstr>
      <vt:lpstr>Arial Narrow</vt:lpstr>
      <vt:lpstr>Agency FB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SYSTEM</dc:creator>
  <cp:lastModifiedBy>lucas</cp:lastModifiedBy>
  <cp:revision>3</cp:revision>
  <dcterms:created xsi:type="dcterms:W3CDTF">2025-06-09T22:22:00Z</dcterms:created>
  <dcterms:modified xsi:type="dcterms:W3CDTF">2025-06-09T23:05:28Z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D52B1F90DADC410CBF50637D39F060B3_12</vt:lpwstr>
  </property>
  <property fmtid="{D5CDD505-2E9C-101B-9397-08002B2CF9AE}" pid="3" name="KSOProductBuildVer">
    <vt:lpwstr>1046-12.2.0.21179</vt:lpwstr>
  </property>
</Properties>
</file>