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92" r:id="rId12"/>
    <p:sldId id="289" r:id="rId13"/>
    <p:sldId id="290" r:id="rId14"/>
    <p:sldId id="291" r:id="rId15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AF"/>
    <a:srgbClr val="FCCDB6"/>
    <a:srgbClr val="D9D9D9"/>
    <a:srgbClr val="004568"/>
    <a:srgbClr val="00B0F0"/>
    <a:srgbClr val="6EAA2E"/>
    <a:srgbClr val="0084B4"/>
    <a:srgbClr val="EFF1F3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8" autoAdjust="0"/>
    <p:restoredTop sz="94886" autoAdjust="0"/>
  </p:normalViewPr>
  <p:slideViewPr>
    <p:cSldViewPr snapToGrid="0">
      <p:cViewPr>
        <p:scale>
          <a:sx n="66" d="100"/>
          <a:sy n="66" d="100"/>
        </p:scale>
        <p:origin x="245" y="7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-82"/>
    </p:cViewPr>
  </p:sorterViewPr>
  <p:notesViewPr>
    <p:cSldViewPr snapToGrid="0">
      <p:cViewPr varScale="1">
        <p:scale>
          <a:sx n="73" d="100"/>
          <a:sy n="73" d="100"/>
        </p:scale>
        <p:origin x="58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templates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top ba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00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3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3233B-0705-4E94-AE39-0FCF7FAB8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011B0CED-3A92-43B0-A3DE-C37B6408D9DB}"/>
              </a:ext>
            </a:extLst>
          </p:cNvPr>
          <p:cNvSpPr txBox="1"/>
          <p:nvPr userDrawn="1"/>
        </p:nvSpPr>
        <p:spPr>
          <a:xfrm>
            <a:off x="329642" y="4267687"/>
            <a:ext cx="2664879" cy="32934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Neal Creative  | click &amp;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Learn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F3013-858C-4FFF-B19A-1F10A879C4E8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2221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437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12254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hlinkClick r:id="rId2"/>
          </p:cNvPr>
          <p:cNvSpPr txBox="1"/>
          <p:nvPr userDrawn="1"/>
        </p:nvSpPr>
        <p:spPr>
          <a:xfrm>
            <a:off x="9524236" y="6316156"/>
            <a:ext cx="2426464" cy="36787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Neal Creative</a:t>
            </a:r>
            <a:r>
              <a:rPr lang="en-US" sz="1100" baseline="0" dirty="0">
                <a:solidFill>
                  <a:schemeClr val="bg1"/>
                </a:solidFill>
              </a:rPr>
              <a:t>  | </a:t>
            </a:r>
            <a:r>
              <a:rPr lang="en-US" sz="1100" b="1" baseline="0" dirty="0">
                <a:solidFill>
                  <a:schemeClr val="bg1"/>
                </a:solidFill>
              </a:rPr>
              <a:t>Learn more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4A05A-4AD6-4BC6-B6EA-314331190DB2}"/>
              </a:ext>
            </a:extLst>
          </p:cNvPr>
          <p:cNvSpPr txBox="1"/>
          <p:nvPr userDrawn="1"/>
        </p:nvSpPr>
        <p:spPr>
          <a:xfrm>
            <a:off x="177800" y="6435060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1000" baseline="30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32262790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7" r:id="rId4"/>
    <p:sldLayoutId id="214748367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AD863-8BFC-573D-1BD4-A709596D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92" y="405257"/>
            <a:ext cx="1068815" cy="79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0BC47D-CE07-0517-B1F8-4147A905CB5D}"/>
              </a:ext>
            </a:extLst>
          </p:cNvPr>
          <p:cNvSpPr txBox="1"/>
          <p:nvPr/>
        </p:nvSpPr>
        <p:spPr>
          <a:xfrm>
            <a:off x="193638" y="1435985"/>
            <a:ext cx="59023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ptos" panose="020B0004020202020204" pitchFamily="34" charset="0"/>
              </a:rPr>
              <a:t>Analyzing IMDb Movie Ratings Using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C00E3-ADE8-51B2-46EA-310DF77EB06C}"/>
              </a:ext>
            </a:extLst>
          </p:cNvPr>
          <p:cNvSpPr txBox="1"/>
          <p:nvPr/>
        </p:nvSpPr>
        <p:spPr>
          <a:xfrm>
            <a:off x="9247940" y="4575306"/>
            <a:ext cx="2750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>
                <a:latin typeface="Aptos" panose="020B0004020202020204" pitchFamily="34" charset="0"/>
              </a:rPr>
              <a:t>“Predicting High-Rated vs Low-Rated Movies Based on Runtime, Year, and Popularity”</a:t>
            </a:r>
          </a:p>
          <a:p>
            <a:pPr algn="r"/>
            <a:endParaRPr lang="en-US" sz="1400" b="1" dirty="0">
              <a:latin typeface="Aptos" panose="020B0004020202020204" pitchFamily="34" charset="0"/>
            </a:endParaRPr>
          </a:p>
          <a:p>
            <a:pPr algn="r"/>
            <a:r>
              <a:rPr lang="en-US" sz="1400" b="1" dirty="0">
                <a:latin typeface="Aptos" panose="020B0004020202020204" pitchFamily="34" charset="0"/>
              </a:rPr>
              <a:t>Presented By:</a:t>
            </a:r>
          </a:p>
          <a:p>
            <a:pPr algn="r"/>
            <a:r>
              <a:rPr lang="en-US" sz="1400" dirty="0">
                <a:latin typeface="Aptos" panose="020B0004020202020204" pitchFamily="34" charset="0"/>
              </a:rPr>
              <a:t>Munezero Irakoze Luccin</a:t>
            </a:r>
          </a:p>
          <a:p>
            <a:pPr algn="r"/>
            <a:endParaRPr lang="en-US" sz="1400" dirty="0">
              <a:latin typeface="Aptos" panose="020B0004020202020204" pitchFamily="34" charset="0"/>
            </a:endParaRPr>
          </a:p>
          <a:p>
            <a:pPr algn="r"/>
            <a:r>
              <a:rPr lang="en-US" sz="1400" b="1" dirty="0">
                <a:latin typeface="Aptos" panose="020B0004020202020204" pitchFamily="34" charset="0"/>
              </a:rPr>
              <a:t>Student ID: </a:t>
            </a:r>
          </a:p>
          <a:p>
            <a:pPr algn="r"/>
            <a:r>
              <a:rPr lang="en-US" sz="1400" dirty="0">
                <a:latin typeface="Aptos" panose="020B0004020202020204" pitchFamily="34" charset="0"/>
              </a:rPr>
              <a:t>25815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92EC0-41D4-76DA-5900-48A345258B04}"/>
              </a:ext>
            </a:extLst>
          </p:cNvPr>
          <p:cNvSpPr txBox="1"/>
          <p:nvPr/>
        </p:nvSpPr>
        <p:spPr>
          <a:xfrm>
            <a:off x="10906396" y="25602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ptos" panose="020B0004020202020204" pitchFamily="34" charset="0"/>
              </a:rPr>
              <a:t>08/03/2025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9B7BC-E7EF-4C66-4FF6-7404C0AAE76B}"/>
              </a:ext>
            </a:extLst>
          </p:cNvPr>
          <p:cNvSpPr txBox="1"/>
          <p:nvPr/>
        </p:nvSpPr>
        <p:spPr>
          <a:xfrm>
            <a:off x="193638" y="405257"/>
            <a:ext cx="3912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ptos" panose="020B0004020202020204" pitchFamily="34" charset="0"/>
              </a:rPr>
              <a:t>INSY 8413 – Introduction to Big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88304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CDF09-AB9B-FEF5-281B-5049B231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F008-D237-CC65-9DDA-4DEF3FF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POWER BI DASHBOARD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6A75D2-EE28-F9F0-D1B6-C69CB969AE2A}"/>
              </a:ext>
            </a:extLst>
          </p:cNvPr>
          <p:cNvSpPr txBox="1"/>
          <p:nvPr/>
        </p:nvSpPr>
        <p:spPr>
          <a:xfrm>
            <a:off x="559441" y="1325315"/>
            <a:ext cx="5536559" cy="471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Data Exported from Python</a:t>
            </a:r>
            <a:r>
              <a:rPr lang="en-US" sz="2000" dirty="0">
                <a:solidFill>
                  <a:srgbClr val="0074AF"/>
                </a:solidFill>
                <a:latin typeface="Aptos" panose="020B00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Cleaned dataset </a:t>
            </a:r>
            <a:r>
              <a:rPr lang="en-US" dirty="0">
                <a:latin typeface="Aptos" panose="020B0004020202020204" pitchFamily="34" charset="0"/>
              </a:rPr>
              <a:t>with movie titles, genres, ratings, years, runtime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ML predictions </a:t>
            </a:r>
            <a:r>
              <a:rPr lang="en-US" dirty="0">
                <a:latin typeface="Aptos" panose="020B0004020202020204" pitchFamily="34" charset="0"/>
              </a:rPr>
              <a:t>for high/low-rated class (optional)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Visual Elements in Power BI</a:t>
            </a:r>
            <a:r>
              <a:rPr lang="en-US" sz="2000" dirty="0">
                <a:solidFill>
                  <a:srgbClr val="0074AF"/>
                </a:solidFill>
                <a:latin typeface="Aptos" panose="020B00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Pie charts: </a:t>
            </a:r>
            <a:r>
              <a:rPr lang="en-US" dirty="0">
                <a:latin typeface="Aptos" panose="020B0004020202020204" pitchFamily="34" charset="0"/>
              </a:rPr>
              <a:t>Actual vs Predicted class distributions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KPI cards: </a:t>
            </a:r>
            <a:r>
              <a:rPr lang="en-US" dirty="0">
                <a:latin typeface="Aptos" panose="020B0004020202020204" pitchFamily="34" charset="0"/>
              </a:rPr>
              <a:t>Accuracy &amp; Recall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Scatter plot: </a:t>
            </a:r>
            <a:r>
              <a:rPr lang="en-US" dirty="0">
                <a:latin typeface="Aptos" panose="020B0004020202020204" pitchFamily="34" charset="0"/>
              </a:rPr>
              <a:t>Runtime vs Votes colored by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Table: </a:t>
            </a:r>
            <a:r>
              <a:rPr lang="en-US" dirty="0">
                <a:latin typeface="Aptos" panose="020B0004020202020204" pitchFamily="34" charset="0"/>
              </a:rPr>
              <a:t>Misclassified examples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Slicers: </a:t>
            </a:r>
            <a:r>
              <a:rPr lang="en-US" dirty="0">
                <a:latin typeface="Aptos" panose="020B0004020202020204" pitchFamily="34" charset="0"/>
              </a:rPr>
              <a:t>Year, Actual class, Predicted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E03C5-1F7D-0D69-EE07-A1CC4755C61F}"/>
              </a:ext>
            </a:extLst>
          </p:cNvPr>
          <p:cNvSpPr txBox="1"/>
          <p:nvPr/>
        </p:nvSpPr>
        <p:spPr>
          <a:xfrm>
            <a:off x="6241648" y="1325315"/>
            <a:ext cx="2319758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Interactive Filters: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Year range slicer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Genre slicer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4E254F-BC2F-8C09-404D-0C734D6D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06" y="1480903"/>
            <a:ext cx="3190297" cy="1792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2BF98-0D2A-1833-3417-BA52985B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16" y="2898754"/>
            <a:ext cx="5860787" cy="329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15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CEF1C-7BF4-D2DA-7C0D-11146DB85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66D0-4387-8EE7-8B5D-1F81564C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Innovation Component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1200" b="1" dirty="0">
                <a:latin typeface="Aptos" panose="020B0004020202020204" pitchFamily="34" charset="0"/>
              </a:rPr>
              <a:t>(What Makes This Unique)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41F0D3-0624-1F91-E74F-7479B4CCE74C}"/>
              </a:ext>
            </a:extLst>
          </p:cNvPr>
          <p:cNvSpPr txBox="1"/>
          <p:nvPr/>
        </p:nvSpPr>
        <p:spPr>
          <a:xfrm>
            <a:off x="650110" y="1522084"/>
            <a:ext cx="10891779" cy="33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Used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real-world</a:t>
            </a:r>
            <a:r>
              <a:rPr lang="en-US" dirty="0">
                <a:latin typeface="Aptos" panose="020B0004020202020204" pitchFamily="34" charset="0"/>
              </a:rPr>
              <a:t> open data from IMDb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Built a predictive model using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Logistic Regression</a:t>
            </a:r>
            <a:r>
              <a:rPr lang="en-US" dirty="0">
                <a:latin typeface="Aptos" panose="020B0004020202020204" pitchFamily="34" charset="0"/>
              </a:rPr>
              <a:t> with class weighting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Included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numVotes</a:t>
            </a:r>
            <a:r>
              <a:rPr lang="en-US" dirty="0">
                <a:latin typeface="Aptos" panose="020B0004020202020204" pitchFamily="34" charset="0"/>
              </a:rPr>
              <a:t> feature, recognizing viewer engagement as a predictive factor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Exported ML results to Power BI for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extended insights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Explored genre-based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trends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modeling</a:t>
            </a:r>
            <a:r>
              <a:rPr lang="en-US" dirty="0">
                <a:latin typeface="Aptos" panose="020B0004020202020204" pitchFamily="34" charset="0"/>
              </a:rPr>
              <a:t> without complex tools — showing real Big Data thinking in a lightweight form</a:t>
            </a:r>
          </a:p>
        </p:txBody>
      </p:sp>
    </p:spTree>
    <p:extLst>
      <p:ext uri="{BB962C8B-B14F-4D97-AF65-F5344CB8AC3E}">
        <p14:creationId xmlns:p14="http://schemas.microsoft.com/office/powerpoint/2010/main" val="23662551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DC4F8-2960-4299-4827-3356D43A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C37B-A4C4-085A-3C60-06FD3CA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KEY INSIGHTS | LIMITATIONS | FUTURE WORK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3AF9A-4290-E960-DD2D-E2895189E7A4}"/>
              </a:ext>
            </a:extLst>
          </p:cNvPr>
          <p:cNvSpPr txBox="1"/>
          <p:nvPr/>
        </p:nvSpPr>
        <p:spPr>
          <a:xfrm>
            <a:off x="582591" y="1043144"/>
            <a:ext cx="3804215" cy="550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KEY 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Votes (popularity) had stronger correlation with rating than runtime or year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Logistic Regression captured 72% of high-rated movies, but with 33% precision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Imbalanced classes and limited features constrained performance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Misclassifications were common in borderline-rated or low-vote movies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2918A-A43D-908C-62ED-991739897357}"/>
              </a:ext>
            </a:extLst>
          </p:cNvPr>
          <p:cNvSpPr txBox="1"/>
          <p:nvPr/>
        </p:nvSpPr>
        <p:spPr>
          <a:xfrm>
            <a:off x="4386806" y="1050758"/>
            <a:ext cx="3240910" cy="466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LIMITATIONS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Only metadata used (no genres, cast, or text)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Linear model lacks complexity to capture nonlinear relationships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Class imbalance affected accuracy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Movie ratings are subjective and influenced by external trends (e.g. hype, politics)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B7A60-766E-15FC-3424-3F860350058C}"/>
              </a:ext>
            </a:extLst>
          </p:cNvPr>
          <p:cNvSpPr txBox="1"/>
          <p:nvPr/>
        </p:nvSpPr>
        <p:spPr>
          <a:xfrm>
            <a:off x="7627716" y="1048220"/>
            <a:ext cx="3715473" cy="383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ptos" panose="020B0004020202020204" pitchFamily="34" charset="0"/>
              </a:rPr>
              <a:t>FUTURE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Try advanced models (Random Forest, </a:t>
            </a:r>
            <a:r>
              <a:rPr lang="en-US" dirty="0" err="1">
                <a:latin typeface="Aptos" panose="020B0004020202020204" pitchFamily="34" charset="0"/>
              </a:rPr>
              <a:t>XGBoost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Add genre, director, cast, or text analysis (NLP)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Tune thresholds to improve precision-recall balance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Visualize time trends: Ratings by decade or genre</a:t>
            </a:r>
          </a:p>
        </p:txBody>
      </p:sp>
    </p:spTree>
    <p:extLst>
      <p:ext uri="{BB962C8B-B14F-4D97-AF65-F5344CB8AC3E}">
        <p14:creationId xmlns:p14="http://schemas.microsoft.com/office/powerpoint/2010/main" val="27605172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963E4-DDC8-ABB8-701D-B9DBC8B30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DC4A554-6E3C-F407-4B44-C396189E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8349" y="3998133"/>
            <a:ext cx="3502330" cy="1344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61386B-B30C-40AF-30ED-22942A3E9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903621"/>
            <a:ext cx="4423189" cy="1050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FDFDD4-CEFE-6DB4-42B6-76D9CF6DEF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068" y="1209802"/>
            <a:ext cx="2348380" cy="1314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26FF9-4A24-9B3D-D109-A8C1507D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CONCLUSION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B21DD-3D5D-F856-4689-89B82456D625}"/>
              </a:ext>
            </a:extLst>
          </p:cNvPr>
          <p:cNvSpPr txBox="1"/>
          <p:nvPr/>
        </p:nvSpPr>
        <p:spPr>
          <a:xfrm>
            <a:off x="976130" y="1658126"/>
            <a:ext cx="4698359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Built</a:t>
            </a:r>
            <a:r>
              <a:rPr lang="en-US" sz="2000" dirty="0">
                <a:latin typeface="Aptos" panose="020B0004020202020204" pitchFamily="34" charset="0"/>
              </a:rPr>
              <a:t> a baseline model that performs reasonably with minimal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3EA0A-D65C-4260-98B0-608B0F616CF2}"/>
              </a:ext>
            </a:extLst>
          </p:cNvPr>
          <p:cNvSpPr txBox="1"/>
          <p:nvPr/>
        </p:nvSpPr>
        <p:spPr>
          <a:xfrm>
            <a:off x="5730431" y="2662444"/>
            <a:ext cx="4337612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Demonstrated</a:t>
            </a:r>
            <a:r>
              <a:rPr lang="en-US" sz="2000" dirty="0">
                <a:latin typeface="Aptos" panose="020B0004020202020204" pitchFamily="34" charset="0"/>
              </a:rPr>
              <a:t> the feasibility of predicting movie success using only numeric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739E3-FA62-ADE0-4F30-1D27B2DD244C}"/>
              </a:ext>
            </a:extLst>
          </p:cNvPr>
          <p:cNvSpPr txBox="1"/>
          <p:nvPr/>
        </p:nvSpPr>
        <p:spPr>
          <a:xfrm>
            <a:off x="976130" y="4430559"/>
            <a:ext cx="4754301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Created</a:t>
            </a:r>
            <a:r>
              <a:rPr lang="en-US" sz="2000" dirty="0">
                <a:solidFill>
                  <a:srgbClr val="0074AF"/>
                </a:solidFill>
                <a:latin typeface="Aptos" panose="020B0004020202020204" pitchFamily="34" charset="0"/>
              </a:rPr>
              <a:t> </a:t>
            </a:r>
            <a:r>
              <a:rPr lang="en-US" sz="2000" dirty="0">
                <a:latin typeface="Aptos" panose="020B0004020202020204" pitchFamily="34" charset="0"/>
              </a:rPr>
              <a:t>an interactive dashboard for classification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3583386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877C1-1F90-0684-94C1-44D9C4C3406E}"/>
              </a:ext>
            </a:extLst>
          </p:cNvPr>
          <p:cNvSpPr txBox="1"/>
          <p:nvPr/>
        </p:nvSpPr>
        <p:spPr>
          <a:xfrm>
            <a:off x="718357" y="1297088"/>
            <a:ext cx="53776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Aptos" panose="020B0004020202020204" pitchFamily="34" charset="0"/>
              </a:rPr>
              <a:t>THANK YOU!!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1449E-2C00-C68A-5770-BBD2F5A08D8E}"/>
              </a:ext>
            </a:extLst>
          </p:cNvPr>
          <p:cNvSpPr txBox="1"/>
          <p:nvPr/>
        </p:nvSpPr>
        <p:spPr>
          <a:xfrm>
            <a:off x="7428541" y="5165925"/>
            <a:ext cx="5377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Feel free to ask any questions!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63995-7E62-AAF4-FC21-81B39364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592" y="405257"/>
            <a:ext cx="1068815" cy="7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030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E44B-9340-9DD8-9507-874246A0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PROBLEM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871D3-0C95-E4F8-EA77-859702C104D8}"/>
              </a:ext>
            </a:extLst>
          </p:cNvPr>
          <p:cNvSpPr txBox="1"/>
          <p:nvPr/>
        </p:nvSpPr>
        <p:spPr>
          <a:xfrm>
            <a:off x="419550" y="1570617"/>
            <a:ext cx="47979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4AF"/>
                </a:solidFill>
                <a:latin typeface="Aptos" panose="020B0004020202020204" pitchFamily="34" charset="0"/>
              </a:rPr>
              <a:t>Problem Statement:</a:t>
            </a:r>
          </a:p>
          <a:p>
            <a:pPr>
              <a:lnSpc>
                <a:spcPct val="150000"/>
              </a:lnSpc>
            </a:pP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Can we identify patterns in highly-rated movies by analyzing their genres, release years, and runtimes using IMDb open data?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C5F7E-EBF6-41B6-72CE-850C4EF6494B}"/>
              </a:ext>
            </a:extLst>
          </p:cNvPr>
          <p:cNvSpPr txBox="1"/>
          <p:nvPr/>
        </p:nvSpPr>
        <p:spPr>
          <a:xfrm>
            <a:off x="6451003" y="3740442"/>
            <a:ext cx="47979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4AF"/>
                </a:solidFill>
                <a:latin typeface="Aptos" panose="020B0004020202020204" pitchFamily="34" charset="0"/>
              </a:rPr>
              <a:t>Goal:</a:t>
            </a:r>
          </a:p>
          <a:p>
            <a:pPr>
              <a:lnSpc>
                <a:spcPct val="150000"/>
              </a:lnSpc>
            </a:pP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To understand what features correlate with high movie ratings and attempt to predict whether a movie is likely to be highly rated.</a:t>
            </a:r>
          </a:p>
          <a:p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303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0DAB-A2CF-FB2D-8A9B-F87B71A4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DATASET DETAILS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09ED7AB-8B5F-DB85-FFE7-B6BA6CD94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23720"/>
              </p:ext>
            </p:extLst>
          </p:nvPr>
        </p:nvGraphicFramePr>
        <p:xfrm>
          <a:off x="2032000" y="1576190"/>
          <a:ext cx="6961530" cy="40491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80765">
                  <a:extLst>
                    <a:ext uri="{9D8B030D-6E8A-4147-A177-3AD203B41FA5}">
                      <a16:colId xmlns:a16="http://schemas.microsoft.com/office/drawing/2014/main" val="446496889"/>
                    </a:ext>
                  </a:extLst>
                </a:gridCol>
                <a:gridCol w="3480765">
                  <a:extLst>
                    <a:ext uri="{9D8B030D-6E8A-4147-A177-3AD203B41FA5}">
                      <a16:colId xmlns:a16="http://schemas.microsoft.com/office/drawing/2014/main" val="650036461"/>
                    </a:ext>
                  </a:extLst>
                </a:gridCol>
              </a:tblGrid>
              <a:tr h="5433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61758"/>
                  </a:ext>
                </a:extLst>
              </a:tr>
              <a:tr h="9378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ptos" panose="020B0004020202020204" pitchFamily="34" charset="0"/>
                        </a:rPr>
                        <a:t>Dataset Title: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ptos" panose="020B0004020202020204" pitchFamily="34" charset="0"/>
                        </a:rPr>
                        <a:t>IMDb Open Data (</a:t>
                      </a:r>
                      <a:r>
                        <a:rPr lang="en-US" sz="1600" dirty="0" err="1">
                          <a:latin typeface="Aptos" panose="020B0004020202020204" pitchFamily="34" charset="0"/>
                        </a:rPr>
                        <a:t>title.basics</a:t>
                      </a:r>
                      <a:r>
                        <a:rPr lang="en-US" sz="1600" dirty="0">
                          <a:latin typeface="Aptos" panose="020B0004020202020204" pitchFamily="34" charset="0"/>
                        </a:rPr>
                        <a:t> &amp; </a:t>
                      </a:r>
                      <a:r>
                        <a:rPr lang="en-US" sz="1600" dirty="0" err="1">
                          <a:latin typeface="Aptos" panose="020B0004020202020204" pitchFamily="34" charset="0"/>
                        </a:rPr>
                        <a:t>title.ratings</a:t>
                      </a:r>
                      <a:r>
                        <a:rPr lang="en-US" sz="1600" dirty="0">
                          <a:latin typeface="Aptos" panose="020B0004020202020204" pitchFamily="34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13428"/>
                  </a:ext>
                </a:extLst>
              </a:tr>
              <a:tr h="93784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IMDb Dataset (https://www.imdb.com/interfaces/)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07148"/>
                  </a:ext>
                </a:extLst>
              </a:tr>
              <a:tr h="5433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ptos" panose="020B0004020202020204" pitchFamily="34" charset="0"/>
                        </a:rPr>
                        <a:t>Rows (after filtering)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ptos" panose="020B0004020202020204" pitchFamily="34" charset="0"/>
                        </a:rPr>
                        <a:t>~58,000 movies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261151"/>
                  </a:ext>
                </a:extLst>
              </a:tr>
              <a:tr h="5433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Structured (.</a:t>
                      </a:r>
                      <a:r>
                        <a:rPr lang="en-US" sz="1600" dirty="0" err="1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tsv</a:t>
                      </a:r>
                      <a:r>
                        <a:rPr lang="en-US" sz="1600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36744"/>
                  </a:ext>
                </a:extLst>
              </a:tr>
              <a:tr h="54335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ptos" panose="020B0004020202020204" pitchFamily="34" charset="0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ptos" panose="020B0004020202020204" pitchFamily="34" charset="0"/>
                        </a:rPr>
                        <a:t>Merging, filtering, cleaning,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5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18846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941BE-538F-E224-B317-AECB22B9A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BDD3-33E3-3E78-1E25-4AC69576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DATA PREPOCESSING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1100" b="1" dirty="0">
                <a:latin typeface="Aptos" panose="020B0004020202020204" pitchFamily="34" charset="0"/>
              </a:rPr>
              <a:t>(Python)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6BB86-5A66-E753-6F42-72070F41E02B}"/>
              </a:ext>
            </a:extLst>
          </p:cNvPr>
          <p:cNvSpPr txBox="1"/>
          <p:nvPr/>
        </p:nvSpPr>
        <p:spPr>
          <a:xfrm>
            <a:off x="544010" y="1414122"/>
            <a:ext cx="7454096" cy="44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Filtered to only include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titleType</a:t>
            </a:r>
            <a:r>
              <a:rPr lang="en-US" dirty="0">
                <a:latin typeface="Aptos" panose="020B0004020202020204" pitchFamily="34" charset="0"/>
              </a:rPr>
              <a:t> = ‘movie’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Removed nulls, short films, and edge cases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Converted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startYear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runtimeMinutes</a:t>
            </a:r>
            <a:r>
              <a:rPr lang="en-US" dirty="0">
                <a:latin typeface="Aptos" panose="020B0004020202020204" pitchFamily="34" charset="0"/>
              </a:rPr>
              <a:t> to numeric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Merged ratings file using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tconst</a:t>
            </a:r>
            <a:endParaRPr lang="en-US" dirty="0">
              <a:solidFill>
                <a:srgbClr val="0074AF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Created a binary target: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highRated</a:t>
            </a:r>
            <a:r>
              <a:rPr lang="en-US" dirty="0">
                <a:latin typeface="Aptos" panose="020B0004020202020204" pitchFamily="34" charset="0"/>
              </a:rPr>
              <a:t> (1 if rating ≥ 7)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Used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pandas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matplotlib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seaborn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sklearn</a:t>
            </a:r>
            <a:endParaRPr lang="en-US" dirty="0">
              <a:solidFill>
                <a:srgbClr val="0074AF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Train/test split: 80/20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Handled class imbalance using </a:t>
            </a:r>
            <a:r>
              <a:rPr lang="en-US" dirty="0" err="1">
                <a:solidFill>
                  <a:srgbClr val="0074AF"/>
                </a:solidFill>
                <a:latin typeface="Aptos" panose="020B0004020202020204" pitchFamily="34" charset="0"/>
              </a:rPr>
              <a:t>class_weight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=’balanced’</a:t>
            </a:r>
          </a:p>
        </p:txBody>
      </p:sp>
    </p:spTree>
    <p:extLst>
      <p:ext uri="{BB962C8B-B14F-4D97-AF65-F5344CB8AC3E}">
        <p14:creationId xmlns:p14="http://schemas.microsoft.com/office/powerpoint/2010/main" val="4946685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B0BA-1C4F-8B1A-93E5-DB1C0474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1574-EDE1-F5F1-D5C1-2B88634E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EXPLORATORY DATA ANALYSIS (EDA)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20C5D-EF3C-1386-E04E-0E4FC682849F}"/>
              </a:ext>
            </a:extLst>
          </p:cNvPr>
          <p:cNvSpPr txBox="1"/>
          <p:nvPr/>
        </p:nvSpPr>
        <p:spPr>
          <a:xfrm>
            <a:off x="520860" y="1048220"/>
            <a:ext cx="3078866" cy="59304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4AF"/>
                </a:solidFill>
                <a:latin typeface="Aptos" panose="020B00040202020202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2D628-DD94-23D1-C30A-EB53EB232DA7}"/>
              </a:ext>
            </a:extLst>
          </p:cNvPr>
          <p:cNvSpPr txBox="1"/>
          <p:nvPr/>
        </p:nvSpPr>
        <p:spPr>
          <a:xfrm>
            <a:off x="520860" y="1729646"/>
            <a:ext cx="404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R</a:t>
            </a:r>
            <a:r>
              <a:rPr lang="en-US" dirty="0">
                <a:latin typeface="Aptos" panose="020B0004020202020204" pitchFamily="34" charset="0"/>
              </a:rPr>
              <a:t>atings peaked around the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early 2000s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DB158-3E9A-13DE-EBA0-655119273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143" y="2187357"/>
            <a:ext cx="899771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0652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12BA7-92A8-0744-8B25-DAEE976A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EE2A-00B1-D679-1678-FCE4103A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EXPLORATORY DATA ANALYSIS (EDA)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9B4E6-432F-C362-51BE-888238999979}"/>
              </a:ext>
            </a:extLst>
          </p:cNvPr>
          <p:cNvSpPr txBox="1"/>
          <p:nvPr/>
        </p:nvSpPr>
        <p:spPr>
          <a:xfrm>
            <a:off x="520860" y="1048220"/>
            <a:ext cx="3078866" cy="59304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4AF"/>
                </a:solidFill>
                <a:latin typeface="Aptos" panose="020B00040202020202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D5522-BFD9-9D1F-FFED-FB870070822C}"/>
              </a:ext>
            </a:extLst>
          </p:cNvPr>
          <p:cNvSpPr txBox="1"/>
          <p:nvPr/>
        </p:nvSpPr>
        <p:spPr>
          <a:xfrm>
            <a:off x="520860" y="1729646"/>
            <a:ext cx="446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T</a:t>
            </a:r>
            <a:r>
              <a:rPr lang="en-US" dirty="0">
                <a:latin typeface="Aptos" panose="020B0004020202020204" pitchFamily="34" charset="0"/>
              </a:rPr>
              <a:t>op genres: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Drama, Comedy, Documentary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6B9F6-F913-E8D2-B349-439990FC4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4864" y="2187357"/>
            <a:ext cx="5942272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41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2B386-8FA5-B870-2EC6-A6D77BBF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1A3F-C8B2-7155-8FDE-3F8C48E1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EXPLORATORY DATA ANALYSIS (EDA)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CA549-C890-E646-6303-32DC6F0C806A}"/>
              </a:ext>
            </a:extLst>
          </p:cNvPr>
          <p:cNvSpPr txBox="1"/>
          <p:nvPr/>
        </p:nvSpPr>
        <p:spPr>
          <a:xfrm>
            <a:off x="520860" y="1048220"/>
            <a:ext cx="3078866" cy="59304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74AF"/>
                </a:solidFill>
                <a:latin typeface="Aptos" panose="020B00040202020202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A1E16-8700-3AE4-9FB5-BE2FBC2E719A}"/>
              </a:ext>
            </a:extLst>
          </p:cNvPr>
          <p:cNvSpPr txBox="1"/>
          <p:nvPr/>
        </p:nvSpPr>
        <p:spPr>
          <a:xfrm>
            <a:off x="520860" y="1729646"/>
            <a:ext cx="421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R</a:t>
            </a:r>
            <a:r>
              <a:rPr lang="en-US" dirty="0">
                <a:latin typeface="Aptos" panose="020B0004020202020204" pitchFamily="34" charset="0"/>
              </a:rPr>
              <a:t>untime has weak correlation with </a:t>
            </a:r>
            <a:r>
              <a:rPr lang="en-US" dirty="0">
                <a:solidFill>
                  <a:srgbClr val="0074AF"/>
                </a:solidFill>
                <a:latin typeface="Aptos" panose="020B0004020202020204" pitchFamily="34" charset="0"/>
              </a:rPr>
              <a:t>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C736C-FD66-8D0F-6B6B-2EA2860F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5322" y="2187357"/>
            <a:ext cx="5941356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42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726BC-A952-AFA8-F62E-4B0DE572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F09A-6BA8-E408-FECE-EA922FF5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MACHINE LEARNING MODEL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4061D-9342-DB51-53B9-07DA71E05116}"/>
              </a:ext>
            </a:extLst>
          </p:cNvPr>
          <p:cNvSpPr txBox="1"/>
          <p:nvPr/>
        </p:nvSpPr>
        <p:spPr>
          <a:xfrm>
            <a:off x="555583" y="1280000"/>
            <a:ext cx="6771191" cy="431836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Model used: </a:t>
            </a:r>
            <a:r>
              <a:rPr lang="en-US" sz="2000" dirty="0">
                <a:latin typeface="Aptos" panose="020B0004020202020204" pitchFamily="34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Target: </a:t>
            </a:r>
            <a:r>
              <a:rPr lang="en-US" sz="2000" dirty="0">
                <a:latin typeface="Aptos" panose="020B0004020202020204" pitchFamily="34" charset="0"/>
              </a:rPr>
              <a:t>Predict if a movie is “high-rated” (IMDb rating ≥ 7)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Features: </a:t>
            </a:r>
            <a:r>
              <a:rPr lang="en-US" sz="2000" dirty="0" err="1">
                <a:latin typeface="Aptos" panose="020B0004020202020204" pitchFamily="34" charset="0"/>
              </a:rPr>
              <a:t>runtimeMinutes</a:t>
            </a:r>
            <a:r>
              <a:rPr lang="en-US" sz="2000" dirty="0">
                <a:latin typeface="Aptos" panose="020B0004020202020204" pitchFamily="34" charset="0"/>
              </a:rPr>
              <a:t>, </a:t>
            </a:r>
            <a:r>
              <a:rPr lang="en-US" sz="2000" dirty="0" err="1">
                <a:latin typeface="Aptos" panose="020B0004020202020204" pitchFamily="34" charset="0"/>
              </a:rPr>
              <a:t>startYear</a:t>
            </a:r>
            <a:r>
              <a:rPr lang="en-US" sz="2000" dirty="0">
                <a:latin typeface="Aptos" panose="020B0004020202020204" pitchFamily="34" charset="0"/>
              </a:rPr>
              <a:t>, </a:t>
            </a:r>
            <a:r>
              <a:rPr lang="en-US" sz="2000" dirty="0" err="1">
                <a:latin typeface="Aptos" panose="020B0004020202020204" pitchFamily="34" charset="0"/>
              </a:rPr>
              <a:t>numVotes</a:t>
            </a:r>
            <a:r>
              <a:rPr lang="en-US" sz="2000" dirty="0">
                <a:latin typeface="Aptos" panose="020B0004020202020204" pitchFamily="34" charset="0"/>
              </a:rPr>
              <a:t> (log-transformed)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Data Handling: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Used </a:t>
            </a:r>
            <a:r>
              <a:rPr lang="en-US" sz="2000" dirty="0" err="1">
                <a:latin typeface="Aptos" panose="020B0004020202020204" pitchFamily="34" charset="0"/>
              </a:rPr>
              <a:t>class_weight</a:t>
            </a:r>
            <a:r>
              <a:rPr lang="en-US" sz="2000" dirty="0">
                <a:latin typeface="Aptos" panose="020B0004020202020204" pitchFamily="34" charset="0"/>
              </a:rPr>
              <a:t>='balanced' for class imbalance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Applied </a:t>
            </a:r>
            <a:r>
              <a:rPr lang="en-US" sz="2000" dirty="0" err="1">
                <a:latin typeface="Aptos" panose="020B0004020202020204" pitchFamily="34" charset="0"/>
              </a:rPr>
              <a:t>StandardScaler</a:t>
            </a:r>
            <a:r>
              <a:rPr lang="en-US" sz="2000" dirty="0">
                <a:latin typeface="Aptos" panose="020B0004020202020204" pitchFamily="34" charset="0"/>
              </a:rPr>
              <a:t> for normalization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00A92BE-5A9C-2CB3-18DB-F20E1D8E0108}"/>
              </a:ext>
            </a:extLst>
          </p:cNvPr>
          <p:cNvSpPr/>
          <p:nvPr/>
        </p:nvSpPr>
        <p:spPr>
          <a:xfrm>
            <a:off x="7778188" y="2013995"/>
            <a:ext cx="3588152" cy="2662178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Why Logistic Regression?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Simple, interpretable binary classification to serve as a baseline.</a:t>
            </a:r>
          </a:p>
        </p:txBody>
      </p:sp>
    </p:spTree>
    <p:extLst>
      <p:ext uri="{BB962C8B-B14F-4D97-AF65-F5344CB8AC3E}">
        <p14:creationId xmlns:p14="http://schemas.microsoft.com/office/powerpoint/2010/main" val="9580649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2DA16-1F01-C1DD-6DCE-8E38A5F11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C970-61B4-58F0-1948-164EFD08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MODEL EVALUATION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A74B3A-CF27-FC37-B5BC-B3DA91EDB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06993"/>
              </p:ext>
            </p:extLst>
          </p:nvPr>
        </p:nvGraphicFramePr>
        <p:xfrm>
          <a:off x="6423950" y="1325223"/>
          <a:ext cx="5266482" cy="28417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5494">
                  <a:extLst>
                    <a:ext uri="{9D8B030D-6E8A-4147-A177-3AD203B41FA5}">
                      <a16:colId xmlns:a16="http://schemas.microsoft.com/office/drawing/2014/main" val="1636007378"/>
                    </a:ext>
                  </a:extLst>
                </a:gridCol>
                <a:gridCol w="1755494">
                  <a:extLst>
                    <a:ext uri="{9D8B030D-6E8A-4147-A177-3AD203B41FA5}">
                      <a16:colId xmlns:a16="http://schemas.microsoft.com/office/drawing/2014/main" val="1169386239"/>
                    </a:ext>
                  </a:extLst>
                </a:gridCol>
                <a:gridCol w="1755494">
                  <a:extLst>
                    <a:ext uri="{9D8B030D-6E8A-4147-A177-3AD203B41FA5}">
                      <a16:colId xmlns:a16="http://schemas.microsoft.com/office/drawing/2014/main" val="2409217689"/>
                    </a:ext>
                  </a:extLst>
                </a:gridCol>
              </a:tblGrid>
              <a:tr h="7104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High-Rated 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Low-Rated (0)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412055"/>
                  </a:ext>
                </a:extLst>
              </a:tr>
              <a:tr h="71043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ptos" panose="020B000402020202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33%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ptos" panose="020B0004020202020204" pitchFamily="34" charset="0"/>
                        </a:rPr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013888"/>
                  </a:ext>
                </a:extLst>
              </a:tr>
              <a:tr h="71043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72%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4AF"/>
                          </a:solidFill>
                          <a:latin typeface="Aptos" panose="020B0004020202020204" pitchFamily="34" charset="0"/>
                        </a:rPr>
                        <a:t>44%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295015"/>
                  </a:ext>
                </a:extLst>
              </a:tr>
              <a:tr h="7104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ptos" panose="020B0004020202020204" pitchFamily="34" charset="0"/>
                        </a:rPr>
                        <a:t>52% 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467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73AC39-209C-54E3-4E8F-A7CCAC312C3F}"/>
              </a:ext>
            </a:extLst>
          </p:cNvPr>
          <p:cNvSpPr txBox="1"/>
          <p:nvPr/>
        </p:nvSpPr>
        <p:spPr>
          <a:xfrm>
            <a:off x="501568" y="1286752"/>
            <a:ext cx="5922382" cy="248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Focus: 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Prioritized recall on high-rated movies.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Interpretation: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Many false positives (low-rated predicted as high)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Decent recall for high-rated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94378-FBBC-E9F3-A1A6-35466F27B50E}"/>
              </a:ext>
            </a:extLst>
          </p:cNvPr>
          <p:cNvSpPr txBox="1"/>
          <p:nvPr/>
        </p:nvSpPr>
        <p:spPr>
          <a:xfrm>
            <a:off x="569757" y="3833784"/>
            <a:ext cx="5594432" cy="2176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74AF"/>
                </a:solidFill>
                <a:latin typeface="Aptos" panose="020B0004020202020204" pitchFamily="34" charset="0"/>
              </a:rPr>
              <a:t>Exported Predictions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Added actual and predicted labels to the test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Reversed scaling on numerical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Exported results as imdb_predictions.csv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Used in Power BI for interactive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18E2FC-E805-392D-FF3F-C26E399D6CBE}"/>
              </a:ext>
            </a:extLst>
          </p:cNvPr>
          <p:cNvSpPr txBox="1"/>
          <p:nvPr/>
        </p:nvSpPr>
        <p:spPr>
          <a:xfrm>
            <a:off x="6423950" y="4441428"/>
            <a:ext cx="2685326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4AF"/>
                </a:solidFill>
                <a:latin typeface="Aptos" panose="020B0004020202020204" pitchFamily="34" charset="0"/>
              </a:rPr>
              <a:t>Features in CSV: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</a:rPr>
              <a:t>runtimeMinutes</a:t>
            </a:r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</a:rPr>
              <a:t>startYear</a:t>
            </a:r>
            <a:endParaRPr lang="en-US" dirty="0">
              <a:latin typeface="Aptos" panose="020B00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962D42-E7B0-A735-9532-0CC2EEEF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028" y="4603474"/>
            <a:ext cx="2042337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597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Graphics Sampler</Template>
  <TotalTime>138</TotalTime>
  <Words>732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Segoe UI</vt:lpstr>
      <vt:lpstr>Segoe UI Light</vt:lpstr>
      <vt:lpstr>Segoe UI Semibold</vt:lpstr>
      <vt:lpstr>1_Smart Graphics Sampler Neal Creative</vt:lpstr>
      <vt:lpstr>PowerPoint Presentation</vt:lpstr>
      <vt:lpstr>PROBLEM DEFINITION</vt:lpstr>
      <vt:lpstr>DATASET DETAILS</vt:lpstr>
      <vt:lpstr>DATA PREPOCESSING  (Python)</vt:lpstr>
      <vt:lpstr>EXPLORATORY DATA ANALYSIS (EDA)</vt:lpstr>
      <vt:lpstr>EXPLORATORY DATA ANALYSIS (EDA)</vt:lpstr>
      <vt:lpstr>EXPLORATORY DATA ANALYSIS (EDA)</vt:lpstr>
      <vt:lpstr>MACHINE LEARNING MODEL</vt:lpstr>
      <vt:lpstr>MODEL EVALUATION</vt:lpstr>
      <vt:lpstr>POWER BI DASHBOARD</vt:lpstr>
      <vt:lpstr>Innovation Component (What Makes This Unique)</vt:lpstr>
      <vt:lpstr>KEY INSIGHTS | LIMITATIONS | FUTURE WORK</vt:lpstr>
      <vt:lpstr>CONCLUSION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Irakoze Luccin</dc:creator>
  <cp:keywords/>
  <dc:description/>
  <cp:lastModifiedBy>Irakoze Luccin</cp:lastModifiedBy>
  <cp:revision>29</cp:revision>
  <dcterms:created xsi:type="dcterms:W3CDTF">2025-08-03T14:25:37Z</dcterms:created>
  <dcterms:modified xsi:type="dcterms:W3CDTF">2025-08-03T16:43:41Z</dcterms:modified>
  <cp:category/>
</cp:coreProperties>
</file>