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45"/>
  </p:notesMasterIdLst>
  <p:handoutMasterIdLst>
    <p:handoutMasterId r:id="rId46"/>
  </p:handoutMasterIdLst>
  <p:sldIdLst>
    <p:sldId id="319" r:id="rId4"/>
    <p:sldId id="305" r:id="rId5"/>
    <p:sldId id="330" r:id="rId6"/>
    <p:sldId id="331" r:id="rId7"/>
    <p:sldId id="32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3" r:id="rId18"/>
    <p:sldId id="344" r:id="rId19"/>
    <p:sldId id="357" r:id="rId20"/>
    <p:sldId id="355" r:id="rId21"/>
    <p:sldId id="356" r:id="rId22"/>
    <p:sldId id="345" r:id="rId23"/>
    <p:sldId id="346" r:id="rId24"/>
    <p:sldId id="347" r:id="rId25"/>
    <p:sldId id="354" r:id="rId26"/>
    <p:sldId id="349" r:id="rId27"/>
    <p:sldId id="351" r:id="rId28"/>
    <p:sldId id="352" r:id="rId29"/>
    <p:sldId id="353" r:id="rId30"/>
    <p:sldId id="358" r:id="rId31"/>
    <p:sldId id="322" r:id="rId32"/>
    <p:sldId id="323" r:id="rId33"/>
    <p:sldId id="324" r:id="rId34"/>
    <p:sldId id="325" r:id="rId35"/>
    <p:sldId id="327" r:id="rId36"/>
    <p:sldId id="328" r:id="rId37"/>
    <p:sldId id="329" r:id="rId38"/>
    <p:sldId id="326" r:id="rId39"/>
    <p:sldId id="302" r:id="rId40"/>
    <p:sldId id="313" r:id="rId41"/>
    <p:sldId id="314" r:id="rId42"/>
    <p:sldId id="312" r:id="rId43"/>
    <p:sldId id="320" r:id="rId4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012456"/>
    <a:srgbClr val="013181"/>
    <a:srgbClr val="12124A"/>
    <a:srgbClr val="17175D"/>
    <a:srgbClr val="23238D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97" d="100"/>
          <a:sy n="97" d="100"/>
        </p:scale>
        <p:origin x="8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ucd.info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communities.vmware.com/people/LucD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twitter.com/LucD22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err="1">
                <a:solidFill>
                  <a:schemeClr val="bg1"/>
                </a:solidFill>
                <a:effectLst/>
                <a:latin typeface="+mn-lt"/>
              </a:rPr>
              <a:t>Visualising</a:t>
            </a: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 vSphere Performance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Luc Dekens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Lucida Console" panose="020B0609040504020204" pitchFamily="49" charset="0"/>
              </a:rPr>
              <a:t>File    : D:\Stats\extract1.csv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Seconds : </a:t>
            </a:r>
            <a:r>
              <a:rPr lang="en-US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159.5390259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Start   : 2017-04-29 16:45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End     : 2017-04-29 16:59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Rows    : 147645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Metrics : 195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Instance: 133</a:t>
            </a:r>
          </a:p>
          <a:p>
            <a:endParaRPr lang="en-US" sz="1700" dirty="0">
              <a:latin typeface="Lucida Console" panose="020B0609040504020204" pitchFamily="49" charset="0"/>
            </a:endParaRPr>
          </a:p>
          <a:p>
            <a:r>
              <a:rPr lang="en-US" sz="1700" dirty="0">
                <a:latin typeface="Lucida Console" panose="020B0609040504020204" pitchFamily="49" charset="0"/>
              </a:rPr>
              <a:t>File    : D:\Stats\extract2.csv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Seconds : </a:t>
            </a:r>
            <a:r>
              <a:rPr lang="en-US" sz="1700" dirty="0">
                <a:solidFill>
                  <a:srgbClr val="00B050"/>
                </a:solidFill>
                <a:latin typeface="Lucida Console" panose="020B0609040504020204" pitchFamily="49" charset="0"/>
              </a:rPr>
              <a:t>64.1261056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Start   : 2017-04-29 16:45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End     : 2017-04-29 16:59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Rows    : 147645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Metrics : 195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Instance: 133 </a:t>
            </a:r>
          </a:p>
          <a:p>
            <a:r>
              <a:rPr lang="en-US" sz="1200" dirty="0"/>
              <a:t> 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38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PowerShell is fit for the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what is there</a:t>
            </a:r>
          </a:p>
          <a:p>
            <a:pPr lvl="1"/>
            <a:r>
              <a:rPr lang="de-DE" dirty="0"/>
              <a:t>Select-Object</a:t>
            </a:r>
          </a:p>
          <a:p>
            <a:pPr lvl="1"/>
            <a:r>
              <a:rPr lang="de-DE" dirty="0"/>
              <a:t>Sort-Object</a:t>
            </a:r>
          </a:p>
          <a:p>
            <a:pPr lvl="1"/>
            <a:r>
              <a:rPr lang="de-DE" dirty="0"/>
              <a:t>Group-Object</a:t>
            </a:r>
          </a:p>
          <a:p>
            <a:pPr lvl="1"/>
            <a:r>
              <a:rPr lang="de-DE" dirty="0"/>
              <a:t>Measure-Object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160240"/>
          </a:xfrm>
        </p:spPr>
        <p:txBody>
          <a:bodyPr>
            <a:normAutofit/>
          </a:bodyPr>
          <a:lstStyle/>
          <a:p>
            <a:r>
              <a:rPr lang="en-US" sz="1200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"D:\Stats\extract1.csv"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Count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3177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ffectLst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Count Name   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----- ----   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7200 stress2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8685 stress5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7200 stress1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7200 stress3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7695 stress4  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56025 esx1.local.lab</a:t>
            </a:r>
          </a:p>
          <a:p>
            <a:r>
              <a:rPr lang="en-US" dirty="0">
                <a:latin typeface="Lucida Console" panose="020B0609040504020204" pitchFamily="49" charset="0"/>
              </a:rPr>
              <a:t>53640 esx2.local.lab 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1944216"/>
          </a:xfrm>
        </p:spPr>
        <p:txBody>
          <a:bodyPr>
            <a:normAutofit/>
          </a:bodyPr>
          <a:lstStyle/>
          <a:p>
            <a:r>
              <a:rPr lang="en-US" sz="1200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"D:\Stats\extract1.csv"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Timestamp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Minute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Count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ffectLst/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 Count Name</a:t>
            </a:r>
          </a:p>
          <a:p>
            <a:r>
              <a:rPr lang="en-US" dirty="0">
                <a:latin typeface="Lucida Console" panose="020B0609040504020204" pitchFamily="49" charset="0"/>
              </a:rPr>
              <a:t> ----- ----</a:t>
            </a:r>
          </a:p>
          <a:p>
            <a:r>
              <a:rPr lang="en-US" dirty="0">
                <a:latin typeface="Lucida Console" panose="020B0609040504020204" pitchFamily="49" charset="0"/>
              </a:rPr>
              <a:t>147645 </a:t>
            </a: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68960"/>
            <a:ext cx="3914378" cy="26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194421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"D:\Stats\extract1.csv"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{(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Minute}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Count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3568" y="5229200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276872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Count Name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----- ----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9843 59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9843 58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9843 57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9843 56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9843 55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9843 54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9843 53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9843 52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9843 51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9843 50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9843 49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9843 48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9843 47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9843 46  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9843 45 </a:t>
            </a:r>
          </a:p>
        </p:txBody>
      </p:sp>
    </p:spTree>
    <p:extLst>
      <p:ext uri="{BB962C8B-B14F-4D97-AF65-F5344CB8AC3E}">
        <p14:creationId xmlns:p14="http://schemas.microsoft.com/office/powerpoint/2010/main" val="424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1944216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extract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"D:\Stats\extract1.csv"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'stress4'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cpu.usage.average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-Average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3568" y="5229200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51520" y="3044009"/>
            <a:ext cx="8640960" cy="218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Lucida Console" panose="020B0609040504020204" pitchFamily="49" charset="0"/>
              </a:rPr>
              <a:t>Count    : 45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Average  : 27.3211111111111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Sum      :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Maximum  :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Minimum  :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Property : Value 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Where‘s the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You need some basic understanding</a:t>
            </a:r>
          </a:p>
          <a:p>
            <a:pPr lvl="1"/>
            <a:r>
              <a:rPr lang="de-DE" dirty="0"/>
              <a:t>Data</a:t>
            </a:r>
          </a:p>
          <a:p>
            <a:pPr lvl="1"/>
            <a:r>
              <a:rPr lang="de-DE" dirty="0"/>
              <a:t>Techniques</a:t>
            </a:r>
          </a:p>
          <a:p>
            <a:r>
              <a:rPr lang="de-DE" dirty="0"/>
              <a:t>... Then start with the graphs</a:t>
            </a:r>
          </a:p>
          <a:p>
            <a:r>
              <a:rPr lang="de-DE" dirty="0"/>
              <a:t>Use what is there</a:t>
            </a:r>
          </a:p>
          <a:p>
            <a:r>
              <a:rPr lang="de-DE" dirty="0"/>
              <a:t>Some examples</a:t>
            </a:r>
          </a:p>
          <a:p>
            <a:pPr lvl="1"/>
            <a:r>
              <a:rPr lang="de-DE" dirty="0"/>
              <a:t>Retro</a:t>
            </a:r>
          </a:p>
          <a:p>
            <a:pPr lvl="1"/>
            <a:r>
              <a:rPr lang="de-DE" strike="sngStrike" dirty="0"/>
              <a:t>MS Graph</a:t>
            </a:r>
            <a:r>
              <a:rPr lang="de-DE" dirty="0"/>
              <a:t> .Net Chart Controls</a:t>
            </a:r>
          </a:p>
          <a:p>
            <a:pPr lvl="1"/>
            <a:r>
              <a:rPr lang="de-DE" dirty="0"/>
              <a:t>Excel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8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517232"/>
            <a:ext cx="8640960" cy="792088"/>
          </a:xfrm>
        </p:spPr>
        <p:txBody>
          <a:bodyPr/>
          <a:lstStyle/>
          <a:p>
            <a:pPr lvl="1"/>
            <a:r>
              <a:rPr lang="de-DE" dirty="0"/>
              <a:t>Just kidding of course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We can do better nowadays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4470630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.Net Chart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3920" y="2069232"/>
            <a:ext cx="864096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For ASP.Net pages or Windows Forms</a:t>
            </a:r>
          </a:p>
          <a:p>
            <a:pPr lvl="1"/>
            <a:r>
              <a:rPr lang="de-DE" kern="0" dirty="0"/>
              <a:t>PoshCharts by Boe Prox</a:t>
            </a:r>
          </a:p>
          <a:p>
            <a:pPr lvl="2"/>
            <a:r>
              <a:rPr lang="de-DE" kern="0" dirty="0"/>
              <a:t>Number of Out- cmdlets</a:t>
            </a:r>
          </a:p>
          <a:p>
            <a:pPr lvl="1"/>
            <a:r>
              <a:rPr lang="de-DE" kern="0" dirty="0"/>
              <a:t>No COM object</a:t>
            </a:r>
          </a:p>
          <a:p>
            <a:pPr lvl="1"/>
            <a:r>
              <a:rPr lang="de-DE" kern="0" dirty="0"/>
              <a:t>Work in progress</a:t>
            </a:r>
          </a:p>
          <a:p>
            <a:pPr lvl="1"/>
            <a:r>
              <a:rPr lang="de-DE" kern="0" dirty="0"/>
              <a:t>Community contributions welcome</a:t>
            </a:r>
          </a:p>
          <a:p>
            <a:pPr lvl="1"/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2872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39604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'D:\Stats\extract1.csv'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cpu.usage.average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"^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esx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Instance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Timestamp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Timestamp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"Pesx1"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"esx1"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"Pesx2"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"esx2"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LineChart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XField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-YField1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Pesx1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-YField2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Pesx2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CPU usage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ESXi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nodes'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21088"/>
            <a:ext cx="3781457" cy="25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95232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Getting the data</a:t>
            </a:r>
          </a:p>
          <a:p>
            <a:r>
              <a:rPr lang="de-DE" dirty="0"/>
              <a:t>Common techniques</a:t>
            </a:r>
          </a:p>
          <a:p>
            <a:pPr lvl="1"/>
            <a:r>
              <a:rPr lang="de-DE" dirty="0"/>
              <a:t>Excel</a:t>
            </a:r>
          </a:p>
          <a:p>
            <a:pPr lvl="1"/>
            <a:r>
              <a:rPr lang="de-DE" dirty="0"/>
              <a:t>MS Graph</a:t>
            </a:r>
          </a:p>
          <a:p>
            <a:r>
              <a:rPr lang="de-DE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Doug Finke‘s ImportExcel</a:t>
            </a:r>
          </a:p>
          <a:p>
            <a:pPr lvl="2"/>
            <a:r>
              <a:rPr lang="de-DE" dirty="0"/>
              <a:t>Does NOT require Excel to be installed</a:t>
            </a:r>
          </a:p>
          <a:p>
            <a:pPr lvl="2"/>
            <a:r>
              <a:rPr lang="de-DE" dirty="0"/>
              <a:t>Don‘t bother with COM objects</a:t>
            </a:r>
          </a:p>
          <a:p>
            <a:pPr lvl="2"/>
            <a:r>
              <a:rPr lang="de-DE" dirty="0"/>
              <a:t>Don‘t bother with counting cells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89040"/>
            <a:ext cx="3919403" cy="28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194421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'D:\Stats\extract1.csv'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'D:\Stats\test.xlsx'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Timestamp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Entity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Export-Excel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WorkSheetname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Test1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-AutoFilter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3568" y="5229200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5832648" cy="43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43204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'D:\Stats\extract1.csv'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'D:\Stats\test.xlsx'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'stress2'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cpu.usage.average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Minute}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'VM'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Minute'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-Average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Average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Export-Excel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WorkSheetname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Test2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-AutoFilter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FreezeTopRow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3568" y="5229200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581128"/>
            <a:ext cx="2654299" cy="22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Still no pretty pictures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We‘re getting there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... Just a matter of adding chart parameters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Chart is defined via New-ExcelChart cmdlet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432048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'D:\Stats\extract1.csv'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'D:\Stats\test2.xlsx'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'stress2'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cpu.usage.average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New-ExcelChart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XRange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Minute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YRange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ChartType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Line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Minute}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'VM'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Minute'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-Average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Average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Export-Excel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WorkSheetname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Test3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ExcelChartDefinition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AutoNameRange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-AutoFilter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FreezeTopRow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37112"/>
            <a:ext cx="3689179" cy="2247338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1187624" y="1307587"/>
            <a:ext cx="1728192" cy="2880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683568" y="3861048"/>
            <a:ext cx="2376264" cy="2880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43204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'Minute'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Title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CPU usage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'Area3D'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SeriesHeader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New-ExcelChart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sChart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Minute}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'VM'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Minute'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@{N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-Average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Average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Export-Excel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WorkSheetname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Test5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ExcelChartDefinition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AutoNameRange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-AutoFilter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FreezeTopRow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-Show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09120"/>
            <a:ext cx="3474620" cy="223849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79512" y="260648"/>
            <a:ext cx="4248472" cy="14401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97666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'D:\Stats\extract1.csv'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'D:\Stats\test2.xlsx'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"^stress"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cpu.usage.average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'Minute'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'stress1'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'stress2'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'stress3'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'stress4'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'stress5'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Title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CPU usage"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'Line'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New-ExcelChart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sChart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Entity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MetricId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Minute}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ordered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Minute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Group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-Average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Average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avg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Export-Excel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WorkSheetname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Test6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ExcelChartDefinition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$chart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AutoNameRange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-AutoFilter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FreezeTopRow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-Show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539552" y="1412776"/>
            <a:ext cx="5112568" cy="21602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140"/>
            <a:ext cx="8125175" cy="39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42209" y="2411726"/>
            <a:ext cx="8640960" cy="11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0" y="692695"/>
            <a:ext cx="8117358" cy="54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up</a:t>
            </a:r>
          </a:p>
          <a:p>
            <a:r>
              <a:rPr lang="en-US" dirty="0"/>
              <a:t>Increasing number of containers available</a:t>
            </a:r>
          </a:p>
          <a:p>
            <a:r>
              <a:rPr lang="en-US" dirty="0"/>
              <a:t>Take away the tedious overhead</a:t>
            </a:r>
          </a:p>
          <a:p>
            <a:r>
              <a:rPr lang="en-US" dirty="0"/>
              <a:t>Just concentrate on the app(s)</a:t>
            </a:r>
          </a:p>
          <a:p>
            <a:r>
              <a:rPr lang="en-US" dirty="0"/>
              <a:t>… and how they (can) interact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41391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Getting the Data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PowerCLI contains Get-Stat cmdlet</a:t>
            </a:r>
          </a:p>
          <a:p>
            <a:r>
              <a:rPr lang="de-DE" dirty="0"/>
              <a:t>Know how vSphere collects performance data!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5223148" cy="30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solutions will do</a:t>
            </a:r>
          </a:p>
          <a:p>
            <a:r>
              <a:rPr lang="en-US" dirty="0"/>
              <a:t>But… remote, sharing, ad-hoc</a:t>
            </a:r>
          </a:p>
          <a:p>
            <a:r>
              <a:rPr lang="en-US" dirty="0" err="1"/>
              <a:t>Containerised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To explore the possibilities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Got hooked, wrote some functions</a:t>
            </a:r>
          </a:p>
          <a:p>
            <a:r>
              <a:rPr lang="en-US" dirty="0">
                <a:sym typeface="Wingdings" panose="05000000000000000000" pitchFamily="2" charset="2"/>
              </a:rPr>
              <a:t>Photon as host</a:t>
            </a:r>
          </a:p>
          <a:p>
            <a:r>
              <a:rPr lang="en-US" dirty="0">
                <a:sym typeface="Wingdings" panose="05000000000000000000" pitchFamily="2" charset="2"/>
              </a:rPr>
              <a:t>PowerShell/PowerCLI Core to automate</a:t>
            </a:r>
          </a:p>
          <a:p>
            <a:r>
              <a:rPr lang="en-US" dirty="0" err="1">
                <a:sym typeface="Wingdings" panose="05000000000000000000" pitchFamily="2" charset="2"/>
              </a:rPr>
              <a:t>InfluxDB</a:t>
            </a:r>
            <a:r>
              <a:rPr lang="en-US" dirty="0">
                <a:sym typeface="Wingdings" panose="05000000000000000000" pitchFamily="2" charset="2"/>
              </a:rPr>
              <a:t> for data</a:t>
            </a:r>
          </a:p>
          <a:p>
            <a:r>
              <a:rPr lang="en-US" dirty="0" err="1">
                <a:sym typeface="Wingdings" panose="05000000000000000000" pitchFamily="2" charset="2"/>
              </a:rPr>
              <a:t>Grafana</a:t>
            </a:r>
            <a:r>
              <a:rPr lang="en-US" dirty="0">
                <a:sym typeface="Wingdings" panose="05000000000000000000" pitchFamily="2" charset="2"/>
              </a:rPr>
              <a:t> for graphical interface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Perf</a:t>
            </a:r>
          </a:p>
        </p:txBody>
      </p:sp>
    </p:spTree>
    <p:extLst>
      <p:ext uri="{BB962C8B-B14F-4D97-AF65-F5344CB8AC3E}">
        <p14:creationId xmlns:p14="http://schemas.microsoft.com/office/powerpoint/2010/main" val="23703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0648"/>
            <a:ext cx="4032448" cy="6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reported, SBY called</a:t>
            </a:r>
          </a:p>
          <a:p>
            <a:r>
              <a:rPr lang="en-US" dirty="0"/>
              <a:t>Fire up the VM, deploy the containers</a:t>
            </a:r>
          </a:p>
          <a:p>
            <a:r>
              <a:rPr lang="en-US" dirty="0"/>
              <a:t>vSphere extraction scripts run in </a:t>
            </a:r>
            <a:r>
              <a:rPr lang="en-US" dirty="0" err="1"/>
              <a:t>PowerCLI</a:t>
            </a:r>
            <a:r>
              <a:rPr lang="en-US" dirty="0"/>
              <a:t> Core</a:t>
            </a:r>
          </a:p>
          <a:p>
            <a:pPr lvl="1"/>
            <a:r>
              <a:rPr lang="en-US" dirty="0" err="1"/>
              <a:t>Parameterised</a:t>
            </a:r>
            <a:endParaRPr lang="en-US" dirty="0"/>
          </a:p>
          <a:p>
            <a:pPr lvl="1"/>
            <a:r>
              <a:rPr lang="en-US" dirty="0"/>
              <a:t>Flushes data to </a:t>
            </a:r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Grafana</a:t>
            </a:r>
            <a:r>
              <a:rPr lang="en-US" dirty="0"/>
              <a:t> row templates</a:t>
            </a:r>
          </a:p>
          <a:p>
            <a:r>
              <a:rPr lang="en-US" dirty="0"/>
              <a:t>Create dashboard, optionally add rows</a:t>
            </a:r>
          </a:p>
          <a:p>
            <a:r>
              <a:rPr lang="en-US" dirty="0"/>
              <a:t>Access via http(s)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9782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Statistical data to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InfluxDB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vsphere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'stats'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InfluxDB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dbName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InfluxDB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dbName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"2017-04-29 16:45:00"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$finish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"2017-04-29 17:00:00"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sFLux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dbName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Measurement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$table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Start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Finish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$finish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InfluxDB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sFlux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Grafana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dashboard from template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sGraf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Name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'MyTest2'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Template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'D:\Stats\MyDashBoard1.xml'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GrafanaDashBoard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sGraf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4"/>
            <a:ext cx="9144000" cy="19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Add a row on dashboard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sGraf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Dashboard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'MyTest2'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Template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'D:\Stats\MyDashBoard1.xml'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EsxName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'esx2.local.lab'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'stress5'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GrafanaDBRow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sGraf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4858"/>
            <a:ext cx="9144000" cy="3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Module?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r>
              <a:rPr lang="en-US" dirty="0"/>
              <a:t>From scratch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vSphere Alarms</a:t>
            </a:r>
          </a:p>
          <a:p>
            <a:pPr lvl="1"/>
            <a:r>
              <a:rPr lang="en-US" dirty="0"/>
              <a:t>SNMP trap</a:t>
            </a:r>
          </a:p>
          <a:p>
            <a:pPr lvl="1"/>
            <a:r>
              <a:rPr lang="en-US" dirty="0"/>
              <a:t>Slack robot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&lt;Container&gt; Steps</a:t>
            </a:r>
          </a:p>
        </p:txBody>
      </p:sp>
    </p:spTree>
    <p:extLst>
      <p:ext uri="{BB962C8B-B14F-4D97-AF65-F5344CB8AC3E}">
        <p14:creationId xmlns:p14="http://schemas.microsoft.com/office/powerpoint/2010/main" val="28477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Graphs are good looking and great assistants</a:t>
            </a:r>
          </a:p>
          <a:p>
            <a:r>
              <a:rPr lang="de-DE" dirty="0"/>
              <a:t>PowerShell has the power to handle your data</a:t>
            </a:r>
          </a:p>
          <a:p>
            <a:r>
              <a:rPr lang="de-DE" dirty="0"/>
              <a:t>Pick a solution, automate it</a:t>
            </a:r>
          </a:p>
          <a:p>
            <a:r>
              <a:rPr lang="de-DE" dirty="0"/>
              <a:t>Containers ftw!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Disclaimer</a:t>
            </a:r>
          </a:p>
          <a:p>
            <a:pPr lvl="1"/>
            <a:r>
              <a:rPr lang="de-DE" dirty="0"/>
              <a:t>We only scratched the surface!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Getting the Data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Realtime contains most info</a:t>
            </a:r>
          </a:p>
          <a:p>
            <a:r>
              <a:rPr lang="de-DE" dirty="0"/>
              <a:t>Go for all metrics</a:t>
            </a:r>
          </a:p>
          <a:p>
            <a:pPr lvl="1"/>
            <a:r>
              <a:rPr lang="de-DE" dirty="0"/>
              <a:t>Can produce a lot of data!</a:t>
            </a:r>
          </a:p>
          <a:p>
            <a:pPr lvl="1"/>
            <a:r>
              <a:rPr lang="de-DE" dirty="0"/>
              <a:t>Check what is there. Don‘t assume!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7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 Dekens</a:t>
            </a:r>
          </a:p>
          <a:p>
            <a:r>
              <a:rPr lang="en-US" dirty="0"/>
              <a:t>Belgium (the Flemish part)</a:t>
            </a:r>
          </a:p>
          <a:p>
            <a:r>
              <a:rPr lang="en-US" dirty="0" err="1"/>
              <a:t>Virtualisation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PowerShell/PowerCLI  SDDC  DSC</a:t>
            </a:r>
          </a:p>
          <a:p>
            <a:r>
              <a:rPr lang="en-US" dirty="0">
                <a:sym typeface="Wingdings" panose="05000000000000000000" pitchFamily="2" charset="2"/>
              </a:rPr>
              <a:t>PowerCLI Reference 1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r>
              <a:rPr lang="en-US" dirty="0">
                <a:sym typeface="Wingdings" panose="05000000000000000000" pitchFamily="2" charset="2"/>
              </a:rPr>
              <a:t> &amp; 2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VMTN Community		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LucD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Blog					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LucD.info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Twitter					</a:t>
            </a:r>
            <a:r>
              <a:rPr lang="en-US" dirty="0">
                <a:sym typeface="Wingdings" panose="05000000000000000000" pitchFamily="2" charset="2"/>
                <a:hlinkClick r:id="rId4"/>
              </a:rPr>
              <a:t>@LucD22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412776"/>
            <a:ext cx="1512168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5551012"/>
            <a:ext cx="1152128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5517232"/>
            <a:ext cx="960648" cy="12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3284984"/>
            <a:ext cx="7704856" cy="2664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psconf.eu 2018</a:t>
            </a:r>
          </a:p>
          <a:p>
            <a:pPr algn="ctr" fontAlgn="auto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</a:rPr>
              <a:t>scheduled to be in the week of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April 16-20, 2018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details on www.psconf.eu as they become available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283968" y="1922036"/>
            <a:ext cx="715886" cy="427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08823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"D:\Stats\Stats-20170429-1605.csv"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TimeStamp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"Start   :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$((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yyyy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/MM/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HH:mm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"End     :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$((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yyyy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/MM/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HH:mm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"Rows    :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stats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"Metrics :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MetricId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"Instance: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Instance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51520" y="3068960"/>
            <a:ext cx="864096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Ubuntu Mono" panose="020B0509030602030204" pitchFamily="49" charset="0"/>
                <a:ea typeface="+mn-ea"/>
                <a:cs typeface="Ubuntu Mono" panose="020B0509030602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 panose="020B0609040504020204" pitchFamily="49" charset="0"/>
              </a:rPr>
              <a:t>Start   : 2017-04-29 16:05</a:t>
            </a:r>
          </a:p>
          <a:p>
            <a:r>
              <a:rPr lang="en-US" dirty="0">
                <a:latin typeface="Lucida Console" panose="020B0609040504020204" pitchFamily="49" charset="0"/>
              </a:rPr>
              <a:t>End     : 2017-04-29 17:07</a:t>
            </a:r>
          </a:p>
          <a:p>
            <a:r>
              <a:rPr lang="en-US" dirty="0">
                <a:latin typeface="Lucida Console" panose="020B0609040504020204" pitchFamily="49" charset="0"/>
              </a:rPr>
              <a:t>Rows    : 589035</a:t>
            </a:r>
          </a:p>
          <a:p>
            <a:r>
              <a:rPr lang="en-US" dirty="0">
                <a:latin typeface="Lucida Console" panose="020B0609040504020204" pitchFamily="49" charset="0"/>
              </a:rPr>
              <a:t>Metrics : 195</a:t>
            </a:r>
          </a:p>
          <a:p>
            <a:r>
              <a:rPr lang="en-US" dirty="0">
                <a:latin typeface="Lucida Console" panose="020B0609040504020204" pitchFamily="49" charset="0"/>
              </a:rPr>
              <a:t>Instance: 133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Getting the Data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 not forget a metric anymore!</a:t>
            </a:r>
          </a:p>
          <a:p>
            <a:pPr lvl="1"/>
            <a:r>
              <a:rPr lang="de-DE" dirty="0"/>
              <a:t>Dump them all (if you have the free disk space)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$finish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finish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AddHours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"D:\Stats\Stats-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ToString(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'yyyyMMdd-HHmm'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.csv"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stress*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VMHost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esx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StatType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StatType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esx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$entity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NoTypeInformation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/>
              <a:t> 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9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Working with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 not assume you are using the fastest method</a:t>
            </a:r>
          </a:p>
          <a:p>
            <a:r>
              <a:rPr lang="de-DE" dirty="0"/>
              <a:t>Import-Csv is ok for occasional tasks</a:t>
            </a:r>
          </a:p>
          <a:p>
            <a:r>
              <a:rPr lang="de-DE" dirty="0"/>
              <a:t>Repetitive, long running jobs can be done faster</a:t>
            </a:r>
          </a:p>
          <a:p>
            <a:pPr lvl="1"/>
            <a:r>
              <a:rPr lang="de-DE" dirty="0"/>
              <a:t>StreamWriter</a:t>
            </a:r>
          </a:p>
          <a:p>
            <a:pPr lvl="1"/>
            <a:r>
              <a:rPr lang="de-DE" dirty="0"/>
              <a:t>- You‘ll have to do more </a:t>
            </a:r>
          </a:p>
          <a:p>
            <a:r>
              <a:rPr lang="de-DE" dirty="0"/>
              <a:t>Side note: Import-Csv </a:t>
            </a:r>
            <a:r>
              <a:rPr lang="de-DE" dirty="0">
                <a:sym typeface="Wingdings" panose="05000000000000000000" pitchFamily="2" charset="2"/>
              </a:rPr>
              <a:t> properties are strings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Import-Csv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$time1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Timestamp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$finish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NoTypeInformation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UseCulture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U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ReadLine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$time2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$in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OpenText(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$out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System.IO.StreamWriter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$extract2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$headers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out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$headers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(;;)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$row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!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$row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$columns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row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','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Replace(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'"'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$columns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$finish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out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$row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Close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out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Close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US" sz="1200" dirty="0"/>
              <a:t> 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09" y="260648"/>
            <a:ext cx="8784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68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629</TotalTime>
  <Words>2313</Words>
  <Application>Microsoft Office PowerPoint</Application>
  <PresentationFormat>On-screen Show (4:3)</PresentationFormat>
  <Paragraphs>478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Lucida Console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Benutzerdefiniertes Design</vt:lpstr>
      <vt:lpstr>PowerPoint Presentation</vt:lpstr>
      <vt:lpstr>Agenda</vt:lpstr>
      <vt:lpstr>Getting the Data 1</vt:lpstr>
      <vt:lpstr>Getting the Data 2</vt:lpstr>
      <vt:lpstr>PowerPoint Presentation</vt:lpstr>
      <vt:lpstr>Getting the Data 3</vt:lpstr>
      <vt:lpstr>PowerPoint Presentation</vt:lpstr>
      <vt:lpstr>Working with the data</vt:lpstr>
      <vt:lpstr>PowerPoint Presentation</vt:lpstr>
      <vt:lpstr>PowerPoint Presentation</vt:lpstr>
      <vt:lpstr>PowerShell is fit for the Job</vt:lpstr>
      <vt:lpstr>PowerPoint Presentation</vt:lpstr>
      <vt:lpstr>PowerPoint Presentation</vt:lpstr>
      <vt:lpstr>PowerPoint Presentation</vt:lpstr>
      <vt:lpstr>PowerPoint Presentation</vt:lpstr>
      <vt:lpstr>Where‘s the graphs?</vt:lpstr>
      <vt:lpstr>Retro</vt:lpstr>
      <vt:lpstr>.Net Chart Controls</vt:lpstr>
      <vt:lpstr>PowerPoint Presentation</vt:lpstr>
      <vt:lpstr>Excel</vt:lpstr>
      <vt:lpstr>PowerPoint Presentation</vt:lpstr>
      <vt:lpstr>PowerPoint Presentation</vt:lpstr>
      <vt:lpstr>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</vt:lpstr>
      <vt:lpstr>Ad-hoc Perf</vt:lpstr>
      <vt:lpstr>PowerPoint Presentation</vt:lpstr>
      <vt:lpstr>Principles of Operation</vt:lpstr>
      <vt:lpstr>PowerPoint Presentation</vt:lpstr>
      <vt:lpstr>PowerPoint Presentation</vt:lpstr>
      <vt:lpstr>PowerPoint Presentation</vt:lpstr>
      <vt:lpstr>Next &lt;Container&gt; Steps</vt:lpstr>
      <vt:lpstr>Summary</vt:lpstr>
      <vt:lpstr>Next Steps...</vt:lpstr>
      <vt:lpstr>Questions?</vt:lpstr>
      <vt:lpstr>About_Author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Luc Dekens</cp:lastModifiedBy>
  <cp:revision>203</cp:revision>
  <dcterms:created xsi:type="dcterms:W3CDTF">2007-07-20T07:41:41Z</dcterms:created>
  <dcterms:modified xsi:type="dcterms:W3CDTF">2017-05-05T06:53:16Z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