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8" r:id="rId5"/>
    <p:sldId id="262" r:id="rId6"/>
    <p:sldId id="259" r:id="rId7"/>
    <p:sldId id="260" r:id="rId8"/>
    <p:sldId id="261" r:id="rId9"/>
    <p:sldId id="274" r:id="rId10"/>
    <p:sldId id="273" r:id="rId11"/>
    <p:sldId id="263" r:id="rId12"/>
    <p:sldId id="275" r:id="rId13"/>
    <p:sldId id="264" r:id="rId14"/>
    <p:sldId id="270" r:id="rId15"/>
    <p:sldId id="276" r:id="rId16"/>
    <p:sldId id="265" r:id="rId17"/>
    <p:sldId id="271" r:id="rId18"/>
    <p:sldId id="277" r:id="rId19"/>
    <p:sldId id="266" r:id="rId20"/>
    <p:sldId id="278" r:id="rId21"/>
    <p:sldId id="267" r:id="rId22"/>
    <p:sldId id="26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3" autoAdjust="0"/>
    <p:restoredTop sz="94667" autoAdjust="0"/>
  </p:normalViewPr>
  <p:slideViewPr>
    <p:cSldViewPr snapToGrid="0" showGuides="1">
      <p:cViewPr varScale="1">
        <p:scale>
          <a:sx n="133" d="100"/>
          <a:sy n="133" d="100"/>
        </p:scale>
        <p:origin x="138" y="216"/>
      </p:cViewPr>
      <p:guideLst/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B49C3-BBB5-4830-A9E2-A5DEEA844FCF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16F997C-DDB4-4673-A523-D27EB508E4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8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219189"/>
            <a:ext cx="12192025" cy="5638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023621" y="3802939"/>
            <a:ext cx="8119620" cy="1107996"/>
          </a:xfrm>
        </p:spPr>
        <p:txBody>
          <a:bodyPr anchor="ctr" anchorCtr="0"/>
          <a:lstStyle>
            <a:lvl1pPr algn="l">
              <a:defRPr sz="8000" b="1" cap="none" baseline="0">
                <a:ln w="19050">
                  <a:solidFill>
                    <a:schemeClr val="bg1"/>
                  </a:solidFill>
                  <a:miter lim="800000"/>
                </a:ln>
                <a:noFill/>
              </a:defRPr>
            </a:lvl1pPr>
          </a:lstStyle>
          <a:p>
            <a:r>
              <a:rPr lang="en-US" dirty="0"/>
              <a:t>80pt Title, Bold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7022971" y="5958643"/>
            <a:ext cx="429862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Your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alpha val="35000"/>
                  </a:schemeClr>
                </a:solidFill>
              </a:rPr>
              <a:t>Link to the VMware Community.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577634" y="363920"/>
            <a:ext cx="2092783" cy="54761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621" y="2694091"/>
            <a:ext cx="2039332" cy="230832"/>
          </a:xfrm>
        </p:spPr>
        <p:txBody>
          <a:bodyPr anchor="b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all" spc="30" baseline="0">
                <a:solidFill>
                  <a:schemeClr val="bg1"/>
                </a:solidFill>
              </a:defRPr>
            </a:lvl1pPr>
            <a:lvl2pPr marL="169862" indent="0">
              <a:buNone/>
              <a:defRPr cap="all" baseline="0">
                <a:solidFill>
                  <a:schemeClr val="bg1"/>
                </a:solidFill>
              </a:defRPr>
            </a:lvl2pPr>
            <a:lvl3pPr marL="339725" indent="0">
              <a:buNone/>
              <a:defRPr cap="all" baseline="0">
                <a:solidFill>
                  <a:schemeClr val="bg1"/>
                </a:solidFill>
              </a:defRPr>
            </a:lvl3pPr>
            <a:lvl4pPr marL="519113" indent="0">
              <a:buNone/>
              <a:defRPr cap="all" baseline="0">
                <a:solidFill>
                  <a:schemeClr val="bg1"/>
                </a:solidFill>
              </a:defRPr>
            </a:lvl4pPr>
            <a:lvl5pPr marL="687387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month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023621" y="2961262"/>
            <a:ext cx="2039332" cy="280620"/>
          </a:xfrm>
          <a:solidFill>
            <a:schemeClr val="accent6">
              <a:alpha val="8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cap="none" spc="0" baseline="0">
                <a:solidFill>
                  <a:schemeClr val="bg1"/>
                </a:solidFill>
              </a:defRPr>
            </a:lvl1pPr>
            <a:lvl2pPr marL="169862" indent="0">
              <a:buNone/>
              <a:defRPr cap="all" baseline="0">
                <a:solidFill>
                  <a:schemeClr val="bg1"/>
                </a:solidFill>
              </a:defRPr>
            </a:lvl2pPr>
            <a:lvl3pPr marL="339725" indent="0">
              <a:buNone/>
              <a:defRPr cap="all" baseline="0">
                <a:solidFill>
                  <a:schemeClr val="bg1"/>
                </a:solidFill>
              </a:defRPr>
            </a:lvl3pPr>
            <a:lvl4pPr marL="519113" indent="0">
              <a:buNone/>
              <a:defRPr cap="all" baseline="0">
                <a:solidFill>
                  <a:schemeClr val="bg1"/>
                </a:solidFill>
              </a:defRPr>
            </a:lvl4pPr>
            <a:lvl5pPr marL="687387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 (DD.YYYY)</a:t>
            </a:r>
          </a:p>
        </p:txBody>
      </p:sp>
    </p:spTree>
    <p:extLst>
      <p:ext uri="{BB962C8B-B14F-4D97-AF65-F5344CB8AC3E}">
        <p14:creationId xmlns:p14="http://schemas.microsoft.com/office/powerpoint/2010/main" val="73881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71" userDrawn="1">
          <p15:clr>
            <a:srgbClr val="FBAE40"/>
          </p15:clr>
        </p15:guide>
        <p15:guide id="2" pos="638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ideance 01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725864" y="377073"/>
            <a:ext cx="10322350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0000" b="1" dirty="0">
                <a:solidFill>
                  <a:schemeClr val="bg1"/>
                </a:solidFill>
              </a:rPr>
              <a:t>Layouts after this slide are Microsoft standards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725864" y="5665510"/>
            <a:ext cx="10322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4000" b="0" dirty="0">
                <a:solidFill>
                  <a:schemeClr val="bg1"/>
                </a:solidFill>
              </a:rPr>
              <a:t>Not intended for use.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725864" y="5471180"/>
            <a:ext cx="1032235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602528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602528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0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203104" y="2054784"/>
            <a:ext cx="3942848" cy="27484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05016" y="1354631"/>
            <a:ext cx="93659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305016" y="4234356"/>
            <a:ext cx="93659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1155700" y="1825625"/>
            <a:ext cx="4800600" cy="41433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172200" y="1825625"/>
            <a:ext cx="4800600" cy="4143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6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55700" y="1681163"/>
            <a:ext cx="4800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1155700" y="2505075"/>
            <a:ext cx="4800600" cy="34639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72200" y="1681163"/>
            <a:ext cx="4800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72200" y="2505075"/>
            <a:ext cx="4800600" cy="34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</p:spTree>
    <p:extLst>
      <p:ext uri="{BB962C8B-B14F-4D97-AF65-F5344CB8AC3E}">
        <p14:creationId xmlns:p14="http://schemas.microsoft.com/office/powerpoint/2010/main" val="1940455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2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557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413375" y="987425"/>
            <a:ext cx="6172200" cy="4981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700" y="2057400"/>
            <a:ext cx="3932237" cy="391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82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557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413375" y="987425"/>
            <a:ext cx="6172200" cy="4981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5700" y="2057400"/>
            <a:ext cx="3932237" cy="391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64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Slide title (3-word limit)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6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517"/>
            <a:ext cx="3422911" cy="6854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75695" y="3879568"/>
            <a:ext cx="6202837" cy="1800493"/>
          </a:xfrm>
        </p:spPr>
        <p:txBody>
          <a:bodyPr anchor="t" anchorCtr="0"/>
          <a:lstStyle>
            <a:lvl1pPr>
              <a:defRPr sz="6500" b="1" cap="none" spc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Divider Title, 65pt Bold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11585575" y="183626"/>
            <a:ext cx="386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242C94E-D2BD-4B48-BEAE-D794229154EA}" type="slidenum">
              <a:rPr lang="en-US" sz="100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75188" y="2514390"/>
            <a:ext cx="2171368" cy="5681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gray">
          <a:xfrm>
            <a:off x="4675188" y="3638746"/>
            <a:ext cx="679237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85737" y="4891285"/>
            <a:ext cx="2063750" cy="1384995"/>
          </a:xfrm>
          <a:ln w="19050">
            <a:noFill/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0" b="1">
                <a:ln w="19050">
                  <a:solidFill>
                    <a:schemeClr val="bg1"/>
                  </a:solidFill>
                  <a:miter lim="800000"/>
                </a:ln>
                <a:noFill/>
              </a:defRPr>
            </a:lvl1pPr>
            <a:lvl2pPr marL="169862" indent="0">
              <a:lnSpc>
                <a:spcPct val="100000"/>
              </a:lnSpc>
              <a:spcBef>
                <a:spcPts val="0"/>
              </a:spcBef>
              <a:buNone/>
              <a:defRPr sz="9000"/>
            </a:lvl2pPr>
            <a:lvl3pPr marL="339725" indent="0">
              <a:lnSpc>
                <a:spcPct val="100000"/>
              </a:lnSpc>
              <a:spcBef>
                <a:spcPts val="0"/>
              </a:spcBef>
              <a:buNone/>
              <a:defRPr sz="9000"/>
            </a:lvl3pPr>
            <a:lvl4pPr marL="519113" indent="0">
              <a:lnSpc>
                <a:spcPct val="100000"/>
              </a:lnSpc>
              <a:spcBef>
                <a:spcPts val="0"/>
              </a:spcBef>
              <a:buNone/>
              <a:defRPr sz="9000"/>
            </a:lvl4pPr>
            <a:lvl5pPr marL="687387" indent="0">
              <a:lnSpc>
                <a:spcPct val="100000"/>
              </a:lnSpc>
              <a:spcBef>
                <a:spcPts val="0"/>
              </a:spcBef>
              <a:buNone/>
              <a:defRPr sz="9000"/>
            </a:lvl5pPr>
          </a:lstStyle>
          <a:p>
            <a:pPr lvl="0"/>
            <a:r>
              <a:rPr lang="en-US" dirty="0"/>
              <a:t>0#</a:t>
            </a:r>
          </a:p>
        </p:txBody>
      </p:sp>
    </p:spTree>
    <p:extLst>
      <p:ext uri="{BB962C8B-B14F-4D97-AF65-F5344CB8AC3E}">
        <p14:creationId xmlns:p14="http://schemas.microsoft.com/office/powerpoint/2010/main" val="2711046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6859" userDrawn="1">
          <p15:clr>
            <a:srgbClr val="FBAE40"/>
          </p15:clr>
        </p15:guide>
        <p15:guide id="3" orient="horz" pos="243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8724900" y="365125"/>
            <a:ext cx="2628900" cy="5349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155700" y="365125"/>
            <a:ext cx="7416800" cy="5349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8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ideance 02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725864" y="735291"/>
            <a:ext cx="8239027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000" b="1" dirty="0">
                <a:solidFill>
                  <a:schemeClr val="accent5"/>
                </a:solidFill>
              </a:rPr>
              <a:t>DO NOT USE </a:t>
            </a:r>
            <a:r>
              <a:rPr lang="en-US" sz="10000" b="1" dirty="0">
                <a:solidFill>
                  <a:schemeClr val="bg1"/>
                </a:solidFill>
              </a:rPr>
              <a:t>layouts after this slide</a:t>
            </a:r>
          </a:p>
        </p:txBody>
      </p:sp>
    </p:spTree>
    <p:extLst>
      <p:ext uri="{BB962C8B-B14F-4D97-AF65-F5344CB8AC3E}">
        <p14:creationId xmlns:p14="http://schemas.microsoft.com/office/powerpoint/2010/main" val="109029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 bwMode="gray">
          <a:xfrm>
            <a:off x="9328335" y="-1"/>
            <a:ext cx="2106379" cy="2093508"/>
          </a:xfrm>
          <a:custGeom>
            <a:avLst/>
            <a:gdLst>
              <a:gd name="connsiteX0" fmla="*/ 0 w 2106379"/>
              <a:gd name="connsiteY0" fmla="*/ 0 h 2093508"/>
              <a:gd name="connsiteX1" fmla="*/ 111052 w 2106379"/>
              <a:gd name="connsiteY1" fmla="*/ 0 h 2093508"/>
              <a:gd name="connsiteX2" fmla="*/ 2029318 w 2106379"/>
              <a:gd name="connsiteY2" fmla="*/ 1906545 h 2093508"/>
              <a:gd name="connsiteX3" fmla="*/ 2029318 w 2106379"/>
              <a:gd name="connsiteY3" fmla="*/ 0 h 2093508"/>
              <a:gd name="connsiteX4" fmla="*/ 2106379 w 2106379"/>
              <a:gd name="connsiteY4" fmla="*/ 0 h 2093508"/>
              <a:gd name="connsiteX5" fmla="*/ 2106379 w 2106379"/>
              <a:gd name="connsiteY5" fmla="*/ 2093508 h 20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6379" h="2093508">
                <a:moveTo>
                  <a:pt x="0" y="0"/>
                </a:moveTo>
                <a:lnTo>
                  <a:pt x="111052" y="0"/>
                </a:lnTo>
                <a:lnTo>
                  <a:pt x="2029318" y="1906545"/>
                </a:lnTo>
                <a:lnTo>
                  <a:pt x="2029318" y="0"/>
                </a:lnTo>
                <a:lnTo>
                  <a:pt x="2106379" y="0"/>
                </a:lnTo>
                <a:lnTo>
                  <a:pt x="2106379" y="20935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 rot="18900000">
            <a:off x="10228803" y="277395"/>
            <a:ext cx="198535" cy="1335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305014" y="600423"/>
            <a:ext cx="2573317" cy="70760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157054" y="466055"/>
            <a:ext cx="4932661" cy="2492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(3-word limit)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7054" y="807578"/>
            <a:ext cx="7675861" cy="3323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</a:defRPr>
            </a:lvl1pPr>
            <a:lvl2pPr marL="169862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339725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3pPr>
            <a:lvl4pPr marL="519113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4pPr>
            <a:lvl5pPr marL="687387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Slide Subtitle, Arial 20pt Bold (Adds context to slide)</a:t>
            </a:r>
          </a:p>
        </p:txBody>
      </p:sp>
      <p:sp>
        <p:nvSpPr>
          <p:cNvPr id="15" name="Freeform 14"/>
          <p:cNvSpPr/>
          <p:nvPr userDrawn="1"/>
        </p:nvSpPr>
        <p:spPr bwMode="gray">
          <a:xfrm>
            <a:off x="1759321" y="-1"/>
            <a:ext cx="287753" cy="244099"/>
          </a:xfrm>
          <a:custGeom>
            <a:avLst/>
            <a:gdLst>
              <a:gd name="connsiteX0" fmla="*/ 203188 w 287753"/>
              <a:gd name="connsiteY0" fmla="*/ 0 h 244099"/>
              <a:gd name="connsiteX1" fmla="*/ 287753 w 287753"/>
              <a:gd name="connsiteY1" fmla="*/ 0 h 244099"/>
              <a:gd name="connsiteX2" fmla="*/ 42153 w 287753"/>
              <a:gd name="connsiteY2" fmla="*/ 244099 h 244099"/>
              <a:gd name="connsiteX3" fmla="*/ 0 w 287753"/>
              <a:gd name="connsiteY3" fmla="*/ 201946 h 24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753" h="244099">
                <a:moveTo>
                  <a:pt x="203188" y="0"/>
                </a:moveTo>
                <a:lnTo>
                  <a:pt x="287753" y="0"/>
                </a:lnTo>
                <a:lnTo>
                  <a:pt x="42153" y="244099"/>
                </a:lnTo>
                <a:lnTo>
                  <a:pt x="0" y="2019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4" userDrawn="1">
          <p15:clr>
            <a:srgbClr val="FBAE40"/>
          </p15:clr>
        </p15:guide>
        <p15:guide id="2" orient="horz" pos="375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" userDrawn="1">
          <p15:clr>
            <a:srgbClr val="FFC000"/>
          </p15:clr>
        </p15:guide>
        <p15:guide id="2" orient="horz" pos="3760" userDrawn="1">
          <p15:clr>
            <a:srgbClr val="FFC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-for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257291" y="1601648"/>
            <a:ext cx="4389365" cy="346249"/>
          </a:xfrm>
        </p:spPr>
        <p:txBody>
          <a:bodyPr/>
          <a:lstStyle>
            <a:lvl1pPr>
              <a:defRPr sz="2500" b="0" cap="none" spc="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Short descriptor, Arial 25pt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57290" y="982931"/>
            <a:ext cx="9677420" cy="6705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57290" y="2125710"/>
            <a:ext cx="9677420" cy="2898776"/>
          </a:xfrm>
        </p:spPr>
        <p:txBody>
          <a:bodyPr numCol="2" spcCol="54864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300" baseline="0"/>
            </a:lvl1pPr>
            <a:lvl2pPr marL="169862" indent="0">
              <a:spcBef>
                <a:spcPts val="1200"/>
              </a:spcBef>
              <a:buNone/>
              <a:defRPr/>
            </a:lvl2pPr>
            <a:lvl3pPr marL="339725" indent="0">
              <a:spcBef>
                <a:spcPts val="1200"/>
              </a:spcBef>
              <a:buNone/>
              <a:defRPr/>
            </a:lvl3pPr>
            <a:lvl4pPr marL="519113" indent="0">
              <a:spcBef>
                <a:spcPts val="1200"/>
              </a:spcBef>
              <a:buNone/>
              <a:defRPr/>
            </a:lvl4pPr>
            <a:lvl5pPr marL="687387" indent="0">
              <a:spcBef>
                <a:spcPts val="1200"/>
              </a:spcBef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0" userDrawn="1">
          <p15:clr>
            <a:srgbClr val="FFC000"/>
          </p15:clr>
        </p15:guide>
        <p15:guide id="2" orient="horz" pos="3758" userDrawn="1">
          <p15:clr>
            <a:srgbClr val="FFC000"/>
          </p15:clr>
        </p15:guide>
        <p15:guide id="3" pos="6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-form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57290" y="1294016"/>
            <a:ext cx="9677420" cy="67056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 bwMode="gray">
          <a:xfrm rot="5400000">
            <a:off x="1013419" y="1854661"/>
            <a:ext cx="1390022" cy="1527100"/>
          </a:xfrm>
          <a:custGeom>
            <a:avLst/>
            <a:gdLst>
              <a:gd name="connsiteX0" fmla="*/ 0 w 1390022"/>
              <a:gd name="connsiteY0" fmla="*/ 1527100 h 1527100"/>
              <a:gd name="connsiteX1" fmla="*/ 0 w 1390022"/>
              <a:gd name="connsiteY1" fmla="*/ 0 h 1527100"/>
              <a:gd name="connsiteX2" fmla="*/ 327855 w 1390022"/>
              <a:gd name="connsiteY2" fmla="*/ 335147 h 1527100"/>
              <a:gd name="connsiteX3" fmla="*/ 283737 w 1390022"/>
              <a:gd name="connsiteY3" fmla="*/ 379265 h 1527100"/>
              <a:gd name="connsiteX4" fmla="*/ 64336 w 1390022"/>
              <a:gd name="connsiteY4" fmla="*/ 154985 h 1527100"/>
              <a:gd name="connsiteX5" fmla="*/ 64335 w 1390022"/>
              <a:gd name="connsiteY5" fmla="*/ 1464809 h 1527100"/>
              <a:gd name="connsiteX6" fmla="*/ 1327731 w 1390022"/>
              <a:gd name="connsiteY6" fmla="*/ 1464809 h 1527100"/>
              <a:gd name="connsiteX7" fmla="*/ 1390022 w 1390022"/>
              <a:gd name="connsiteY7" fmla="*/ 1527100 h 15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022" h="1527100">
                <a:moveTo>
                  <a:pt x="0" y="1527100"/>
                </a:moveTo>
                <a:lnTo>
                  <a:pt x="0" y="0"/>
                </a:lnTo>
                <a:lnTo>
                  <a:pt x="327855" y="335147"/>
                </a:lnTo>
                <a:lnTo>
                  <a:pt x="283737" y="379265"/>
                </a:lnTo>
                <a:lnTo>
                  <a:pt x="64336" y="154985"/>
                </a:lnTo>
                <a:lnTo>
                  <a:pt x="64335" y="1464809"/>
                </a:lnTo>
                <a:lnTo>
                  <a:pt x="1327731" y="1464809"/>
                </a:lnTo>
                <a:lnTo>
                  <a:pt x="1390022" y="1527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81746" y="1673632"/>
            <a:ext cx="66907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1257290" y="1673632"/>
            <a:ext cx="59352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>
                <a:solidFill>
                  <a:schemeClr val="accent4"/>
                </a:solidFill>
              </a:rPr>
              <a:t>bio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257290" y="2333320"/>
            <a:ext cx="9677420" cy="2898776"/>
          </a:xfrm>
        </p:spPr>
        <p:txBody>
          <a:bodyPr numCol="2" spcCol="54864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300" baseline="0"/>
            </a:lvl1pPr>
            <a:lvl2pPr marL="169862" indent="0">
              <a:spcBef>
                <a:spcPts val="1200"/>
              </a:spcBef>
              <a:buNone/>
              <a:defRPr/>
            </a:lvl2pPr>
            <a:lvl3pPr marL="339725" indent="0">
              <a:spcBef>
                <a:spcPts val="1200"/>
              </a:spcBef>
              <a:buNone/>
              <a:defRPr/>
            </a:lvl3pPr>
            <a:lvl4pPr marL="519113" indent="0">
              <a:spcBef>
                <a:spcPts val="1200"/>
              </a:spcBef>
              <a:buNone/>
              <a:defRPr/>
            </a:lvl4pPr>
            <a:lvl5pPr marL="687387" indent="0">
              <a:spcBef>
                <a:spcPts val="1200"/>
              </a:spcBef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Body text, Arial 13pt, Regular – Sample running text. </a:t>
            </a:r>
            <a:br>
              <a:rPr lang="en-US" dirty="0"/>
            </a:br>
            <a:r>
              <a:rPr lang="en-US" dirty="0"/>
              <a:t>Body text, Arial 13pt, Regular – Sample running text. Body text, Arial 13pt, Regular – Sample running text. Body text, Arial 13pt, Regular – Sample running text. Body text, Arial 13pt, Regular – Sample running text.</a:t>
            </a:r>
            <a:br>
              <a:rPr lang="en-US" dirty="0"/>
            </a:b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920593" y="3239297"/>
            <a:ext cx="15149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7654565" y="657850"/>
            <a:ext cx="3280145" cy="242755"/>
          </a:xfrm>
        </p:spPr>
        <p:txBody>
          <a:bodyPr wrap="none"/>
          <a:lstStyle>
            <a:lvl1pPr algn="r">
              <a:defRPr sz="1600"/>
            </a:lvl1pPr>
          </a:lstStyle>
          <a:p>
            <a:r>
              <a:rPr lang="en-US" dirty="0"/>
              <a:t>First and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654565" y="900605"/>
            <a:ext cx="3280145" cy="18629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  <a:lvl2pPr marL="169862" indent="0" algn="r">
              <a:buNone/>
              <a:defRPr sz="1200" b="1">
                <a:solidFill>
                  <a:schemeClr val="accent3"/>
                </a:solidFill>
              </a:defRPr>
            </a:lvl2pPr>
            <a:lvl3pPr marL="339725" indent="0" algn="r">
              <a:buNone/>
              <a:defRPr sz="1200" b="1">
                <a:solidFill>
                  <a:schemeClr val="accent3"/>
                </a:solidFill>
              </a:defRPr>
            </a:lvl3pPr>
            <a:lvl4pPr marL="519113" indent="0" algn="r">
              <a:buNone/>
              <a:defRPr sz="1200" b="1">
                <a:solidFill>
                  <a:schemeClr val="accent3"/>
                </a:solidFill>
              </a:defRPr>
            </a:lvl4pPr>
            <a:lvl5pPr marL="687387" indent="0" algn="r">
              <a:buNone/>
              <a:defRPr sz="12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7" name="Freeform 26"/>
          <p:cNvSpPr/>
          <p:nvPr userDrawn="1"/>
        </p:nvSpPr>
        <p:spPr bwMode="gray">
          <a:xfrm rot="16200000">
            <a:off x="5730243" y="314540"/>
            <a:ext cx="496805" cy="2022668"/>
          </a:xfrm>
          <a:custGeom>
            <a:avLst/>
            <a:gdLst>
              <a:gd name="connsiteX0" fmla="*/ 496805 w 496805"/>
              <a:gd name="connsiteY0" fmla="*/ 513264 h 2022668"/>
              <a:gd name="connsiteX1" fmla="*/ 496804 w 496805"/>
              <a:gd name="connsiteY1" fmla="*/ 2022668 h 2022668"/>
              <a:gd name="connsiteX2" fmla="*/ 0 w 496805"/>
              <a:gd name="connsiteY2" fmla="*/ 2022668 h 2022668"/>
              <a:gd name="connsiteX3" fmla="*/ 1 w 496805"/>
              <a:gd name="connsiteY3" fmla="*/ 0 h 202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05" h="2022668">
                <a:moveTo>
                  <a:pt x="496805" y="513264"/>
                </a:moveTo>
                <a:lnTo>
                  <a:pt x="496804" y="2022668"/>
                </a:lnTo>
                <a:lnTo>
                  <a:pt x="0" y="2022668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5524500" y="361186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338485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0">
          <p15:clr>
            <a:srgbClr val="FFC000"/>
          </p15:clr>
        </p15:guide>
        <p15:guide id="2" orient="horz" pos="3758" userDrawn="1">
          <p15:clr>
            <a:srgbClr val="FFC000"/>
          </p15:clr>
        </p15:guide>
        <p15:guide id="3" pos="6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0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2025" cy="566624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 bwMode="gray">
          <a:xfrm>
            <a:off x="11585575" y="183626"/>
            <a:ext cx="386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242C94E-D2BD-4B48-BEAE-D794229154EA}" type="slidenum">
              <a:rPr lang="en-US" sz="100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3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025310"/>
            <a:ext cx="12190488" cy="8326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511" y="0"/>
            <a:ext cx="12188977" cy="60929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12754" y="2297573"/>
            <a:ext cx="2423551" cy="63416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7022971" y="4874560"/>
            <a:ext cx="429862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Your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alpha val="35000"/>
                  </a:schemeClr>
                </a:solidFill>
              </a:rPr>
              <a:t>Link to the VMware Community.</a:t>
            </a:r>
          </a:p>
        </p:txBody>
      </p:sp>
    </p:spTree>
    <p:extLst>
      <p:ext uri="{BB962C8B-B14F-4D97-AF65-F5344CB8AC3E}">
        <p14:creationId xmlns:p14="http://schemas.microsoft.com/office/powerpoint/2010/main" val="394971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7054" y="466055"/>
            <a:ext cx="10428521" cy="249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24576" y="2054784"/>
            <a:ext cx="3942848" cy="274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0" y="6931384"/>
            <a:ext cx="274320" cy="3077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8DD4701-379E-4D60-972F-CC1085113D9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1000" y="6931384"/>
            <a:ext cx="457200" cy="3077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4880" y="6931384"/>
            <a:ext cx="274320" cy="3077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0C69CB4-B6B5-4B46-BF5E-25AB0814D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5311240" y="6624639"/>
            <a:ext cx="1569521" cy="84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50" dirty="0">
                <a:solidFill>
                  <a:schemeClr val="tx2"/>
                </a:solidFill>
              </a:rPr>
              <a:t>© 2020 VMUG.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11585575" y="183626"/>
            <a:ext cx="3864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242C94E-D2BD-4B48-BEAE-D794229154EA}" type="slidenum">
              <a:rPr lang="en-US" sz="100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763368" cy="685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18338" y="6183133"/>
            <a:ext cx="1355324" cy="3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55" r:id="rId5"/>
    <p:sldLayoutId id="2147483665" r:id="rId6"/>
    <p:sldLayoutId id="2147483668" r:id="rId7"/>
    <p:sldLayoutId id="2147483666" r:id="rId8"/>
    <p:sldLayoutId id="2147483667" r:id="rId9"/>
    <p:sldLayoutId id="2147483661" r:id="rId10"/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6" r:id="rId17"/>
    <p:sldLayoutId id="2147483657" r:id="rId18"/>
    <p:sldLayoutId id="2147483658" r:id="rId19"/>
    <p:sldLayoutId id="2147483659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19113" indent="-179388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168275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7113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975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76363" indent="-179388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225" indent="-169863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 userDrawn="1">
          <p15:clr>
            <a:srgbClr val="C35EA4"/>
          </p15:clr>
        </p15:guide>
        <p15:guide id="2" pos="7298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d.info/" TargetMode="External"/><Relationship Id="rId2" Type="http://schemas.openxmlformats.org/officeDocument/2006/relationships/hyperlink" Target="https://twitter.com/LucD2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communities.vmware.com/people/Luc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shellexplained.com/2017-02-05-Powershell-Chronometer-line-by-line-script-execution-time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2023621" y="3501110"/>
            <a:ext cx="8119620" cy="455509"/>
          </a:xfrm>
        </p:spPr>
        <p:txBody>
          <a:bodyPr/>
          <a:lstStyle/>
          <a:p>
            <a:r>
              <a:rPr lang="en-US" sz="3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Speed and scale tips for </a:t>
            </a:r>
            <a:r>
              <a:rPr lang="en-US" sz="32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PowerCLI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aavi" panose="020B0502040204020203" pitchFamily="34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023621" y="2461126"/>
            <a:ext cx="2039332" cy="230832"/>
          </a:xfrm>
        </p:spPr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023621" y="2734129"/>
            <a:ext cx="2039332" cy="280620"/>
          </a:xfrm>
        </p:spPr>
        <p:txBody>
          <a:bodyPr/>
          <a:lstStyle/>
          <a:p>
            <a:r>
              <a:rPr lang="en-US" dirty="0"/>
              <a:t>23.2020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0896C95-42BF-4D0C-8012-B0161BF604A0}"/>
              </a:ext>
            </a:extLst>
          </p:cNvPr>
          <p:cNvSpPr txBox="1"/>
          <p:nvPr/>
        </p:nvSpPr>
        <p:spPr>
          <a:xfrm>
            <a:off x="2023621" y="4618314"/>
            <a:ext cx="154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4360">
                    <a:lumMod val="20000"/>
                    <a:lumOff val="80000"/>
                  </a:srgbClr>
                </a:solidFill>
                <a:effectLst/>
                <a:uLnTx/>
                <a:uFillTx/>
              </a:rPr>
              <a:t>Luc Dekens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8E6FE15-3A73-4122-B2CE-773D96B973C8}"/>
              </a:ext>
            </a:extLst>
          </p:cNvPr>
          <p:cNvSpPr txBox="1"/>
          <p:nvPr/>
        </p:nvSpPr>
        <p:spPr>
          <a:xfrm>
            <a:off x="7465511" y="2576542"/>
            <a:ext cx="132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4360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VMUGBE+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C4360">
                  <a:lumMod val="20000"/>
                  <a:lumOff val="8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065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1800493"/>
          </a:xfrm>
        </p:spPr>
        <p:txBody>
          <a:bodyPr/>
          <a:lstStyle/>
          <a:p>
            <a:r>
              <a:rPr lang="en-US" dirty="0"/>
              <a:t>Cmdlets &amp;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915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&amp;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72BB-C2FA-4E8A-93DF-F999A9F20106}"/>
              </a:ext>
            </a:extLst>
          </p:cNvPr>
          <p:cNvSpPr txBox="1"/>
          <p:nvPr/>
        </p:nvSpPr>
        <p:spPr bwMode="gray">
          <a:xfrm>
            <a:off x="1836000" y="1260000"/>
            <a:ext cx="6897600" cy="4713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Don’t reinvent the wheel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Cmdlets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Measure-Object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Group-Object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Sort-Object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… and a cast of 1000s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Modules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ImportExcel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… and many more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4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EW FINALLY IT'S DEMO TIME Makeamemeorg PHEW FINALLY IT'S DEMO TIME -  Happy Squirrel | Make a Meme | Meme on ME.ME">
            <a:extLst>
              <a:ext uri="{FF2B5EF4-FFF2-40B4-BE49-F238E27FC236}">
                <a16:creationId xmlns:a16="http://schemas.microsoft.com/office/drawing/2014/main" id="{6891C675-558E-4238-ADF7-568298970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25" y="733840"/>
            <a:ext cx="3893550" cy="499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Digging Deep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689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EF28F-312F-4DD2-88EE-8396CFE7C0B8}"/>
              </a:ext>
            </a:extLst>
          </p:cNvPr>
          <p:cNvSpPr txBox="1"/>
          <p:nvPr/>
        </p:nvSpPr>
        <p:spPr bwMode="gray">
          <a:xfrm>
            <a:off x="2030400" y="1737278"/>
            <a:ext cx="7977600" cy="2559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word on objects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.NET objects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vSphere objects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PowerCLI</a:t>
            </a:r>
            <a:r>
              <a:rPr lang="en-US" sz="2000" dirty="0"/>
              <a:t> is a (very decent) selection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the API (for the full experience … and speed)</a:t>
            </a:r>
          </a:p>
        </p:txBody>
      </p:sp>
    </p:spTree>
    <p:extLst>
      <p:ext uri="{BB962C8B-B14F-4D97-AF65-F5344CB8AC3E}">
        <p14:creationId xmlns:p14="http://schemas.microsoft.com/office/powerpoint/2010/main" val="177350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eme Creator - Funny and now for a live demo Meme Generator at  MemeCreator.org!">
            <a:extLst>
              <a:ext uri="{FF2B5EF4-FFF2-40B4-BE49-F238E27FC236}">
                <a16:creationId xmlns:a16="http://schemas.microsoft.com/office/drawing/2014/main" id="{31787765-0DEA-4DD0-97B1-719ED3BE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171" y="1663200"/>
            <a:ext cx="4159658" cy="31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1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660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Demo Time What could go wrong? - Disaster Girl | Meme Generator">
            <a:extLst>
              <a:ext uri="{FF2B5EF4-FFF2-40B4-BE49-F238E27FC236}">
                <a16:creationId xmlns:a16="http://schemas.microsoft.com/office/drawing/2014/main" id="{C94D8C38-2B04-4ADA-9B35-0858E61B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1233487"/>
            <a:ext cx="58578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7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561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D39A4-9066-46AF-99AA-882BB8906B5D}"/>
              </a:ext>
            </a:extLst>
          </p:cNvPr>
          <p:cNvSpPr txBox="1"/>
          <p:nvPr/>
        </p:nvSpPr>
        <p:spPr bwMode="gray">
          <a:xfrm>
            <a:off x="2678400" y="1879200"/>
            <a:ext cx="5716800" cy="2373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Your code is perfect!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/>
              <a:t>But his/hers might be a bit more perfect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Learning = reading, watching, trying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Dare to revisit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5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054" y="438355"/>
            <a:ext cx="4932661" cy="276999"/>
          </a:xfrm>
        </p:spPr>
        <p:txBody>
          <a:bodyPr/>
          <a:lstStyle/>
          <a:p>
            <a:r>
              <a:rPr lang="en-US" sz="2000" dirty="0"/>
              <a:t>Bio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34A2A-AD07-4F36-9609-2441296B0003}"/>
              </a:ext>
            </a:extLst>
          </p:cNvPr>
          <p:cNvSpPr txBox="1"/>
          <p:nvPr/>
        </p:nvSpPr>
        <p:spPr bwMode="gray">
          <a:xfrm>
            <a:off x="2075400" y="1891647"/>
            <a:ext cx="6094800" cy="336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Former Systems Engineer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‘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Dolce far niente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’ since 01/01/2020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PowerCLI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user since 2007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Contact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Twitter: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2"/>
              </a:rPr>
              <a:t>LucD22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Blog: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3"/>
              </a:rPr>
              <a:t>lucd.info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VMTN 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4"/>
              </a:rPr>
              <a:t>lucd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 descr="A person wearing a costume&#10;&#10;Description automatically generated">
            <a:extLst>
              <a:ext uri="{FF2B5EF4-FFF2-40B4-BE49-F238E27FC236}">
                <a16:creationId xmlns:a16="http://schemas.microsoft.com/office/drawing/2014/main" id="{F4F45D2C-307B-4C4F-ABC3-7E7CDB938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128" y="2743200"/>
            <a:ext cx="30868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7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YES!! You're still awake! Any questions? - fist pump baby | Meme Generator">
            <a:extLst>
              <a:ext uri="{FF2B5EF4-FFF2-40B4-BE49-F238E27FC236}">
                <a16:creationId xmlns:a16="http://schemas.microsoft.com/office/drawing/2014/main" id="{4287AC31-D018-4592-947A-C820F5B6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920127"/>
            <a:ext cx="6711950" cy="44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847A-E19C-4BC4-B9F0-296C0139B34D}"/>
              </a:ext>
            </a:extLst>
          </p:cNvPr>
          <p:cNvSpPr>
            <a:spLocks noGrp="1"/>
          </p:cNvSpPr>
          <p:nvPr/>
        </p:nvSpPr>
        <p:spPr bwMode="gray">
          <a:xfrm>
            <a:off x="803493" y="910664"/>
            <a:ext cx="4932661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Agenda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C5DE1FB-B431-44F2-A65E-0CC83D71C85D}"/>
              </a:ext>
            </a:extLst>
          </p:cNvPr>
          <p:cNvSpPr txBox="1"/>
          <p:nvPr/>
        </p:nvSpPr>
        <p:spPr bwMode="gray">
          <a:xfrm>
            <a:off x="1179172" y="2091109"/>
            <a:ext cx="8805334" cy="36402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Measure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Repetition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Cmdlets &amp; Modules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Get-View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An Example (watch me make typos)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Some (obligatory) takeaways</a:t>
            </a:r>
          </a:p>
        </p:txBody>
      </p:sp>
    </p:spTree>
    <p:extLst>
      <p:ext uri="{BB962C8B-B14F-4D97-AF65-F5344CB8AC3E}">
        <p14:creationId xmlns:p14="http://schemas.microsoft.com/office/powerpoint/2010/main" val="79513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Measure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48D13-9AF0-43C2-865B-40B99EA0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549" y="5014670"/>
            <a:ext cx="6145301" cy="774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384030-D436-4FA3-BFC1-26A46A925C20}"/>
              </a:ext>
            </a:extLst>
          </p:cNvPr>
          <p:cNvSpPr txBox="1"/>
          <p:nvPr/>
        </p:nvSpPr>
        <p:spPr bwMode="gray">
          <a:xfrm>
            <a:off x="9251450" y="5839119"/>
            <a:ext cx="129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Nunito"/>
              </a:rPr>
              <a:t>Lord 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Built-in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1F1C8-1E58-4DD0-AE0D-8E76C4355B98}"/>
              </a:ext>
            </a:extLst>
          </p:cNvPr>
          <p:cNvSpPr txBox="1"/>
          <p:nvPr/>
        </p:nvSpPr>
        <p:spPr bwMode="gray">
          <a:xfrm>
            <a:off x="2128067" y="2004533"/>
            <a:ext cx="5926666" cy="1905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dirty="0"/>
              <a:t>Measure-Command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dirty="0" err="1"/>
              <a:t>DateTime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dirty="0" err="1"/>
              <a:t>StopWatch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689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56F0F-F887-4C14-AEA2-B11C1716ADE0}"/>
              </a:ext>
            </a:extLst>
          </p:cNvPr>
          <p:cNvSpPr txBox="1"/>
          <p:nvPr/>
        </p:nvSpPr>
        <p:spPr bwMode="gray">
          <a:xfrm>
            <a:off x="1868867" y="2119733"/>
            <a:ext cx="5926666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1" dirty="0"/>
              <a:t>Chronometer</a:t>
            </a:r>
            <a:r>
              <a:rPr lang="en-US" sz="2000" dirty="0"/>
              <a:t> module by </a:t>
            </a:r>
            <a:r>
              <a:rPr lang="en-US" sz="2000" dirty="0">
                <a:hlinkClick r:id="rId2"/>
              </a:rPr>
              <a:t>Kevin Marquette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659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ntend Unit Testing">
            <a:extLst>
              <a:ext uri="{FF2B5EF4-FFF2-40B4-BE49-F238E27FC236}">
                <a16:creationId xmlns:a16="http://schemas.microsoft.com/office/drawing/2014/main" id="{F124C613-AD3B-4B8A-9522-882B755D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79" y="1236757"/>
            <a:ext cx="3872442" cy="40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78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695" y="3879568"/>
            <a:ext cx="6202837" cy="900246"/>
          </a:xfrm>
        </p:spPr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5737" y="4891285"/>
            <a:ext cx="2063750" cy="138499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183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me Creator - Funny Demo Time Meme Generator at MemeCreator.org!">
            <a:extLst>
              <a:ext uri="{FF2B5EF4-FFF2-40B4-BE49-F238E27FC236}">
                <a16:creationId xmlns:a16="http://schemas.microsoft.com/office/drawing/2014/main" id="{2858FCBA-1927-420B-9A5F-CEF99653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96" y="990599"/>
            <a:ext cx="4020608" cy="459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040833"/>
      </p:ext>
    </p:extLst>
  </p:cSld>
  <p:clrMapOvr>
    <a:masterClrMapping/>
  </p:clrMapOvr>
</p:sld>
</file>

<file path=ppt/theme/theme1.xml><?xml version="1.0" encoding="utf-8"?>
<a:theme xmlns:a="http://schemas.openxmlformats.org/drawingml/2006/main" name="2020 VMUG 16:9 Projection">
  <a:themeElements>
    <a:clrScheme name="Innovatis - VMUG">
      <a:dk1>
        <a:srgbClr val="4D4D4F"/>
      </a:dk1>
      <a:lt1>
        <a:sysClr val="window" lastClr="FFFFFF"/>
      </a:lt1>
      <a:dk2>
        <a:srgbClr val="77787B"/>
      </a:dk2>
      <a:lt2>
        <a:srgbClr val="CFCFCF"/>
      </a:lt2>
      <a:accent1>
        <a:srgbClr val="00A3E0"/>
      </a:accent1>
      <a:accent2>
        <a:srgbClr val="C4D600"/>
      </a:accent2>
      <a:accent3>
        <a:srgbClr val="009681"/>
      </a:accent3>
      <a:accent4>
        <a:srgbClr val="1B365D"/>
      </a:accent4>
      <a:accent5>
        <a:srgbClr val="78BE20"/>
      </a:accent5>
      <a:accent6>
        <a:srgbClr val="3E5D58"/>
      </a:accent6>
      <a:hlink>
        <a:srgbClr val="00A3E0"/>
      </a:hlink>
      <a:folHlink>
        <a:srgbClr val="C8C8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tx2"/>
        </a:solidFill>
        <a:ln w="19050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60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Pantone 3015C">
      <a:srgbClr val="00629B"/>
    </a:custClr>
    <a:custClr name="Pantone 2915C">
      <a:srgbClr val="62B5E5"/>
    </a:custClr>
    <a:custClr name="Pantone 3255C">
      <a:srgbClr val="2CD5C4"/>
    </a:custClr>
    <a:custClr name="Pantone 362C">
      <a:srgbClr val="509E2F"/>
    </a:custClr>
    <a:custClr name="Pantone 364C">
      <a:srgbClr val="4A7729"/>
    </a:custClr>
    <a:custClr name="Pantone 3288C">
      <a:srgbClr val="008264"/>
    </a:custClr>
    <a:custClr name="Pantone 3298C">
      <a:srgbClr val="006A52"/>
    </a:custClr>
    <a:custClr name="Pantone 7484C">
      <a:srgbClr val="046A38"/>
    </a:custClr>
  </a:custClrLst>
  <a:extLst>
    <a:ext uri="{05A4C25C-085E-4340-85A3-A5531E510DB2}">
      <thm15:themeFamily xmlns:thm15="http://schemas.microsoft.com/office/thememl/2012/main" name="VMUG-template-wcode.potm" id="{9336E037-A7C8-48AA-B070-FDE92F6B39B3}" vid="{3F4D9AFE-6F2E-43E9-A427-44E265B281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CD5B73FBE51B4A85B46DE0A90EC775" ma:contentTypeVersion="12" ma:contentTypeDescription="Een nieuw document maken." ma:contentTypeScope="" ma:versionID="8e2e31c1df95102ce9a489601af5ee6a">
  <xsd:schema xmlns:xsd="http://www.w3.org/2001/XMLSchema" xmlns:xs="http://www.w3.org/2001/XMLSchema" xmlns:p="http://schemas.microsoft.com/office/2006/metadata/properties" xmlns:ns2="89f75848-85bc-4758-93d1-9e16b038e984" xmlns:ns3="6e0eb923-63b6-4e89-a80b-cb95c89bfa27" targetNamespace="http://schemas.microsoft.com/office/2006/metadata/properties" ma:root="true" ma:fieldsID="3ec8ff12976f8bdd74458b2faea5a275" ns2:_="" ns3:_="">
    <xsd:import namespace="89f75848-85bc-4758-93d1-9e16b038e984"/>
    <xsd:import namespace="6e0eb923-63b6-4e89-a80b-cb95c89bf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75848-85bc-4758-93d1-9e16b038e9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0eb923-63b6-4e89-a80b-cb95c89bfa2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944A3D-C3E2-4FF1-B106-7269F0FBD5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36992F-FCE9-4F17-AABF-A180B87E65EB}">
  <ds:schemaRefs>
    <ds:schemaRef ds:uri="http://purl.org/dc/elements/1.1/"/>
    <ds:schemaRef ds:uri="http://schemas.microsoft.com/office/2006/metadata/properties"/>
    <ds:schemaRef ds:uri="89f75848-85bc-4758-93d1-9e16b038e984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6e0eb923-63b6-4e89-a80b-cb95c89bfa2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C6ACD0-EEDB-4736-8BF5-A25C9ABAA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75848-85bc-4758-93d1-9e16b038e984"/>
    <ds:schemaRef ds:uri="6e0eb923-63b6-4e89-a80b-cb95c89bfa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173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Nunito</vt:lpstr>
      <vt:lpstr>Roboto</vt:lpstr>
      <vt:lpstr>2020 VMUG 16:9 Projection</vt:lpstr>
      <vt:lpstr>Speed and scale tips for PowerCLI</vt:lpstr>
      <vt:lpstr>Bio</vt:lpstr>
      <vt:lpstr>PowerPoint Presentation</vt:lpstr>
      <vt:lpstr>Measure</vt:lpstr>
      <vt:lpstr>Techniques</vt:lpstr>
      <vt:lpstr>Techniques</vt:lpstr>
      <vt:lpstr>PowerPoint Presentation</vt:lpstr>
      <vt:lpstr>Repetition</vt:lpstr>
      <vt:lpstr>PowerPoint Presentation</vt:lpstr>
      <vt:lpstr>Cmdlets &amp; Modules</vt:lpstr>
      <vt:lpstr>Cmdlets &amp; Modules</vt:lpstr>
      <vt:lpstr>PowerPoint Presentation</vt:lpstr>
      <vt:lpstr>Digging Deep</vt:lpstr>
      <vt:lpstr>Methods &amp; Properties</vt:lpstr>
      <vt:lpstr>PowerPoint Presentation</vt:lpstr>
      <vt:lpstr>An Example</vt:lpstr>
      <vt:lpstr>PowerPoint Presentation</vt:lpstr>
      <vt:lpstr>Take Aways</vt:lpstr>
      <vt:lpstr>Takeaways</vt:lpstr>
      <vt:lpstr>PowerPoint Presentation</vt:lpstr>
    </vt:vector>
  </TitlesOfParts>
  <Company>Innovatis - VMUG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van Vugt</dc:creator>
  <dc:description>16:9 template designed by Kasedsgn.</dc:description>
  <cp:lastModifiedBy>LucD</cp:lastModifiedBy>
  <cp:revision>98</cp:revision>
  <dcterms:created xsi:type="dcterms:W3CDTF">2020-03-14T17:30:08Z</dcterms:created>
  <dcterms:modified xsi:type="dcterms:W3CDTF">2020-10-19T18:23:30Z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0x0101004CCD5B73FBE51B4A85B46DE0A90EC775</vt:lpwstr>
  </property>
</Properties>
</file>