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00" r:id="rId2"/>
  </p:sldMasterIdLst>
  <p:notesMasterIdLst>
    <p:notesMasterId r:id="rId20"/>
  </p:notesMasterIdLst>
  <p:sldIdLst>
    <p:sldId id="346" r:id="rId3"/>
    <p:sldId id="263" r:id="rId4"/>
    <p:sldId id="360" r:id="rId5"/>
    <p:sldId id="332" r:id="rId6"/>
    <p:sldId id="361" r:id="rId7"/>
    <p:sldId id="273" r:id="rId8"/>
    <p:sldId id="362" r:id="rId9"/>
    <p:sldId id="367" r:id="rId10"/>
    <p:sldId id="365" r:id="rId11"/>
    <p:sldId id="366" r:id="rId12"/>
    <p:sldId id="363" r:id="rId13"/>
    <p:sldId id="369" r:id="rId14"/>
    <p:sldId id="368" r:id="rId15"/>
    <p:sldId id="370" r:id="rId16"/>
    <p:sldId id="364" r:id="rId17"/>
    <p:sldId id="357" r:id="rId18"/>
    <p:sldId id="35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15"/>
    <a:srgbClr val="00B0F0"/>
    <a:srgbClr val="0091EA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69" d="100"/>
          <a:sy n="69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46133-C2C6-42E5-9F03-188AA2A4A162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2933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7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9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4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3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5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57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07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1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61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2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9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648200"/>
            <a:ext cx="5105400" cy="1447800"/>
          </a:xfrm>
          <a:prstGeom prst="rect">
            <a:avLst/>
          </a:prstGeom>
          <a:gradFill>
            <a:gsLst>
              <a:gs pos="74000">
                <a:schemeClr val="bg1">
                  <a:alpha val="83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9186" y="4648200"/>
            <a:ext cx="6934200" cy="70485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Reaching beyond the Stars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9186" y="5410200"/>
            <a:ext cx="69342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rmAutofit fontScale="85000" lnSpcReduction="10000"/>
          </a:bodyPr>
          <a:lstStyle/>
          <a:p>
            <a:pPr algn="l">
              <a:defRPr/>
            </a:pPr>
            <a:r>
              <a:rPr lang="en-US" dirty="0" smtClean="0">
                <a:solidFill>
                  <a:schemeClr val="tx1"/>
                </a:solidFill>
              </a:rPr>
              <a:t>in recommending Thai Restaurants in Las Vegas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5967"/>
            <a:ext cx="6553200" cy="5337233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37933" y="631192"/>
            <a:ext cx="537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Methodology</a:t>
            </a:r>
            <a:endParaRPr lang="en-US" sz="3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3" y="3155022"/>
            <a:ext cx="3733800" cy="3349203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99" name="TextBox 98"/>
          <p:cNvSpPr txBox="1"/>
          <p:nvPr/>
        </p:nvSpPr>
        <p:spPr>
          <a:xfrm>
            <a:off x="537933" y="631192"/>
            <a:ext cx="83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Sentiment Scoring of Restaurant Reviews</a:t>
            </a:r>
            <a:endParaRPr lang="en-US" sz="30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2" y="1524000"/>
            <a:ext cx="8167918" cy="1014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2" y="2658324"/>
            <a:ext cx="8301268" cy="3773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63835" y="6438927"/>
            <a:ext cx="3675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Top 5 for aYzA3OgsAN3f3WJPucYCAQ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7932" y="3139183"/>
            <a:ext cx="4338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>
                <a:ea typeface="굴림" charset="-127"/>
                <a:cs typeface="Arial" pitchFamily="34" charset="0"/>
              </a:rPr>
              <a:t>Discussion: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kern="0" dirty="0" smtClean="0">
                <a:ea typeface="굴림" charset="-127"/>
                <a:cs typeface="Arial" pitchFamily="34" charset="0"/>
              </a:rPr>
              <a:t>Score = 0 (control variable)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kern="0" dirty="0" smtClean="0">
                <a:ea typeface="굴림" charset="-127"/>
                <a:cs typeface="Arial" pitchFamily="34" charset="0"/>
              </a:rPr>
              <a:t>Scaling: good idea, but sampling issues with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kern="0" dirty="0" smtClean="0">
                <a:ea typeface="굴림" charset="-127"/>
                <a:cs typeface="Arial" pitchFamily="34" charset="0"/>
              </a:rPr>
              <a:t>Method to measure the accuracy of the lexicon-based      results? (Clueless)</a:t>
            </a:r>
            <a:endParaRPr lang="en-US" sz="2400" b="1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7841672" y="4800600"/>
            <a:ext cx="692727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537933" y="585472"/>
            <a:ext cx="83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Confusion Matrix – </a:t>
            </a:r>
            <a:r>
              <a:rPr lang="en-US" sz="2800" b="1" kern="0" dirty="0" smtClean="0">
                <a:ea typeface="굴림" charset="-127"/>
                <a:cs typeface="Arial" pitchFamily="34" charset="0"/>
              </a:rPr>
              <a:t>Top  Recommendations </a:t>
            </a:r>
            <a:r>
              <a:rPr lang="en-US" sz="2000" b="1" kern="0" dirty="0" smtClean="0">
                <a:ea typeface="굴림" charset="-127"/>
                <a:cs typeface="Arial" pitchFamily="34" charset="0"/>
              </a:rPr>
              <a:t>(</a:t>
            </a:r>
            <a:r>
              <a:rPr lang="en-US" sz="2000" b="1" kern="0" dirty="0" err="1" smtClean="0">
                <a:ea typeface="굴림" charset="-127"/>
                <a:cs typeface="Arial" pitchFamily="34" charset="0"/>
              </a:rPr>
              <a:t>gR</a:t>
            </a:r>
            <a:r>
              <a:rPr lang="en-US" sz="2000" b="1" kern="0" dirty="0" smtClean="0">
                <a:ea typeface="굴림" charset="-127"/>
                <a:cs typeface="Arial" pitchFamily="34" charset="0"/>
              </a:rPr>
              <a:t> = min)</a:t>
            </a:r>
            <a:r>
              <a:rPr lang="en-US" sz="2800" b="1" kern="0" dirty="0" smtClean="0">
                <a:ea typeface="굴림" charset="-127"/>
                <a:cs typeface="Arial" pitchFamily="34" charset="0"/>
              </a:rPr>
              <a:t> 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45699"/>
            <a:ext cx="6877050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43" y="4911446"/>
            <a:ext cx="6867525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09" y="3234158"/>
            <a:ext cx="6838950" cy="1219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0" y="1186722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415"/>
                </a:solidFill>
              </a:rPr>
              <a:t>Ratings</a:t>
            </a:r>
            <a:r>
              <a:rPr lang="en-US" dirty="0"/>
              <a:t> 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e6) </a:t>
            </a:r>
            <a:r>
              <a:rPr lang="en-US" dirty="0" err="1" smtClean="0"/>
              <a:t>goodRating</a:t>
            </a:r>
            <a:r>
              <a:rPr lang="en-US" dirty="0" smtClean="0"/>
              <a:t> = 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4078" y="4484868"/>
            <a:ext cx="6839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YelpRRL</a:t>
            </a:r>
            <a:r>
              <a:rPr lang="en-US" b="1" dirty="0">
                <a:solidFill>
                  <a:srgbClr val="FF0000"/>
                </a:solidFill>
              </a:rPr>
              <a:t> Scores </a:t>
            </a:r>
            <a:r>
              <a:rPr lang="en-US" dirty="0"/>
              <a:t>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e5) Unscaled, </a:t>
            </a:r>
            <a:r>
              <a:rPr lang="en-US" dirty="0" err="1" smtClean="0"/>
              <a:t>goodRating</a:t>
            </a:r>
            <a:r>
              <a:rPr lang="en-US" dirty="0" smtClean="0"/>
              <a:t> =min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82004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AFINN Scores </a:t>
            </a:r>
            <a:r>
              <a:rPr lang="en-US" dirty="0"/>
              <a:t>(</a:t>
            </a:r>
            <a:r>
              <a:rPr lang="en-US" dirty="0" err="1"/>
              <a:t>evaluationScheme</a:t>
            </a:r>
            <a:r>
              <a:rPr lang="en-US" dirty="0"/>
              <a:t> = </a:t>
            </a:r>
            <a:r>
              <a:rPr lang="en-US" dirty="0" smtClean="0"/>
              <a:t>e7) Unscaled, </a:t>
            </a:r>
            <a:r>
              <a:rPr lang="en-US" dirty="0" err="1" smtClean="0"/>
              <a:t>goodRating</a:t>
            </a:r>
            <a:r>
              <a:rPr lang="en-US" dirty="0" smtClean="0"/>
              <a:t> = min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84243" y="6206942"/>
            <a:ext cx="68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>
                <a:ea typeface="굴림" charset="-127"/>
                <a:cs typeface="Arial" pitchFamily="34" charset="0"/>
              </a:rPr>
              <a:t>Discussion:  assumptions too restrictive</a:t>
            </a:r>
            <a:r>
              <a:rPr lang="en-US" sz="1400" b="1" kern="0" dirty="0" smtClean="0">
                <a:ea typeface="굴림" charset="-127"/>
                <a:cs typeface="Arial" pitchFamily="34" charset="0"/>
              </a:rPr>
              <a:t> (analyst + algorithm)</a:t>
            </a:r>
            <a:endParaRPr 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537933" y="631192"/>
            <a:ext cx="875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Accuracy – </a:t>
            </a:r>
            <a:r>
              <a:rPr lang="en-US" sz="2800" b="1" kern="0" dirty="0" smtClean="0">
                <a:ea typeface="굴림" charset="-127"/>
                <a:cs typeface="Arial" pitchFamily="34" charset="0"/>
              </a:rPr>
              <a:t>Normalization and Similarity Methods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602628"/>
            <a:ext cx="6829424" cy="1208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3300496"/>
            <a:ext cx="6829424" cy="1191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4868476"/>
            <a:ext cx="6838950" cy="1138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1233976"/>
            <a:ext cx="6912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415"/>
                </a:solidFill>
              </a:rPr>
              <a:t>Ratings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r</a:t>
            </a:r>
            <a:r>
              <a:rPr lang="en-US" dirty="0" smtClean="0"/>
              <a:t>6_test) 1 </a:t>
            </a:r>
            <a:r>
              <a:rPr lang="en-US" dirty="0" smtClean="0"/>
              <a:t>to </a:t>
            </a:r>
            <a:r>
              <a:rPr lang="en-US" dirty="0" smtClean="0"/>
              <a:t>5   med</a:t>
            </a:r>
            <a:r>
              <a:rPr lang="en-US" dirty="0" smtClean="0"/>
              <a:t>: </a:t>
            </a:r>
            <a:r>
              <a:rPr lang="en-US" dirty="0" smtClean="0"/>
              <a:t>4               </a:t>
            </a:r>
            <a:r>
              <a:rPr lang="en-US" dirty="0" err="1" smtClean="0"/>
              <a:t>avg</a:t>
            </a:r>
            <a:r>
              <a:rPr lang="en-US" dirty="0" smtClean="0"/>
              <a:t>: 3.9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6507" y="2871005"/>
            <a:ext cx="8202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415"/>
                </a:solidFill>
              </a:rPr>
              <a:t>AFINN Scores </a:t>
            </a:r>
            <a:r>
              <a:rPr lang="en-US" dirty="0" smtClean="0"/>
              <a:t>(r7_test)  </a:t>
            </a:r>
            <a:r>
              <a:rPr lang="en-US" dirty="0" smtClean="0"/>
              <a:t>-36 to 221  med: </a:t>
            </a:r>
            <a:r>
              <a:rPr lang="en-US" dirty="0" smtClean="0"/>
              <a:t>11   </a:t>
            </a:r>
            <a:r>
              <a:rPr lang="en-US" dirty="0" err="1" smtClean="0"/>
              <a:t>avg</a:t>
            </a:r>
            <a:r>
              <a:rPr lang="en-US" dirty="0" smtClean="0"/>
              <a:t>: 13.2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201" y="4514226"/>
            <a:ext cx="8376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415"/>
                </a:solidFill>
              </a:rPr>
              <a:t>YelpRRL</a:t>
            </a:r>
            <a:r>
              <a:rPr lang="en-US" b="1" dirty="0">
                <a:solidFill>
                  <a:srgbClr val="00B415"/>
                </a:solidFill>
              </a:rPr>
              <a:t> Scores </a:t>
            </a:r>
            <a:r>
              <a:rPr lang="en-US" dirty="0" smtClean="0"/>
              <a:t>(r5_test) </a:t>
            </a:r>
            <a:r>
              <a:rPr lang="en-US" dirty="0" smtClean="0"/>
              <a:t>-234 to 250 </a:t>
            </a:r>
            <a:r>
              <a:rPr lang="en-US" dirty="0" smtClean="0"/>
              <a:t> med: 12   </a:t>
            </a:r>
            <a:r>
              <a:rPr lang="en-US" dirty="0" err="1" smtClean="0"/>
              <a:t>avg</a:t>
            </a:r>
            <a:r>
              <a:rPr lang="en-US" dirty="0" smtClean="0"/>
              <a:t>: 13.9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180260" y="1325814"/>
            <a:ext cx="533400" cy="29238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982029" y="4565102"/>
            <a:ext cx="533400" cy="29238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982029" y="2977166"/>
            <a:ext cx="533400" cy="29238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903320" y="1299950"/>
            <a:ext cx="533400" cy="292388"/>
          </a:xfrm>
          <a:prstGeom prst="downArrow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401392" y="2947949"/>
            <a:ext cx="533400" cy="292388"/>
          </a:xfrm>
          <a:prstGeom prst="downArrow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934200" y="4565102"/>
            <a:ext cx="533400" cy="292388"/>
          </a:xfrm>
          <a:prstGeom prst="downArrow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9274" y="5945712"/>
            <a:ext cx="717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 smtClean="0">
                <a:ea typeface="굴림" charset="-127"/>
                <a:cs typeface="Arial" pitchFamily="34" charset="0"/>
              </a:rPr>
              <a:t>Discussion: 	Pearson is best, but slow &amp; scanty </a:t>
            </a:r>
            <a:r>
              <a:rPr lang="en-US" sz="1200" b="1" kern="0" dirty="0" smtClean="0">
                <a:ea typeface="굴림" charset="-127"/>
                <a:cs typeface="Arial" pitchFamily="34" charset="0"/>
              </a:rPr>
              <a:t>(minutes)</a:t>
            </a:r>
            <a:r>
              <a:rPr lang="en-US" sz="2400" b="1" kern="0" dirty="0" smtClean="0">
                <a:ea typeface="굴림" charset="-127"/>
                <a:cs typeface="Arial" pitchFamily="34" charset="0"/>
              </a:rPr>
              <a:t>. </a:t>
            </a:r>
            <a:r>
              <a:rPr lang="en-US" sz="2400" b="1" kern="0" dirty="0" err="1" smtClean="0">
                <a:ea typeface="굴림" charset="-127"/>
                <a:cs typeface="Arial" pitchFamily="34" charset="0"/>
              </a:rPr>
              <a:t>Jaccard</a:t>
            </a:r>
            <a:r>
              <a:rPr lang="en-US" sz="2400" b="1" kern="0" dirty="0" smtClean="0">
                <a:ea typeface="굴림" charset="-127"/>
                <a:cs typeface="Arial" pitchFamily="34" charset="0"/>
              </a:rPr>
              <a:t> is effective and efficient across the board </a:t>
            </a:r>
            <a:r>
              <a:rPr lang="en-US" sz="1200" b="1" kern="0" dirty="0" smtClean="0">
                <a:ea typeface="굴림" charset="-127"/>
                <a:cs typeface="Arial" pitchFamily="34" charset="0"/>
              </a:rPr>
              <a:t>(seconds)</a:t>
            </a:r>
            <a:r>
              <a:rPr lang="en-US" sz="2400" b="1" kern="0" dirty="0" smtClean="0">
                <a:ea typeface="굴림" charset="-127"/>
                <a:cs typeface="Arial" pitchFamily="34" charset="0"/>
              </a:rPr>
              <a:t>.</a:t>
            </a:r>
            <a:endParaRPr 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21" y="27708"/>
            <a:ext cx="7274829" cy="6830292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4D4D4D"/>
                </a:solidFill>
              </a:rPr>
              <a:t>Conclusion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1447800"/>
            <a:ext cx="64008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Hopes too high for the project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1900" dirty="0" smtClean="0"/>
              <a:t>CRAB for Python left adrift since 2011: out of date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1900" dirty="0" err="1" smtClean="0"/>
              <a:t>recommenderlab</a:t>
            </a:r>
            <a:r>
              <a:rPr lang="en-CA" sz="1900" dirty="0" smtClean="0"/>
              <a:t> for R cannot allow cross-evaluation of models using the same random sample (user-restaurant combinations and different data)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9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recommenderlab</a:t>
            </a:r>
            <a:r>
              <a:rPr lang="en-US" sz="2400" b="1" dirty="0" smtClean="0"/>
              <a:t> still performs well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1900" dirty="0"/>
              <a:t>S</a:t>
            </a:r>
            <a:r>
              <a:rPr lang="en-CA" sz="1900" dirty="0" smtClean="0"/>
              <a:t>caling was not necessary for the delivery of top 5 recommendations and for accuracy evaluations.</a:t>
            </a:r>
            <a:endParaRPr lang="en-US" sz="19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900" dirty="0" smtClean="0"/>
              <a:t>Ratings and sentiment scores produce different recommendations, but we cannot determine which approach produces more accurate and reliable results.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9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/>
              <a:t>The </a:t>
            </a:r>
            <a:r>
              <a:rPr lang="en-CA" sz="2400" b="1" dirty="0" smtClean="0"/>
              <a:t>rating-based collaborative approach </a:t>
            </a:r>
            <a:r>
              <a:rPr lang="en-CA" sz="2400" dirty="0" smtClean="0"/>
              <a:t>remains the </a:t>
            </a:r>
            <a:r>
              <a:rPr lang="en-CA" sz="2400" b="1" dirty="0" smtClean="0"/>
              <a:t>fast</a:t>
            </a:r>
            <a:r>
              <a:rPr lang="en-CA" sz="2400" dirty="0" smtClean="0"/>
              <a:t>est and the most </a:t>
            </a:r>
            <a:r>
              <a:rPr lang="en-CA" sz="2400" b="1" dirty="0" smtClean="0"/>
              <a:t>economical </a:t>
            </a:r>
            <a:r>
              <a:rPr lang="en-CA" sz="2400" dirty="0" smtClean="0"/>
              <a:t>based on the project’s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" y="0"/>
            <a:ext cx="9155723" cy="55626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5950" y="5303837"/>
            <a:ext cx="41148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Any questions?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169877" y="1981200"/>
            <a:ext cx="31242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0" b="1" dirty="0" smtClean="0">
                <a:solidFill>
                  <a:schemeClr val="accent2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40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370152" y="1104106"/>
            <a:ext cx="1676400" cy="2249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0" b="1" dirty="0" smtClean="0">
                <a:solidFill>
                  <a:schemeClr val="accent2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20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077200" y="4230688"/>
            <a:ext cx="838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0" b="1" dirty="0" smtClean="0">
                <a:solidFill>
                  <a:schemeClr val="accent2"/>
                </a:solidFill>
                <a:latin typeface="Century Gothic" pitchFamily="34" charset="0"/>
                <a:ea typeface="+mj-ea"/>
                <a:cs typeface="Arial" pitchFamily="34" charset="0"/>
              </a:rPr>
              <a:t>?</a:t>
            </a:r>
            <a:endParaRPr kumimoji="0" lang="en-US" sz="10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537933" y="631192"/>
            <a:ext cx="537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Problem Definition</a:t>
            </a:r>
            <a:endParaRPr lang="en-US" sz="3000" dirty="0"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22257" y="1371600"/>
            <a:ext cx="2171700" cy="4495800"/>
            <a:chOff x="5722257" y="1371600"/>
            <a:chExt cx="2171700" cy="44958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8" name="Oval 7"/>
            <p:cNvSpPr/>
            <p:nvPr/>
          </p:nvSpPr>
          <p:spPr>
            <a:xfrm>
              <a:off x="5722257" y="1371600"/>
              <a:ext cx="2171700" cy="449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12757" y="1987566"/>
              <a:ext cx="1576614" cy="32638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41357" y="2648602"/>
              <a:ext cx="937986" cy="19417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93757" y="3149600"/>
              <a:ext cx="453972" cy="9398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1316264" y="3314700"/>
            <a:ext cx="5084536" cy="609600"/>
          </a:xfrm>
          <a:prstGeom prst="rightArrow">
            <a:avLst>
              <a:gd name="adj1" fmla="val 43277"/>
              <a:gd name="adj2" fmla="val 172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7934" y="2047191"/>
            <a:ext cx="5043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latin typeface="+mj-lt"/>
              </a:rPr>
              <a:t>Task: </a:t>
            </a:r>
            <a:r>
              <a:rPr lang="en-US" sz="2500" i="1" dirty="0" smtClean="0">
                <a:latin typeface="+mj-lt"/>
              </a:rPr>
              <a:t>Classify a Thai restaurant in Las Vegas that is new to a user as a restaurant to be experienced (or not).</a:t>
            </a:r>
            <a:endParaRPr lang="en-US" sz="25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470" y="3939219"/>
            <a:ext cx="50845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latin typeface="+mj-lt"/>
              </a:rPr>
              <a:t>Experience: </a:t>
            </a:r>
            <a:r>
              <a:rPr lang="en-US" sz="2500" i="1" dirty="0" smtClean="0">
                <a:latin typeface="+mj-lt"/>
              </a:rPr>
              <a:t>Two datasets, including the Yelp academic business and review (user ratings and reviews).</a:t>
            </a:r>
            <a:endParaRPr lang="en-US" sz="25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1931" y="5441934"/>
            <a:ext cx="50820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latin typeface="+mj-lt"/>
              </a:rPr>
              <a:t>Performance: </a:t>
            </a:r>
            <a:r>
              <a:rPr lang="en-US" sz="2500" i="1" dirty="0" smtClean="0">
                <a:latin typeface="+mj-lt"/>
              </a:rPr>
              <a:t>Classification accuracy</a:t>
            </a:r>
            <a:br>
              <a:rPr lang="en-US" sz="2500" i="1" dirty="0" smtClean="0">
                <a:latin typeface="+mj-lt"/>
              </a:rPr>
            </a:br>
            <a:r>
              <a:rPr lang="en-US" sz="2500" i="1" dirty="0" smtClean="0">
                <a:latin typeface="+mj-lt"/>
              </a:rPr>
              <a:t>(1) the restaurant RATING predicted</a:t>
            </a:r>
          </a:p>
          <a:p>
            <a:r>
              <a:rPr lang="en-US" sz="2500" i="1" dirty="0" smtClean="0">
                <a:latin typeface="+mj-lt"/>
              </a:rPr>
              <a:t>(2) the SENTIMENT SCORE predicted.</a:t>
            </a:r>
            <a:endParaRPr lang="en-US" sz="25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2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95816" y="1360108"/>
            <a:ext cx="4648200" cy="4229608"/>
            <a:chOff x="2057400" y="1371600"/>
            <a:chExt cx="4648200" cy="4229608"/>
          </a:xfrm>
        </p:grpSpPr>
        <p:sp>
          <p:nvSpPr>
            <p:cNvPr id="13" name="Freeform 3"/>
            <p:cNvSpPr>
              <a:spLocks noEditPoints="1"/>
            </p:cNvSpPr>
            <p:nvPr/>
          </p:nvSpPr>
          <p:spPr bwMode="auto">
            <a:xfrm>
              <a:off x="2057400" y="3689041"/>
              <a:ext cx="1678147" cy="1674008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EditPoints="1"/>
            </p:cNvSpPr>
            <p:nvPr/>
          </p:nvSpPr>
          <p:spPr bwMode="auto">
            <a:xfrm>
              <a:off x="5014135" y="1611335"/>
              <a:ext cx="1691465" cy="1687294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"/>
            <p:cNvSpPr>
              <a:spLocks noEditPoints="1"/>
            </p:cNvSpPr>
            <p:nvPr/>
          </p:nvSpPr>
          <p:spPr bwMode="auto">
            <a:xfrm>
              <a:off x="2536870" y="1371600"/>
              <a:ext cx="2317441" cy="2311726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3"/>
            <p:cNvSpPr>
              <a:spLocks noEditPoints="1"/>
            </p:cNvSpPr>
            <p:nvPr/>
          </p:nvSpPr>
          <p:spPr bwMode="auto">
            <a:xfrm>
              <a:off x="3895370" y="3289482"/>
              <a:ext cx="2317441" cy="2311726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30772" y="2280495"/>
            <a:ext cx="2206468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+mj-lt"/>
              </a:rPr>
              <a:t>RATINGS</a:t>
            </a:r>
            <a:endParaRPr lang="en-US" sz="25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9473" y="2180193"/>
            <a:ext cx="16004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Recommender</a:t>
            </a:r>
          </a:p>
          <a:p>
            <a:pPr algn="ctr"/>
            <a:r>
              <a:rPr lang="en-US" b="1" dirty="0" smtClean="0">
                <a:latin typeface="+mj-lt"/>
              </a:rPr>
              <a:t>Algorithm</a:t>
            </a:r>
            <a:endParaRPr lang="en-US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55328" y="4009564"/>
            <a:ext cx="167435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</a:rPr>
              <a:t>SENTIMENT</a:t>
            </a:r>
            <a:r>
              <a:rPr lang="en-US" sz="2200" dirty="0" smtClean="0">
                <a:latin typeface="+mj-lt"/>
              </a:rPr>
              <a:t> Detection &amp;</a:t>
            </a:r>
          </a:p>
          <a:p>
            <a:pPr algn="ctr"/>
            <a:r>
              <a:rPr lang="en-US" sz="2200" b="1" dirty="0" smtClean="0">
                <a:latin typeface="+mj-lt"/>
              </a:rPr>
              <a:t>SCORES</a:t>
            </a:r>
            <a:endParaRPr lang="en-US" sz="2200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0052" y="4323880"/>
            <a:ext cx="94451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Reviews</a:t>
            </a:r>
            <a:endParaRPr lang="en-US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400" y="3810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+mj-lt"/>
                <a:cs typeface="Arial" pitchFamily="34" charset="0"/>
              </a:rPr>
              <a:t>Techniques Used in the Literature</a:t>
            </a:r>
            <a:endParaRPr lang="en-US" sz="3000" dirty="0">
              <a:latin typeface="+mj-lt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9682" y="3502049"/>
            <a:ext cx="34751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Lexicon-based Approach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169" y="2742223"/>
            <a:ext cx="200330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Used in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collaborative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recommendation</a:t>
            </a:r>
            <a:endParaRPr lang="en-US" sz="20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1641" y="1076653"/>
            <a:ext cx="264455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recommenderlab</a:t>
            </a:r>
            <a:r>
              <a:rPr lang="en-US" sz="20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for R</a:t>
            </a:r>
            <a:endParaRPr lang="en-US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7060" y="2636533"/>
            <a:ext cx="10753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UBCF</a:t>
            </a:r>
            <a:endParaRPr lang="en-US" sz="24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9240" y="1442502"/>
            <a:ext cx="2797085" cy="16312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Top 5 list (highest Predictions)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Prediction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RMSE &amp; </a:t>
            </a:r>
            <a:br>
              <a:rPr lang="en-US" sz="1600" i="1" dirty="0" smtClean="0">
                <a:solidFill>
                  <a:schemeClr val="accent2"/>
                </a:solidFill>
                <a:latin typeface="+mj-lt"/>
              </a:rPr>
            </a:br>
            <a:r>
              <a:rPr lang="en-US" sz="1600" i="1" dirty="0" smtClean="0">
                <a:solidFill>
                  <a:schemeClr val="accent2"/>
                </a:solidFill>
                <a:latin typeface="+mj-lt"/>
              </a:rPr>
              <a:t>Confusion Matrix</a:t>
            </a:r>
            <a:endParaRPr lang="en-US" sz="1600" i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88125" y="118645"/>
            <a:ext cx="8382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accent2"/>
                </a:solidFill>
                <a:latin typeface="+mj-lt"/>
              </a:rPr>
              <a:t>CRAB 2011</a:t>
            </a:r>
            <a:endParaRPr lang="en-US" sz="1200" i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69" y="118645"/>
            <a:ext cx="172088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Content-based Rec.</a:t>
            </a:r>
            <a:b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</a:br>
            <a: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Knowledge-based Rec. </a:t>
            </a:r>
            <a:b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</a:br>
            <a:r>
              <a:rPr lang="en-US" sz="1200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Hybrid Approach</a:t>
            </a:r>
            <a:endParaRPr lang="en-US" sz="12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1225" y="3816221"/>
            <a:ext cx="3475100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/>
                </a:solidFill>
                <a:latin typeface="+mj-lt"/>
              </a:rPr>
              <a:t>Common words and emoticons with sentiment attached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/>
                </a:solidFill>
                <a:latin typeface="+mj-lt"/>
              </a:rPr>
              <a:t>Each element from lexicon detected in text delivers a score which is added to the total.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51225" y="6110157"/>
            <a:ext cx="34751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accent4"/>
                </a:solidFill>
                <a:latin typeface="+mj-lt"/>
              </a:rPr>
              <a:t>Supervised Learning (i.e.: domain specific)</a:t>
            </a:r>
          </a:p>
          <a:p>
            <a:pPr algn="r"/>
            <a:r>
              <a:rPr lang="en-US" sz="1200" i="1" dirty="0">
                <a:solidFill>
                  <a:schemeClr val="accent4"/>
                </a:solidFill>
                <a:latin typeface="+mj-lt"/>
              </a:rPr>
              <a:t>U</a:t>
            </a:r>
            <a:r>
              <a:rPr lang="en-US" sz="1200" i="1" dirty="0" smtClean="0">
                <a:solidFill>
                  <a:schemeClr val="accent4"/>
                </a:solidFill>
                <a:latin typeface="+mj-lt"/>
              </a:rPr>
              <a:t>nsupervised learning (clustering)</a:t>
            </a:r>
          </a:p>
          <a:p>
            <a:pPr algn="r"/>
            <a:r>
              <a:rPr lang="en-US" sz="1200" i="1" dirty="0" smtClean="0">
                <a:solidFill>
                  <a:schemeClr val="accent4"/>
                </a:solidFill>
                <a:latin typeface="+mj-lt"/>
              </a:rPr>
              <a:t>Hybrid Approach</a:t>
            </a:r>
            <a:endParaRPr lang="en-US" sz="1200" i="1" dirty="0">
              <a:solidFill>
                <a:schemeClr val="accent4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666"/>
            <a:ext cx="9144000" cy="54864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37933" y="631192"/>
            <a:ext cx="537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 smtClean="0">
                <a:ea typeface="굴림" charset="-127"/>
                <a:cs typeface="Arial" pitchFamily="34" charset="0"/>
              </a:rPr>
              <a:t>Dataset Description</a:t>
            </a:r>
            <a:endParaRPr lang="en-US" sz="3000" dirty="0"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933" y="1371600"/>
            <a:ext cx="79964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5400" y="42156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kern="0" dirty="0" smtClean="0"/>
              <a:t>Presentation Outline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9340" y="2112515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9807" y="2103734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7807" y="2959403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9807" y="2959403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39340" y="3803996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9807" y="3813396"/>
            <a:ext cx="792272" cy="618141"/>
          </a:xfrm>
          <a:prstGeom prst="rect">
            <a:avLst/>
          </a:prstGeom>
          <a:solidFill>
            <a:srgbClr val="00B41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39340" y="4660867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09807" y="4660867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340" y="1256844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782" y="1312108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1580" y="1248065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3339" y="2190549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Techniques Used in the Literature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9782" y="3861259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9782" y="4718130"/>
            <a:ext cx="4203147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9782" y="3016666"/>
            <a:ext cx="4567583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Dataset Description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9807" y="5508338"/>
            <a:ext cx="792272" cy="61814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9340" y="5508338"/>
            <a:ext cx="5562600" cy="6005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9782" y="5586373"/>
            <a:ext cx="4421809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Другая 06">
      <a:dk1>
        <a:srgbClr val="262626"/>
      </a:dk1>
      <a:lt1>
        <a:sysClr val="window" lastClr="FFFFFF"/>
      </a:lt1>
      <a:dk2>
        <a:srgbClr val="5B6973"/>
      </a:dk2>
      <a:lt2>
        <a:srgbClr val="E7ECED"/>
      </a:lt2>
      <a:accent1>
        <a:srgbClr val="5DB21E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Office Theme">
  <a:themeElements>
    <a:clrScheme name="Другая 06">
      <a:dk1>
        <a:srgbClr val="262626"/>
      </a:dk1>
      <a:lt1>
        <a:sysClr val="window" lastClr="FFFFFF"/>
      </a:lt1>
      <a:dk2>
        <a:srgbClr val="5B6973"/>
      </a:dk2>
      <a:lt2>
        <a:srgbClr val="E7ECED"/>
      </a:lt2>
      <a:accent1>
        <a:srgbClr val="5DB21E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586</Words>
  <Application>Microsoft Office PowerPoint</Application>
  <PresentationFormat>On-screen Show (4:3)</PresentationFormat>
  <Paragraphs>195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굴림</vt:lpstr>
      <vt:lpstr>1_Office Theme</vt:lpstr>
      <vt:lpstr>21_Office Theme</vt:lpstr>
      <vt:lpstr>Reaching beyond the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Luc Duff</cp:lastModifiedBy>
  <cp:revision>289</cp:revision>
  <dcterms:created xsi:type="dcterms:W3CDTF">2012-04-26T17:06:14Z</dcterms:created>
  <dcterms:modified xsi:type="dcterms:W3CDTF">2015-12-11T16:59:01Z</dcterms:modified>
</cp:coreProperties>
</file>