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900" r:id="rId2"/>
  </p:sldMasterIdLst>
  <p:notesMasterIdLst>
    <p:notesMasterId r:id="rId20"/>
  </p:notesMasterIdLst>
  <p:sldIdLst>
    <p:sldId id="346" r:id="rId3"/>
    <p:sldId id="263" r:id="rId4"/>
    <p:sldId id="360" r:id="rId5"/>
    <p:sldId id="332" r:id="rId6"/>
    <p:sldId id="361" r:id="rId7"/>
    <p:sldId id="273" r:id="rId8"/>
    <p:sldId id="362" r:id="rId9"/>
    <p:sldId id="367" r:id="rId10"/>
    <p:sldId id="365" r:id="rId11"/>
    <p:sldId id="366" r:id="rId12"/>
    <p:sldId id="363" r:id="rId13"/>
    <p:sldId id="369" r:id="rId14"/>
    <p:sldId id="368" r:id="rId15"/>
    <p:sldId id="370" r:id="rId16"/>
    <p:sldId id="364" r:id="rId17"/>
    <p:sldId id="357" r:id="rId18"/>
    <p:sldId id="35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15"/>
    <a:srgbClr val="00B0F0"/>
    <a:srgbClr val="0091EA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94660"/>
  </p:normalViewPr>
  <p:slideViewPr>
    <p:cSldViewPr>
      <p:cViewPr varScale="1">
        <p:scale>
          <a:sx n="69" d="100"/>
          <a:sy n="69" d="100"/>
        </p:scale>
        <p:origin x="7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6E38-82B1-47BB-A812-313B295FEFF2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9E94-532B-494D-AD7A-712B16D9F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146133-C2C6-42E5-9F03-188AA2A4A162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2933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07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59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47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031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54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557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07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51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61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25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89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45F7-77F9-4401-AA0E-BF14C26D8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0586-5A1C-41FD-AA9D-07A4E729E6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4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648200"/>
            <a:ext cx="5105400" cy="1447800"/>
          </a:xfrm>
          <a:prstGeom prst="rect">
            <a:avLst/>
          </a:prstGeom>
          <a:gradFill>
            <a:gsLst>
              <a:gs pos="74000">
                <a:schemeClr val="bg1">
                  <a:alpha val="83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9186" y="4648200"/>
            <a:ext cx="6934200" cy="704850"/>
          </a:xfrm>
          <a:effectLst>
            <a:outerShdw dist="1796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dirty="0" smtClean="0"/>
              <a:t>Reaching beyond the Stars</a:t>
            </a: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9186" y="5410200"/>
            <a:ext cx="6934200" cy="685800"/>
          </a:xfrm>
          <a:effectLst>
            <a:outerShdw dist="17961" dir="2700000" algn="ctr" rotWithShape="0">
              <a:schemeClr val="bg2"/>
            </a:outerShdw>
          </a:effectLst>
        </p:spPr>
        <p:txBody>
          <a:bodyPr>
            <a:normAutofit fontScale="85000" lnSpcReduction="10000"/>
          </a:bodyPr>
          <a:lstStyle/>
          <a:p>
            <a:pPr algn="l">
              <a:defRPr/>
            </a:pPr>
            <a:r>
              <a:rPr lang="en-US" dirty="0" smtClean="0">
                <a:solidFill>
                  <a:schemeClr val="tx1"/>
                </a:solidFill>
              </a:rPr>
              <a:t>in recommending Thai Restaurants in Las Vegas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15967"/>
            <a:ext cx="6553200" cy="5337233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537933" y="631192"/>
            <a:ext cx="5374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0" dirty="0" smtClean="0">
                <a:ea typeface="굴림" charset="-127"/>
                <a:cs typeface="Arial" pitchFamily="34" charset="0"/>
              </a:rPr>
              <a:t>Methodology</a:t>
            </a:r>
            <a:endParaRPr lang="en-US" sz="3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295400" y="421565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kern="0" dirty="0" smtClean="0"/>
              <a:t>Presentation Outline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39340" y="2112515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09807" y="2103734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47807" y="2959403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09807" y="2959403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39340" y="3803996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09807" y="3813396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39340" y="4660867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09807" y="4660867"/>
            <a:ext cx="792272" cy="618141"/>
          </a:xfrm>
          <a:prstGeom prst="rect">
            <a:avLst/>
          </a:prstGeom>
          <a:solidFill>
            <a:srgbClr val="00B415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39340" y="1256844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29782" y="1312108"/>
            <a:ext cx="4421809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Problem Definition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1580" y="1248065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93339" y="2190549"/>
            <a:ext cx="4567583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Techniques Used in the Literature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29782" y="3861259"/>
            <a:ext cx="4494695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Methodology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29782" y="4718130"/>
            <a:ext cx="4203147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Results and Discussion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9782" y="3016666"/>
            <a:ext cx="4567583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Dataset Description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09807" y="5508338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6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39340" y="5508338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29782" y="5586373"/>
            <a:ext cx="4421809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71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73" y="3155022"/>
            <a:ext cx="3733800" cy="3349203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sp>
        <p:nvSpPr>
          <p:cNvPr id="99" name="TextBox 98"/>
          <p:cNvSpPr txBox="1"/>
          <p:nvPr/>
        </p:nvSpPr>
        <p:spPr>
          <a:xfrm>
            <a:off x="537933" y="631192"/>
            <a:ext cx="8301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0" dirty="0" smtClean="0">
                <a:ea typeface="굴림" charset="-127"/>
                <a:cs typeface="Arial" pitchFamily="34" charset="0"/>
              </a:rPr>
              <a:t>Sentiment Scoring of Restaurant Reviews</a:t>
            </a:r>
            <a:endParaRPr lang="en-US" sz="3000" dirty="0"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32" y="1524000"/>
            <a:ext cx="8167918" cy="10149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32" y="2658324"/>
            <a:ext cx="8301268" cy="3773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63835" y="6438927"/>
            <a:ext cx="3675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Top 5 for aYzA3OgsAN3f3WJPucYCAQ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7932" y="3139183"/>
            <a:ext cx="43388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0" dirty="0" smtClean="0">
                <a:ea typeface="굴림" charset="-127"/>
                <a:cs typeface="Arial" pitchFamily="34" charset="0"/>
              </a:rPr>
              <a:t>Discussion: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kern="0" dirty="0" smtClean="0">
                <a:ea typeface="굴림" charset="-127"/>
                <a:cs typeface="Arial" pitchFamily="34" charset="0"/>
              </a:rPr>
              <a:t>Score = 0 (control variable)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kern="0" dirty="0" smtClean="0">
                <a:ea typeface="굴림" charset="-127"/>
                <a:cs typeface="Arial" pitchFamily="34" charset="0"/>
              </a:rPr>
              <a:t>Scaling: good idea, but sampling issues with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kern="0" dirty="0" smtClean="0">
                <a:ea typeface="굴림" charset="-127"/>
                <a:cs typeface="Arial" pitchFamily="34" charset="0"/>
              </a:rPr>
              <a:t>Method to measure the accuracy of the lexicon-based      results? (Clueless)</a:t>
            </a:r>
            <a:endParaRPr lang="en-US" sz="2400" b="1" kern="0" dirty="0" smtClean="0">
              <a:ea typeface="굴림" charset="-127"/>
              <a:cs typeface="Arial" pitchFamily="34" charset="0"/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7841672" y="4800600"/>
            <a:ext cx="692727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7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537933" y="585472"/>
            <a:ext cx="8301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0" dirty="0" smtClean="0">
                <a:ea typeface="굴림" charset="-127"/>
                <a:cs typeface="Arial" pitchFamily="34" charset="0"/>
              </a:rPr>
              <a:t>Confusion Matrix – </a:t>
            </a:r>
            <a:r>
              <a:rPr lang="en-US" sz="2800" b="1" kern="0" dirty="0" smtClean="0">
                <a:ea typeface="굴림" charset="-127"/>
                <a:cs typeface="Arial" pitchFamily="34" charset="0"/>
              </a:rPr>
              <a:t>Top  Recommendations </a:t>
            </a:r>
            <a:r>
              <a:rPr lang="en-US" sz="2000" b="1" kern="0" dirty="0" smtClean="0">
                <a:ea typeface="굴림" charset="-127"/>
                <a:cs typeface="Arial" pitchFamily="34" charset="0"/>
              </a:rPr>
              <a:t>(</a:t>
            </a:r>
            <a:r>
              <a:rPr lang="en-US" sz="2000" b="1" kern="0" dirty="0" err="1" smtClean="0">
                <a:ea typeface="굴림" charset="-127"/>
                <a:cs typeface="Arial" pitchFamily="34" charset="0"/>
              </a:rPr>
              <a:t>gR</a:t>
            </a:r>
            <a:r>
              <a:rPr lang="en-US" sz="2000" b="1" kern="0" dirty="0" smtClean="0">
                <a:ea typeface="굴림" charset="-127"/>
                <a:cs typeface="Arial" pitchFamily="34" charset="0"/>
              </a:rPr>
              <a:t> = min)</a:t>
            </a:r>
            <a:r>
              <a:rPr lang="en-US" sz="2800" b="1" kern="0" dirty="0" smtClean="0">
                <a:ea typeface="굴림" charset="-127"/>
                <a:cs typeface="Arial" pitchFamily="34" charset="0"/>
              </a:rPr>
              <a:t> </a:t>
            </a:r>
            <a:endParaRPr lang="en-US" sz="2800" dirty="0"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45699"/>
            <a:ext cx="6877050" cy="1247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43" y="4911446"/>
            <a:ext cx="6867525" cy="1238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09" y="3234158"/>
            <a:ext cx="6838950" cy="1219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19200" y="1186722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415"/>
                </a:solidFill>
              </a:rPr>
              <a:t>Ratings</a:t>
            </a:r>
            <a:r>
              <a:rPr lang="en-US" dirty="0"/>
              <a:t> (</a:t>
            </a:r>
            <a:r>
              <a:rPr lang="en-US" dirty="0" err="1"/>
              <a:t>evaluationScheme</a:t>
            </a:r>
            <a:r>
              <a:rPr lang="en-US" dirty="0"/>
              <a:t> = </a:t>
            </a:r>
            <a:r>
              <a:rPr lang="en-US" dirty="0" smtClean="0"/>
              <a:t>e6) </a:t>
            </a:r>
            <a:r>
              <a:rPr lang="en-US" dirty="0" err="1" smtClean="0"/>
              <a:t>goodRating</a:t>
            </a:r>
            <a:r>
              <a:rPr lang="en-US" dirty="0" smtClean="0"/>
              <a:t> = min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4078" y="4484868"/>
            <a:ext cx="6839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YelpRRL</a:t>
            </a:r>
            <a:r>
              <a:rPr lang="en-US" b="1" dirty="0">
                <a:solidFill>
                  <a:srgbClr val="FF0000"/>
                </a:solidFill>
              </a:rPr>
              <a:t> Scores </a:t>
            </a:r>
            <a:r>
              <a:rPr lang="en-US" dirty="0"/>
              <a:t>(</a:t>
            </a:r>
            <a:r>
              <a:rPr lang="en-US" dirty="0" err="1"/>
              <a:t>evaluationScheme</a:t>
            </a:r>
            <a:r>
              <a:rPr lang="en-US" dirty="0"/>
              <a:t> = </a:t>
            </a:r>
            <a:r>
              <a:rPr lang="en-US" dirty="0" smtClean="0"/>
              <a:t>e5) Unscaled, </a:t>
            </a:r>
            <a:r>
              <a:rPr lang="en-US" dirty="0" err="1" smtClean="0"/>
              <a:t>goodRating</a:t>
            </a:r>
            <a:r>
              <a:rPr lang="en-US" dirty="0" smtClean="0"/>
              <a:t> =min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282004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AFINN Scores </a:t>
            </a:r>
            <a:r>
              <a:rPr lang="en-US" dirty="0"/>
              <a:t>(</a:t>
            </a:r>
            <a:r>
              <a:rPr lang="en-US" dirty="0" err="1"/>
              <a:t>evaluationScheme</a:t>
            </a:r>
            <a:r>
              <a:rPr lang="en-US" dirty="0"/>
              <a:t> = </a:t>
            </a:r>
            <a:r>
              <a:rPr lang="en-US" dirty="0" smtClean="0"/>
              <a:t>e7) Unscaled, </a:t>
            </a:r>
            <a:r>
              <a:rPr lang="en-US" dirty="0" err="1" smtClean="0"/>
              <a:t>goodRating</a:t>
            </a:r>
            <a:r>
              <a:rPr lang="en-US" dirty="0" smtClean="0"/>
              <a:t> = min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84243" y="6206942"/>
            <a:ext cx="683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0" dirty="0" smtClean="0">
                <a:ea typeface="굴림" charset="-127"/>
                <a:cs typeface="Arial" pitchFamily="34" charset="0"/>
              </a:rPr>
              <a:t>Discussion:  assumptions too restrictive</a:t>
            </a:r>
            <a:r>
              <a:rPr lang="en-US" sz="1400" b="1" kern="0" dirty="0" smtClean="0">
                <a:ea typeface="굴림" charset="-127"/>
                <a:cs typeface="Arial" pitchFamily="34" charset="0"/>
              </a:rPr>
              <a:t> (analyst + algorithm)</a:t>
            </a:r>
            <a:endParaRPr lang="en-US" sz="1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537933" y="631192"/>
            <a:ext cx="8758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0" dirty="0" smtClean="0">
                <a:ea typeface="굴림" charset="-127"/>
                <a:cs typeface="Arial" pitchFamily="34" charset="0"/>
              </a:rPr>
              <a:t>Accuracy – </a:t>
            </a:r>
            <a:r>
              <a:rPr lang="en-US" sz="2800" b="1" kern="0" dirty="0" smtClean="0">
                <a:ea typeface="굴림" charset="-127"/>
                <a:cs typeface="Arial" pitchFamily="34" charset="0"/>
              </a:rPr>
              <a:t>Normalization and Similarity Methods</a:t>
            </a:r>
            <a:endParaRPr lang="en-US" sz="2800" dirty="0"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1602628"/>
            <a:ext cx="6829424" cy="12082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3300496"/>
            <a:ext cx="6829424" cy="1191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4868476"/>
            <a:ext cx="6838950" cy="11384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0600" y="1233976"/>
            <a:ext cx="6912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415"/>
                </a:solidFill>
              </a:rPr>
              <a:t>Ratings</a:t>
            </a:r>
            <a:r>
              <a:rPr lang="en-US" dirty="0"/>
              <a:t> (</a:t>
            </a:r>
            <a:r>
              <a:rPr lang="en-US" dirty="0" err="1"/>
              <a:t>evaluationScheme</a:t>
            </a:r>
            <a:r>
              <a:rPr lang="en-US" dirty="0"/>
              <a:t> = </a:t>
            </a:r>
            <a:r>
              <a:rPr lang="en-US" dirty="0" smtClean="0"/>
              <a:t>e6)                  1 to 5      med: 4    </a:t>
            </a:r>
            <a:r>
              <a:rPr lang="en-US" dirty="0" err="1" smtClean="0"/>
              <a:t>avg</a:t>
            </a:r>
            <a:r>
              <a:rPr lang="en-US" dirty="0" smtClean="0"/>
              <a:t>: 3.9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6507" y="2871005"/>
            <a:ext cx="8202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415"/>
                </a:solidFill>
              </a:rPr>
              <a:t>AFINN Scores </a:t>
            </a:r>
            <a:r>
              <a:rPr lang="en-US" dirty="0"/>
              <a:t>(</a:t>
            </a:r>
            <a:r>
              <a:rPr lang="en-US" dirty="0" err="1"/>
              <a:t>evaluationScheme</a:t>
            </a:r>
            <a:r>
              <a:rPr lang="en-US" dirty="0"/>
              <a:t> = </a:t>
            </a:r>
            <a:r>
              <a:rPr lang="en-US" dirty="0" smtClean="0"/>
              <a:t>e7)  -36 to 221  med: 11          </a:t>
            </a:r>
            <a:r>
              <a:rPr lang="en-US" dirty="0" err="1" smtClean="0"/>
              <a:t>avg</a:t>
            </a:r>
            <a:r>
              <a:rPr lang="en-US" dirty="0" smtClean="0"/>
              <a:t>: 13.2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2201" y="4514226"/>
            <a:ext cx="8376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B415"/>
                </a:solidFill>
              </a:rPr>
              <a:t>YelpRRL</a:t>
            </a:r>
            <a:r>
              <a:rPr lang="en-US" b="1" dirty="0">
                <a:solidFill>
                  <a:srgbClr val="00B415"/>
                </a:solidFill>
              </a:rPr>
              <a:t> Scores </a:t>
            </a:r>
            <a:r>
              <a:rPr lang="en-US" dirty="0"/>
              <a:t>(</a:t>
            </a:r>
            <a:r>
              <a:rPr lang="en-US" dirty="0" err="1"/>
              <a:t>evaluationScheme</a:t>
            </a:r>
            <a:r>
              <a:rPr lang="en-US" dirty="0"/>
              <a:t> = </a:t>
            </a:r>
            <a:r>
              <a:rPr lang="en-US" dirty="0" smtClean="0"/>
              <a:t>e5) -234 to 250 med:12                                </a:t>
            </a:r>
            <a:r>
              <a:rPr lang="en-US" dirty="0" err="1" smtClean="0"/>
              <a:t>avg</a:t>
            </a:r>
            <a:r>
              <a:rPr lang="en-US" dirty="0" smtClean="0"/>
              <a:t>: 13.9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4180260" y="1325814"/>
            <a:ext cx="533400" cy="292388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982029" y="4565102"/>
            <a:ext cx="533400" cy="292388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5982029" y="2977166"/>
            <a:ext cx="533400" cy="292388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7903320" y="1299950"/>
            <a:ext cx="533400" cy="292388"/>
          </a:xfrm>
          <a:prstGeom prst="downArrow">
            <a:avLst/>
          </a:prstGeom>
          <a:solidFill>
            <a:srgbClr val="FFFF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7401392" y="2947949"/>
            <a:ext cx="533400" cy="292388"/>
          </a:xfrm>
          <a:prstGeom prst="downArrow">
            <a:avLst/>
          </a:prstGeom>
          <a:solidFill>
            <a:srgbClr val="FFFF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6934200" y="4565102"/>
            <a:ext cx="533400" cy="292388"/>
          </a:xfrm>
          <a:prstGeom prst="downArrow">
            <a:avLst/>
          </a:prstGeom>
          <a:solidFill>
            <a:srgbClr val="FFFF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19274" y="5945712"/>
            <a:ext cx="7172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0" dirty="0" smtClean="0">
                <a:ea typeface="굴림" charset="-127"/>
                <a:cs typeface="Arial" pitchFamily="34" charset="0"/>
              </a:rPr>
              <a:t>Discussion: 	Pearson is best, but slow &amp; scanty </a:t>
            </a:r>
            <a:r>
              <a:rPr lang="en-US" sz="1200" b="1" kern="0" dirty="0" smtClean="0">
                <a:ea typeface="굴림" charset="-127"/>
                <a:cs typeface="Arial" pitchFamily="34" charset="0"/>
              </a:rPr>
              <a:t>(minutes)</a:t>
            </a:r>
            <a:r>
              <a:rPr lang="en-US" sz="2400" b="1" kern="0" dirty="0" smtClean="0">
                <a:ea typeface="굴림" charset="-127"/>
                <a:cs typeface="Arial" pitchFamily="34" charset="0"/>
              </a:rPr>
              <a:t>.</a:t>
            </a:r>
            <a:r>
              <a:rPr lang="en-US" sz="2400" b="1" kern="0" dirty="0" smtClean="0">
                <a:ea typeface="굴림" charset="-127"/>
                <a:cs typeface="Arial" pitchFamily="34" charset="0"/>
              </a:rPr>
              <a:t> </a:t>
            </a:r>
            <a:r>
              <a:rPr lang="en-US" sz="2400" b="1" kern="0" dirty="0" err="1" smtClean="0">
                <a:ea typeface="굴림" charset="-127"/>
                <a:cs typeface="Arial" pitchFamily="34" charset="0"/>
              </a:rPr>
              <a:t>Jaccard</a:t>
            </a:r>
            <a:r>
              <a:rPr lang="en-US" sz="2400" b="1" kern="0" dirty="0" smtClean="0">
                <a:ea typeface="굴림" charset="-127"/>
                <a:cs typeface="Arial" pitchFamily="34" charset="0"/>
              </a:rPr>
              <a:t> is effective and efficient across the board </a:t>
            </a:r>
            <a:r>
              <a:rPr lang="en-US" sz="1200" b="1" kern="0" dirty="0" smtClean="0">
                <a:ea typeface="굴림" charset="-127"/>
                <a:cs typeface="Arial" pitchFamily="34" charset="0"/>
              </a:rPr>
              <a:t>(seconds)</a:t>
            </a:r>
            <a:r>
              <a:rPr lang="en-US" sz="2400" b="1" kern="0" dirty="0" smtClean="0">
                <a:ea typeface="굴림" charset="-127"/>
                <a:cs typeface="Arial" pitchFamily="34" charset="0"/>
              </a:rPr>
              <a:t>.</a:t>
            </a:r>
            <a:endParaRPr lang="en-US" sz="1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17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295400" y="421565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kern="0" dirty="0" smtClean="0"/>
              <a:t>Presentation Outline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39340" y="2112515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09807" y="2103734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47807" y="2959403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09807" y="2959403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39340" y="3803996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09807" y="3813396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39340" y="4660867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09807" y="4660867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39340" y="1256844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29782" y="1312108"/>
            <a:ext cx="4421809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Problem Definition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1580" y="1248065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93339" y="2190549"/>
            <a:ext cx="4567583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Techniques Used in the Literature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29782" y="3861259"/>
            <a:ext cx="4494695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Methodology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29782" y="4718130"/>
            <a:ext cx="4203147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Results and Discussion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9782" y="3016666"/>
            <a:ext cx="4567583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Dataset Description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09807" y="5508338"/>
            <a:ext cx="792272" cy="618141"/>
          </a:xfrm>
          <a:prstGeom prst="rect">
            <a:avLst/>
          </a:prstGeom>
          <a:solidFill>
            <a:srgbClr val="00B415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6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39340" y="5508338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29782" y="5586373"/>
            <a:ext cx="4421809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Conclusion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05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121" y="27708"/>
            <a:ext cx="7274829" cy="6830292"/>
          </a:xfrm>
          <a:prstGeom prst="rect">
            <a:avLst/>
          </a:prstGeom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838200"/>
            <a:ext cx="6553200" cy="715963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4D4D4D"/>
                </a:solidFill>
              </a:rPr>
              <a:t>Conclusion</a:t>
            </a:r>
            <a:endParaRPr lang="en-US" sz="3600" dirty="0">
              <a:solidFill>
                <a:srgbClr val="4D4D4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200" y="1447800"/>
            <a:ext cx="6400800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Hopes too high for the project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CA" sz="1900" dirty="0" smtClean="0"/>
              <a:t>CRAB for Python left adrift since 2011: out of date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CA" sz="1900" dirty="0" err="1" smtClean="0"/>
              <a:t>recommenderlab</a:t>
            </a:r>
            <a:r>
              <a:rPr lang="en-CA" sz="1900" dirty="0" smtClean="0"/>
              <a:t> for R cannot allow cross-evaluation of models using the same random sample (user-restaurant combinations and different data)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9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err="1" smtClean="0"/>
              <a:t>recommenderlab</a:t>
            </a:r>
            <a:r>
              <a:rPr lang="en-US" sz="2400" b="1" dirty="0" smtClean="0"/>
              <a:t> still performs well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CA" sz="1900" dirty="0"/>
              <a:t>S</a:t>
            </a:r>
            <a:r>
              <a:rPr lang="en-CA" sz="1900" dirty="0" smtClean="0"/>
              <a:t>caling was not necessary for the delivery of top 5 recommendations and for accuracy evaluations.</a:t>
            </a:r>
            <a:endParaRPr lang="en-US" sz="19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 smtClean="0"/>
              <a:t>Ratings and sentiment scores produce different recommendations, but we cannot determine which approach produces more accurate and reliable results.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9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CA" sz="2400" dirty="0" smtClean="0"/>
              <a:t>The </a:t>
            </a:r>
            <a:r>
              <a:rPr lang="en-CA" sz="2400" b="1" dirty="0" smtClean="0"/>
              <a:t>rating-based collaborative approach </a:t>
            </a:r>
            <a:r>
              <a:rPr lang="en-CA" sz="2400" dirty="0" smtClean="0"/>
              <a:t>remains the </a:t>
            </a:r>
            <a:r>
              <a:rPr lang="en-CA" sz="2400" b="1" dirty="0" smtClean="0"/>
              <a:t>fast</a:t>
            </a:r>
            <a:r>
              <a:rPr lang="en-CA" sz="2400" dirty="0" smtClean="0"/>
              <a:t>est and the most </a:t>
            </a:r>
            <a:r>
              <a:rPr lang="en-CA" sz="2400" b="1" dirty="0" smtClean="0"/>
              <a:t>economical </a:t>
            </a:r>
            <a:r>
              <a:rPr lang="en-CA" sz="2400" dirty="0" smtClean="0"/>
              <a:t>based on the project’s results.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473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" y="0"/>
            <a:ext cx="9155723" cy="5562600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85950" y="5303837"/>
            <a:ext cx="4114800" cy="155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Any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questions?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169877" y="1981200"/>
            <a:ext cx="31242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0" b="1" dirty="0" smtClean="0">
                <a:solidFill>
                  <a:schemeClr val="accent2"/>
                </a:solidFill>
                <a:latin typeface="Century Gothic" pitchFamily="34" charset="0"/>
                <a:ea typeface="+mj-ea"/>
                <a:cs typeface="Arial" pitchFamily="34" charset="0"/>
              </a:rPr>
              <a:t>?</a:t>
            </a:r>
            <a:endParaRPr kumimoji="0" lang="en-US" sz="40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370152" y="1104106"/>
            <a:ext cx="1676400" cy="2249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0" b="1" dirty="0" smtClean="0">
                <a:solidFill>
                  <a:schemeClr val="accent2"/>
                </a:solidFill>
                <a:latin typeface="Century Gothic" pitchFamily="34" charset="0"/>
                <a:ea typeface="+mj-ea"/>
                <a:cs typeface="Arial" pitchFamily="34" charset="0"/>
              </a:rPr>
              <a:t>?</a:t>
            </a:r>
            <a:endParaRPr kumimoji="0" lang="en-US" sz="20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8077200" y="4230688"/>
            <a:ext cx="838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0" b="1" dirty="0" smtClean="0">
                <a:solidFill>
                  <a:schemeClr val="accent2"/>
                </a:solidFill>
                <a:latin typeface="Century Gothic" pitchFamily="34" charset="0"/>
                <a:ea typeface="+mj-ea"/>
                <a:cs typeface="Arial" pitchFamily="34" charset="0"/>
              </a:rPr>
              <a:t>?</a:t>
            </a:r>
            <a:endParaRPr kumimoji="0" lang="en-US" sz="10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295400" y="421565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kern="0" dirty="0" smtClean="0"/>
              <a:t>Presentation Outline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39340" y="2112515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09807" y="2103734"/>
            <a:ext cx="792272" cy="61814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47807" y="2959403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09807" y="2959403"/>
            <a:ext cx="792272" cy="61814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39340" y="3803996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09807" y="3813396"/>
            <a:ext cx="792272" cy="61814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39340" y="4660867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09807" y="4660867"/>
            <a:ext cx="792272" cy="61814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39340" y="1256844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29782" y="1312108"/>
            <a:ext cx="4421809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Problem Definition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1580" y="1248065"/>
            <a:ext cx="792272" cy="61814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93339" y="2190549"/>
            <a:ext cx="4567583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Techniques Used in the Literature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29782" y="3861259"/>
            <a:ext cx="4494695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Methodology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29782" y="4718130"/>
            <a:ext cx="4203147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Results and Discussion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9782" y="3016666"/>
            <a:ext cx="4567583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Dataset Description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09807" y="5508338"/>
            <a:ext cx="792272" cy="61814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6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39340" y="5508338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29782" y="5586373"/>
            <a:ext cx="4421809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Conclusion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295400" y="421565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kern="0" dirty="0" smtClean="0"/>
              <a:t>Presentation Outline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39340" y="2112515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09807" y="2103734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47807" y="2959403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09807" y="2959403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39340" y="3803996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09807" y="3813396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39340" y="4660867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09807" y="4660867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39340" y="1256844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29782" y="1312108"/>
            <a:ext cx="4421809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Problem Definition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1580" y="1248065"/>
            <a:ext cx="792272" cy="61814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93339" y="2190549"/>
            <a:ext cx="4567583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Techniques Used in the Literature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29782" y="3861259"/>
            <a:ext cx="4494695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Methodology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29782" y="4718130"/>
            <a:ext cx="4203147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Results and Discussion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9782" y="3016666"/>
            <a:ext cx="4567583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Dataset Description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09807" y="5508338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6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39340" y="5508338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29782" y="5586373"/>
            <a:ext cx="4421809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50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537933" y="631192"/>
            <a:ext cx="5374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0" dirty="0" smtClean="0">
                <a:ea typeface="굴림" charset="-127"/>
                <a:cs typeface="Arial" pitchFamily="34" charset="0"/>
              </a:rPr>
              <a:t>Problem Definition</a:t>
            </a:r>
            <a:endParaRPr lang="en-US" sz="3000" dirty="0"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722257" y="1371600"/>
            <a:ext cx="2171700" cy="4495800"/>
            <a:chOff x="5722257" y="1371600"/>
            <a:chExt cx="2171700" cy="449580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8" name="Oval 7"/>
            <p:cNvSpPr/>
            <p:nvPr/>
          </p:nvSpPr>
          <p:spPr>
            <a:xfrm>
              <a:off x="5722257" y="1371600"/>
              <a:ext cx="2171700" cy="449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912757" y="1987566"/>
              <a:ext cx="1576614" cy="326386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41357" y="2648602"/>
              <a:ext cx="937986" cy="19417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293757" y="3149600"/>
              <a:ext cx="453972" cy="9398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1316264" y="3314700"/>
            <a:ext cx="5084536" cy="609600"/>
          </a:xfrm>
          <a:prstGeom prst="rightArrow">
            <a:avLst>
              <a:gd name="adj1" fmla="val 43277"/>
              <a:gd name="adj2" fmla="val 172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37934" y="2047191"/>
            <a:ext cx="504320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smtClean="0">
                <a:latin typeface="+mj-lt"/>
              </a:rPr>
              <a:t>Task: </a:t>
            </a:r>
            <a:r>
              <a:rPr lang="en-US" sz="2500" i="1" dirty="0" smtClean="0">
                <a:latin typeface="+mj-lt"/>
              </a:rPr>
              <a:t>Classify a Thai restaurant in Las Vegas that is new to a user as a restaurant to be experienced (or not).</a:t>
            </a:r>
            <a:endParaRPr lang="en-US" sz="2500" i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2470" y="3939219"/>
            <a:ext cx="508453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smtClean="0">
                <a:latin typeface="+mj-lt"/>
              </a:rPr>
              <a:t>Experience: </a:t>
            </a:r>
            <a:r>
              <a:rPr lang="en-US" sz="2500" i="1" dirty="0" smtClean="0">
                <a:latin typeface="+mj-lt"/>
              </a:rPr>
              <a:t>Two datasets, including the Yelp academic business and review (user ratings and reviews).</a:t>
            </a:r>
            <a:endParaRPr lang="en-US" sz="2500" i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1931" y="5441934"/>
            <a:ext cx="50820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smtClean="0">
                <a:latin typeface="+mj-lt"/>
              </a:rPr>
              <a:t>Performance: </a:t>
            </a:r>
            <a:r>
              <a:rPr lang="en-US" sz="2500" i="1" dirty="0" smtClean="0">
                <a:latin typeface="+mj-lt"/>
              </a:rPr>
              <a:t>Classification accuracy</a:t>
            </a:r>
            <a:br>
              <a:rPr lang="en-US" sz="2500" i="1" dirty="0" smtClean="0">
                <a:latin typeface="+mj-lt"/>
              </a:rPr>
            </a:br>
            <a:r>
              <a:rPr lang="en-US" sz="2500" i="1" dirty="0" smtClean="0">
                <a:latin typeface="+mj-lt"/>
              </a:rPr>
              <a:t>(1) the restaurant RATING predicted</a:t>
            </a:r>
          </a:p>
          <a:p>
            <a:r>
              <a:rPr lang="en-US" sz="2500" i="1" dirty="0" smtClean="0">
                <a:latin typeface="+mj-lt"/>
              </a:rPr>
              <a:t>(2) the SENTIMENT SCORE predicted.</a:t>
            </a:r>
            <a:endParaRPr lang="en-US" sz="25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82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295400" y="421565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kern="0" dirty="0" smtClean="0"/>
              <a:t>Presentation Outline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39340" y="2112515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09807" y="2103734"/>
            <a:ext cx="792272" cy="618141"/>
          </a:xfrm>
          <a:prstGeom prst="rect">
            <a:avLst/>
          </a:prstGeom>
          <a:solidFill>
            <a:srgbClr val="00B415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47807" y="2959403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09807" y="2959403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39340" y="3803996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09807" y="3813396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39340" y="4660867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09807" y="4660867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39340" y="1256844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29782" y="1312108"/>
            <a:ext cx="4421809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Problem Definition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1580" y="1248065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93339" y="2190549"/>
            <a:ext cx="4567583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Techniques Used in the Literature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29782" y="3861259"/>
            <a:ext cx="4494695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Methodology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29782" y="4718130"/>
            <a:ext cx="4203147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Results and Discussion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9782" y="3016666"/>
            <a:ext cx="4567583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Dataset Description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09807" y="5508338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6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39340" y="5508338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29782" y="5586373"/>
            <a:ext cx="4421809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2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395816" y="1360108"/>
            <a:ext cx="4648200" cy="4229608"/>
            <a:chOff x="2057400" y="1371600"/>
            <a:chExt cx="4648200" cy="4229608"/>
          </a:xfrm>
        </p:grpSpPr>
        <p:sp>
          <p:nvSpPr>
            <p:cNvPr id="13" name="Freeform 3"/>
            <p:cNvSpPr>
              <a:spLocks noEditPoints="1"/>
            </p:cNvSpPr>
            <p:nvPr/>
          </p:nvSpPr>
          <p:spPr bwMode="auto">
            <a:xfrm>
              <a:off x="2057400" y="3689041"/>
              <a:ext cx="1678147" cy="1674008"/>
            </a:xfrm>
            <a:custGeom>
              <a:avLst/>
              <a:gdLst/>
              <a:ahLst/>
              <a:cxnLst>
                <a:cxn ang="0">
                  <a:pos x="432" y="152"/>
                </a:cxn>
                <a:cxn ang="0">
                  <a:pos x="455" y="196"/>
                </a:cxn>
                <a:cxn ang="0">
                  <a:pos x="502" y="192"/>
                </a:cxn>
                <a:cxn ang="0">
                  <a:pos x="526" y="212"/>
                </a:cxn>
                <a:cxn ang="0">
                  <a:pos x="531" y="274"/>
                </a:cxn>
                <a:cxn ang="0">
                  <a:pos x="511" y="298"/>
                </a:cxn>
                <a:cxn ang="0">
                  <a:pos x="465" y="302"/>
                </a:cxn>
                <a:cxn ang="0">
                  <a:pos x="450" y="350"/>
                </a:cxn>
                <a:cxn ang="0">
                  <a:pos x="486" y="380"/>
                </a:cxn>
                <a:cxn ang="0">
                  <a:pos x="488" y="411"/>
                </a:cxn>
                <a:cxn ang="0">
                  <a:pos x="448" y="459"/>
                </a:cxn>
                <a:cxn ang="0">
                  <a:pos x="417" y="462"/>
                </a:cxn>
                <a:cxn ang="0">
                  <a:pos x="382" y="432"/>
                </a:cxn>
                <a:cxn ang="0">
                  <a:pos x="337" y="456"/>
                </a:cxn>
                <a:cxn ang="0">
                  <a:pos x="341" y="502"/>
                </a:cxn>
                <a:cxn ang="0">
                  <a:pos x="321" y="526"/>
                </a:cxn>
                <a:cxn ang="0">
                  <a:pos x="258" y="531"/>
                </a:cxn>
                <a:cxn ang="0">
                  <a:pos x="234" y="511"/>
                </a:cxn>
                <a:cxn ang="0">
                  <a:pos x="230" y="465"/>
                </a:cxn>
                <a:cxn ang="0">
                  <a:pos x="182" y="450"/>
                </a:cxn>
                <a:cxn ang="0">
                  <a:pos x="152" y="485"/>
                </a:cxn>
                <a:cxn ang="0">
                  <a:pos x="121" y="488"/>
                </a:cxn>
                <a:cxn ang="0">
                  <a:pos x="73" y="448"/>
                </a:cxn>
                <a:cxn ang="0">
                  <a:pos x="71" y="417"/>
                </a:cxn>
                <a:cxn ang="0">
                  <a:pos x="100" y="381"/>
                </a:cxn>
                <a:cxn ang="0">
                  <a:pos x="77" y="336"/>
                </a:cxn>
                <a:cxn ang="0">
                  <a:pos x="31" y="340"/>
                </a:cxn>
                <a:cxn ang="0">
                  <a:pos x="7" y="320"/>
                </a:cxn>
                <a:cxn ang="0">
                  <a:pos x="1" y="258"/>
                </a:cxn>
                <a:cxn ang="0">
                  <a:pos x="21" y="234"/>
                </a:cxn>
                <a:cxn ang="0">
                  <a:pos x="68" y="230"/>
                </a:cxn>
                <a:cxn ang="0">
                  <a:pos x="83" y="182"/>
                </a:cxn>
                <a:cxn ang="0">
                  <a:pos x="47" y="152"/>
                </a:cxn>
                <a:cxn ang="0">
                  <a:pos x="45" y="121"/>
                </a:cxn>
                <a:cxn ang="0">
                  <a:pos x="85" y="73"/>
                </a:cxn>
                <a:cxn ang="0">
                  <a:pos x="116" y="70"/>
                </a:cxn>
                <a:cxn ang="0">
                  <a:pos x="152" y="100"/>
                </a:cxn>
                <a:cxn ang="0">
                  <a:pos x="196" y="77"/>
                </a:cxn>
                <a:cxn ang="0">
                  <a:pos x="192" y="31"/>
                </a:cxn>
                <a:cxn ang="0">
                  <a:pos x="212" y="7"/>
                </a:cxn>
                <a:cxn ang="0">
                  <a:pos x="275" y="1"/>
                </a:cxn>
                <a:cxn ang="0">
                  <a:pos x="298" y="21"/>
                </a:cxn>
                <a:cxn ang="0">
                  <a:pos x="303" y="68"/>
                </a:cxn>
                <a:cxn ang="0">
                  <a:pos x="350" y="83"/>
                </a:cxn>
                <a:cxn ang="0">
                  <a:pos x="380" y="47"/>
                </a:cxn>
                <a:cxn ang="0">
                  <a:pos x="411" y="44"/>
                </a:cxn>
                <a:cxn ang="0">
                  <a:pos x="460" y="84"/>
                </a:cxn>
                <a:cxn ang="0">
                  <a:pos x="462" y="115"/>
                </a:cxn>
                <a:cxn ang="0">
                  <a:pos x="432" y="152"/>
                </a:cxn>
                <a:cxn ang="0">
                  <a:pos x="331" y="189"/>
                </a:cxn>
                <a:cxn ang="0">
                  <a:pos x="189" y="201"/>
                </a:cxn>
                <a:cxn ang="0">
                  <a:pos x="202" y="344"/>
                </a:cxn>
                <a:cxn ang="0">
                  <a:pos x="344" y="331"/>
                </a:cxn>
                <a:cxn ang="0">
                  <a:pos x="331" y="189"/>
                </a:cxn>
              </a:cxnLst>
              <a:rect l="0" t="0" r="r" b="b"/>
              <a:pathLst>
                <a:path w="533" h="532">
                  <a:moveTo>
                    <a:pt x="432" y="152"/>
                  </a:moveTo>
                  <a:cubicBezTo>
                    <a:pt x="442" y="165"/>
                    <a:pt x="450" y="180"/>
                    <a:pt x="455" y="196"/>
                  </a:cubicBezTo>
                  <a:cubicBezTo>
                    <a:pt x="502" y="192"/>
                    <a:pt x="502" y="192"/>
                    <a:pt x="502" y="192"/>
                  </a:cubicBezTo>
                  <a:cubicBezTo>
                    <a:pt x="514" y="191"/>
                    <a:pt x="525" y="200"/>
                    <a:pt x="526" y="212"/>
                  </a:cubicBezTo>
                  <a:cubicBezTo>
                    <a:pt x="531" y="274"/>
                    <a:pt x="531" y="274"/>
                    <a:pt x="531" y="274"/>
                  </a:cubicBezTo>
                  <a:cubicBezTo>
                    <a:pt x="533" y="286"/>
                    <a:pt x="524" y="297"/>
                    <a:pt x="511" y="298"/>
                  </a:cubicBezTo>
                  <a:cubicBezTo>
                    <a:pt x="465" y="302"/>
                    <a:pt x="465" y="302"/>
                    <a:pt x="465" y="302"/>
                  </a:cubicBezTo>
                  <a:cubicBezTo>
                    <a:pt x="462" y="319"/>
                    <a:pt x="457" y="335"/>
                    <a:pt x="450" y="350"/>
                  </a:cubicBezTo>
                  <a:cubicBezTo>
                    <a:pt x="486" y="380"/>
                    <a:pt x="486" y="380"/>
                    <a:pt x="486" y="380"/>
                  </a:cubicBezTo>
                  <a:cubicBezTo>
                    <a:pt x="495" y="388"/>
                    <a:pt x="496" y="402"/>
                    <a:pt x="488" y="411"/>
                  </a:cubicBezTo>
                  <a:cubicBezTo>
                    <a:pt x="448" y="459"/>
                    <a:pt x="448" y="459"/>
                    <a:pt x="448" y="459"/>
                  </a:cubicBezTo>
                  <a:cubicBezTo>
                    <a:pt x="440" y="469"/>
                    <a:pt x="426" y="470"/>
                    <a:pt x="417" y="46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68" y="442"/>
                    <a:pt x="352" y="450"/>
                    <a:pt x="337" y="456"/>
                  </a:cubicBezTo>
                  <a:cubicBezTo>
                    <a:pt x="341" y="502"/>
                    <a:pt x="341" y="502"/>
                    <a:pt x="341" y="502"/>
                  </a:cubicBezTo>
                  <a:cubicBezTo>
                    <a:pt x="342" y="514"/>
                    <a:pt x="333" y="524"/>
                    <a:pt x="321" y="526"/>
                  </a:cubicBezTo>
                  <a:cubicBezTo>
                    <a:pt x="258" y="531"/>
                    <a:pt x="258" y="531"/>
                    <a:pt x="258" y="531"/>
                  </a:cubicBezTo>
                  <a:cubicBezTo>
                    <a:pt x="246" y="532"/>
                    <a:pt x="236" y="523"/>
                    <a:pt x="234" y="511"/>
                  </a:cubicBezTo>
                  <a:cubicBezTo>
                    <a:pt x="230" y="465"/>
                    <a:pt x="230" y="465"/>
                    <a:pt x="230" y="465"/>
                  </a:cubicBezTo>
                  <a:cubicBezTo>
                    <a:pt x="214" y="462"/>
                    <a:pt x="198" y="457"/>
                    <a:pt x="182" y="450"/>
                  </a:cubicBezTo>
                  <a:cubicBezTo>
                    <a:pt x="152" y="485"/>
                    <a:pt x="152" y="485"/>
                    <a:pt x="152" y="485"/>
                  </a:cubicBezTo>
                  <a:cubicBezTo>
                    <a:pt x="145" y="495"/>
                    <a:pt x="131" y="496"/>
                    <a:pt x="121" y="488"/>
                  </a:cubicBezTo>
                  <a:cubicBezTo>
                    <a:pt x="73" y="448"/>
                    <a:pt x="73" y="448"/>
                    <a:pt x="73" y="448"/>
                  </a:cubicBezTo>
                  <a:cubicBezTo>
                    <a:pt x="64" y="440"/>
                    <a:pt x="63" y="426"/>
                    <a:pt x="71" y="417"/>
                  </a:cubicBezTo>
                  <a:cubicBezTo>
                    <a:pt x="100" y="381"/>
                    <a:pt x="100" y="381"/>
                    <a:pt x="100" y="381"/>
                  </a:cubicBezTo>
                  <a:cubicBezTo>
                    <a:pt x="91" y="367"/>
                    <a:pt x="83" y="352"/>
                    <a:pt x="77" y="336"/>
                  </a:cubicBezTo>
                  <a:cubicBezTo>
                    <a:pt x="31" y="340"/>
                    <a:pt x="31" y="340"/>
                    <a:pt x="31" y="340"/>
                  </a:cubicBezTo>
                  <a:cubicBezTo>
                    <a:pt x="19" y="342"/>
                    <a:pt x="8" y="333"/>
                    <a:pt x="7" y="320"/>
                  </a:cubicBezTo>
                  <a:cubicBezTo>
                    <a:pt x="1" y="258"/>
                    <a:pt x="1" y="258"/>
                    <a:pt x="1" y="258"/>
                  </a:cubicBezTo>
                  <a:cubicBezTo>
                    <a:pt x="0" y="246"/>
                    <a:pt x="9" y="235"/>
                    <a:pt x="21" y="234"/>
                  </a:cubicBezTo>
                  <a:cubicBezTo>
                    <a:pt x="68" y="230"/>
                    <a:pt x="68" y="230"/>
                    <a:pt x="68" y="230"/>
                  </a:cubicBezTo>
                  <a:cubicBezTo>
                    <a:pt x="71" y="214"/>
                    <a:pt x="76" y="197"/>
                    <a:pt x="83" y="182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38" y="144"/>
                    <a:pt x="37" y="130"/>
                    <a:pt x="45" y="121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93" y="64"/>
                    <a:pt x="107" y="62"/>
                    <a:pt x="116" y="70"/>
                  </a:cubicBezTo>
                  <a:cubicBezTo>
                    <a:pt x="152" y="100"/>
                    <a:pt x="152" y="100"/>
                    <a:pt x="152" y="100"/>
                  </a:cubicBezTo>
                  <a:cubicBezTo>
                    <a:pt x="166" y="91"/>
                    <a:pt x="181" y="83"/>
                    <a:pt x="196" y="77"/>
                  </a:cubicBezTo>
                  <a:cubicBezTo>
                    <a:pt x="192" y="31"/>
                    <a:pt x="192" y="31"/>
                    <a:pt x="192" y="31"/>
                  </a:cubicBezTo>
                  <a:cubicBezTo>
                    <a:pt x="191" y="19"/>
                    <a:pt x="200" y="8"/>
                    <a:pt x="212" y="7"/>
                  </a:cubicBezTo>
                  <a:cubicBezTo>
                    <a:pt x="275" y="1"/>
                    <a:pt x="275" y="1"/>
                    <a:pt x="275" y="1"/>
                  </a:cubicBezTo>
                  <a:cubicBezTo>
                    <a:pt x="287" y="0"/>
                    <a:pt x="297" y="9"/>
                    <a:pt x="298" y="21"/>
                  </a:cubicBezTo>
                  <a:cubicBezTo>
                    <a:pt x="303" y="68"/>
                    <a:pt x="303" y="68"/>
                    <a:pt x="303" y="68"/>
                  </a:cubicBezTo>
                  <a:cubicBezTo>
                    <a:pt x="319" y="71"/>
                    <a:pt x="335" y="76"/>
                    <a:pt x="350" y="83"/>
                  </a:cubicBezTo>
                  <a:cubicBezTo>
                    <a:pt x="380" y="47"/>
                    <a:pt x="380" y="47"/>
                    <a:pt x="380" y="47"/>
                  </a:cubicBezTo>
                  <a:cubicBezTo>
                    <a:pt x="388" y="38"/>
                    <a:pt x="402" y="36"/>
                    <a:pt x="411" y="44"/>
                  </a:cubicBezTo>
                  <a:cubicBezTo>
                    <a:pt x="460" y="84"/>
                    <a:pt x="460" y="84"/>
                    <a:pt x="460" y="84"/>
                  </a:cubicBezTo>
                  <a:cubicBezTo>
                    <a:pt x="469" y="92"/>
                    <a:pt x="470" y="106"/>
                    <a:pt x="462" y="115"/>
                  </a:cubicBezTo>
                  <a:cubicBezTo>
                    <a:pt x="432" y="152"/>
                    <a:pt x="432" y="152"/>
                    <a:pt x="432" y="152"/>
                  </a:cubicBezTo>
                  <a:close/>
                  <a:moveTo>
                    <a:pt x="331" y="189"/>
                  </a:moveTo>
                  <a:cubicBezTo>
                    <a:pt x="288" y="153"/>
                    <a:pt x="225" y="158"/>
                    <a:pt x="189" y="201"/>
                  </a:cubicBezTo>
                  <a:cubicBezTo>
                    <a:pt x="153" y="244"/>
                    <a:pt x="159" y="308"/>
                    <a:pt x="202" y="344"/>
                  </a:cubicBezTo>
                  <a:cubicBezTo>
                    <a:pt x="244" y="380"/>
                    <a:pt x="308" y="374"/>
                    <a:pt x="344" y="331"/>
                  </a:cubicBezTo>
                  <a:cubicBezTo>
                    <a:pt x="380" y="288"/>
                    <a:pt x="374" y="224"/>
                    <a:pt x="331" y="18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3"/>
            <p:cNvSpPr>
              <a:spLocks noEditPoints="1"/>
            </p:cNvSpPr>
            <p:nvPr/>
          </p:nvSpPr>
          <p:spPr bwMode="auto">
            <a:xfrm>
              <a:off x="5014135" y="1611335"/>
              <a:ext cx="1691465" cy="1687294"/>
            </a:xfrm>
            <a:custGeom>
              <a:avLst/>
              <a:gdLst/>
              <a:ahLst/>
              <a:cxnLst>
                <a:cxn ang="0">
                  <a:pos x="432" y="152"/>
                </a:cxn>
                <a:cxn ang="0">
                  <a:pos x="455" y="196"/>
                </a:cxn>
                <a:cxn ang="0">
                  <a:pos x="502" y="192"/>
                </a:cxn>
                <a:cxn ang="0">
                  <a:pos x="526" y="212"/>
                </a:cxn>
                <a:cxn ang="0">
                  <a:pos x="531" y="274"/>
                </a:cxn>
                <a:cxn ang="0">
                  <a:pos x="511" y="298"/>
                </a:cxn>
                <a:cxn ang="0">
                  <a:pos x="465" y="302"/>
                </a:cxn>
                <a:cxn ang="0">
                  <a:pos x="450" y="350"/>
                </a:cxn>
                <a:cxn ang="0">
                  <a:pos x="486" y="380"/>
                </a:cxn>
                <a:cxn ang="0">
                  <a:pos x="488" y="411"/>
                </a:cxn>
                <a:cxn ang="0">
                  <a:pos x="448" y="459"/>
                </a:cxn>
                <a:cxn ang="0">
                  <a:pos x="417" y="462"/>
                </a:cxn>
                <a:cxn ang="0">
                  <a:pos x="382" y="432"/>
                </a:cxn>
                <a:cxn ang="0">
                  <a:pos x="337" y="456"/>
                </a:cxn>
                <a:cxn ang="0">
                  <a:pos x="341" y="502"/>
                </a:cxn>
                <a:cxn ang="0">
                  <a:pos x="321" y="526"/>
                </a:cxn>
                <a:cxn ang="0">
                  <a:pos x="258" y="531"/>
                </a:cxn>
                <a:cxn ang="0">
                  <a:pos x="234" y="511"/>
                </a:cxn>
                <a:cxn ang="0">
                  <a:pos x="230" y="465"/>
                </a:cxn>
                <a:cxn ang="0">
                  <a:pos x="182" y="450"/>
                </a:cxn>
                <a:cxn ang="0">
                  <a:pos x="152" y="485"/>
                </a:cxn>
                <a:cxn ang="0">
                  <a:pos x="121" y="488"/>
                </a:cxn>
                <a:cxn ang="0">
                  <a:pos x="73" y="448"/>
                </a:cxn>
                <a:cxn ang="0">
                  <a:pos x="71" y="417"/>
                </a:cxn>
                <a:cxn ang="0">
                  <a:pos x="100" y="381"/>
                </a:cxn>
                <a:cxn ang="0">
                  <a:pos x="77" y="336"/>
                </a:cxn>
                <a:cxn ang="0">
                  <a:pos x="31" y="340"/>
                </a:cxn>
                <a:cxn ang="0">
                  <a:pos x="7" y="320"/>
                </a:cxn>
                <a:cxn ang="0">
                  <a:pos x="1" y="258"/>
                </a:cxn>
                <a:cxn ang="0">
                  <a:pos x="21" y="234"/>
                </a:cxn>
                <a:cxn ang="0">
                  <a:pos x="68" y="230"/>
                </a:cxn>
                <a:cxn ang="0">
                  <a:pos x="83" y="182"/>
                </a:cxn>
                <a:cxn ang="0">
                  <a:pos x="47" y="152"/>
                </a:cxn>
                <a:cxn ang="0">
                  <a:pos x="45" y="121"/>
                </a:cxn>
                <a:cxn ang="0">
                  <a:pos x="85" y="73"/>
                </a:cxn>
                <a:cxn ang="0">
                  <a:pos x="116" y="70"/>
                </a:cxn>
                <a:cxn ang="0">
                  <a:pos x="152" y="100"/>
                </a:cxn>
                <a:cxn ang="0">
                  <a:pos x="196" y="77"/>
                </a:cxn>
                <a:cxn ang="0">
                  <a:pos x="192" y="31"/>
                </a:cxn>
                <a:cxn ang="0">
                  <a:pos x="212" y="7"/>
                </a:cxn>
                <a:cxn ang="0">
                  <a:pos x="275" y="1"/>
                </a:cxn>
                <a:cxn ang="0">
                  <a:pos x="298" y="21"/>
                </a:cxn>
                <a:cxn ang="0">
                  <a:pos x="303" y="68"/>
                </a:cxn>
                <a:cxn ang="0">
                  <a:pos x="350" y="83"/>
                </a:cxn>
                <a:cxn ang="0">
                  <a:pos x="380" y="47"/>
                </a:cxn>
                <a:cxn ang="0">
                  <a:pos x="411" y="44"/>
                </a:cxn>
                <a:cxn ang="0">
                  <a:pos x="460" y="84"/>
                </a:cxn>
                <a:cxn ang="0">
                  <a:pos x="462" y="115"/>
                </a:cxn>
                <a:cxn ang="0">
                  <a:pos x="432" y="152"/>
                </a:cxn>
                <a:cxn ang="0">
                  <a:pos x="331" y="189"/>
                </a:cxn>
                <a:cxn ang="0">
                  <a:pos x="189" y="201"/>
                </a:cxn>
                <a:cxn ang="0">
                  <a:pos x="202" y="344"/>
                </a:cxn>
                <a:cxn ang="0">
                  <a:pos x="344" y="331"/>
                </a:cxn>
                <a:cxn ang="0">
                  <a:pos x="331" y="189"/>
                </a:cxn>
              </a:cxnLst>
              <a:rect l="0" t="0" r="r" b="b"/>
              <a:pathLst>
                <a:path w="533" h="532">
                  <a:moveTo>
                    <a:pt x="432" y="152"/>
                  </a:moveTo>
                  <a:cubicBezTo>
                    <a:pt x="442" y="165"/>
                    <a:pt x="450" y="180"/>
                    <a:pt x="455" y="196"/>
                  </a:cubicBezTo>
                  <a:cubicBezTo>
                    <a:pt x="502" y="192"/>
                    <a:pt x="502" y="192"/>
                    <a:pt x="502" y="192"/>
                  </a:cubicBezTo>
                  <a:cubicBezTo>
                    <a:pt x="514" y="191"/>
                    <a:pt x="525" y="200"/>
                    <a:pt x="526" y="212"/>
                  </a:cubicBezTo>
                  <a:cubicBezTo>
                    <a:pt x="531" y="274"/>
                    <a:pt x="531" y="274"/>
                    <a:pt x="531" y="274"/>
                  </a:cubicBezTo>
                  <a:cubicBezTo>
                    <a:pt x="533" y="286"/>
                    <a:pt x="524" y="297"/>
                    <a:pt x="511" y="298"/>
                  </a:cubicBezTo>
                  <a:cubicBezTo>
                    <a:pt x="465" y="302"/>
                    <a:pt x="465" y="302"/>
                    <a:pt x="465" y="302"/>
                  </a:cubicBezTo>
                  <a:cubicBezTo>
                    <a:pt x="462" y="319"/>
                    <a:pt x="457" y="335"/>
                    <a:pt x="450" y="350"/>
                  </a:cubicBezTo>
                  <a:cubicBezTo>
                    <a:pt x="486" y="380"/>
                    <a:pt x="486" y="380"/>
                    <a:pt x="486" y="380"/>
                  </a:cubicBezTo>
                  <a:cubicBezTo>
                    <a:pt x="495" y="388"/>
                    <a:pt x="496" y="402"/>
                    <a:pt x="488" y="411"/>
                  </a:cubicBezTo>
                  <a:cubicBezTo>
                    <a:pt x="448" y="459"/>
                    <a:pt x="448" y="459"/>
                    <a:pt x="448" y="459"/>
                  </a:cubicBezTo>
                  <a:cubicBezTo>
                    <a:pt x="440" y="469"/>
                    <a:pt x="426" y="470"/>
                    <a:pt x="417" y="46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68" y="442"/>
                    <a:pt x="352" y="450"/>
                    <a:pt x="337" y="456"/>
                  </a:cubicBezTo>
                  <a:cubicBezTo>
                    <a:pt x="341" y="502"/>
                    <a:pt x="341" y="502"/>
                    <a:pt x="341" y="502"/>
                  </a:cubicBezTo>
                  <a:cubicBezTo>
                    <a:pt x="342" y="514"/>
                    <a:pt x="333" y="524"/>
                    <a:pt x="321" y="526"/>
                  </a:cubicBezTo>
                  <a:cubicBezTo>
                    <a:pt x="258" y="531"/>
                    <a:pt x="258" y="531"/>
                    <a:pt x="258" y="531"/>
                  </a:cubicBezTo>
                  <a:cubicBezTo>
                    <a:pt x="246" y="532"/>
                    <a:pt x="236" y="523"/>
                    <a:pt x="234" y="511"/>
                  </a:cubicBezTo>
                  <a:cubicBezTo>
                    <a:pt x="230" y="465"/>
                    <a:pt x="230" y="465"/>
                    <a:pt x="230" y="465"/>
                  </a:cubicBezTo>
                  <a:cubicBezTo>
                    <a:pt x="214" y="462"/>
                    <a:pt x="198" y="457"/>
                    <a:pt x="182" y="450"/>
                  </a:cubicBezTo>
                  <a:cubicBezTo>
                    <a:pt x="152" y="485"/>
                    <a:pt x="152" y="485"/>
                    <a:pt x="152" y="485"/>
                  </a:cubicBezTo>
                  <a:cubicBezTo>
                    <a:pt x="145" y="495"/>
                    <a:pt x="131" y="496"/>
                    <a:pt x="121" y="488"/>
                  </a:cubicBezTo>
                  <a:cubicBezTo>
                    <a:pt x="73" y="448"/>
                    <a:pt x="73" y="448"/>
                    <a:pt x="73" y="448"/>
                  </a:cubicBezTo>
                  <a:cubicBezTo>
                    <a:pt x="64" y="440"/>
                    <a:pt x="63" y="426"/>
                    <a:pt x="71" y="417"/>
                  </a:cubicBezTo>
                  <a:cubicBezTo>
                    <a:pt x="100" y="381"/>
                    <a:pt x="100" y="381"/>
                    <a:pt x="100" y="381"/>
                  </a:cubicBezTo>
                  <a:cubicBezTo>
                    <a:pt x="91" y="367"/>
                    <a:pt x="83" y="352"/>
                    <a:pt x="77" y="336"/>
                  </a:cubicBezTo>
                  <a:cubicBezTo>
                    <a:pt x="31" y="340"/>
                    <a:pt x="31" y="340"/>
                    <a:pt x="31" y="340"/>
                  </a:cubicBezTo>
                  <a:cubicBezTo>
                    <a:pt x="19" y="342"/>
                    <a:pt x="8" y="333"/>
                    <a:pt x="7" y="320"/>
                  </a:cubicBezTo>
                  <a:cubicBezTo>
                    <a:pt x="1" y="258"/>
                    <a:pt x="1" y="258"/>
                    <a:pt x="1" y="258"/>
                  </a:cubicBezTo>
                  <a:cubicBezTo>
                    <a:pt x="0" y="246"/>
                    <a:pt x="9" y="235"/>
                    <a:pt x="21" y="234"/>
                  </a:cubicBezTo>
                  <a:cubicBezTo>
                    <a:pt x="68" y="230"/>
                    <a:pt x="68" y="230"/>
                    <a:pt x="68" y="230"/>
                  </a:cubicBezTo>
                  <a:cubicBezTo>
                    <a:pt x="71" y="214"/>
                    <a:pt x="76" y="197"/>
                    <a:pt x="83" y="182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38" y="144"/>
                    <a:pt x="37" y="130"/>
                    <a:pt x="45" y="121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93" y="64"/>
                    <a:pt x="107" y="62"/>
                    <a:pt x="116" y="70"/>
                  </a:cubicBezTo>
                  <a:cubicBezTo>
                    <a:pt x="152" y="100"/>
                    <a:pt x="152" y="100"/>
                    <a:pt x="152" y="100"/>
                  </a:cubicBezTo>
                  <a:cubicBezTo>
                    <a:pt x="166" y="91"/>
                    <a:pt x="181" y="83"/>
                    <a:pt x="196" y="77"/>
                  </a:cubicBezTo>
                  <a:cubicBezTo>
                    <a:pt x="192" y="31"/>
                    <a:pt x="192" y="31"/>
                    <a:pt x="192" y="31"/>
                  </a:cubicBezTo>
                  <a:cubicBezTo>
                    <a:pt x="191" y="19"/>
                    <a:pt x="200" y="8"/>
                    <a:pt x="212" y="7"/>
                  </a:cubicBezTo>
                  <a:cubicBezTo>
                    <a:pt x="275" y="1"/>
                    <a:pt x="275" y="1"/>
                    <a:pt x="275" y="1"/>
                  </a:cubicBezTo>
                  <a:cubicBezTo>
                    <a:pt x="287" y="0"/>
                    <a:pt x="297" y="9"/>
                    <a:pt x="298" y="21"/>
                  </a:cubicBezTo>
                  <a:cubicBezTo>
                    <a:pt x="303" y="68"/>
                    <a:pt x="303" y="68"/>
                    <a:pt x="303" y="68"/>
                  </a:cubicBezTo>
                  <a:cubicBezTo>
                    <a:pt x="319" y="71"/>
                    <a:pt x="335" y="76"/>
                    <a:pt x="350" y="83"/>
                  </a:cubicBezTo>
                  <a:cubicBezTo>
                    <a:pt x="380" y="47"/>
                    <a:pt x="380" y="47"/>
                    <a:pt x="380" y="47"/>
                  </a:cubicBezTo>
                  <a:cubicBezTo>
                    <a:pt x="388" y="38"/>
                    <a:pt x="402" y="36"/>
                    <a:pt x="411" y="44"/>
                  </a:cubicBezTo>
                  <a:cubicBezTo>
                    <a:pt x="460" y="84"/>
                    <a:pt x="460" y="84"/>
                    <a:pt x="460" y="84"/>
                  </a:cubicBezTo>
                  <a:cubicBezTo>
                    <a:pt x="469" y="92"/>
                    <a:pt x="470" y="106"/>
                    <a:pt x="462" y="115"/>
                  </a:cubicBezTo>
                  <a:cubicBezTo>
                    <a:pt x="432" y="152"/>
                    <a:pt x="432" y="152"/>
                    <a:pt x="432" y="152"/>
                  </a:cubicBezTo>
                  <a:close/>
                  <a:moveTo>
                    <a:pt x="331" y="189"/>
                  </a:moveTo>
                  <a:cubicBezTo>
                    <a:pt x="288" y="153"/>
                    <a:pt x="225" y="158"/>
                    <a:pt x="189" y="201"/>
                  </a:cubicBezTo>
                  <a:cubicBezTo>
                    <a:pt x="153" y="244"/>
                    <a:pt x="159" y="308"/>
                    <a:pt x="202" y="344"/>
                  </a:cubicBezTo>
                  <a:cubicBezTo>
                    <a:pt x="244" y="380"/>
                    <a:pt x="308" y="374"/>
                    <a:pt x="344" y="331"/>
                  </a:cubicBezTo>
                  <a:cubicBezTo>
                    <a:pt x="380" y="288"/>
                    <a:pt x="374" y="224"/>
                    <a:pt x="331" y="189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3"/>
            <p:cNvSpPr>
              <a:spLocks noEditPoints="1"/>
            </p:cNvSpPr>
            <p:nvPr/>
          </p:nvSpPr>
          <p:spPr bwMode="auto">
            <a:xfrm>
              <a:off x="2536870" y="1371600"/>
              <a:ext cx="2317441" cy="2311726"/>
            </a:xfrm>
            <a:custGeom>
              <a:avLst/>
              <a:gdLst/>
              <a:ahLst/>
              <a:cxnLst>
                <a:cxn ang="0">
                  <a:pos x="432" y="152"/>
                </a:cxn>
                <a:cxn ang="0">
                  <a:pos x="455" y="196"/>
                </a:cxn>
                <a:cxn ang="0">
                  <a:pos x="502" y="192"/>
                </a:cxn>
                <a:cxn ang="0">
                  <a:pos x="526" y="212"/>
                </a:cxn>
                <a:cxn ang="0">
                  <a:pos x="531" y="274"/>
                </a:cxn>
                <a:cxn ang="0">
                  <a:pos x="511" y="298"/>
                </a:cxn>
                <a:cxn ang="0">
                  <a:pos x="465" y="302"/>
                </a:cxn>
                <a:cxn ang="0">
                  <a:pos x="450" y="350"/>
                </a:cxn>
                <a:cxn ang="0">
                  <a:pos x="486" y="380"/>
                </a:cxn>
                <a:cxn ang="0">
                  <a:pos x="488" y="411"/>
                </a:cxn>
                <a:cxn ang="0">
                  <a:pos x="448" y="459"/>
                </a:cxn>
                <a:cxn ang="0">
                  <a:pos x="417" y="462"/>
                </a:cxn>
                <a:cxn ang="0">
                  <a:pos x="382" y="432"/>
                </a:cxn>
                <a:cxn ang="0">
                  <a:pos x="337" y="456"/>
                </a:cxn>
                <a:cxn ang="0">
                  <a:pos x="341" y="502"/>
                </a:cxn>
                <a:cxn ang="0">
                  <a:pos x="321" y="526"/>
                </a:cxn>
                <a:cxn ang="0">
                  <a:pos x="258" y="531"/>
                </a:cxn>
                <a:cxn ang="0">
                  <a:pos x="234" y="511"/>
                </a:cxn>
                <a:cxn ang="0">
                  <a:pos x="230" y="465"/>
                </a:cxn>
                <a:cxn ang="0">
                  <a:pos x="182" y="450"/>
                </a:cxn>
                <a:cxn ang="0">
                  <a:pos x="152" y="485"/>
                </a:cxn>
                <a:cxn ang="0">
                  <a:pos x="121" y="488"/>
                </a:cxn>
                <a:cxn ang="0">
                  <a:pos x="73" y="448"/>
                </a:cxn>
                <a:cxn ang="0">
                  <a:pos x="71" y="417"/>
                </a:cxn>
                <a:cxn ang="0">
                  <a:pos x="100" y="381"/>
                </a:cxn>
                <a:cxn ang="0">
                  <a:pos x="77" y="336"/>
                </a:cxn>
                <a:cxn ang="0">
                  <a:pos x="31" y="340"/>
                </a:cxn>
                <a:cxn ang="0">
                  <a:pos x="7" y="320"/>
                </a:cxn>
                <a:cxn ang="0">
                  <a:pos x="1" y="258"/>
                </a:cxn>
                <a:cxn ang="0">
                  <a:pos x="21" y="234"/>
                </a:cxn>
                <a:cxn ang="0">
                  <a:pos x="68" y="230"/>
                </a:cxn>
                <a:cxn ang="0">
                  <a:pos x="83" y="182"/>
                </a:cxn>
                <a:cxn ang="0">
                  <a:pos x="47" y="152"/>
                </a:cxn>
                <a:cxn ang="0">
                  <a:pos x="45" y="121"/>
                </a:cxn>
                <a:cxn ang="0">
                  <a:pos x="85" y="73"/>
                </a:cxn>
                <a:cxn ang="0">
                  <a:pos x="116" y="70"/>
                </a:cxn>
                <a:cxn ang="0">
                  <a:pos x="152" y="100"/>
                </a:cxn>
                <a:cxn ang="0">
                  <a:pos x="196" y="77"/>
                </a:cxn>
                <a:cxn ang="0">
                  <a:pos x="192" y="31"/>
                </a:cxn>
                <a:cxn ang="0">
                  <a:pos x="212" y="7"/>
                </a:cxn>
                <a:cxn ang="0">
                  <a:pos x="275" y="1"/>
                </a:cxn>
                <a:cxn ang="0">
                  <a:pos x="298" y="21"/>
                </a:cxn>
                <a:cxn ang="0">
                  <a:pos x="303" y="68"/>
                </a:cxn>
                <a:cxn ang="0">
                  <a:pos x="350" y="83"/>
                </a:cxn>
                <a:cxn ang="0">
                  <a:pos x="380" y="47"/>
                </a:cxn>
                <a:cxn ang="0">
                  <a:pos x="411" y="44"/>
                </a:cxn>
                <a:cxn ang="0">
                  <a:pos x="460" y="84"/>
                </a:cxn>
                <a:cxn ang="0">
                  <a:pos x="462" y="115"/>
                </a:cxn>
                <a:cxn ang="0">
                  <a:pos x="432" y="152"/>
                </a:cxn>
                <a:cxn ang="0">
                  <a:pos x="331" y="189"/>
                </a:cxn>
                <a:cxn ang="0">
                  <a:pos x="189" y="201"/>
                </a:cxn>
                <a:cxn ang="0">
                  <a:pos x="202" y="344"/>
                </a:cxn>
                <a:cxn ang="0">
                  <a:pos x="344" y="331"/>
                </a:cxn>
                <a:cxn ang="0">
                  <a:pos x="331" y="189"/>
                </a:cxn>
              </a:cxnLst>
              <a:rect l="0" t="0" r="r" b="b"/>
              <a:pathLst>
                <a:path w="533" h="532">
                  <a:moveTo>
                    <a:pt x="432" y="152"/>
                  </a:moveTo>
                  <a:cubicBezTo>
                    <a:pt x="442" y="165"/>
                    <a:pt x="450" y="180"/>
                    <a:pt x="455" y="196"/>
                  </a:cubicBezTo>
                  <a:cubicBezTo>
                    <a:pt x="502" y="192"/>
                    <a:pt x="502" y="192"/>
                    <a:pt x="502" y="192"/>
                  </a:cubicBezTo>
                  <a:cubicBezTo>
                    <a:pt x="514" y="191"/>
                    <a:pt x="525" y="200"/>
                    <a:pt x="526" y="212"/>
                  </a:cubicBezTo>
                  <a:cubicBezTo>
                    <a:pt x="531" y="274"/>
                    <a:pt x="531" y="274"/>
                    <a:pt x="531" y="274"/>
                  </a:cubicBezTo>
                  <a:cubicBezTo>
                    <a:pt x="533" y="286"/>
                    <a:pt x="524" y="297"/>
                    <a:pt x="511" y="298"/>
                  </a:cubicBezTo>
                  <a:cubicBezTo>
                    <a:pt x="465" y="302"/>
                    <a:pt x="465" y="302"/>
                    <a:pt x="465" y="302"/>
                  </a:cubicBezTo>
                  <a:cubicBezTo>
                    <a:pt x="462" y="319"/>
                    <a:pt x="457" y="335"/>
                    <a:pt x="450" y="350"/>
                  </a:cubicBezTo>
                  <a:cubicBezTo>
                    <a:pt x="486" y="380"/>
                    <a:pt x="486" y="380"/>
                    <a:pt x="486" y="380"/>
                  </a:cubicBezTo>
                  <a:cubicBezTo>
                    <a:pt x="495" y="388"/>
                    <a:pt x="496" y="402"/>
                    <a:pt x="488" y="411"/>
                  </a:cubicBezTo>
                  <a:cubicBezTo>
                    <a:pt x="448" y="459"/>
                    <a:pt x="448" y="459"/>
                    <a:pt x="448" y="459"/>
                  </a:cubicBezTo>
                  <a:cubicBezTo>
                    <a:pt x="440" y="469"/>
                    <a:pt x="426" y="470"/>
                    <a:pt x="417" y="46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68" y="442"/>
                    <a:pt x="352" y="450"/>
                    <a:pt x="337" y="456"/>
                  </a:cubicBezTo>
                  <a:cubicBezTo>
                    <a:pt x="341" y="502"/>
                    <a:pt x="341" y="502"/>
                    <a:pt x="341" y="502"/>
                  </a:cubicBezTo>
                  <a:cubicBezTo>
                    <a:pt x="342" y="514"/>
                    <a:pt x="333" y="524"/>
                    <a:pt x="321" y="526"/>
                  </a:cubicBezTo>
                  <a:cubicBezTo>
                    <a:pt x="258" y="531"/>
                    <a:pt x="258" y="531"/>
                    <a:pt x="258" y="531"/>
                  </a:cubicBezTo>
                  <a:cubicBezTo>
                    <a:pt x="246" y="532"/>
                    <a:pt x="236" y="523"/>
                    <a:pt x="234" y="511"/>
                  </a:cubicBezTo>
                  <a:cubicBezTo>
                    <a:pt x="230" y="465"/>
                    <a:pt x="230" y="465"/>
                    <a:pt x="230" y="465"/>
                  </a:cubicBezTo>
                  <a:cubicBezTo>
                    <a:pt x="214" y="462"/>
                    <a:pt x="198" y="457"/>
                    <a:pt x="182" y="450"/>
                  </a:cubicBezTo>
                  <a:cubicBezTo>
                    <a:pt x="152" y="485"/>
                    <a:pt x="152" y="485"/>
                    <a:pt x="152" y="485"/>
                  </a:cubicBezTo>
                  <a:cubicBezTo>
                    <a:pt x="145" y="495"/>
                    <a:pt x="131" y="496"/>
                    <a:pt x="121" y="488"/>
                  </a:cubicBezTo>
                  <a:cubicBezTo>
                    <a:pt x="73" y="448"/>
                    <a:pt x="73" y="448"/>
                    <a:pt x="73" y="448"/>
                  </a:cubicBezTo>
                  <a:cubicBezTo>
                    <a:pt x="64" y="440"/>
                    <a:pt x="63" y="426"/>
                    <a:pt x="71" y="417"/>
                  </a:cubicBezTo>
                  <a:cubicBezTo>
                    <a:pt x="100" y="381"/>
                    <a:pt x="100" y="381"/>
                    <a:pt x="100" y="381"/>
                  </a:cubicBezTo>
                  <a:cubicBezTo>
                    <a:pt x="91" y="367"/>
                    <a:pt x="83" y="352"/>
                    <a:pt x="77" y="336"/>
                  </a:cubicBezTo>
                  <a:cubicBezTo>
                    <a:pt x="31" y="340"/>
                    <a:pt x="31" y="340"/>
                    <a:pt x="31" y="340"/>
                  </a:cubicBezTo>
                  <a:cubicBezTo>
                    <a:pt x="19" y="342"/>
                    <a:pt x="8" y="333"/>
                    <a:pt x="7" y="320"/>
                  </a:cubicBezTo>
                  <a:cubicBezTo>
                    <a:pt x="1" y="258"/>
                    <a:pt x="1" y="258"/>
                    <a:pt x="1" y="258"/>
                  </a:cubicBezTo>
                  <a:cubicBezTo>
                    <a:pt x="0" y="246"/>
                    <a:pt x="9" y="235"/>
                    <a:pt x="21" y="234"/>
                  </a:cubicBezTo>
                  <a:cubicBezTo>
                    <a:pt x="68" y="230"/>
                    <a:pt x="68" y="230"/>
                    <a:pt x="68" y="230"/>
                  </a:cubicBezTo>
                  <a:cubicBezTo>
                    <a:pt x="71" y="214"/>
                    <a:pt x="76" y="197"/>
                    <a:pt x="83" y="182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38" y="144"/>
                    <a:pt x="37" y="130"/>
                    <a:pt x="45" y="121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93" y="64"/>
                    <a:pt x="107" y="62"/>
                    <a:pt x="116" y="70"/>
                  </a:cubicBezTo>
                  <a:cubicBezTo>
                    <a:pt x="152" y="100"/>
                    <a:pt x="152" y="100"/>
                    <a:pt x="152" y="100"/>
                  </a:cubicBezTo>
                  <a:cubicBezTo>
                    <a:pt x="166" y="91"/>
                    <a:pt x="181" y="83"/>
                    <a:pt x="196" y="77"/>
                  </a:cubicBezTo>
                  <a:cubicBezTo>
                    <a:pt x="192" y="31"/>
                    <a:pt x="192" y="31"/>
                    <a:pt x="192" y="31"/>
                  </a:cubicBezTo>
                  <a:cubicBezTo>
                    <a:pt x="191" y="19"/>
                    <a:pt x="200" y="8"/>
                    <a:pt x="212" y="7"/>
                  </a:cubicBezTo>
                  <a:cubicBezTo>
                    <a:pt x="275" y="1"/>
                    <a:pt x="275" y="1"/>
                    <a:pt x="275" y="1"/>
                  </a:cubicBezTo>
                  <a:cubicBezTo>
                    <a:pt x="287" y="0"/>
                    <a:pt x="297" y="9"/>
                    <a:pt x="298" y="21"/>
                  </a:cubicBezTo>
                  <a:cubicBezTo>
                    <a:pt x="303" y="68"/>
                    <a:pt x="303" y="68"/>
                    <a:pt x="303" y="68"/>
                  </a:cubicBezTo>
                  <a:cubicBezTo>
                    <a:pt x="319" y="71"/>
                    <a:pt x="335" y="76"/>
                    <a:pt x="350" y="83"/>
                  </a:cubicBezTo>
                  <a:cubicBezTo>
                    <a:pt x="380" y="47"/>
                    <a:pt x="380" y="47"/>
                    <a:pt x="380" y="47"/>
                  </a:cubicBezTo>
                  <a:cubicBezTo>
                    <a:pt x="388" y="38"/>
                    <a:pt x="402" y="36"/>
                    <a:pt x="411" y="44"/>
                  </a:cubicBezTo>
                  <a:cubicBezTo>
                    <a:pt x="460" y="84"/>
                    <a:pt x="460" y="84"/>
                    <a:pt x="460" y="84"/>
                  </a:cubicBezTo>
                  <a:cubicBezTo>
                    <a:pt x="469" y="92"/>
                    <a:pt x="470" y="106"/>
                    <a:pt x="462" y="115"/>
                  </a:cubicBezTo>
                  <a:cubicBezTo>
                    <a:pt x="432" y="152"/>
                    <a:pt x="432" y="152"/>
                    <a:pt x="432" y="152"/>
                  </a:cubicBezTo>
                  <a:close/>
                  <a:moveTo>
                    <a:pt x="331" y="189"/>
                  </a:moveTo>
                  <a:cubicBezTo>
                    <a:pt x="288" y="153"/>
                    <a:pt x="225" y="158"/>
                    <a:pt x="189" y="201"/>
                  </a:cubicBezTo>
                  <a:cubicBezTo>
                    <a:pt x="153" y="244"/>
                    <a:pt x="159" y="308"/>
                    <a:pt x="202" y="344"/>
                  </a:cubicBezTo>
                  <a:cubicBezTo>
                    <a:pt x="244" y="380"/>
                    <a:pt x="308" y="374"/>
                    <a:pt x="344" y="331"/>
                  </a:cubicBezTo>
                  <a:cubicBezTo>
                    <a:pt x="380" y="288"/>
                    <a:pt x="374" y="224"/>
                    <a:pt x="331" y="189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3"/>
            <p:cNvSpPr>
              <a:spLocks noEditPoints="1"/>
            </p:cNvSpPr>
            <p:nvPr/>
          </p:nvSpPr>
          <p:spPr bwMode="auto">
            <a:xfrm>
              <a:off x="3895370" y="3289482"/>
              <a:ext cx="2317441" cy="2311726"/>
            </a:xfrm>
            <a:custGeom>
              <a:avLst/>
              <a:gdLst/>
              <a:ahLst/>
              <a:cxnLst>
                <a:cxn ang="0">
                  <a:pos x="432" y="152"/>
                </a:cxn>
                <a:cxn ang="0">
                  <a:pos x="455" y="196"/>
                </a:cxn>
                <a:cxn ang="0">
                  <a:pos x="502" y="192"/>
                </a:cxn>
                <a:cxn ang="0">
                  <a:pos x="526" y="212"/>
                </a:cxn>
                <a:cxn ang="0">
                  <a:pos x="531" y="274"/>
                </a:cxn>
                <a:cxn ang="0">
                  <a:pos x="511" y="298"/>
                </a:cxn>
                <a:cxn ang="0">
                  <a:pos x="465" y="302"/>
                </a:cxn>
                <a:cxn ang="0">
                  <a:pos x="450" y="350"/>
                </a:cxn>
                <a:cxn ang="0">
                  <a:pos x="486" y="380"/>
                </a:cxn>
                <a:cxn ang="0">
                  <a:pos x="488" y="411"/>
                </a:cxn>
                <a:cxn ang="0">
                  <a:pos x="448" y="459"/>
                </a:cxn>
                <a:cxn ang="0">
                  <a:pos x="417" y="462"/>
                </a:cxn>
                <a:cxn ang="0">
                  <a:pos x="382" y="432"/>
                </a:cxn>
                <a:cxn ang="0">
                  <a:pos x="337" y="456"/>
                </a:cxn>
                <a:cxn ang="0">
                  <a:pos x="341" y="502"/>
                </a:cxn>
                <a:cxn ang="0">
                  <a:pos x="321" y="526"/>
                </a:cxn>
                <a:cxn ang="0">
                  <a:pos x="258" y="531"/>
                </a:cxn>
                <a:cxn ang="0">
                  <a:pos x="234" y="511"/>
                </a:cxn>
                <a:cxn ang="0">
                  <a:pos x="230" y="465"/>
                </a:cxn>
                <a:cxn ang="0">
                  <a:pos x="182" y="450"/>
                </a:cxn>
                <a:cxn ang="0">
                  <a:pos x="152" y="485"/>
                </a:cxn>
                <a:cxn ang="0">
                  <a:pos x="121" y="488"/>
                </a:cxn>
                <a:cxn ang="0">
                  <a:pos x="73" y="448"/>
                </a:cxn>
                <a:cxn ang="0">
                  <a:pos x="71" y="417"/>
                </a:cxn>
                <a:cxn ang="0">
                  <a:pos x="100" y="381"/>
                </a:cxn>
                <a:cxn ang="0">
                  <a:pos x="77" y="336"/>
                </a:cxn>
                <a:cxn ang="0">
                  <a:pos x="31" y="340"/>
                </a:cxn>
                <a:cxn ang="0">
                  <a:pos x="7" y="320"/>
                </a:cxn>
                <a:cxn ang="0">
                  <a:pos x="1" y="258"/>
                </a:cxn>
                <a:cxn ang="0">
                  <a:pos x="21" y="234"/>
                </a:cxn>
                <a:cxn ang="0">
                  <a:pos x="68" y="230"/>
                </a:cxn>
                <a:cxn ang="0">
                  <a:pos x="83" y="182"/>
                </a:cxn>
                <a:cxn ang="0">
                  <a:pos x="47" y="152"/>
                </a:cxn>
                <a:cxn ang="0">
                  <a:pos x="45" y="121"/>
                </a:cxn>
                <a:cxn ang="0">
                  <a:pos x="85" y="73"/>
                </a:cxn>
                <a:cxn ang="0">
                  <a:pos x="116" y="70"/>
                </a:cxn>
                <a:cxn ang="0">
                  <a:pos x="152" y="100"/>
                </a:cxn>
                <a:cxn ang="0">
                  <a:pos x="196" y="77"/>
                </a:cxn>
                <a:cxn ang="0">
                  <a:pos x="192" y="31"/>
                </a:cxn>
                <a:cxn ang="0">
                  <a:pos x="212" y="7"/>
                </a:cxn>
                <a:cxn ang="0">
                  <a:pos x="275" y="1"/>
                </a:cxn>
                <a:cxn ang="0">
                  <a:pos x="298" y="21"/>
                </a:cxn>
                <a:cxn ang="0">
                  <a:pos x="303" y="68"/>
                </a:cxn>
                <a:cxn ang="0">
                  <a:pos x="350" y="83"/>
                </a:cxn>
                <a:cxn ang="0">
                  <a:pos x="380" y="47"/>
                </a:cxn>
                <a:cxn ang="0">
                  <a:pos x="411" y="44"/>
                </a:cxn>
                <a:cxn ang="0">
                  <a:pos x="460" y="84"/>
                </a:cxn>
                <a:cxn ang="0">
                  <a:pos x="462" y="115"/>
                </a:cxn>
                <a:cxn ang="0">
                  <a:pos x="432" y="152"/>
                </a:cxn>
                <a:cxn ang="0">
                  <a:pos x="331" y="189"/>
                </a:cxn>
                <a:cxn ang="0">
                  <a:pos x="189" y="201"/>
                </a:cxn>
                <a:cxn ang="0">
                  <a:pos x="202" y="344"/>
                </a:cxn>
                <a:cxn ang="0">
                  <a:pos x="344" y="331"/>
                </a:cxn>
                <a:cxn ang="0">
                  <a:pos x="331" y="189"/>
                </a:cxn>
              </a:cxnLst>
              <a:rect l="0" t="0" r="r" b="b"/>
              <a:pathLst>
                <a:path w="533" h="532">
                  <a:moveTo>
                    <a:pt x="432" y="152"/>
                  </a:moveTo>
                  <a:cubicBezTo>
                    <a:pt x="442" y="165"/>
                    <a:pt x="450" y="180"/>
                    <a:pt x="455" y="196"/>
                  </a:cubicBezTo>
                  <a:cubicBezTo>
                    <a:pt x="502" y="192"/>
                    <a:pt x="502" y="192"/>
                    <a:pt x="502" y="192"/>
                  </a:cubicBezTo>
                  <a:cubicBezTo>
                    <a:pt x="514" y="191"/>
                    <a:pt x="525" y="200"/>
                    <a:pt x="526" y="212"/>
                  </a:cubicBezTo>
                  <a:cubicBezTo>
                    <a:pt x="531" y="274"/>
                    <a:pt x="531" y="274"/>
                    <a:pt x="531" y="274"/>
                  </a:cubicBezTo>
                  <a:cubicBezTo>
                    <a:pt x="533" y="286"/>
                    <a:pt x="524" y="297"/>
                    <a:pt x="511" y="298"/>
                  </a:cubicBezTo>
                  <a:cubicBezTo>
                    <a:pt x="465" y="302"/>
                    <a:pt x="465" y="302"/>
                    <a:pt x="465" y="302"/>
                  </a:cubicBezTo>
                  <a:cubicBezTo>
                    <a:pt x="462" y="319"/>
                    <a:pt x="457" y="335"/>
                    <a:pt x="450" y="350"/>
                  </a:cubicBezTo>
                  <a:cubicBezTo>
                    <a:pt x="486" y="380"/>
                    <a:pt x="486" y="380"/>
                    <a:pt x="486" y="380"/>
                  </a:cubicBezTo>
                  <a:cubicBezTo>
                    <a:pt x="495" y="388"/>
                    <a:pt x="496" y="402"/>
                    <a:pt x="488" y="411"/>
                  </a:cubicBezTo>
                  <a:cubicBezTo>
                    <a:pt x="448" y="459"/>
                    <a:pt x="448" y="459"/>
                    <a:pt x="448" y="459"/>
                  </a:cubicBezTo>
                  <a:cubicBezTo>
                    <a:pt x="440" y="469"/>
                    <a:pt x="426" y="470"/>
                    <a:pt x="417" y="46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68" y="442"/>
                    <a:pt x="352" y="450"/>
                    <a:pt x="337" y="456"/>
                  </a:cubicBezTo>
                  <a:cubicBezTo>
                    <a:pt x="341" y="502"/>
                    <a:pt x="341" y="502"/>
                    <a:pt x="341" y="502"/>
                  </a:cubicBezTo>
                  <a:cubicBezTo>
                    <a:pt x="342" y="514"/>
                    <a:pt x="333" y="524"/>
                    <a:pt x="321" y="526"/>
                  </a:cubicBezTo>
                  <a:cubicBezTo>
                    <a:pt x="258" y="531"/>
                    <a:pt x="258" y="531"/>
                    <a:pt x="258" y="531"/>
                  </a:cubicBezTo>
                  <a:cubicBezTo>
                    <a:pt x="246" y="532"/>
                    <a:pt x="236" y="523"/>
                    <a:pt x="234" y="511"/>
                  </a:cubicBezTo>
                  <a:cubicBezTo>
                    <a:pt x="230" y="465"/>
                    <a:pt x="230" y="465"/>
                    <a:pt x="230" y="465"/>
                  </a:cubicBezTo>
                  <a:cubicBezTo>
                    <a:pt x="214" y="462"/>
                    <a:pt x="198" y="457"/>
                    <a:pt x="182" y="450"/>
                  </a:cubicBezTo>
                  <a:cubicBezTo>
                    <a:pt x="152" y="485"/>
                    <a:pt x="152" y="485"/>
                    <a:pt x="152" y="485"/>
                  </a:cubicBezTo>
                  <a:cubicBezTo>
                    <a:pt x="145" y="495"/>
                    <a:pt x="131" y="496"/>
                    <a:pt x="121" y="488"/>
                  </a:cubicBezTo>
                  <a:cubicBezTo>
                    <a:pt x="73" y="448"/>
                    <a:pt x="73" y="448"/>
                    <a:pt x="73" y="448"/>
                  </a:cubicBezTo>
                  <a:cubicBezTo>
                    <a:pt x="64" y="440"/>
                    <a:pt x="63" y="426"/>
                    <a:pt x="71" y="417"/>
                  </a:cubicBezTo>
                  <a:cubicBezTo>
                    <a:pt x="100" y="381"/>
                    <a:pt x="100" y="381"/>
                    <a:pt x="100" y="381"/>
                  </a:cubicBezTo>
                  <a:cubicBezTo>
                    <a:pt x="91" y="367"/>
                    <a:pt x="83" y="352"/>
                    <a:pt x="77" y="336"/>
                  </a:cubicBezTo>
                  <a:cubicBezTo>
                    <a:pt x="31" y="340"/>
                    <a:pt x="31" y="340"/>
                    <a:pt x="31" y="340"/>
                  </a:cubicBezTo>
                  <a:cubicBezTo>
                    <a:pt x="19" y="342"/>
                    <a:pt x="8" y="333"/>
                    <a:pt x="7" y="320"/>
                  </a:cubicBezTo>
                  <a:cubicBezTo>
                    <a:pt x="1" y="258"/>
                    <a:pt x="1" y="258"/>
                    <a:pt x="1" y="258"/>
                  </a:cubicBezTo>
                  <a:cubicBezTo>
                    <a:pt x="0" y="246"/>
                    <a:pt x="9" y="235"/>
                    <a:pt x="21" y="234"/>
                  </a:cubicBezTo>
                  <a:cubicBezTo>
                    <a:pt x="68" y="230"/>
                    <a:pt x="68" y="230"/>
                    <a:pt x="68" y="230"/>
                  </a:cubicBezTo>
                  <a:cubicBezTo>
                    <a:pt x="71" y="214"/>
                    <a:pt x="76" y="197"/>
                    <a:pt x="83" y="182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38" y="144"/>
                    <a:pt x="37" y="130"/>
                    <a:pt x="45" y="121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93" y="64"/>
                    <a:pt x="107" y="62"/>
                    <a:pt x="116" y="70"/>
                  </a:cubicBezTo>
                  <a:cubicBezTo>
                    <a:pt x="152" y="100"/>
                    <a:pt x="152" y="100"/>
                    <a:pt x="152" y="100"/>
                  </a:cubicBezTo>
                  <a:cubicBezTo>
                    <a:pt x="166" y="91"/>
                    <a:pt x="181" y="83"/>
                    <a:pt x="196" y="77"/>
                  </a:cubicBezTo>
                  <a:cubicBezTo>
                    <a:pt x="192" y="31"/>
                    <a:pt x="192" y="31"/>
                    <a:pt x="192" y="31"/>
                  </a:cubicBezTo>
                  <a:cubicBezTo>
                    <a:pt x="191" y="19"/>
                    <a:pt x="200" y="8"/>
                    <a:pt x="212" y="7"/>
                  </a:cubicBezTo>
                  <a:cubicBezTo>
                    <a:pt x="275" y="1"/>
                    <a:pt x="275" y="1"/>
                    <a:pt x="275" y="1"/>
                  </a:cubicBezTo>
                  <a:cubicBezTo>
                    <a:pt x="287" y="0"/>
                    <a:pt x="297" y="9"/>
                    <a:pt x="298" y="21"/>
                  </a:cubicBezTo>
                  <a:cubicBezTo>
                    <a:pt x="303" y="68"/>
                    <a:pt x="303" y="68"/>
                    <a:pt x="303" y="68"/>
                  </a:cubicBezTo>
                  <a:cubicBezTo>
                    <a:pt x="319" y="71"/>
                    <a:pt x="335" y="76"/>
                    <a:pt x="350" y="83"/>
                  </a:cubicBezTo>
                  <a:cubicBezTo>
                    <a:pt x="380" y="47"/>
                    <a:pt x="380" y="47"/>
                    <a:pt x="380" y="47"/>
                  </a:cubicBezTo>
                  <a:cubicBezTo>
                    <a:pt x="388" y="38"/>
                    <a:pt x="402" y="36"/>
                    <a:pt x="411" y="44"/>
                  </a:cubicBezTo>
                  <a:cubicBezTo>
                    <a:pt x="460" y="84"/>
                    <a:pt x="460" y="84"/>
                    <a:pt x="460" y="84"/>
                  </a:cubicBezTo>
                  <a:cubicBezTo>
                    <a:pt x="469" y="92"/>
                    <a:pt x="470" y="106"/>
                    <a:pt x="462" y="115"/>
                  </a:cubicBezTo>
                  <a:cubicBezTo>
                    <a:pt x="432" y="152"/>
                    <a:pt x="432" y="152"/>
                    <a:pt x="432" y="152"/>
                  </a:cubicBezTo>
                  <a:close/>
                  <a:moveTo>
                    <a:pt x="331" y="189"/>
                  </a:moveTo>
                  <a:cubicBezTo>
                    <a:pt x="288" y="153"/>
                    <a:pt x="225" y="158"/>
                    <a:pt x="189" y="201"/>
                  </a:cubicBezTo>
                  <a:cubicBezTo>
                    <a:pt x="153" y="244"/>
                    <a:pt x="159" y="308"/>
                    <a:pt x="202" y="344"/>
                  </a:cubicBezTo>
                  <a:cubicBezTo>
                    <a:pt x="244" y="380"/>
                    <a:pt x="308" y="374"/>
                    <a:pt x="344" y="331"/>
                  </a:cubicBezTo>
                  <a:cubicBezTo>
                    <a:pt x="380" y="288"/>
                    <a:pt x="374" y="224"/>
                    <a:pt x="331" y="18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930772" y="2280495"/>
            <a:ext cx="2206468" cy="4770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latin typeface="+mj-lt"/>
              </a:rPr>
              <a:t>RATINGS</a:t>
            </a:r>
            <a:endParaRPr lang="en-US" sz="2500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9473" y="2180193"/>
            <a:ext cx="160041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Recommender</a:t>
            </a:r>
          </a:p>
          <a:p>
            <a:pPr algn="ctr"/>
            <a:r>
              <a:rPr lang="en-US" b="1" dirty="0" smtClean="0">
                <a:latin typeface="+mj-lt"/>
              </a:rPr>
              <a:t>Algorithm</a:t>
            </a:r>
            <a:endParaRPr lang="en-US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55328" y="4009564"/>
            <a:ext cx="1674355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+mj-lt"/>
              </a:rPr>
              <a:t>SENTIMENT</a:t>
            </a:r>
            <a:r>
              <a:rPr lang="en-US" sz="2200" dirty="0" smtClean="0">
                <a:latin typeface="+mj-lt"/>
              </a:rPr>
              <a:t> Detection &amp;</a:t>
            </a:r>
          </a:p>
          <a:p>
            <a:pPr algn="ctr"/>
            <a:r>
              <a:rPr lang="en-US" sz="2200" b="1" dirty="0" smtClean="0">
                <a:latin typeface="+mj-lt"/>
              </a:rPr>
              <a:t>SCORES</a:t>
            </a:r>
            <a:endParaRPr lang="en-US" sz="2200" b="1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50052" y="4323880"/>
            <a:ext cx="94451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Reviews</a:t>
            </a:r>
            <a:endParaRPr lang="en-US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5400" y="3810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+mj-lt"/>
                <a:cs typeface="Arial" pitchFamily="34" charset="0"/>
              </a:rPr>
              <a:t>Techniques Used in the Literature</a:t>
            </a:r>
            <a:endParaRPr lang="en-US" sz="3000" dirty="0">
              <a:latin typeface="+mj-lt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29682" y="3502049"/>
            <a:ext cx="34751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Lexicon-based Approach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169" y="2742223"/>
            <a:ext cx="2003308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Used in 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collaborative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 recommendation</a:t>
            </a:r>
            <a:endParaRPr lang="en-US" sz="2000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51641" y="1076653"/>
            <a:ext cx="2644559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recommenderlab</a:t>
            </a:r>
            <a:r>
              <a:rPr lang="en-US" sz="20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for R</a:t>
            </a:r>
            <a:endParaRPr lang="en-US" sz="20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17060" y="2636533"/>
            <a:ext cx="107535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C00000"/>
                </a:solidFill>
                <a:latin typeface="+mj-lt"/>
              </a:rPr>
              <a:t>UBCF</a:t>
            </a:r>
            <a:endParaRPr lang="en-US" sz="2400" b="1" i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29240" y="1442502"/>
            <a:ext cx="2797085" cy="163121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accent2"/>
                </a:solidFill>
                <a:latin typeface="+mj-lt"/>
              </a:rPr>
              <a:t>Sampling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accent2"/>
                </a:solidFill>
                <a:latin typeface="+mj-lt"/>
              </a:rPr>
              <a:t>Top 5 list (highest Predictions)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accent2"/>
                </a:solidFill>
                <a:latin typeface="+mj-lt"/>
              </a:rPr>
              <a:t>Prediction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accent2"/>
                </a:solidFill>
                <a:latin typeface="+mj-lt"/>
              </a:rPr>
              <a:t>RMSE &amp; </a:t>
            </a:r>
            <a:br>
              <a:rPr lang="en-US" sz="1600" i="1" dirty="0" smtClean="0">
                <a:solidFill>
                  <a:schemeClr val="accent2"/>
                </a:solidFill>
                <a:latin typeface="+mj-lt"/>
              </a:rPr>
            </a:br>
            <a:r>
              <a:rPr lang="en-US" sz="1600" i="1" dirty="0" smtClean="0">
                <a:solidFill>
                  <a:schemeClr val="accent2"/>
                </a:solidFill>
                <a:latin typeface="+mj-lt"/>
              </a:rPr>
              <a:t>Confusion Matrix</a:t>
            </a:r>
            <a:endParaRPr lang="en-US" sz="1600" i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88125" y="118645"/>
            <a:ext cx="8382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accent2"/>
                </a:solidFill>
                <a:latin typeface="+mj-lt"/>
              </a:rPr>
              <a:t>CRAB 2011</a:t>
            </a:r>
            <a:endParaRPr lang="en-US" sz="1200" i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169" y="118645"/>
            <a:ext cx="172088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Content-based Rec.</a:t>
            </a:r>
            <a:br>
              <a:rPr lang="en-US" sz="1200" i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</a:br>
            <a:r>
              <a:rPr lang="en-US" sz="1200" i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Knowledge-based Rec. </a:t>
            </a:r>
            <a:br>
              <a:rPr lang="en-US" sz="1200" i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</a:br>
            <a:r>
              <a:rPr lang="en-US" sz="1200" i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Hybrid Approach</a:t>
            </a:r>
            <a:endParaRPr lang="en-US" sz="1200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51225" y="3816221"/>
            <a:ext cx="3475100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accent4"/>
                </a:solidFill>
                <a:latin typeface="+mj-lt"/>
              </a:rPr>
              <a:t>Common words and emoticons with sentiment attached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accent4"/>
                </a:solidFill>
                <a:latin typeface="+mj-lt"/>
              </a:rPr>
              <a:t>Each element from lexicon detected in text delivers a score which is added to the total.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51225" y="6110157"/>
            <a:ext cx="347510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accent4"/>
                </a:solidFill>
                <a:latin typeface="+mj-lt"/>
              </a:rPr>
              <a:t>Supervised Learning (i.e.: domain specific)</a:t>
            </a:r>
          </a:p>
          <a:p>
            <a:pPr algn="r"/>
            <a:r>
              <a:rPr lang="en-US" sz="1200" i="1" dirty="0">
                <a:solidFill>
                  <a:schemeClr val="accent4"/>
                </a:solidFill>
                <a:latin typeface="+mj-lt"/>
              </a:rPr>
              <a:t>U</a:t>
            </a:r>
            <a:r>
              <a:rPr lang="en-US" sz="1200" i="1" dirty="0" smtClean="0">
                <a:solidFill>
                  <a:schemeClr val="accent4"/>
                </a:solidFill>
                <a:latin typeface="+mj-lt"/>
              </a:rPr>
              <a:t>nsupervised learning (clustering)</a:t>
            </a:r>
          </a:p>
          <a:p>
            <a:pPr algn="r"/>
            <a:r>
              <a:rPr lang="en-US" sz="1200" i="1" dirty="0" smtClean="0">
                <a:solidFill>
                  <a:schemeClr val="accent4"/>
                </a:solidFill>
                <a:latin typeface="+mj-lt"/>
              </a:rPr>
              <a:t>Hybrid Approach</a:t>
            </a:r>
            <a:endParaRPr lang="en-US" sz="1200" i="1" dirty="0">
              <a:solidFill>
                <a:schemeClr val="accent4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295400" y="421565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kern="0" dirty="0" smtClean="0"/>
              <a:t>Presentation Outline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39340" y="2112515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09807" y="2103734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47807" y="2959403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09807" y="2959403"/>
            <a:ext cx="792272" cy="618141"/>
          </a:xfrm>
          <a:prstGeom prst="rect">
            <a:avLst/>
          </a:prstGeom>
          <a:solidFill>
            <a:srgbClr val="00B415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39340" y="3803996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09807" y="3813396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39340" y="4660867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09807" y="4660867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39340" y="1256844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29782" y="1312108"/>
            <a:ext cx="4421809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Problem Definition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1580" y="1248065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93339" y="2190549"/>
            <a:ext cx="4567583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Techniques Used in the Literature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29782" y="3861259"/>
            <a:ext cx="4494695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Methodology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29782" y="4718130"/>
            <a:ext cx="4203147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Results and Discussion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9782" y="3016666"/>
            <a:ext cx="4567583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Dataset Description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09807" y="5508338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6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39340" y="5508338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29782" y="5586373"/>
            <a:ext cx="4421809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4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666"/>
            <a:ext cx="9144000" cy="5486400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537933" y="631192"/>
            <a:ext cx="5374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0" dirty="0" smtClean="0">
                <a:ea typeface="굴림" charset="-127"/>
                <a:cs typeface="Arial" pitchFamily="34" charset="0"/>
              </a:rPr>
              <a:t>Dataset Description</a:t>
            </a:r>
            <a:endParaRPr lang="en-US" sz="3000" dirty="0">
              <a:cs typeface="Arial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7933" y="1371600"/>
            <a:ext cx="799646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295400" y="421565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kern="0" dirty="0" smtClean="0"/>
              <a:t>Presentation Outline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39340" y="2112515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09807" y="2103734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47807" y="2959403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09807" y="2959403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39340" y="3803996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09807" y="3813396"/>
            <a:ext cx="792272" cy="618141"/>
          </a:xfrm>
          <a:prstGeom prst="rect">
            <a:avLst/>
          </a:prstGeom>
          <a:solidFill>
            <a:srgbClr val="00B415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39340" y="4660867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09807" y="4660867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39340" y="1256844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29782" y="1312108"/>
            <a:ext cx="4421809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Problem Definition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1580" y="1248065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93339" y="2190549"/>
            <a:ext cx="4567583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Techniques Used in the Literature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29782" y="3861259"/>
            <a:ext cx="4494695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Methodology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29782" y="4718130"/>
            <a:ext cx="4203147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Results and Discussion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9782" y="3016666"/>
            <a:ext cx="4567583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Dataset Description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09807" y="5508338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6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39340" y="5508338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29782" y="5586373"/>
            <a:ext cx="4421809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2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Другая 06">
      <a:dk1>
        <a:srgbClr val="262626"/>
      </a:dk1>
      <a:lt1>
        <a:sysClr val="window" lastClr="FFFFFF"/>
      </a:lt1>
      <a:dk2>
        <a:srgbClr val="5B6973"/>
      </a:dk2>
      <a:lt2>
        <a:srgbClr val="E7ECED"/>
      </a:lt2>
      <a:accent1>
        <a:srgbClr val="5DB21E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Office Theme">
  <a:themeElements>
    <a:clrScheme name="Другая 06">
      <a:dk1>
        <a:srgbClr val="262626"/>
      </a:dk1>
      <a:lt1>
        <a:sysClr val="window" lastClr="FFFFFF"/>
      </a:lt1>
      <a:dk2>
        <a:srgbClr val="5B6973"/>
      </a:dk2>
      <a:lt2>
        <a:srgbClr val="E7ECED"/>
      </a:lt2>
      <a:accent1>
        <a:srgbClr val="5DB21E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3688</TotalTime>
  <Words>590</Words>
  <Application>Microsoft Office PowerPoint</Application>
  <PresentationFormat>On-screen Show (4:3)</PresentationFormat>
  <Paragraphs>195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굴림</vt:lpstr>
      <vt:lpstr>1_Office Theme</vt:lpstr>
      <vt:lpstr>21_Office Theme</vt:lpstr>
      <vt:lpstr>Reaching beyond the Stars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Luc Duff</cp:lastModifiedBy>
  <cp:revision>288</cp:revision>
  <dcterms:created xsi:type="dcterms:W3CDTF">2012-04-26T17:06:14Z</dcterms:created>
  <dcterms:modified xsi:type="dcterms:W3CDTF">2015-12-05T20:46:47Z</dcterms:modified>
</cp:coreProperties>
</file>