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73" r:id="rId5"/>
    <p:sldId id="261" r:id="rId6"/>
    <p:sldId id="274" r:id="rId7"/>
    <p:sldId id="262" r:id="rId8"/>
    <p:sldId id="263" r:id="rId9"/>
    <p:sldId id="275" r:id="rId10"/>
    <p:sldId id="276" r:id="rId11"/>
    <p:sldId id="277" r:id="rId12"/>
    <p:sldId id="264" r:id="rId13"/>
    <p:sldId id="279" r:id="rId14"/>
    <p:sldId id="280" r:id="rId15"/>
    <p:sldId id="268" r:id="rId16"/>
    <p:sldId id="269" r:id="rId17"/>
    <p:sldId id="270" r:id="rId18"/>
    <p:sldId id="271" r:id="rId19"/>
    <p:sldId id="265" r:id="rId20"/>
    <p:sldId id="266" r:id="rId21"/>
    <p:sldId id="282" r:id="rId22"/>
    <p:sldId id="281" r:id="rId23"/>
    <p:sldId id="283" r:id="rId24"/>
    <p:sldId id="267" r:id="rId25"/>
    <p:sldId id="272" r:id="rId26"/>
    <p:sldId id="284" r:id="rId27"/>
    <p:sldId id="285" r:id="rId28"/>
    <p:sldId id="286" r:id="rId29"/>
    <p:sldId id="287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B3B"/>
    <a:srgbClr val="3A5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6343" autoAdjust="0"/>
  </p:normalViewPr>
  <p:slideViewPr>
    <p:cSldViewPr snapToGrid="0">
      <p:cViewPr varScale="1">
        <p:scale>
          <a:sx n="53" d="100"/>
          <a:sy n="53" d="100"/>
        </p:scale>
        <p:origin x="68" y="1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24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68486-ABBC-4DAE-8470-BA0AEF6FBE91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2021-06-10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92C2A-0033-47F1-8D24-D4CBB925E797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227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1411FC4-CD9A-453B-A903-5858759FDE49}" type="datetimeFigureOut">
              <a:rPr lang="ko-KR" altLang="en-US" smtClean="0"/>
              <a:pPr/>
              <a:t>2021-06-10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81C7A01-ACCC-48AC-8094-BBADA5BF03E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07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</a:t>
            </a:r>
            <a:r>
              <a:rPr lang="en-US" altLang="ko-KR" dirty="0" err="1"/>
              <a:t>CycleGAN</a:t>
            </a:r>
            <a:r>
              <a:rPr lang="en-US" altLang="ko-KR" dirty="0"/>
              <a:t> </a:t>
            </a:r>
            <a:r>
              <a:rPr lang="ko-KR" altLang="en-US" dirty="0"/>
              <a:t>발표를 맡게 된 김기환입니다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한양대학교 </a:t>
            </a:r>
            <a:r>
              <a:rPr lang="ko-KR" altLang="en-US" dirty="0" err="1"/>
              <a:t>컴퓨터소프트웨어학부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학년이고 인공지능 관련 공부를 하고 싶어 이 스터디에 이번에 참여하게 되었습니다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9721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학습이 진행되면서 </a:t>
            </a:r>
            <a:r>
              <a:rPr lang="en-US" altLang="ko-KR" dirty="0"/>
              <a:t>Generator</a:t>
            </a:r>
            <a:r>
              <a:rPr lang="ko-KR" altLang="en-US" dirty="0"/>
              <a:t>는 점점 어느 정도 진짜 데이터를 </a:t>
            </a:r>
            <a:r>
              <a:rPr lang="ko-KR" altLang="en-US" dirty="0" err="1"/>
              <a:t>닮아가기</a:t>
            </a:r>
            <a:r>
              <a:rPr lang="ko-KR" altLang="en-US" dirty="0"/>
              <a:t> 시작합니다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38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학습이 잘 진행되었다면</a:t>
            </a:r>
            <a:r>
              <a:rPr lang="en-US" altLang="ko-KR" dirty="0"/>
              <a:t>, Generator</a:t>
            </a:r>
            <a:r>
              <a:rPr lang="ko-KR" altLang="en-US" dirty="0"/>
              <a:t>는 진짜 데이터와 같은 가짜 데이터를 만들어 내게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Discriminator</a:t>
            </a:r>
            <a:r>
              <a:rPr lang="ko-KR" altLang="en-US" dirty="0"/>
              <a:t>는 받은 데이터가 가짜인지 진짜인지 판단하지 </a:t>
            </a:r>
            <a:r>
              <a:rPr lang="ko-KR" altLang="en-US" dirty="0" err="1"/>
              <a:t>못하게됩니다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36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668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02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순서를 </a:t>
            </a:r>
            <a:r>
              <a:rPr lang="ko-KR" altLang="en-US" dirty="0" err="1"/>
              <a:t>설명드리면</a:t>
            </a:r>
            <a:r>
              <a:rPr lang="en-US" altLang="ko-KR" dirty="0"/>
              <a:t>, </a:t>
            </a:r>
            <a:r>
              <a:rPr lang="en-US" altLang="ko-KR" dirty="0" err="1"/>
              <a:t>CycleGAN</a:t>
            </a:r>
            <a:r>
              <a:rPr lang="ko-KR" altLang="en-US" dirty="0"/>
              <a:t>의 기본 이론이 되는 </a:t>
            </a:r>
            <a:r>
              <a:rPr lang="en-US" altLang="ko-KR" dirty="0"/>
              <a:t>GAN, </a:t>
            </a:r>
            <a:r>
              <a:rPr lang="ko-KR" altLang="en-US" dirty="0"/>
              <a:t>그리고 </a:t>
            </a:r>
            <a:r>
              <a:rPr lang="en-US" altLang="ko-KR" dirty="0" err="1"/>
              <a:t>CycleGAN</a:t>
            </a:r>
            <a:r>
              <a:rPr lang="ko-KR" altLang="en-US" dirty="0"/>
              <a:t>과 밀접한 관련이 있는 </a:t>
            </a:r>
            <a:r>
              <a:rPr lang="en-US" altLang="ko-KR" dirty="0"/>
              <a:t>pix2pix</a:t>
            </a:r>
            <a:r>
              <a:rPr lang="ko-KR" altLang="en-US" dirty="0"/>
              <a:t>에 대해 설명을 먼저 드리고</a:t>
            </a:r>
            <a:r>
              <a:rPr lang="en-US" altLang="ko-KR" dirty="0"/>
              <a:t>, </a:t>
            </a:r>
            <a:r>
              <a:rPr lang="en-US" altLang="ko-KR" dirty="0" err="1"/>
              <a:t>CycleGAN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41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확률 분포는 확률 변수 </a:t>
            </a:r>
            <a:r>
              <a:rPr lang="en-US" altLang="ko-KR" dirty="0"/>
              <a:t>X</a:t>
            </a:r>
            <a:r>
              <a:rPr lang="ko-KR" altLang="en-US" dirty="0"/>
              <a:t>가 특정한 값을 가질 확률을 나타내는 함수를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주사위 던지기를 예를 들면</a:t>
            </a:r>
            <a:r>
              <a:rPr lang="en-US" altLang="ko-KR" dirty="0"/>
              <a:t>, </a:t>
            </a:r>
            <a:r>
              <a:rPr lang="ko-KR" altLang="en-US" dirty="0"/>
              <a:t>확률 변수 </a:t>
            </a:r>
            <a:r>
              <a:rPr lang="en-US" altLang="ko-KR" dirty="0"/>
              <a:t>X</a:t>
            </a:r>
            <a:r>
              <a:rPr lang="ko-KR" altLang="en-US" dirty="0"/>
              <a:t>는 나올 수 있는 값인 </a:t>
            </a:r>
            <a:r>
              <a:rPr lang="en-US" altLang="ko-KR" dirty="0"/>
              <a:t>1, 2, 3, 4, 5, 6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확률 분포 함수는 </a:t>
            </a:r>
            <a:r>
              <a:rPr lang="en-US" altLang="ko-KR" dirty="0"/>
              <a:t>f(x) = 1/6</a:t>
            </a:r>
            <a:r>
              <a:rPr lang="ko-KR" altLang="en-US" dirty="0"/>
              <a:t>이라고 생각하면 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53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이 특정한 값을 셀 수 있을 때 우리는 이것을 이산 확률 분포로 생각하고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셀 수 없을 때는 연속 확률 분포로 생각합니다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49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확률 변수가 하나가 아니라 </a:t>
            </a:r>
            <a:r>
              <a:rPr lang="en-US" altLang="ko-KR" dirty="0"/>
              <a:t>2</a:t>
            </a:r>
            <a:r>
              <a:rPr lang="ko-KR" altLang="en-US" dirty="0"/>
              <a:t>개 이상으로 여러 개가 된다면 이것은 </a:t>
            </a:r>
            <a:r>
              <a:rPr lang="ko-KR" altLang="en-US" dirty="0" err="1"/>
              <a:t>다변수</a:t>
            </a:r>
            <a:r>
              <a:rPr lang="ko-KR" altLang="en-US" dirty="0"/>
              <a:t> 확률 분포로 생각할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이전에는 하나의 확률 변수</a:t>
            </a:r>
            <a:r>
              <a:rPr lang="en-US" altLang="ko-KR" dirty="0"/>
              <a:t>X</a:t>
            </a:r>
            <a:r>
              <a:rPr lang="ko-KR" altLang="en-US" dirty="0"/>
              <a:t>에 대한 </a:t>
            </a:r>
            <a:r>
              <a:rPr lang="ko-KR" altLang="en-US" dirty="0" err="1"/>
              <a:t>확률값을</a:t>
            </a:r>
            <a:r>
              <a:rPr lang="ko-KR" altLang="en-US" dirty="0"/>
              <a:t> 생각했다면</a:t>
            </a:r>
            <a:r>
              <a:rPr lang="en-US" altLang="ko-KR" dirty="0"/>
              <a:t>, </a:t>
            </a:r>
            <a:r>
              <a:rPr lang="ko-KR" altLang="en-US" dirty="0"/>
              <a:t>이제 </a:t>
            </a:r>
            <a:r>
              <a:rPr lang="en-US" altLang="ko-KR" dirty="0"/>
              <a:t>X</a:t>
            </a:r>
            <a:r>
              <a:rPr lang="ko-KR" altLang="en-US" dirty="0"/>
              <a:t>뿐만 아니라 </a:t>
            </a:r>
            <a:r>
              <a:rPr lang="en-US" altLang="ko-KR" dirty="0"/>
              <a:t>X, Y, Z </a:t>
            </a:r>
            <a:r>
              <a:rPr lang="ko-KR" altLang="en-US" dirty="0"/>
              <a:t>등 </a:t>
            </a:r>
            <a:r>
              <a:rPr lang="en-US" altLang="ko-KR" dirty="0"/>
              <a:t>2</a:t>
            </a:r>
            <a:r>
              <a:rPr lang="ko-KR" altLang="en-US" dirty="0"/>
              <a:t>개 이상의 입력에 대한 확률을 계산하는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7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 이미지 데이터는 사실 </a:t>
            </a:r>
            <a:r>
              <a:rPr lang="en-US" altLang="ko-KR" dirty="0"/>
              <a:t>RGBA </a:t>
            </a:r>
            <a:r>
              <a:rPr lang="ko-KR" altLang="en-US" dirty="0" err="1"/>
              <a:t>튜플</a:t>
            </a:r>
            <a:r>
              <a:rPr lang="ko-KR" altLang="en-US" dirty="0"/>
              <a:t> 값으로 이루어진 하나의 큰 변수 덩어리로 이해할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그렇기 때문에 이미지 데이터를 이용해 확률 값을 구하는 것이 가능한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170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은 생성 모델 종류 중 하나입니다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 모델이란 주어진 데이터를 학습하여 학습 데이터의 분포와 유사한 데이터를 생성하는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원하는 이미지를 만들어 내거나 변환 할 수 있는 능력을 가진 모델이라고 생각하면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06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은 </a:t>
            </a:r>
            <a:r>
              <a:rPr lang="en-US" altLang="ko-KR" dirty="0"/>
              <a:t>Generator</a:t>
            </a:r>
            <a:r>
              <a:rPr lang="ko-KR" altLang="en-US" dirty="0"/>
              <a:t>와 </a:t>
            </a:r>
            <a:r>
              <a:rPr lang="en-US" altLang="ko-KR" dirty="0"/>
              <a:t>Discriminator</a:t>
            </a:r>
            <a:r>
              <a:rPr lang="ko-KR" altLang="en-US" dirty="0"/>
              <a:t>로 구성됩니다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는 가짜 데이터를 만들어냅니다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Generator</a:t>
            </a:r>
            <a:r>
              <a:rPr lang="ko-KR" altLang="en-US" dirty="0"/>
              <a:t>의 목적은 가짜 데이터를 </a:t>
            </a:r>
            <a:r>
              <a:rPr lang="en-US" altLang="ko-KR" dirty="0"/>
              <a:t>Discriminator</a:t>
            </a:r>
            <a:r>
              <a:rPr lang="ko-KR" altLang="en-US" dirty="0"/>
              <a:t>가 진짜라고 생각하도록 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Discriminator</a:t>
            </a:r>
            <a:r>
              <a:rPr lang="ko-KR" altLang="en-US" dirty="0"/>
              <a:t>는 가짜 데이터와 진짜 데이터를 구분합니다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</a:t>
            </a:r>
            <a:r>
              <a:rPr lang="en-US" altLang="ko-KR" dirty="0"/>
              <a:t>Discriminator</a:t>
            </a:r>
            <a:r>
              <a:rPr lang="ko-KR" altLang="en-US" dirty="0"/>
              <a:t>는 데이터의 진위 여부를 잘 판단하여 </a:t>
            </a:r>
            <a:r>
              <a:rPr lang="en-US" altLang="ko-KR" dirty="0"/>
              <a:t>Generator</a:t>
            </a:r>
            <a:r>
              <a:rPr lang="ko-KR" altLang="en-US" dirty="0"/>
              <a:t>에게 </a:t>
            </a:r>
            <a:r>
              <a:rPr lang="ko-KR" altLang="en-US" dirty="0" err="1"/>
              <a:t>패널티를</a:t>
            </a:r>
            <a:r>
              <a:rPr lang="ko-KR" altLang="en-US" dirty="0"/>
              <a:t> 부과하는 것이 목적입니다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609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학습 과정에 따라서 </a:t>
            </a:r>
            <a:r>
              <a:rPr lang="en-US" altLang="ko-KR" dirty="0"/>
              <a:t>Generator</a:t>
            </a:r>
            <a:r>
              <a:rPr lang="ko-KR" altLang="en-US" dirty="0"/>
              <a:t>가 생성하는 </a:t>
            </a:r>
            <a:r>
              <a:rPr lang="en-US" altLang="ko-KR" dirty="0"/>
              <a:t>sample</a:t>
            </a:r>
            <a:r>
              <a:rPr lang="ko-KR" altLang="en-US" dirty="0"/>
              <a:t>들을 그림으로 보여드리면</a:t>
            </a:r>
          </a:p>
          <a:p>
            <a:endParaRPr lang="ko-KR" altLang="en-US" dirty="0"/>
          </a:p>
          <a:p>
            <a:r>
              <a:rPr lang="ko-KR" altLang="en-US" dirty="0"/>
              <a:t>학습 초반에는 </a:t>
            </a:r>
            <a:r>
              <a:rPr lang="en-US" altLang="ko-KR" dirty="0"/>
              <a:t>Generator</a:t>
            </a:r>
            <a:r>
              <a:rPr lang="ko-KR" altLang="en-US" dirty="0"/>
              <a:t>가 조잡한 가짜 데이터를 만들어내고 </a:t>
            </a:r>
            <a:r>
              <a:rPr lang="en-US" altLang="ko-KR" dirty="0"/>
              <a:t>Discriminator</a:t>
            </a:r>
            <a:r>
              <a:rPr lang="ko-KR" altLang="en-US" dirty="0"/>
              <a:t>는 손쉽게 이를 구별합니다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7A01-ACCC-48AC-8094-BBADA5BF03E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04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98C84-62D7-4A84-ADBE-F6AA6650C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8B266-BA27-4D45-BCFF-7D22ACAD9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1B834-7EEA-4473-B3AB-61F63929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4F8E-7A1A-43FD-B15C-C0814EB13C3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6F4544-2D5F-4393-A6D3-76D4FDDA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E00FE-9BC3-4371-BEE2-974ECDB6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338D-2B1F-4C19-8222-4FDE3C55D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352617" y="6387291"/>
            <a:ext cx="4273171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86404" y="3989119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6404" y="4299115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86404" y="4611730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86404" y="4923517"/>
            <a:ext cx="21234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8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58AD-D3D6-428D-BE00-A050F5F9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EB0AB-79C1-4FA2-8684-62235383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9405C-42D6-49C1-A520-5DF087B2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4F8E-7A1A-43FD-B15C-C0814EB13C3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EF24B-CD26-4E9F-85C5-05B4C176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EE03D-A3E0-4563-995F-B612DCE9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338D-2B1F-4C19-8222-4FDE3C55D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486404" y="3434686"/>
            <a:ext cx="11208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416079" y="246743"/>
            <a:ext cx="11117943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06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입니다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2021-06-10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86404" y="547859"/>
            <a:ext cx="11208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91067" y="571500"/>
            <a:ext cx="11192933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244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74139-C8D4-4E44-8E02-B94E8DAA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4F8E-7A1A-43FD-B15C-C0814EB13C3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21B69-B911-4478-89BB-A7129EDA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C5534-C2A7-4B27-BF61-8AFBD67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F338D-2B1F-4C19-8222-4FDE3C55D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2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67BDB8-3F2C-4FA7-A7AA-40559C23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922D3-8278-40F8-9B0C-1A3D91440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5FA61-1297-47CA-981E-504E121BE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fld id="{85124F8E-7A1A-43FD-B15C-C0814EB13C3B}" type="datetimeFigureOut">
              <a:rPr lang="en-US" smtClean="0"/>
              <a:pPr/>
              <a:t>6/10/2021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435C2-7C6A-46F4-9D92-AF353F328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26487-211D-4777-9089-F38386FFB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</a:defRPr>
            </a:lvl1pPr>
          </a:lstStyle>
          <a:p>
            <a:fld id="{C7AF338D-2B1F-4C19-8222-4FDE3C55DF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0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62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2" Type="http://schemas.openxmlformats.org/officeDocument/2006/relationships/image" Target="../media/image5.jpe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6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10593" TargetMode="External"/><Relationship Id="rId2" Type="http://schemas.openxmlformats.org/officeDocument/2006/relationships/hyperlink" Target="https://arxiv.org/pdf/1406.2661v1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junyanz/CycleGAN" TargetMode="External"/><Relationship Id="rId4" Type="http://schemas.openxmlformats.org/officeDocument/2006/relationships/hyperlink" Target="https://junyanz.github.io/CycleGA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80B3669-A256-4D58-A358-F5321D4A6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079" y="199851"/>
            <a:ext cx="11117943" cy="1851478"/>
          </a:xfrm>
        </p:spPr>
        <p:txBody>
          <a:bodyPr/>
          <a:lstStyle/>
          <a:p>
            <a:r>
              <a:rPr lang="en-US" altLang="ko-KR" dirty="0"/>
              <a:t>Hello, </a:t>
            </a:r>
            <a:r>
              <a:rPr lang="en-US" altLang="ko-KR" dirty="0" err="1"/>
              <a:t>CycleGAN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E00353E-5220-471C-86C7-B1DBEA4AF0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29353" y="3705806"/>
            <a:ext cx="3321047" cy="483809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B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김기환</a:t>
            </a:r>
            <a:endParaRPr 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59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430DD-34CF-42BF-8EF8-78A1A0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Generative Adversarial Networks (GAN)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AF6B-4BC0-424D-899B-6509C935A7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2775" y="1858876"/>
            <a:ext cx="10515600" cy="4351338"/>
          </a:xfrm>
        </p:spPr>
        <p:txBody>
          <a:bodyPr/>
          <a:lstStyle/>
          <a:p>
            <a:r>
              <a:rPr lang="ko-KR" altLang="en-US" dirty="0"/>
              <a:t>학습이 진행되면서</a:t>
            </a:r>
            <a:r>
              <a:rPr lang="en-US" altLang="ko-KR" dirty="0"/>
              <a:t>..</a:t>
            </a:r>
          </a:p>
          <a:p>
            <a:pPr lvl="1"/>
            <a:r>
              <a:rPr lang="en-US" altLang="ko-KR" dirty="0"/>
              <a:t>Generator</a:t>
            </a:r>
            <a:r>
              <a:rPr lang="ko-KR" altLang="en-US" dirty="0"/>
              <a:t>는 실제 데이터를 어느 정도 구현합니다</a:t>
            </a:r>
            <a:r>
              <a:rPr lang="en-US" altLang="ko-KR" dirty="0"/>
              <a:t>.</a:t>
            </a:r>
          </a:p>
        </p:txBody>
      </p:sp>
      <p:sp>
        <p:nvSpPr>
          <p:cNvPr id="5" name="AutoShape 4" descr="Three columns are labeled 'Generated Data', 'Discriminator', and&#10;          Real Data'. Under 'Generated Data' a blue rectangle contains&#10;          a squiggle and a circle. The rectangle is the&#10;          generator's first, bad attempt&#10;          to draw a dollar bill. Under 'Real Data' there's a picture of a real&#10;          ten dollar bill. Under 'Discriminator' are the words 'FAKE' and&#10;          'REAL'. An arrow points from the word 'FAKE' to the picture under&#10;          'Generated Data'. Another arrow points from the word 'REAL' to the&#10;          picture under 'Real Data'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10" descr="This image adds a new row under the 'Generated Data', 'Discriminator',&#10;          and 'Real Data' headings in the previous image. Under 'Generated Data'&#10;          there is a green rectangle with the number 10 in the upper left corner&#10;          and a simple drawing of a face. Under 'Real Data' there's a picture of&#10;          a real 100 dollar bill. Under 'Discriminator' is the word 'FAKE' with&#10;          an arrow pointing to the picture under 'Generated Data' and the word&#10;          'REAL' with an arrow pointing to the picture under 'Real Data'.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687" y="4193651"/>
            <a:ext cx="7881692" cy="117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8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430DD-34CF-42BF-8EF8-78A1A0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AF6B-4BC0-424D-899B-6509C935A7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375" y="1875502"/>
            <a:ext cx="10515600" cy="4351338"/>
          </a:xfrm>
        </p:spPr>
        <p:txBody>
          <a:bodyPr/>
          <a:lstStyle/>
          <a:p>
            <a:r>
              <a:rPr lang="ko-KR" altLang="en-US" dirty="0"/>
              <a:t>학습이 끝날 즈음에</a:t>
            </a:r>
            <a:endParaRPr lang="en-US" altLang="ko-KR" dirty="0"/>
          </a:p>
          <a:p>
            <a:pPr lvl="1"/>
            <a:r>
              <a:rPr lang="en-US" altLang="ko-KR" dirty="0"/>
              <a:t>Generator</a:t>
            </a:r>
            <a:r>
              <a:rPr lang="ko-KR" altLang="en-US" dirty="0"/>
              <a:t>는 실제 데이터 같은 가짜 데이터를 생성합니다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Discriminator</a:t>
            </a:r>
            <a:r>
              <a:rPr lang="ko-KR" altLang="en-US" dirty="0"/>
              <a:t>는 가짜 데이터와 실제 데이터를 분류하지 못합니다</a:t>
            </a:r>
            <a:r>
              <a:rPr lang="en-US" altLang="ko-KR" dirty="0"/>
              <a:t>.</a:t>
            </a:r>
          </a:p>
        </p:txBody>
      </p:sp>
      <p:sp>
        <p:nvSpPr>
          <p:cNvPr id="5" name="AutoShape 4" descr="Three columns are labeled 'Generated Data', 'Discriminator', and&#10;          Real Data'. Under 'Generated Data' a blue rectangle contains&#10;          a squiggle and a circle. The rectangle is the&#10;          generator's first, bad attempt&#10;          to draw a dollar bill. Under 'Real Data' there's a picture of a real&#10;          ten dollar bill. Under 'Discriminator' are the words 'FAKE' and&#10;          'REAL'. An arrow points from the word 'FAKE' to the picture under&#10;          'Generated Data'. Another arrow points from the word 'REAL' to the&#10;          picture under 'Real Data'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10" descr="This image adds a new row under the 'Generated Data', 'Discriminator',&#10;          and 'Real Data' headings in the previous image. Under 'Generated Data'&#10;          there is a green rectangle with the number 10 in the upper left corner&#10;          and a simple drawing of a face. Under 'Real Data' there's a picture of&#10;          a real 100 dollar bill. Under 'Discriminator' is the word 'FAKE' with&#10;          an arrow pointing to the picture under 'Generated Data' and the word&#10;          'REAL' with an arrow pointing to the picture under 'Real Data'.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73" y="4346273"/>
            <a:ext cx="8008720" cy="119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7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C097A-AE8A-49B3-8022-2CDD4190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GAN’s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A5C01D-0479-4D7A-AE5E-4FBF931640C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29733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lang="el-GR" sz="2400"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l-GR" sz="2400"/>
                                        <m:t>ϕ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l-GR" sz="2400"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l-GR" sz="2400"/>
                                        <m:t>ϕ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5A5C01D-0479-4D7A-AE5E-4FBF93164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29733" y="1825625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A4D74A55-6F7F-4F2E-8FA6-DCBD5526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966" y="2987675"/>
            <a:ext cx="4574622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CEEAE-3D75-45EE-9221-39FCD81B9BB5}"/>
              </a:ext>
            </a:extLst>
          </p:cNvPr>
          <p:cNvSpPr txBox="1"/>
          <p:nvPr/>
        </p:nvSpPr>
        <p:spPr>
          <a:xfrm>
            <a:off x="4084334" y="2847257"/>
            <a:ext cx="115503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나눔고딕" panose="020D0604000000000000" pitchFamily="50" charset="-127"/>
              </a:rPr>
              <a:t>noise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35649-64CA-4344-BA6E-484FC8A683A6}"/>
              </a:ext>
            </a:extLst>
          </p:cNvPr>
          <p:cNvSpPr txBox="1"/>
          <p:nvPr/>
        </p:nvSpPr>
        <p:spPr>
          <a:xfrm>
            <a:off x="4216681" y="6176963"/>
            <a:ext cx="336321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가짜 데이터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혹은 실제 데이터</a:t>
            </a:r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58EF10-379E-4229-AF28-F91B9357E2E8}"/>
              </a:ext>
            </a:extLst>
          </p:cNvPr>
          <p:cNvSpPr txBox="1"/>
          <p:nvPr/>
        </p:nvSpPr>
        <p:spPr>
          <a:xfrm>
            <a:off x="6096000" y="2843030"/>
            <a:ext cx="236621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나눔고딕" panose="020D0604000000000000" pitchFamily="50" charset="-127"/>
              </a:rPr>
              <a:t>Discriminator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예측</a:t>
            </a:r>
            <a:endParaRPr lang="en-US" dirty="0">
              <a:latin typeface="나눔고딕" panose="020D0604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64B0E47-D84B-4CA7-8042-6FC1FF754F6E}"/>
              </a:ext>
            </a:extLst>
          </p:cNvPr>
          <p:cNvGrpSpPr/>
          <p:nvPr/>
        </p:nvGrpSpPr>
        <p:grpSpPr>
          <a:xfrm>
            <a:off x="6096001" y="4000111"/>
            <a:ext cx="4574622" cy="1278118"/>
            <a:chOff x="6096001" y="4000111"/>
            <a:chExt cx="4574622" cy="1278118"/>
          </a:xfrm>
        </p:grpSpPr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C2E10E5A-C67F-4490-A19F-D48D8B2668B6}"/>
                </a:ext>
              </a:extLst>
            </p:cNvPr>
            <p:cNvCxnSpPr/>
            <p:nvPr/>
          </p:nvCxnSpPr>
          <p:spPr>
            <a:xfrm>
              <a:off x="6918158" y="4716379"/>
              <a:ext cx="2177716" cy="348916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2ED22BA8-A6D2-4827-9AB7-2ED7497C2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8158" y="4229767"/>
              <a:ext cx="2177716" cy="486612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text, symbol, number, 채점, 기호, 사진,이미지,일러스트,캘리그라피 - jumoon작가">
              <a:extLst>
                <a:ext uri="{FF2B5EF4-FFF2-40B4-BE49-F238E27FC236}">
                  <a16:creationId xmlns:a16="http://schemas.microsoft.com/office/drawing/2014/main" id="{A4755BA9-A91C-449C-999C-26B363C9C4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90" t="76232" r="35938"/>
            <a:stretch/>
          </p:blipFill>
          <p:spPr bwMode="auto">
            <a:xfrm>
              <a:off x="6096001" y="4114800"/>
              <a:ext cx="930442" cy="966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479868B-AA2B-4AD2-83CB-A871D0071E7F}"/>
                </a:ext>
              </a:extLst>
            </p:cNvPr>
            <p:cNvSpPr txBox="1"/>
            <p:nvPr/>
          </p:nvSpPr>
          <p:spPr>
            <a:xfrm>
              <a:off x="9223400" y="4000111"/>
              <a:ext cx="1447223" cy="3793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나눔고딕" panose="020D0604000000000000" pitchFamily="50" charset="-127"/>
                </a:rPr>
                <a:t>0 == fake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CC63E7-97C4-4B04-9B4B-AB98C4739F7F}"/>
                </a:ext>
              </a:extLst>
            </p:cNvPr>
            <p:cNvSpPr txBox="1"/>
            <p:nvPr/>
          </p:nvSpPr>
          <p:spPr>
            <a:xfrm>
              <a:off x="9223400" y="4898845"/>
              <a:ext cx="1447223" cy="3793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나눔고딕" panose="020D0604000000000000" pitchFamily="50" charset="-127"/>
                </a:rPr>
                <a:t>1 ==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5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430DD-34CF-42BF-8EF8-78A1A0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GAN’s objective</a:t>
            </a:r>
          </a:p>
        </p:txBody>
      </p:sp>
      <p:sp>
        <p:nvSpPr>
          <p:cNvPr id="5" name="AutoShape 4" descr="Three columns are labeled 'Generated Data', 'Discriminator', and&#10;          Real Data'. Under 'Generated Data' a blue rectangle contains&#10;          a squiggle and a circle. The rectangle is the&#10;          generator's first, bad attempt&#10;          to draw a dollar bill. Under 'Real Data' there's a picture of a real&#10;          ten dollar bill. Under 'Discriminator' are the words 'FAKE' and&#10;          'REAL'. An arrow points from the word 'FAKE' to the picture under&#10;          'Generated Data'. Another arrow points from the word 'REAL' to the&#10;          picture under 'Real Data'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10" descr="This image adds a new row under the 'Generated Data', 'Discriminator',&#10;          and 'Real Data' headings in the previous image. Under 'Generated Data'&#10;          there is a green rectangle with the number 10 in the upper left corner&#10;          and a simple drawing of a face. Under 'Real Data' there's a picture of&#10;          a real 100 dollar bill. Under 'Discriminator' is the word 'FAKE' with&#10;          an arrow pointing to the picture under 'Generated Data' and the word&#10;          'REAL' with an arrow pointing to the picture under 'Real Data'.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대각선 방향의 모서리가 잘린 사각형 10"/>
              <p:cNvSpPr/>
              <p:nvPr/>
            </p:nvSpPr>
            <p:spPr>
              <a:xfrm>
                <a:off x="3966298" y="2728846"/>
                <a:ext cx="1845426" cy="89777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Generator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대각선 방향의 모서리가 잘린 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98" y="2728846"/>
                <a:ext cx="1845426" cy="897775"/>
              </a:xfrm>
              <a:prstGeom prst="snip2Diag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" t="41253" r="73025" b="3065"/>
          <a:stretch/>
        </p:blipFill>
        <p:spPr>
          <a:xfrm>
            <a:off x="6576495" y="2811973"/>
            <a:ext cx="1878677" cy="7315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7" t="39987" r="-255" b="-3993"/>
          <a:stretch/>
        </p:blipFill>
        <p:spPr>
          <a:xfrm>
            <a:off x="6576495" y="5077822"/>
            <a:ext cx="1862051" cy="840869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1" idx="0"/>
            <a:endCxn id="14" idx="1"/>
          </p:cNvCxnSpPr>
          <p:nvPr/>
        </p:nvCxnSpPr>
        <p:spPr>
          <a:xfrm flipV="1">
            <a:off x="5811724" y="3177733"/>
            <a:ext cx="764771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37702" y="3626621"/>
                <a:ext cx="23383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Generated sample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702" y="3626621"/>
                <a:ext cx="2338390" cy="646331"/>
              </a:xfrm>
              <a:prstGeom prst="rect">
                <a:avLst/>
              </a:prstGeom>
              <a:blipFill>
                <a:blip r:embed="rId11"/>
                <a:stretch>
                  <a:fillRect l="-2083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2" descr="Air Conditioning Unit White Noise Sound by White Noise Collectors on Amazon  Music - Amazon.com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35" y="2607852"/>
            <a:ext cx="1139760" cy="11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>
            <a:stCxn id="20" idx="3"/>
            <a:endCxn id="11" idx="2"/>
          </p:cNvCxnSpPr>
          <p:nvPr/>
        </p:nvCxnSpPr>
        <p:spPr>
          <a:xfrm>
            <a:off x="2702295" y="3177733"/>
            <a:ext cx="1264003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84710" y="3801687"/>
                <a:ext cx="1900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Latent vector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10" y="3801687"/>
                <a:ext cx="1900844" cy="369332"/>
              </a:xfrm>
              <a:prstGeom prst="rect">
                <a:avLst/>
              </a:prstGeom>
              <a:blipFill>
                <a:blip r:embed="rId13"/>
                <a:stretch>
                  <a:fillRect t="-10000" r="-224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537702" y="5890470"/>
                <a:ext cx="1900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Real image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702" y="5890470"/>
                <a:ext cx="1900844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/>
          <p:cNvCxnSpPr>
            <a:cxnSpLocks/>
            <a:stCxn id="14" idx="3"/>
          </p:cNvCxnSpPr>
          <p:nvPr/>
        </p:nvCxnSpPr>
        <p:spPr>
          <a:xfrm>
            <a:off x="8455172" y="3177733"/>
            <a:ext cx="706692" cy="12268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15" idx="3"/>
          </p:cNvCxnSpPr>
          <p:nvPr/>
        </p:nvCxnSpPr>
        <p:spPr>
          <a:xfrm flipV="1">
            <a:off x="8438546" y="4404599"/>
            <a:ext cx="723318" cy="109365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대각선 방향의 모서리가 잘린 사각형 25">
                <a:extLst>
                  <a:ext uri="{FF2B5EF4-FFF2-40B4-BE49-F238E27FC236}">
                    <a16:creationId xmlns:a16="http://schemas.microsoft.com/office/drawing/2014/main" id="{1F7B0FF1-BB3F-461F-B1B2-40EC37433699}"/>
                  </a:ext>
                </a:extLst>
              </p:cNvPr>
              <p:cNvSpPr/>
              <p:nvPr/>
            </p:nvSpPr>
            <p:spPr>
              <a:xfrm>
                <a:off x="9164524" y="3894084"/>
                <a:ext cx="2189276" cy="897775"/>
              </a:xfrm>
              <a:prstGeom prst="snip2Diag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Discriminator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3" name="대각선 방향의 모서리가 잘린 사각형 25">
                <a:extLst>
                  <a:ext uri="{FF2B5EF4-FFF2-40B4-BE49-F238E27FC236}">
                    <a16:creationId xmlns:a16="http://schemas.microsoft.com/office/drawing/2014/main" id="{1F7B0FF1-BB3F-461F-B1B2-40EC37433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524" y="3894084"/>
                <a:ext cx="2189276" cy="897775"/>
              </a:xfrm>
              <a:prstGeom prst="snip2Diag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25A5C01D-0479-4D7A-AE5E-4FBF931640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733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lang="el-GR" sz="2400"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fName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l-GR" sz="2400"/>
                                        <m:t>ϕ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l-GR" sz="2400"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l-GR" sz="2400"/>
                                        <m:t>ϕ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25A5C01D-0479-4D7A-AE5E-4FBF93164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3" y="1825625"/>
                <a:ext cx="10515600" cy="435133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58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430DD-34CF-42BF-8EF8-78A1A0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GAN’s objective</a:t>
            </a:r>
          </a:p>
        </p:txBody>
      </p:sp>
      <p:sp>
        <p:nvSpPr>
          <p:cNvPr id="5" name="AutoShape 4" descr="Three columns are labeled 'Generated Data', 'Discriminator', and&#10;          Real Data'. Under 'Generated Data' a blue rectangle contains&#10;          a squiggle and a circle. The rectangle is the&#10;          generator's first, bad attempt&#10;          to draw a dollar bill. Under 'Real Data' there's a picture of a real&#10;          ten dollar bill. Under 'Discriminator' are the words 'FAKE' and&#10;          'REAL'. An arrow points from the word 'FAKE' to the picture under&#10;          'Generated Data'. Another arrow points from the word 'REAL' to the&#10;          picture under 'Real Data'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10" descr="This image adds a new row under the 'Generated Data', 'Discriminator',&#10;          and 'Real Data' headings in the previous image. Under 'Generated Data'&#10;          there is a green rectangle with the number 10 in the upper left corner&#10;          and a simple drawing of a face. Under 'Real Data' there's a picture of&#10;          a real 100 dollar bill. Under 'Discriminator' is the word 'FAKE' with&#10;          an arrow pointing to the picture under 'Generated Data' and the word&#10;          'REAL' with an arrow pointing to the picture under 'Real Data'.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대각선 방향의 모서리가 잘린 사각형 10"/>
              <p:cNvSpPr/>
              <p:nvPr/>
            </p:nvSpPr>
            <p:spPr>
              <a:xfrm>
                <a:off x="3966298" y="2728846"/>
                <a:ext cx="1845426" cy="897775"/>
              </a:xfrm>
              <a:prstGeom prst="snip2Diag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Generator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1" name="대각선 방향의 모서리가 잘린 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298" y="2728846"/>
                <a:ext cx="1845426" cy="897775"/>
              </a:xfrm>
              <a:prstGeom prst="snip2Diag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" t="41253" r="73025" b="3065"/>
          <a:stretch/>
        </p:blipFill>
        <p:spPr>
          <a:xfrm>
            <a:off x="6576495" y="2811973"/>
            <a:ext cx="1878677" cy="7315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7" t="39987" r="-255" b="-3993"/>
          <a:stretch/>
        </p:blipFill>
        <p:spPr>
          <a:xfrm>
            <a:off x="6576495" y="5077822"/>
            <a:ext cx="1862051" cy="840869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11" idx="0"/>
            <a:endCxn id="14" idx="1"/>
          </p:cNvCxnSpPr>
          <p:nvPr/>
        </p:nvCxnSpPr>
        <p:spPr>
          <a:xfrm flipV="1">
            <a:off x="5811724" y="3177733"/>
            <a:ext cx="764771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37701" y="3625988"/>
                <a:ext cx="2300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Generated sample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701" y="3625988"/>
                <a:ext cx="2300729" cy="646331"/>
              </a:xfrm>
              <a:prstGeom prst="rect">
                <a:avLst/>
              </a:prstGeom>
              <a:blipFill>
                <a:blip r:embed="rId5"/>
                <a:stretch>
                  <a:fillRect l="-2116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2" descr="Air Conditioning Unit White Noise Sound by White Noise Collectors on Amazon  Music - Amazon.c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35" y="2607852"/>
            <a:ext cx="1139760" cy="11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직선 화살표 연결선 20"/>
          <p:cNvCxnSpPr>
            <a:stCxn id="20" idx="3"/>
            <a:endCxn id="11" idx="2"/>
          </p:cNvCxnSpPr>
          <p:nvPr/>
        </p:nvCxnSpPr>
        <p:spPr>
          <a:xfrm>
            <a:off x="2702295" y="3177733"/>
            <a:ext cx="1264003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84710" y="3801687"/>
                <a:ext cx="1900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Latent vector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710" y="3801687"/>
                <a:ext cx="1900844" cy="369332"/>
              </a:xfrm>
              <a:prstGeom prst="rect">
                <a:avLst/>
              </a:prstGeom>
              <a:blipFill>
                <a:blip r:embed="rId7"/>
                <a:stretch>
                  <a:fillRect t="-10000" r="-224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537702" y="5890470"/>
                <a:ext cx="1900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: Real image</a:t>
                </a:r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702" y="5890470"/>
                <a:ext cx="190084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대각선 방향의 모서리가 잘린 사각형 25"/>
          <p:cNvSpPr/>
          <p:nvPr/>
        </p:nvSpPr>
        <p:spPr>
          <a:xfrm>
            <a:off x="9164524" y="3894084"/>
            <a:ext cx="1900844" cy="897775"/>
          </a:xfrm>
          <a:prstGeom prst="snip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 : Discriminator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/>
          <p:cNvCxnSpPr>
            <a:cxnSpLocks/>
            <a:stCxn id="14" idx="3"/>
            <a:endCxn id="26" idx="2"/>
          </p:cNvCxnSpPr>
          <p:nvPr/>
        </p:nvCxnSpPr>
        <p:spPr>
          <a:xfrm>
            <a:off x="8455172" y="3177733"/>
            <a:ext cx="709352" cy="11652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cxnSpLocks/>
            <a:stCxn id="15" idx="3"/>
            <a:endCxn id="26" idx="2"/>
          </p:cNvCxnSpPr>
          <p:nvPr/>
        </p:nvCxnSpPr>
        <p:spPr>
          <a:xfrm flipV="1">
            <a:off x="8438546" y="4342972"/>
            <a:ext cx="725978" cy="115528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8585735" y="2959957"/>
            <a:ext cx="578790" cy="986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원형 화살표 31"/>
          <p:cNvSpPr/>
          <p:nvPr/>
        </p:nvSpPr>
        <p:spPr>
          <a:xfrm flipH="1">
            <a:off x="10810228" y="3339445"/>
            <a:ext cx="715497" cy="706030"/>
          </a:xfrm>
          <a:prstGeom prst="circularArrow">
            <a:avLst>
              <a:gd name="adj1" fmla="val 7428"/>
              <a:gd name="adj2" fmla="val 1142319"/>
              <a:gd name="adj3" fmla="val 19856027"/>
              <a:gd name="adj4" fmla="val 5387315"/>
              <a:gd name="adj5" fmla="val 12146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48198" y="2796604"/>
            <a:ext cx="190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Discriminator loss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95199" y="2212492"/>
            <a:ext cx="19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Generator loss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5811724" y="2577128"/>
            <a:ext cx="2395425" cy="12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7B9C14D-071F-4B95-9491-0A09A356D0E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56" b="15655"/>
          <a:stretch/>
        </p:blipFill>
        <p:spPr>
          <a:xfrm>
            <a:off x="6568438" y="2773190"/>
            <a:ext cx="1900844" cy="97442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BBA7714-6A25-4D45-AE41-F7FB814D6D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7" t="39987" r="-255" b="-3993"/>
          <a:stretch/>
        </p:blipFill>
        <p:spPr>
          <a:xfrm>
            <a:off x="6534894" y="2803482"/>
            <a:ext cx="1862051" cy="840869"/>
          </a:xfrm>
          <a:prstGeom prst="rect">
            <a:avLst/>
          </a:prstGeom>
        </p:spPr>
      </p:pic>
      <p:sp>
        <p:nvSpPr>
          <p:cNvPr id="3" name="액자 2"/>
          <p:cNvSpPr/>
          <p:nvPr/>
        </p:nvSpPr>
        <p:spPr>
          <a:xfrm>
            <a:off x="7009436" y="1643672"/>
            <a:ext cx="4393411" cy="794713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4102048" y="1676400"/>
            <a:ext cx="7333481" cy="78369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내용 개체 틀 2">
                <a:extLst>
                  <a:ext uri="{FF2B5EF4-FFF2-40B4-BE49-F238E27FC236}">
                    <a16:creationId xmlns:a16="http://schemas.microsoft.com/office/drawing/2014/main" id="{25A5C01D-0479-4D7A-AE5E-4FBF931640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733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lang="el-GR" sz="2400"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fName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l-GR" sz="2400"/>
                                        <m:t>ϕ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l-GR" sz="2400">
                                          <a:ea typeface="Cambria Math" panose="02040503050406030204" pitchFamily="18" charset="0"/>
                                        </a:rPr>
                                        <m:t>θ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l-GR" sz="2400"/>
                                        <m:t>ϕ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내용 개체 틀 2">
                <a:extLst>
                  <a:ext uri="{FF2B5EF4-FFF2-40B4-BE49-F238E27FC236}">
                    <a16:creationId xmlns:a16="http://schemas.microsoft.com/office/drawing/2014/main" id="{25A5C01D-0479-4D7A-AE5E-4FBF93164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3" y="1825625"/>
                <a:ext cx="10515600" cy="43513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7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2B7A0-8061-4A5D-ABB2-4ED47606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pix2pix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1A8703-5346-4053-8967-E2840EFA7A3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675438" y="1690688"/>
                <a:ext cx="5516562" cy="4241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Supervised</a:t>
                </a:r>
              </a:p>
              <a:p>
                <a:r>
                  <a:rPr lang="en-US" dirty="0"/>
                  <a:t>Loss</a:t>
                </a:r>
              </a:p>
              <a:p>
                <a:pPr lvl="1"/>
                <a:r>
                  <a:rPr lang="en-US" dirty="0"/>
                  <a:t>Output G(x)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Ground-truth y</a:t>
                </a:r>
                <a:r>
                  <a:rPr lang="ko-KR" altLang="en-US" dirty="0"/>
                  <a:t>의 차를 최소화한다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)||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1A8703-5346-4053-8967-E2840EFA7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3282" y="1690688"/>
                <a:ext cx="5516089" cy="4241037"/>
              </a:xfrm>
              <a:blipFill>
                <a:blip r:embed="rId2"/>
                <a:stretch>
                  <a:fillRect l="-1989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E8FAEF9-9F8F-41BB-AFAC-1ADBF2F7C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7" t="8900" r="9132" b="14295"/>
          <a:stretch/>
        </p:blipFill>
        <p:spPr bwMode="auto">
          <a:xfrm>
            <a:off x="1977242" y="2074764"/>
            <a:ext cx="1876301" cy="281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63FCCA8C-97D5-497D-ABA5-8D678F230431}"/>
              </a:ext>
            </a:extLst>
          </p:cNvPr>
          <p:cNvSpPr/>
          <p:nvPr/>
        </p:nvSpPr>
        <p:spPr>
          <a:xfrm>
            <a:off x="1264721" y="1869414"/>
            <a:ext cx="3408220" cy="3119172"/>
          </a:xfrm>
          <a:prstGeom prst="snip1Rect">
            <a:avLst>
              <a:gd name="adj" fmla="val 27006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  <a:latin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4C29C-84AF-49E4-8ED9-4E093D94073B}"/>
              </a:ext>
            </a:extLst>
          </p:cNvPr>
          <p:cNvSpPr txBox="1"/>
          <p:nvPr/>
        </p:nvSpPr>
        <p:spPr>
          <a:xfrm>
            <a:off x="1318289" y="1890101"/>
            <a:ext cx="83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C2A61-760C-45DA-9BAE-88DD7573FAE8}"/>
              </a:ext>
            </a:extLst>
          </p:cNvPr>
          <p:cNvSpPr txBox="1"/>
          <p:nvPr/>
        </p:nvSpPr>
        <p:spPr>
          <a:xfrm>
            <a:off x="1318289" y="5282175"/>
            <a:ext cx="831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test</a:t>
            </a:r>
          </a:p>
        </p:txBody>
      </p:sp>
      <p:sp>
        <p:nvSpPr>
          <p:cNvPr id="10" name="사각형: 잘린 한쪽 모서리 9">
            <a:extLst>
              <a:ext uri="{FF2B5EF4-FFF2-40B4-BE49-F238E27FC236}">
                <a16:creationId xmlns:a16="http://schemas.microsoft.com/office/drawing/2014/main" id="{02C9E271-A8C7-4998-9A83-76B16869B385}"/>
              </a:ext>
            </a:extLst>
          </p:cNvPr>
          <p:cNvSpPr/>
          <p:nvPr/>
        </p:nvSpPr>
        <p:spPr>
          <a:xfrm>
            <a:off x="1263199" y="5193937"/>
            <a:ext cx="3408220" cy="1028300"/>
          </a:xfrm>
          <a:prstGeom prst="snip1Rect">
            <a:avLst>
              <a:gd name="adj" fmla="val 27006"/>
            </a:avLst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57150">
                <a:solidFill>
                  <a:schemeClr val="tx1"/>
                </a:solidFill>
              </a:ln>
              <a:latin typeface="나눔고딕" panose="020D0604000000000000" pitchFamily="50" charset="-127"/>
            </a:endParaRPr>
          </a:p>
        </p:txBody>
      </p:sp>
      <p:pic>
        <p:nvPicPr>
          <p:cNvPr id="3074" name="Picture 2" descr="How to draw shoes step by step | Adobe">
            <a:extLst>
              <a:ext uri="{FF2B5EF4-FFF2-40B4-BE49-F238E27FC236}">
                <a16:creationId xmlns:a16="http://schemas.microsoft.com/office/drawing/2014/main" id="{12B31B09-6967-4270-974A-5396BEFF5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0" r="19757"/>
          <a:stretch/>
        </p:blipFill>
        <p:spPr bwMode="auto">
          <a:xfrm>
            <a:off x="1898601" y="5402281"/>
            <a:ext cx="949301" cy="67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2E44EBE-B698-4AC6-B656-8E273EC990E0}"/>
              </a:ext>
            </a:extLst>
          </p:cNvPr>
          <p:cNvSpPr/>
          <p:nvPr/>
        </p:nvSpPr>
        <p:spPr>
          <a:xfrm>
            <a:off x="2906179" y="5580427"/>
            <a:ext cx="648195" cy="2553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</a:endParaRPr>
          </a:p>
        </p:txBody>
      </p:sp>
      <p:pic>
        <p:nvPicPr>
          <p:cNvPr id="11" name="그래픽 10" descr="물음표 단색으로 채워진">
            <a:extLst>
              <a:ext uri="{FF2B5EF4-FFF2-40B4-BE49-F238E27FC236}">
                <a16:creationId xmlns:a16="http://schemas.microsoft.com/office/drawing/2014/main" id="{DB8D6467-E7C5-43EF-9E59-7C6178962A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3884" y="5369133"/>
            <a:ext cx="677910" cy="67790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B24A1EE-8F08-4B0B-B17F-A4B9D5CC9490}"/>
              </a:ext>
            </a:extLst>
          </p:cNvPr>
          <p:cNvSpPr/>
          <p:nvPr/>
        </p:nvSpPr>
        <p:spPr>
          <a:xfrm>
            <a:off x="2523803" y="3797509"/>
            <a:ext cx="648195" cy="2553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3F98640-C1D5-46F6-BAD3-86533D414CDF}"/>
              </a:ext>
            </a:extLst>
          </p:cNvPr>
          <p:cNvSpPr/>
          <p:nvPr/>
        </p:nvSpPr>
        <p:spPr>
          <a:xfrm>
            <a:off x="2523803" y="4613406"/>
            <a:ext cx="648195" cy="2553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B360EB6-8A39-4E6A-9E5D-425B3CEAD57E}"/>
              </a:ext>
            </a:extLst>
          </p:cNvPr>
          <p:cNvSpPr/>
          <p:nvPr/>
        </p:nvSpPr>
        <p:spPr>
          <a:xfrm>
            <a:off x="2523804" y="2958288"/>
            <a:ext cx="648195" cy="25531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1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2B7A0-8061-4A5D-ABB2-4ED47606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pix2pix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1A8703-5346-4053-8967-E2840EFA7A3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1067" y="1689925"/>
                <a:ext cx="10515600" cy="4241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Ground Truth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의 구별이 가능</a:t>
                </a:r>
                <a:endParaRPr lang="en-US" altLang="ko-KR" dirty="0"/>
              </a:p>
              <a:p>
                <a:r>
                  <a:rPr lang="en-US" dirty="0"/>
                  <a:t>Loss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)||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1A8703-5346-4053-8967-E2840EFA7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1067" y="1689925"/>
                <a:ext cx="10515600" cy="4241800"/>
              </a:xfrm>
              <a:blipFill>
                <a:blip r:embed="rId2"/>
                <a:stretch>
                  <a:fillRect l="-1043" t="-2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4BA7951-0813-4463-B08B-EE3D2BE436FE}"/>
              </a:ext>
            </a:extLst>
          </p:cNvPr>
          <p:cNvSpPr txBox="1"/>
          <p:nvPr/>
        </p:nvSpPr>
        <p:spPr>
          <a:xfrm>
            <a:off x="2894610" y="5562393"/>
            <a:ext cx="8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2204C-1596-4F6D-93DA-662F84C7E0E8}"/>
              </a:ext>
            </a:extLst>
          </p:cNvPr>
          <p:cNvSpPr txBox="1"/>
          <p:nvPr/>
        </p:nvSpPr>
        <p:spPr>
          <a:xfrm>
            <a:off x="5835627" y="5562393"/>
            <a:ext cx="103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0D0C4-ED9D-4AE8-A0D2-42638255D8E3}"/>
              </a:ext>
            </a:extLst>
          </p:cNvPr>
          <p:cNvSpPr txBox="1"/>
          <p:nvPr/>
        </p:nvSpPr>
        <p:spPr>
          <a:xfrm>
            <a:off x="8343768" y="5559842"/>
            <a:ext cx="148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Ground Truth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BC28C68A-F828-4E11-8DFA-DBA9C8AFE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660232" cy="46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C6C0504-C8C0-49AC-B3D9-DAC378AC2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1" t="40148" r="7960" b="22556"/>
          <a:stretch/>
        </p:blipFill>
        <p:spPr>
          <a:xfrm>
            <a:off x="2261936" y="3395216"/>
            <a:ext cx="8070255" cy="214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0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2B7A0-8061-4A5D-ABB2-4ED47606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pix2pix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1A8703-5346-4053-8967-E2840EFA7A3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41631" y="1689925"/>
                <a:ext cx="10515600" cy="424180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흑백에서 컬러로 변환 시 뿌옇게 나오는 현상이 발생한다</a:t>
                </a:r>
                <a:r>
                  <a:rPr lang="en-US" altLang="ko-KR" dirty="0"/>
                  <a:t>.</a:t>
                </a:r>
              </a:p>
              <a:p>
                <a:r>
                  <a:rPr lang="en-US" dirty="0"/>
                  <a:t>Loss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)||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1A8703-5346-4053-8967-E2840EFA7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41631" y="1689925"/>
                <a:ext cx="10515600" cy="4241800"/>
              </a:xfrm>
              <a:blipFill>
                <a:blip r:embed="rId2"/>
                <a:stretch>
                  <a:fillRect l="-1043" t="-2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73C586C1-EE18-4CA3-9C99-D15BAEA21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5" t="39796" r="9230" b="25722"/>
          <a:stretch/>
        </p:blipFill>
        <p:spPr bwMode="auto">
          <a:xfrm>
            <a:off x="1832705" y="3325838"/>
            <a:ext cx="8346480" cy="20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A7951-0813-4463-B08B-EE3D2BE436FE}"/>
              </a:ext>
            </a:extLst>
          </p:cNvPr>
          <p:cNvSpPr txBox="1"/>
          <p:nvPr/>
        </p:nvSpPr>
        <p:spPr>
          <a:xfrm>
            <a:off x="2894610" y="5562393"/>
            <a:ext cx="83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2204C-1596-4F6D-93DA-662F84C7E0E8}"/>
              </a:ext>
            </a:extLst>
          </p:cNvPr>
          <p:cNvSpPr txBox="1"/>
          <p:nvPr/>
        </p:nvSpPr>
        <p:spPr>
          <a:xfrm>
            <a:off x="5835627" y="5562393"/>
            <a:ext cx="103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0D0C4-ED9D-4AE8-A0D2-42638255D8E3}"/>
              </a:ext>
            </a:extLst>
          </p:cNvPr>
          <p:cNvSpPr txBox="1"/>
          <p:nvPr/>
        </p:nvSpPr>
        <p:spPr>
          <a:xfrm>
            <a:off x="8343768" y="5559842"/>
            <a:ext cx="148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Ground Truth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78BC0-0405-4B6F-A76B-5BFAB93E316E}"/>
              </a:ext>
            </a:extLst>
          </p:cNvPr>
          <p:cNvSpPr txBox="1"/>
          <p:nvPr/>
        </p:nvSpPr>
        <p:spPr>
          <a:xfrm>
            <a:off x="3611479" y="2746639"/>
            <a:ext cx="49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신경망이 구별할 수 있지 않을까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?... GAN?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54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1400F-1413-4929-9FCB-1BEBA9D7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pix2pix with 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BC8F9C7-6A7C-4667-BE26-3317089E064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1067" y="1697181"/>
                <a:ext cx="10515600" cy="424180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흑백에서 컬러로 변환 시 뿌옇게 나오는 현상이 발생한다</a:t>
                </a:r>
                <a:r>
                  <a:rPr lang="en-US" altLang="ko-KR" dirty="0"/>
                  <a:t>.</a:t>
                </a:r>
              </a:p>
              <a:p>
                <a:r>
                  <a:rPr lang="en-US" dirty="0"/>
                  <a:t>Loss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)||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CBC8F9C7-6A7C-4667-BE26-3317089E0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1067" y="1697181"/>
                <a:ext cx="10515600" cy="4241800"/>
              </a:xfrm>
              <a:blipFill>
                <a:blip r:embed="rId2"/>
                <a:stretch>
                  <a:fillRect l="-1043" t="-2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83673A5C-130A-4475-A303-EA0C526C5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" t="38741" r="4001" b="19775"/>
          <a:stretch/>
        </p:blipFill>
        <p:spPr bwMode="auto">
          <a:xfrm>
            <a:off x="1184956" y="3272590"/>
            <a:ext cx="9205727" cy="233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63822-5C29-461A-8780-E03C40CA9550}"/>
              </a:ext>
            </a:extLst>
          </p:cNvPr>
          <p:cNvSpPr txBox="1"/>
          <p:nvPr/>
        </p:nvSpPr>
        <p:spPr>
          <a:xfrm>
            <a:off x="2189747" y="5542380"/>
            <a:ext cx="77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75C14-6A24-4CE1-8F96-40B7C31EB80C}"/>
              </a:ext>
            </a:extLst>
          </p:cNvPr>
          <p:cNvSpPr txBox="1"/>
          <p:nvPr/>
        </p:nvSpPr>
        <p:spPr>
          <a:xfrm>
            <a:off x="4078706" y="5569649"/>
            <a:ext cx="190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Ground Truth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71648-7367-4462-A2C1-C94F104B22D4}"/>
              </a:ext>
            </a:extLst>
          </p:cNvPr>
          <p:cNvSpPr txBox="1"/>
          <p:nvPr/>
        </p:nvSpPr>
        <p:spPr>
          <a:xfrm>
            <a:off x="6356537" y="5569649"/>
            <a:ext cx="190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L1 loss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DBA8A-D582-42D9-A33A-36A551096966}"/>
              </a:ext>
            </a:extLst>
          </p:cNvPr>
          <p:cNvSpPr txBox="1"/>
          <p:nvPr/>
        </p:nvSpPr>
        <p:spPr>
          <a:xfrm>
            <a:off x="8373610" y="5569649"/>
            <a:ext cx="190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나눔고딕" panose="020D0604000000000000" pitchFamily="50" charset="-127"/>
              </a:rPr>
              <a:t>L1 + GAN loss</a:t>
            </a:r>
          </a:p>
        </p:txBody>
      </p:sp>
    </p:spTree>
    <p:extLst>
      <p:ext uri="{BB962C8B-B14F-4D97-AF65-F5344CB8AC3E}">
        <p14:creationId xmlns:p14="http://schemas.microsoft.com/office/powerpoint/2010/main" val="192287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2B7A0-8061-4A5D-ABB2-4ED47606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pix2pix</a:t>
            </a:r>
            <a:r>
              <a:rPr lang="ko-KR" altLang="en-US" dirty="0">
                <a:solidFill>
                  <a:srgbClr val="014B3B"/>
                </a:solidFill>
              </a:rPr>
              <a:t>의 단점</a:t>
            </a:r>
            <a:endParaRPr lang="en-US" dirty="0">
              <a:solidFill>
                <a:srgbClr val="014B3B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A8703-5346-4053-8967-E2840EFA7A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1067" y="1740564"/>
            <a:ext cx="10515600" cy="1441450"/>
          </a:xfrm>
        </p:spPr>
        <p:txBody>
          <a:bodyPr>
            <a:normAutofit/>
          </a:bodyPr>
          <a:lstStyle/>
          <a:p>
            <a:r>
              <a:rPr lang="en-US" dirty="0"/>
              <a:t>Paired training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를 준비하기 힘들다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Paired data</a:t>
            </a:r>
            <a:r>
              <a:rPr lang="ko-KR" altLang="en-US" dirty="0"/>
              <a:t>와 </a:t>
            </a:r>
            <a:r>
              <a:rPr lang="en-US" altLang="ko-KR" dirty="0"/>
              <a:t>Unpaired data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그림 참조</a:t>
            </a:r>
            <a:r>
              <a:rPr lang="en-US" altLang="ko-KR" dirty="0"/>
              <a:t>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8FAEF9-9F8F-41BB-AFAC-1ADBF2F7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27" y="2799419"/>
            <a:ext cx="2478768" cy="37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E5A033-AEF9-45A3-81D6-ECC59697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144" y="2799419"/>
            <a:ext cx="2743200" cy="330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53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91EBD-48B1-407E-8EDD-4ED8132554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472" y="177860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Background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GAN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pix2pix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</a:t>
            </a:r>
            <a:r>
              <a:rPr lang="en-US" b="1" dirty="0" err="1"/>
              <a:t>CycleGAN</a:t>
            </a: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Architecture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Details</a:t>
            </a:r>
          </a:p>
        </p:txBody>
      </p:sp>
      <p:sp>
        <p:nvSpPr>
          <p:cNvPr id="5" name="제목 11"/>
          <p:cNvSpPr txBox="1">
            <a:spLocks/>
          </p:cNvSpPr>
          <p:nvPr/>
        </p:nvSpPr>
        <p:spPr>
          <a:xfrm>
            <a:off x="361472" y="748754"/>
            <a:ext cx="8531851" cy="8842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rgbClr val="1D314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61472" y="383697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61472" y="1866369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61472" y="571247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607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4B3B"/>
                </a:solidFill>
              </a:rPr>
              <a:t>CycleGan</a:t>
            </a:r>
            <a:endParaRPr lang="en-US" dirty="0">
              <a:solidFill>
                <a:srgbClr val="014B3B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AC364-7A78-495A-942D-5C2E528EC1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1067" y="1892127"/>
            <a:ext cx="10515600" cy="4351338"/>
          </a:xfrm>
        </p:spPr>
        <p:txBody>
          <a:bodyPr/>
          <a:lstStyle/>
          <a:p>
            <a:r>
              <a:rPr lang="en-US" dirty="0"/>
              <a:t>Paper’s goal</a:t>
            </a:r>
          </a:p>
          <a:p>
            <a:pPr lvl="1"/>
            <a:r>
              <a:rPr lang="en-US" altLang="ko-KR" dirty="0"/>
              <a:t>Unpaired data</a:t>
            </a:r>
            <a:r>
              <a:rPr lang="ko-KR" altLang="en-US" dirty="0"/>
              <a:t>를 이용한 도메인 </a:t>
            </a:r>
            <a:r>
              <a:rPr lang="en-US" altLang="ko-KR" dirty="0"/>
              <a:t>X -&gt; </a:t>
            </a:r>
            <a:r>
              <a:rPr lang="ko-KR" altLang="en-US" dirty="0"/>
              <a:t>도메인 </a:t>
            </a:r>
            <a:r>
              <a:rPr lang="en-US" altLang="ko-KR" dirty="0"/>
              <a:t>Y</a:t>
            </a:r>
            <a:r>
              <a:rPr lang="ko-KR" altLang="en-US" dirty="0"/>
              <a:t>의 이미지 생성 모델 구성</a:t>
            </a:r>
            <a:endParaRPr lang="en-US" altLang="ko-KR" dirty="0"/>
          </a:p>
          <a:p>
            <a:pPr lvl="1"/>
            <a:r>
              <a:rPr lang="en-US" altLang="ko-KR" dirty="0"/>
              <a:t>Paired data</a:t>
            </a:r>
            <a:r>
              <a:rPr lang="ko-KR" altLang="en-US" dirty="0"/>
              <a:t>가 필요 없기 때문에 좀 더 자유로운 훈련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  <a:p>
            <a:r>
              <a:rPr lang="en-US" dirty="0"/>
              <a:t>Qualitative results from..</a:t>
            </a:r>
          </a:p>
          <a:p>
            <a:pPr lvl="1"/>
            <a:r>
              <a:rPr lang="en-US" dirty="0"/>
              <a:t>Style transfer</a:t>
            </a:r>
          </a:p>
          <a:p>
            <a:pPr lvl="1"/>
            <a:r>
              <a:rPr lang="en-US" dirty="0"/>
              <a:t>Object transfiguration</a:t>
            </a:r>
          </a:p>
          <a:p>
            <a:pPr lvl="1"/>
            <a:r>
              <a:rPr lang="en-US" dirty="0"/>
              <a:t>Season transfer</a:t>
            </a:r>
          </a:p>
          <a:p>
            <a:pPr lvl="1"/>
            <a:r>
              <a:rPr lang="en-US" dirty="0"/>
              <a:t>Photo enhancement</a:t>
            </a:r>
          </a:p>
        </p:txBody>
      </p:sp>
    </p:spTree>
    <p:extLst>
      <p:ext uri="{BB962C8B-B14F-4D97-AF65-F5344CB8AC3E}">
        <p14:creationId xmlns:p14="http://schemas.microsoft.com/office/powerpoint/2010/main" val="2208049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4B3B"/>
                </a:solidFill>
              </a:rPr>
              <a:t>CycleGan</a:t>
            </a:r>
            <a:endParaRPr lang="en-US" dirty="0">
              <a:solidFill>
                <a:srgbClr val="014B3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6AC364-7A78-495A-942D-5C2E528EC1E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81041" y="1680248"/>
                <a:ext cx="5653088" cy="140811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G(x)</a:t>
                </a:r>
                <a:r>
                  <a:rPr lang="ko-KR" altLang="en-US" dirty="0"/>
                  <a:t>는 사진처럼 보여야 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6AC364-7A78-495A-942D-5C2E528EC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81041" y="1680248"/>
                <a:ext cx="5653088" cy="1408113"/>
              </a:xfrm>
              <a:blipFill>
                <a:blip r:embed="rId2"/>
                <a:stretch>
                  <a:fillRect l="-1510" t="-6061" b="-23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정책주간지 공감"/>
          <p:cNvSpPr>
            <a:spLocks noChangeAspect="1" noChangeArrowheads="1"/>
          </p:cNvSpPr>
          <p:nvPr/>
        </p:nvSpPr>
        <p:spPr bwMode="auto">
          <a:xfrm>
            <a:off x="155575" y="-822325"/>
            <a:ext cx="22288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정책주간지 공감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56" y="2604136"/>
            <a:ext cx="977108" cy="75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클로드 모네 &amp;#39;수련&amp;#39; - 재오한인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56" y="4207510"/>
            <a:ext cx="1001576" cy="11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155575" y="-8382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AutoShape 10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307975" y="-6858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12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460375" y="-5334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8" name="Picture 14" descr="보 낚시 미주리 강 어업 - Pixabay의 무료 사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43" y="2622901"/>
            <a:ext cx="1104885" cy="7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한라생태숲"/>
          <p:cNvSpPr>
            <a:spLocks noChangeAspect="1" noChangeArrowheads="1"/>
          </p:cNvSpPr>
          <p:nvPr/>
        </p:nvSpPr>
        <p:spPr bwMode="auto">
          <a:xfrm>
            <a:off x="612775" y="-3810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2" name="Picture 18" descr="한라생태숲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43" y="4207509"/>
            <a:ext cx="1104885" cy="7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대각선 방향의 모서리가 잘린 사각형 8"/>
          <p:cNvSpPr/>
          <p:nvPr/>
        </p:nvSpPr>
        <p:spPr>
          <a:xfrm>
            <a:off x="7349518" y="1219200"/>
            <a:ext cx="3917483" cy="4805363"/>
          </a:xfrm>
          <a:prstGeom prst="snip2Diag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7550" y="1313519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CycleGAN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1028" idx="3"/>
            <a:endCxn id="1038" idx="1"/>
          </p:cNvCxnSpPr>
          <p:nvPr/>
        </p:nvCxnSpPr>
        <p:spPr>
          <a:xfrm>
            <a:off x="8790164" y="2981239"/>
            <a:ext cx="979479" cy="93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30" idx="3"/>
            <a:endCxn id="1038" idx="1"/>
          </p:cNvCxnSpPr>
          <p:nvPr/>
        </p:nvCxnSpPr>
        <p:spPr>
          <a:xfrm flipV="1">
            <a:off x="8814632" y="2990621"/>
            <a:ext cx="955011" cy="17767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80571" y="3598259"/>
            <a:ext cx="188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Mode collapsing</a:t>
            </a:r>
            <a:endParaRPr lang="ko-KR" altLang="en-US" b="1" dirty="0">
              <a:solidFill>
                <a:srgbClr val="00B05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93407" y="3108161"/>
            <a:ext cx="71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9E6AC364-7A78-495A-942D-5C2E528EC1EC}"/>
              </a:ext>
            </a:extLst>
          </p:cNvPr>
          <p:cNvSpPr txBox="1">
            <a:spLocks/>
          </p:cNvSpPr>
          <p:nvPr/>
        </p:nvSpPr>
        <p:spPr>
          <a:xfrm>
            <a:off x="1572058" y="3112057"/>
            <a:ext cx="4942895" cy="140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88872" y="2234804"/>
            <a:ext cx="8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50673" y="2228067"/>
            <a:ext cx="8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13355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4B3B"/>
                </a:solidFill>
              </a:rPr>
              <a:t>CycleGan</a:t>
            </a:r>
            <a:endParaRPr lang="en-US" dirty="0">
              <a:solidFill>
                <a:srgbClr val="014B3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6AC364-7A78-495A-942D-5C2E528EC1E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92281" y="1674018"/>
                <a:ext cx="6251575" cy="1947863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400" dirty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G(x)</a:t>
                </a:r>
                <a:r>
                  <a:rPr lang="ko-KR" altLang="en-US" dirty="0"/>
                  <a:t>는 사진처럼 보여야 한다</a:t>
                </a:r>
                <a:r>
                  <a:rPr lang="en-US" altLang="ko-KR" dirty="0"/>
                  <a:t>. </a:t>
                </a:r>
              </a:p>
              <a:p>
                <a:pPr marL="457200" lvl="1" indent="0">
                  <a:buNone/>
                </a:pPr>
                <a:r>
                  <a:rPr lang="en-US" altLang="ko-KR" b="1" dirty="0"/>
                  <a:t>   </a:t>
                </a:r>
                <a:r>
                  <a:rPr lang="ko-KR" altLang="en-US" b="1" dirty="0"/>
                  <a:t>그리고</a:t>
                </a:r>
                <a:r>
                  <a:rPr lang="en-US" altLang="ko-KR" b="1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altLang="ko-KR" b="1" dirty="0"/>
                  <a:t>   </a:t>
                </a:r>
                <a:r>
                  <a:rPr lang="ko-KR" altLang="en-US" b="1" dirty="0"/>
                  <a:t>원래의 </a:t>
                </a:r>
                <a:r>
                  <a:rPr lang="en-US" altLang="ko-KR" b="1" dirty="0"/>
                  <a:t>x</a:t>
                </a:r>
                <a:r>
                  <a:rPr lang="ko-KR" altLang="en-US" b="1" dirty="0"/>
                  <a:t>로 재구성 할 </a:t>
                </a:r>
                <a:r>
                  <a:rPr lang="ko-KR" altLang="en-US" b="1" dirty="0" err="1"/>
                  <a:t>수있어야한다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6AC364-7A78-495A-942D-5C2E528EC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92281" y="1674018"/>
                <a:ext cx="6251575" cy="1947863"/>
              </a:xfrm>
              <a:blipFill>
                <a:blip r:embed="rId2"/>
                <a:stretch>
                  <a:fillRect l="-1267" t="-4389" b="-34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정책주간지 공감"/>
          <p:cNvSpPr>
            <a:spLocks noChangeAspect="1" noChangeArrowheads="1"/>
          </p:cNvSpPr>
          <p:nvPr/>
        </p:nvSpPr>
        <p:spPr bwMode="auto">
          <a:xfrm>
            <a:off x="155575" y="-822325"/>
            <a:ext cx="22288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정책주간지 공감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56" y="2604136"/>
            <a:ext cx="977108" cy="75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클로드 모네 &amp;#39;수련&amp;#39; - 재오한인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56" y="4207510"/>
            <a:ext cx="1001576" cy="11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155575" y="-8382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AutoShape 10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307975" y="-6858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12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460375" y="-5334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8" name="Picture 14" descr="보 낚시 미주리 강 어업 - Pixabay의 무료 사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43" y="2622901"/>
            <a:ext cx="1104885" cy="7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한라생태숲"/>
          <p:cNvSpPr>
            <a:spLocks noChangeAspect="1" noChangeArrowheads="1"/>
          </p:cNvSpPr>
          <p:nvPr/>
        </p:nvSpPr>
        <p:spPr bwMode="auto">
          <a:xfrm>
            <a:off x="612775" y="-3810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2" name="Picture 18" descr="한라생태숲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43" y="4207509"/>
            <a:ext cx="1104885" cy="7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대각선 방향의 모서리가 잘린 사각형 8"/>
          <p:cNvSpPr/>
          <p:nvPr/>
        </p:nvSpPr>
        <p:spPr>
          <a:xfrm>
            <a:off x="7349518" y="1219200"/>
            <a:ext cx="3917483" cy="4805363"/>
          </a:xfrm>
          <a:prstGeom prst="snip2Diag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7550" y="1313519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CycleGAN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1028" idx="3"/>
            <a:endCxn id="1038" idx="1"/>
          </p:cNvCxnSpPr>
          <p:nvPr/>
        </p:nvCxnSpPr>
        <p:spPr>
          <a:xfrm>
            <a:off x="8790164" y="2981239"/>
            <a:ext cx="979479" cy="93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30" idx="3"/>
          </p:cNvCxnSpPr>
          <p:nvPr/>
        </p:nvCxnSpPr>
        <p:spPr>
          <a:xfrm flipV="1">
            <a:off x="8814632" y="4639377"/>
            <a:ext cx="868212" cy="1279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8872" y="2234804"/>
            <a:ext cx="8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1784" y="3063001"/>
            <a:ext cx="481263" cy="37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50673" y="2228067"/>
            <a:ext cx="8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9E6AC364-7A78-495A-942D-5C2E528EC1EC}"/>
              </a:ext>
            </a:extLst>
          </p:cNvPr>
          <p:cNvSpPr txBox="1">
            <a:spLocks/>
          </p:cNvSpPr>
          <p:nvPr/>
        </p:nvSpPr>
        <p:spPr>
          <a:xfrm>
            <a:off x="1572058" y="3112057"/>
            <a:ext cx="4942895" cy="140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8821773" y="2743200"/>
            <a:ext cx="947871" cy="1662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8878425" y="4431757"/>
            <a:ext cx="873681" cy="8876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91785" y="4770962"/>
            <a:ext cx="481263" cy="37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99526" y="2342434"/>
            <a:ext cx="481263" cy="37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26448" y="4045276"/>
            <a:ext cx="481263" cy="37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32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4B3B"/>
                </a:solidFill>
              </a:rPr>
              <a:t>CycleGan</a:t>
            </a:r>
            <a:endParaRPr lang="en-US" dirty="0">
              <a:solidFill>
                <a:srgbClr val="014B3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6AC364-7A78-495A-942D-5C2E528EC1E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67709" y="1607327"/>
                <a:ext cx="6511925" cy="350202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400" dirty="0"/>
                  <a:t>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en-US" altLang="ko-KR" dirty="0"/>
                  <a:t>G(x)</a:t>
                </a:r>
                <a:r>
                  <a:rPr lang="ko-KR" altLang="en-US" dirty="0"/>
                  <a:t>는 사진처럼 보여야 한다</a:t>
                </a:r>
                <a:r>
                  <a:rPr lang="en-US" altLang="ko-KR" dirty="0"/>
                  <a:t>. </a:t>
                </a:r>
              </a:p>
              <a:p>
                <a:pPr marL="457200" lvl="1" indent="0">
                  <a:buNone/>
                </a:pPr>
                <a:r>
                  <a:rPr lang="en-US" altLang="ko-KR" b="1" dirty="0"/>
                  <a:t>   </a:t>
                </a:r>
                <a:r>
                  <a:rPr lang="ko-KR" altLang="en-US" b="1" dirty="0"/>
                  <a:t>그리고</a:t>
                </a:r>
                <a:r>
                  <a:rPr lang="en-US" altLang="ko-KR" b="1" dirty="0"/>
                  <a:t>, </a:t>
                </a:r>
              </a:p>
              <a:p>
                <a:pPr marL="457200" lvl="1" indent="0">
                  <a:buNone/>
                </a:pPr>
                <a:r>
                  <a:rPr lang="ko-KR" altLang="en-US" b="1" dirty="0"/>
                  <a:t>   원래의 </a:t>
                </a:r>
                <a:r>
                  <a:rPr lang="en-US" altLang="ko-KR" b="1" dirty="0"/>
                  <a:t>x</a:t>
                </a:r>
                <a:r>
                  <a:rPr lang="ko-KR" altLang="en-US" b="1" dirty="0"/>
                  <a:t>로 재구성 할 수 있어야한다</a:t>
                </a:r>
                <a:r>
                  <a:rPr lang="en-US" altLang="ko-KR" b="1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ko-KR" b="1" dirty="0"/>
                  <a:t>   </a:t>
                </a:r>
                <a:r>
                  <a:rPr lang="ko-KR" altLang="en-US" b="1" dirty="0"/>
                  <a:t>그리고</a:t>
                </a:r>
                <a:r>
                  <a:rPr lang="en-US" altLang="ko-KR" b="1" dirty="0"/>
                  <a:t>, </a:t>
                </a:r>
              </a:p>
              <a:p>
                <a:pPr marL="457200" lvl="1" indent="0">
                  <a:buNone/>
                </a:pPr>
                <a:r>
                  <a:rPr lang="ko-KR" altLang="en-US" b="1" dirty="0"/>
                  <a:t>   대칭적인 관계를 가진다</a:t>
                </a:r>
                <a:r>
                  <a:rPr lang="en-US" altLang="ko-KR" b="1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E6AC364-7A78-495A-942D-5C2E528EC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67709" y="1607327"/>
                <a:ext cx="6511925" cy="3502025"/>
              </a:xfrm>
              <a:blipFill>
                <a:blip r:embed="rId2"/>
                <a:stretch>
                  <a:fillRect l="-1217" t="-2439" b="-8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정책주간지 공감"/>
          <p:cNvSpPr>
            <a:spLocks noChangeAspect="1" noChangeArrowheads="1"/>
          </p:cNvSpPr>
          <p:nvPr/>
        </p:nvSpPr>
        <p:spPr bwMode="auto">
          <a:xfrm>
            <a:off x="155575" y="-822325"/>
            <a:ext cx="22288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8" name="Picture 4" descr="정책주간지 공감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56" y="2604136"/>
            <a:ext cx="977108" cy="75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클로드 모네 &amp;#39;수련&amp;#39; - 재오한인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56" y="4207510"/>
            <a:ext cx="1001576" cy="11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155575" y="-8382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AutoShape 10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307975" y="-6858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12" descr="보 낚시 미주리 강 어업 - Pixabay의 무료 사진"/>
          <p:cNvSpPr>
            <a:spLocks noChangeAspect="1" noChangeArrowheads="1"/>
          </p:cNvSpPr>
          <p:nvPr/>
        </p:nvSpPr>
        <p:spPr bwMode="auto">
          <a:xfrm>
            <a:off x="460375" y="-5334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38" name="Picture 14" descr="보 낚시 미주리 강 어업 - Pixabay의 무료 사진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43" y="2622901"/>
            <a:ext cx="1104885" cy="7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한라생태숲"/>
          <p:cNvSpPr>
            <a:spLocks noChangeAspect="1" noChangeArrowheads="1"/>
          </p:cNvSpPr>
          <p:nvPr/>
        </p:nvSpPr>
        <p:spPr bwMode="auto">
          <a:xfrm>
            <a:off x="612775" y="-3810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42" name="Picture 18" descr="한라생태숲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43" y="4207509"/>
            <a:ext cx="1104885" cy="73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대각선 방향의 모서리가 잘린 사각형 8"/>
          <p:cNvSpPr/>
          <p:nvPr/>
        </p:nvSpPr>
        <p:spPr>
          <a:xfrm>
            <a:off x="7349518" y="1219200"/>
            <a:ext cx="3917483" cy="4805363"/>
          </a:xfrm>
          <a:prstGeom prst="snip2Diag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7550" y="1313519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CycleGAN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화살표 연결선 13"/>
          <p:cNvCxnSpPr>
            <a:stCxn id="1028" idx="3"/>
            <a:endCxn id="1038" idx="1"/>
          </p:cNvCxnSpPr>
          <p:nvPr/>
        </p:nvCxnSpPr>
        <p:spPr>
          <a:xfrm>
            <a:off x="8790164" y="2981239"/>
            <a:ext cx="979479" cy="93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30" idx="3"/>
          </p:cNvCxnSpPr>
          <p:nvPr/>
        </p:nvCxnSpPr>
        <p:spPr>
          <a:xfrm flipV="1">
            <a:off x="8814632" y="4639377"/>
            <a:ext cx="868212" cy="1279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88872" y="2234804"/>
            <a:ext cx="8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1784" y="3063001"/>
            <a:ext cx="481263" cy="37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50673" y="2228067"/>
            <a:ext cx="8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사진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9E6AC364-7A78-495A-942D-5C2E528EC1EC}"/>
              </a:ext>
            </a:extLst>
          </p:cNvPr>
          <p:cNvSpPr txBox="1">
            <a:spLocks/>
          </p:cNvSpPr>
          <p:nvPr/>
        </p:nvSpPr>
        <p:spPr>
          <a:xfrm>
            <a:off x="1572058" y="3112057"/>
            <a:ext cx="4942895" cy="140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 flipV="1">
            <a:off x="8821773" y="2743200"/>
            <a:ext cx="947871" cy="1662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8878425" y="4431757"/>
            <a:ext cx="873681" cy="8876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91785" y="4770962"/>
            <a:ext cx="481263" cy="37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99526" y="2342434"/>
            <a:ext cx="481263" cy="37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26448" y="4045276"/>
            <a:ext cx="481263" cy="37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859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14B3B"/>
                </a:solidFill>
              </a:rPr>
              <a:t>CycleGan</a:t>
            </a:r>
            <a:r>
              <a:rPr lang="en-US" altLang="ko-KR" dirty="0">
                <a:solidFill>
                  <a:srgbClr val="014B3B"/>
                </a:solidFill>
              </a:rPr>
              <a:t> Architecture</a:t>
            </a:r>
            <a:endParaRPr lang="en-US" dirty="0">
              <a:solidFill>
                <a:srgbClr val="014B3B"/>
              </a:solidFill>
            </a:endParaRPr>
          </a:p>
        </p:txBody>
      </p:sp>
      <p:pic>
        <p:nvPicPr>
          <p:cNvPr id="7170" name="Picture 2" descr="Why Turnout Is Important for Your Horse">
            <a:extLst>
              <a:ext uri="{FF2B5EF4-FFF2-40B4-BE49-F238E27FC236}">
                <a16:creationId xmlns:a16="http://schemas.microsoft.com/office/drawing/2014/main" id="{5B19B57F-7625-46C9-9DC5-5CBF9F3F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589" y="2380629"/>
            <a:ext cx="952684" cy="53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RIZOOM Quarter Horse Stallion Chestnut-Red">
            <a:extLst>
              <a:ext uri="{FF2B5EF4-FFF2-40B4-BE49-F238E27FC236}">
                <a16:creationId xmlns:a16="http://schemas.microsoft.com/office/drawing/2014/main" id="{8022D6BC-D5CA-485A-A314-1F0E924D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033" y="3003955"/>
            <a:ext cx="765322" cy="5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 of Horses Used in Education - The Plaid Horse Magazine">
            <a:extLst>
              <a:ext uri="{FF2B5EF4-FFF2-40B4-BE49-F238E27FC236}">
                <a16:creationId xmlns:a16="http://schemas.microsoft.com/office/drawing/2014/main" id="{D6C734C4-7261-4496-9A8C-8E66E9B4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737" y="3071036"/>
            <a:ext cx="857415" cy="5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Zebra Facts | Live Science">
            <a:extLst>
              <a:ext uri="{FF2B5EF4-FFF2-40B4-BE49-F238E27FC236}">
                <a16:creationId xmlns:a16="http://schemas.microsoft.com/office/drawing/2014/main" id="{C0E5D301-5454-45F6-B91C-A62CE701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90" y="3653320"/>
            <a:ext cx="963600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Free Photo | Zebra in a meadow surrounded by greenery under the sunlight">
            <a:extLst>
              <a:ext uri="{FF2B5EF4-FFF2-40B4-BE49-F238E27FC236}">
                <a16:creationId xmlns:a16="http://schemas.microsoft.com/office/drawing/2014/main" id="{C33D527C-9937-4558-BF00-D0B71073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490" y="4372736"/>
            <a:ext cx="967169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DAD5B7FA-EA51-44E7-9924-3F4009B1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438" y="3653320"/>
            <a:ext cx="856534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995329" y="2492012"/>
            <a:ext cx="991585" cy="647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Generator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77568" y="5436860"/>
            <a:ext cx="991585" cy="647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Generator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180967" y="3972079"/>
            <a:ext cx="1269632" cy="6472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Discriminator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32034" y="2477775"/>
            <a:ext cx="1213054" cy="6472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Discriminator</a:t>
            </a:r>
          </a:p>
        </p:txBody>
      </p:sp>
      <p:cxnSp>
        <p:nvCxnSpPr>
          <p:cNvPr id="5" name="직선 화살표 연결선 4"/>
          <p:cNvCxnSpPr>
            <a:endCxn id="12" idx="3"/>
          </p:cNvCxnSpPr>
          <p:nvPr/>
        </p:nvCxnSpPr>
        <p:spPr>
          <a:xfrm flipH="1">
            <a:off x="2445088" y="2801416"/>
            <a:ext cx="1097010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95435" y="4198980"/>
            <a:ext cx="1111152" cy="647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 it fake?</a:t>
            </a:r>
          </a:p>
        </p:txBody>
      </p:sp>
      <p:cxnSp>
        <p:nvCxnSpPr>
          <p:cNvPr id="18" name="직선 화살표 연결선 17"/>
          <p:cNvCxnSpPr>
            <a:endCxn id="11" idx="1"/>
          </p:cNvCxnSpPr>
          <p:nvPr/>
        </p:nvCxnSpPr>
        <p:spPr>
          <a:xfrm>
            <a:off x="9515921" y="4266469"/>
            <a:ext cx="665046" cy="2925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241690" y="2423755"/>
            <a:ext cx="1111152" cy="647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 it fake?</a:t>
            </a:r>
          </a:p>
        </p:txBody>
      </p:sp>
      <p:cxnSp>
        <p:nvCxnSpPr>
          <p:cNvPr id="25" name="직선 화살표 연결선 24"/>
          <p:cNvCxnSpPr>
            <a:endCxn id="3" idx="1"/>
          </p:cNvCxnSpPr>
          <p:nvPr/>
        </p:nvCxnSpPr>
        <p:spPr>
          <a:xfrm>
            <a:off x="4971846" y="2815653"/>
            <a:ext cx="1023483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2"/>
            <a:endCxn id="17" idx="0"/>
          </p:cNvCxnSpPr>
          <p:nvPr/>
        </p:nvCxnSpPr>
        <p:spPr>
          <a:xfrm>
            <a:off x="1838561" y="3125056"/>
            <a:ext cx="12450" cy="107392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0"/>
            <a:endCxn id="21" idx="2"/>
          </p:cNvCxnSpPr>
          <p:nvPr/>
        </p:nvCxnSpPr>
        <p:spPr>
          <a:xfrm flipH="1" flipV="1">
            <a:off x="10797266" y="3071036"/>
            <a:ext cx="18517" cy="90104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" idx="3"/>
          </p:cNvCxnSpPr>
          <p:nvPr/>
        </p:nvCxnSpPr>
        <p:spPr>
          <a:xfrm>
            <a:off x="6986914" y="2815653"/>
            <a:ext cx="679723" cy="74048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39404" y="1872555"/>
            <a:ext cx="14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Input_A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>
            <a:endCxn id="10" idx="3"/>
          </p:cNvCxnSpPr>
          <p:nvPr/>
        </p:nvCxnSpPr>
        <p:spPr>
          <a:xfrm flipH="1">
            <a:off x="6969153" y="5134287"/>
            <a:ext cx="1449075" cy="62621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1"/>
          </p:cNvCxnSpPr>
          <p:nvPr/>
        </p:nvCxnSpPr>
        <p:spPr>
          <a:xfrm flipH="1">
            <a:off x="5329642" y="5760501"/>
            <a:ext cx="64792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2" descr="Why Turnout Is Important for Your Horse">
            <a:extLst>
              <a:ext uri="{FF2B5EF4-FFF2-40B4-BE49-F238E27FC236}">
                <a16:creationId xmlns:a16="http://schemas.microsoft.com/office/drawing/2014/main" id="{5B19B57F-7625-46C9-9DC5-5CBF9F3F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82" y="5001009"/>
            <a:ext cx="952684" cy="53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GRIZOOM Quarter Horse Stallion Chestnut-Red">
            <a:extLst>
              <a:ext uri="{FF2B5EF4-FFF2-40B4-BE49-F238E27FC236}">
                <a16:creationId xmlns:a16="http://schemas.microsoft.com/office/drawing/2014/main" id="{8022D6BC-D5CA-485A-A314-1F0E924D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726" y="5624335"/>
            <a:ext cx="765322" cy="5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Types of Horses Used in Education - The Plaid Horse Magazine">
            <a:extLst>
              <a:ext uri="{FF2B5EF4-FFF2-40B4-BE49-F238E27FC236}">
                <a16:creationId xmlns:a16="http://schemas.microsoft.com/office/drawing/2014/main" id="{D6C734C4-7261-4496-9A8C-8E66E9B4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30" y="5691416"/>
            <a:ext cx="857415" cy="5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3639404" y="4499868"/>
            <a:ext cx="14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Cyclic_A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72032" y="3139293"/>
            <a:ext cx="161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Generated_B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화살표 연결선 77"/>
          <p:cNvCxnSpPr>
            <a:endCxn id="46" idx="0"/>
          </p:cNvCxnSpPr>
          <p:nvPr/>
        </p:nvCxnSpPr>
        <p:spPr>
          <a:xfrm flipH="1">
            <a:off x="4342048" y="1690688"/>
            <a:ext cx="955797" cy="18186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7174"/>
          <p:cNvSpPr txBox="1"/>
          <p:nvPr/>
        </p:nvSpPr>
        <p:spPr>
          <a:xfrm>
            <a:off x="5399152" y="1481660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Start!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14B3B"/>
                </a:solidFill>
              </a:rPr>
              <a:t>CycleGan</a:t>
            </a:r>
            <a:r>
              <a:rPr lang="en-US" dirty="0">
                <a:solidFill>
                  <a:srgbClr val="014B3B"/>
                </a:solidFill>
              </a:rPr>
              <a:t> Architecture</a:t>
            </a:r>
          </a:p>
        </p:txBody>
      </p:sp>
      <p:pic>
        <p:nvPicPr>
          <p:cNvPr id="7170" name="Picture 2" descr="Why Turnout Is Important for Your Horse">
            <a:extLst>
              <a:ext uri="{FF2B5EF4-FFF2-40B4-BE49-F238E27FC236}">
                <a16:creationId xmlns:a16="http://schemas.microsoft.com/office/drawing/2014/main" id="{5B19B57F-7625-46C9-9DC5-5CBF9F3F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07" y="3107162"/>
            <a:ext cx="952684" cy="53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RIZOOM Quarter Horse Stallion Chestnut-Red">
            <a:extLst>
              <a:ext uri="{FF2B5EF4-FFF2-40B4-BE49-F238E27FC236}">
                <a16:creationId xmlns:a16="http://schemas.microsoft.com/office/drawing/2014/main" id="{8022D6BC-D5CA-485A-A314-1F0E924D1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51" y="3730488"/>
            <a:ext cx="765322" cy="5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 of Horses Used in Education - The Plaid Horse Magazine">
            <a:extLst>
              <a:ext uri="{FF2B5EF4-FFF2-40B4-BE49-F238E27FC236}">
                <a16:creationId xmlns:a16="http://schemas.microsoft.com/office/drawing/2014/main" id="{D6C734C4-7261-4496-9A8C-8E66E9B4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55" y="3797569"/>
            <a:ext cx="857415" cy="5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Zebra Facts | Live Science">
            <a:extLst>
              <a:ext uri="{FF2B5EF4-FFF2-40B4-BE49-F238E27FC236}">
                <a16:creationId xmlns:a16="http://schemas.microsoft.com/office/drawing/2014/main" id="{C0E5D301-5454-45F6-B91C-A62CE701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90" y="4427425"/>
            <a:ext cx="963600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Free Photo | Zebra in a meadow surrounded by greenery under the sunlight">
            <a:extLst>
              <a:ext uri="{FF2B5EF4-FFF2-40B4-BE49-F238E27FC236}">
                <a16:creationId xmlns:a16="http://schemas.microsoft.com/office/drawing/2014/main" id="{C33D527C-9937-4558-BF00-D0B71073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90" y="5146841"/>
            <a:ext cx="967169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DAD5B7FA-EA51-44E7-9924-3F4009B1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738" y="4427425"/>
            <a:ext cx="856534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726615" y="2428651"/>
            <a:ext cx="991585" cy="647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Generator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69880" y="4706524"/>
            <a:ext cx="991585" cy="6472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Generator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311267" y="4746184"/>
            <a:ext cx="1269632" cy="6472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Discriminator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04700" y="3320200"/>
            <a:ext cx="1213054" cy="6472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Discriminator</a:t>
            </a:r>
          </a:p>
        </p:txBody>
      </p:sp>
      <p:cxnSp>
        <p:nvCxnSpPr>
          <p:cNvPr id="5" name="직선 화살표 연결선 4"/>
          <p:cNvCxnSpPr>
            <a:endCxn id="12" idx="3"/>
          </p:cNvCxnSpPr>
          <p:nvPr/>
        </p:nvCxnSpPr>
        <p:spPr>
          <a:xfrm flipH="1">
            <a:off x="2117754" y="3643841"/>
            <a:ext cx="1097010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68101" y="5041405"/>
            <a:ext cx="1111152" cy="647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 it fake?</a:t>
            </a:r>
          </a:p>
        </p:txBody>
      </p:sp>
      <p:cxnSp>
        <p:nvCxnSpPr>
          <p:cNvPr id="18" name="직선 화살표 연결선 17"/>
          <p:cNvCxnSpPr>
            <a:endCxn id="11" idx="1"/>
          </p:cNvCxnSpPr>
          <p:nvPr/>
        </p:nvCxnSpPr>
        <p:spPr>
          <a:xfrm>
            <a:off x="9646221" y="5040574"/>
            <a:ext cx="665046" cy="2925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371990" y="3197860"/>
            <a:ext cx="1111152" cy="6472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Is it fake?</a:t>
            </a:r>
          </a:p>
        </p:txBody>
      </p:sp>
      <p:cxnSp>
        <p:nvCxnSpPr>
          <p:cNvPr id="25" name="직선 화살표 연결선 24"/>
          <p:cNvCxnSpPr>
            <a:endCxn id="3" idx="1"/>
          </p:cNvCxnSpPr>
          <p:nvPr/>
        </p:nvCxnSpPr>
        <p:spPr>
          <a:xfrm flipV="1">
            <a:off x="4746048" y="2752292"/>
            <a:ext cx="980567" cy="56621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2"/>
            <a:endCxn id="17" idx="0"/>
          </p:cNvCxnSpPr>
          <p:nvPr/>
        </p:nvCxnSpPr>
        <p:spPr>
          <a:xfrm>
            <a:off x="1511227" y="3967481"/>
            <a:ext cx="12450" cy="1073924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0"/>
            <a:endCxn id="21" idx="2"/>
          </p:cNvCxnSpPr>
          <p:nvPr/>
        </p:nvCxnSpPr>
        <p:spPr>
          <a:xfrm flipH="1" flipV="1">
            <a:off x="10927566" y="3845141"/>
            <a:ext cx="18517" cy="901043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" idx="3"/>
          </p:cNvCxnSpPr>
          <p:nvPr/>
        </p:nvCxnSpPr>
        <p:spPr>
          <a:xfrm>
            <a:off x="6718200" y="2752292"/>
            <a:ext cx="775427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342122" y="2599088"/>
            <a:ext cx="167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Generated_A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6718201" y="5069825"/>
            <a:ext cx="821385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0" idx="1"/>
          </p:cNvCxnSpPr>
          <p:nvPr/>
        </p:nvCxnSpPr>
        <p:spPr>
          <a:xfrm flipH="1" flipV="1">
            <a:off x="4652945" y="4427425"/>
            <a:ext cx="1016935" cy="60274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002332" y="3913398"/>
            <a:ext cx="161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Input_B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 flipV="1">
            <a:off x="9019665" y="5789241"/>
            <a:ext cx="1" cy="50526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7174"/>
          <p:cNvSpPr txBox="1"/>
          <p:nvPr/>
        </p:nvSpPr>
        <p:spPr>
          <a:xfrm>
            <a:off x="8660083" y="6294508"/>
            <a:ext cx="1318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Start!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1" name="Picture 8" descr="Zebra Facts | Live Science">
            <a:extLst>
              <a:ext uri="{FF2B5EF4-FFF2-40B4-BE49-F238E27FC236}">
                <a16:creationId xmlns:a16="http://schemas.microsoft.com/office/drawing/2014/main" id="{C0E5D301-5454-45F6-B91C-A62CE701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72" y="1956688"/>
            <a:ext cx="963600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Free Photo | Zebra in a meadow surrounded by greenery under the sunlight">
            <a:extLst>
              <a:ext uri="{FF2B5EF4-FFF2-40B4-BE49-F238E27FC236}">
                <a16:creationId xmlns:a16="http://schemas.microsoft.com/office/drawing/2014/main" id="{C33D527C-9937-4558-BF00-D0B71073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472" y="2676104"/>
            <a:ext cx="967169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>
            <a:extLst>
              <a:ext uri="{FF2B5EF4-FFF2-40B4-BE49-F238E27FC236}">
                <a16:creationId xmlns:a16="http://schemas.microsoft.com/office/drawing/2014/main" id="{DAD5B7FA-EA51-44E7-9924-3F4009B1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420" y="1956688"/>
            <a:ext cx="856534" cy="6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8010014" y="1442661"/>
            <a:ext cx="161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Cyclic_B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808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Training Details : Generator G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9E6AC364-7A78-495A-942D-5C2E528EC1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2213" y="1825625"/>
            <a:ext cx="10999787" cy="1947863"/>
          </a:xfrm>
        </p:spPr>
        <p:txBody>
          <a:bodyPr>
            <a:normAutofit/>
          </a:bodyPr>
          <a:lstStyle/>
          <a:p>
            <a:r>
              <a:rPr lang="en-US" altLang="ko-KR" dirty="0"/>
              <a:t>U-Net : Skip connection</a:t>
            </a:r>
            <a:r>
              <a:rPr lang="ko-KR" altLang="en-US" dirty="0"/>
              <a:t>을 이용해 디테일을 살립니다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ResNet</a:t>
            </a:r>
            <a:r>
              <a:rPr lang="en-US" altLang="ko-KR" dirty="0"/>
              <a:t> : bottle neck</a:t>
            </a:r>
            <a:r>
              <a:rPr lang="ko-KR" altLang="en-US" dirty="0"/>
              <a:t>이 없기 때문에 더 좋은 성능을 기대할 수 있습니다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AutoShape 2" descr="U-Net, Convolutional Networks for Biom edical Image Segmentation -  gaussian37"/>
          <p:cNvSpPr>
            <a:spLocks noChangeAspect="1" noChangeArrowheads="1"/>
          </p:cNvSpPr>
          <p:nvPr/>
        </p:nvSpPr>
        <p:spPr bwMode="auto">
          <a:xfrm>
            <a:off x="155575" y="-868363"/>
            <a:ext cx="23907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6" name="Picture 8" descr="Kakao Bra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2" r="-831"/>
          <a:stretch/>
        </p:blipFill>
        <p:spPr bwMode="auto">
          <a:xfrm>
            <a:off x="600075" y="3755776"/>
            <a:ext cx="5953126" cy="170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A schematic view of ResNet architecture [15], decomposed into three... |  Download Scientific Diagram"/>
          <p:cNvSpPr>
            <a:spLocks noChangeAspect="1" noChangeArrowheads="1"/>
          </p:cNvSpPr>
          <p:nvPr/>
        </p:nvSpPr>
        <p:spPr bwMode="auto">
          <a:xfrm>
            <a:off x="155575" y="-776288"/>
            <a:ext cx="28289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60" name="Picture 12" descr="A schematic view of ResNet architecture [15], decomposed into three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8" t="1658" r="6454" b="39861"/>
          <a:stretch/>
        </p:blipFill>
        <p:spPr bwMode="auto">
          <a:xfrm>
            <a:off x="6949440" y="3755776"/>
            <a:ext cx="4160520" cy="169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36320" y="570412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Encoder-Decoder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06792" y="570412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U-Net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17306" y="570412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986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Training Details :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9E6AC364-7A78-495A-942D-5C2E528EC1E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91067" y="1842250"/>
                <a:ext cx="8172450" cy="391001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GANs with cross-entropy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GANs with </a:t>
                </a:r>
                <a:r>
                  <a:rPr lang="en-US" altLang="ko-KR"/>
                  <a:t>least square loss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내용 개체 틀 2">
                <a:extLst>
                  <a:ext uri="{FF2B5EF4-FFF2-40B4-BE49-F238E27FC236}">
                    <a16:creationId xmlns:a16="http://schemas.microsoft.com/office/drawing/2014/main" id="{9E6AC364-7A78-495A-942D-5C2E528EC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91067" y="1842250"/>
                <a:ext cx="8172450" cy="3910013"/>
              </a:xfrm>
              <a:blipFill>
                <a:blip r:embed="rId2"/>
                <a:stretch>
                  <a:fillRect l="-1343" t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U-Net, Convolutional Networks for Biom edical Image Segmentation -  gaussian37"/>
          <p:cNvSpPr>
            <a:spLocks noChangeAspect="1" noChangeArrowheads="1"/>
          </p:cNvSpPr>
          <p:nvPr/>
        </p:nvSpPr>
        <p:spPr bwMode="auto">
          <a:xfrm>
            <a:off x="155575" y="-868363"/>
            <a:ext cx="23907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AutoShape 10" descr="A schematic view of ResNet architecture [15], decomposed into three... |  Download Scientific Diagram"/>
          <p:cNvSpPr>
            <a:spLocks noChangeAspect="1" noChangeArrowheads="1"/>
          </p:cNvSpPr>
          <p:nvPr/>
        </p:nvSpPr>
        <p:spPr bwMode="auto">
          <a:xfrm>
            <a:off x="155575" y="-776288"/>
            <a:ext cx="28289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4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631CA-6134-4CF9-A426-520FADFC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Training Details : L1 loss</a:t>
            </a: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9E6AC364-7A78-495A-942D-5C2E528EC1E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41878" y="1810122"/>
            <a:ext cx="8339138" cy="1947863"/>
          </a:xfrm>
        </p:spPr>
        <p:txBody>
          <a:bodyPr>
            <a:normAutofit/>
          </a:bodyPr>
          <a:lstStyle/>
          <a:p>
            <a:r>
              <a:rPr lang="en-US" altLang="ko-KR" dirty="0"/>
              <a:t>L1 loss</a:t>
            </a:r>
            <a:r>
              <a:rPr lang="ko-KR" altLang="en-US" dirty="0"/>
              <a:t>는 큰 디테일을 맡습니다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GAN loss</a:t>
            </a:r>
            <a:r>
              <a:rPr lang="ko-KR" altLang="en-US" dirty="0"/>
              <a:t>는 작은 디테일을 맡습니다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4" name="AutoShape 2" descr="U-Net, Convolutional Networks for Biom edical Image Segmentation -  gaussian37"/>
          <p:cNvSpPr>
            <a:spLocks noChangeAspect="1" noChangeArrowheads="1"/>
          </p:cNvSpPr>
          <p:nvPr/>
        </p:nvSpPr>
        <p:spPr bwMode="auto">
          <a:xfrm>
            <a:off x="155575" y="-868363"/>
            <a:ext cx="239077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AutoShape 10" descr="A schematic view of ResNet architecture [15], decomposed into three... |  Download Scientific Diagram"/>
          <p:cNvSpPr>
            <a:spLocks noChangeAspect="1" noChangeArrowheads="1"/>
          </p:cNvSpPr>
          <p:nvPr/>
        </p:nvSpPr>
        <p:spPr bwMode="auto">
          <a:xfrm>
            <a:off x="155575" y="-776288"/>
            <a:ext cx="28289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8" descr="Zebra Facts | Live Science">
            <a:extLst>
              <a:ext uri="{FF2B5EF4-FFF2-40B4-BE49-F238E27FC236}">
                <a16:creationId xmlns:a16="http://schemas.microsoft.com/office/drawing/2014/main" id="{C0E5D301-5454-45F6-B91C-A62CE701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88" y="5418190"/>
            <a:ext cx="1554337" cy="10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Zebra Facts | Live Science">
            <a:extLst>
              <a:ext uri="{FF2B5EF4-FFF2-40B4-BE49-F238E27FC236}">
                <a16:creationId xmlns:a16="http://schemas.microsoft.com/office/drawing/2014/main" id="{C0E5D301-5454-45F6-B91C-A62CE701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80" y="5418190"/>
            <a:ext cx="1554337" cy="10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11" idx="3"/>
            <a:endCxn id="12" idx="1"/>
          </p:cNvCxnSpPr>
          <p:nvPr/>
        </p:nvCxnSpPr>
        <p:spPr>
          <a:xfrm>
            <a:off x="5481625" y="5936303"/>
            <a:ext cx="100875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Why Turnout Is Important for Your Horse">
            <a:extLst>
              <a:ext uri="{FF2B5EF4-FFF2-40B4-BE49-F238E27FC236}">
                <a16:creationId xmlns:a16="http://schemas.microsoft.com/office/drawing/2014/main" id="{5B19B57F-7625-46C9-9DC5-5CBF9F3F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69" y="3773978"/>
            <a:ext cx="1839451" cy="103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>
            <a:stCxn id="16" idx="3"/>
          </p:cNvCxnSpPr>
          <p:nvPr/>
        </p:nvCxnSpPr>
        <p:spPr>
          <a:xfrm>
            <a:off x="3606720" y="4292091"/>
            <a:ext cx="1208551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물음표 Question - Pixabay의 무료 이미지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858" y="3754735"/>
            <a:ext cx="1074709" cy="107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CycleGAN: Learning to Translate Images (Without Paired Training Data) | by  Sarah Wolf | Towards Data Science"/>
          <p:cNvSpPr>
            <a:spLocks noChangeAspect="1" noChangeArrowheads="1"/>
          </p:cNvSpPr>
          <p:nvPr/>
        </p:nvSpPr>
        <p:spPr bwMode="auto">
          <a:xfrm>
            <a:off x="155575" y="-639763"/>
            <a:ext cx="342900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6" name="Picture 6" descr="CycleGAN | TensorFlow Co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1" t="9062" r="56093" b="8323"/>
          <a:stretch/>
        </p:blipFill>
        <p:spPr bwMode="auto">
          <a:xfrm>
            <a:off x="9400176" y="3773978"/>
            <a:ext cx="1105884" cy="11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CycleGAN | TensorFlow Co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84" t="10128" r="5130" b="7257"/>
          <a:stretch/>
        </p:blipFill>
        <p:spPr bwMode="auto">
          <a:xfrm>
            <a:off x="7055972" y="3773978"/>
            <a:ext cx="1105884" cy="11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직선 화살표 연결선 23"/>
          <p:cNvCxnSpPr>
            <a:stCxn id="22" idx="3"/>
            <a:endCxn id="5126" idx="1"/>
          </p:cNvCxnSpPr>
          <p:nvPr/>
        </p:nvCxnSpPr>
        <p:spPr>
          <a:xfrm>
            <a:off x="8161856" y="4334148"/>
            <a:ext cx="123832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대각선 방향의 모서리가 잘린 사각형 29"/>
          <p:cNvSpPr/>
          <p:nvPr/>
        </p:nvSpPr>
        <p:spPr>
          <a:xfrm>
            <a:off x="991402" y="3137836"/>
            <a:ext cx="10501162" cy="3484345"/>
          </a:xfrm>
          <a:prstGeom prst="snip2Diag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4476" y="3184297"/>
            <a:ext cx="153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CycleGAN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3839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448889" y="2658455"/>
            <a:ext cx="3473450" cy="733136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98764" y="3467100"/>
            <a:ext cx="11388436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6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52418-817E-484F-B139-905B4D09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3A5F57"/>
                </a:solidFill>
              </a:rPr>
              <a:t>확률분포</a:t>
            </a:r>
            <a:endParaRPr lang="en-US" dirty="0">
              <a:solidFill>
                <a:srgbClr val="3A5F5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804C30-D411-4DB6-AA24-5E4CB0405DD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73452" y="1743548"/>
                <a:ext cx="8853488" cy="429418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확률 분포는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확률 변수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가 특정한 값을 가질 확률을 나타내는 함수를 의미합니다</a:t>
                </a:r>
                <a:r>
                  <a:rPr lang="en-US" altLang="ko-KR" sz="2400" dirty="0"/>
                  <a:t>.</a:t>
                </a:r>
              </a:p>
              <a:p>
                <a:r>
                  <a:rPr lang="ko-KR" altLang="en-US" sz="2400" dirty="0"/>
                  <a:t>확률 변수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는</a:t>
                </a:r>
                <a:r>
                  <a:rPr lang="en-US" altLang="ko-KR" sz="2400" dirty="0"/>
                  <a:t> </a:t>
                </a:r>
                <a:r>
                  <a:rPr lang="ko-KR" altLang="en-US" sz="2400" u="sng" dirty="0"/>
                  <a:t>나올 수 있는 시행 값</a:t>
                </a:r>
                <a:r>
                  <a:rPr lang="ko-KR" altLang="en-US" sz="2400" dirty="0"/>
                  <a:t>입니다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r>
                  <a:rPr lang="en-US" sz="2400" dirty="0"/>
                  <a:t>Ex) </a:t>
                </a:r>
                <a:r>
                  <a:rPr lang="ko-KR" altLang="en-US" sz="2400" dirty="0"/>
                  <a:t>하나의 주사위를 굴렸을 때</a:t>
                </a:r>
                <a:endParaRPr lang="en-US" altLang="ko-KR" sz="2400" dirty="0"/>
              </a:p>
              <a:p>
                <a:pPr lvl="1"/>
                <a:r>
                  <a:rPr lang="ko-KR" altLang="en-US" dirty="0"/>
                  <a:t>확률 변수 </a:t>
                </a:r>
                <a:r>
                  <a:rPr lang="en-US" altLang="ko-KR" dirty="0"/>
                  <a:t>X : 1, 2, 3, 4, 5, 6</a:t>
                </a:r>
              </a:p>
              <a:p>
                <a:pPr lvl="1"/>
                <a:r>
                  <a:rPr lang="ko-KR" altLang="en-US" dirty="0"/>
                  <a:t>확률 분포 함수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2, 3, 4, 5, 6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9804C30-D411-4DB6-AA24-5E4CB0405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73452" y="1743548"/>
                <a:ext cx="8853488" cy="4294188"/>
              </a:xfrm>
              <a:blipFill>
                <a:blip r:embed="rId3"/>
                <a:stretch>
                  <a:fillRect l="-895" t="-1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63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D6058-AF3B-4630-9252-15CD6EF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Reference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01833-FD92-448A-898C-5D70DAC8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Ian J. Goodfellow, Jean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Pouget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-Abadie, Mehdi Mirza, Bing Xu, David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Warde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-Farley,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Sherjil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Ozair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, Aaron Courville, and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Yoshua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Bengio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 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Generative Adversarial Networks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 NIPS, 2014. </a:t>
            </a:r>
            <a:r>
              <a:rPr lang="en-US" sz="1600" b="0" i="0" u="none" strike="noStrike" dirty="0">
                <a:solidFill>
                  <a:srgbClr val="1367A7"/>
                </a:solidFill>
                <a:effectLst/>
                <a:hlinkClick r:id="rId2"/>
              </a:rPr>
              <a:t>[PDF]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Understanding and Implementing </a:t>
            </a:r>
            <a:r>
              <a:rPr lang="en-US" sz="1600" i="0" dirty="0" err="1">
                <a:solidFill>
                  <a:srgbClr val="000000"/>
                </a:solidFill>
                <a:effectLst/>
              </a:rPr>
              <a:t>CycleGAN</a:t>
            </a:r>
            <a:r>
              <a:rPr lang="en-US" sz="1600" i="0" dirty="0">
                <a:solidFill>
                  <a:srgbClr val="000000"/>
                </a:solidFill>
                <a:effectLst/>
              </a:rPr>
              <a:t> in TensorFlow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Jun-Yan Zhu*,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Taesung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Park*, Phillip Isola, Alexei A.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Efros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 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Unpaired Image-to-Image Translation using Cycle-Consistent Adversarial Networks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. ICCV, 2017. [</a:t>
            </a:r>
            <a:r>
              <a:rPr lang="en-US" sz="1600" b="0" i="0" u="none" strike="noStrike" dirty="0">
                <a:solidFill>
                  <a:srgbClr val="1367A7"/>
                </a:solidFill>
                <a:effectLst/>
                <a:hlinkClick r:id="rId3"/>
              </a:rPr>
              <a:t>PDF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][</a:t>
            </a:r>
            <a:r>
              <a:rPr lang="en-US" sz="1600" b="0" i="0" u="none" strike="noStrike" dirty="0">
                <a:solidFill>
                  <a:srgbClr val="1367A7"/>
                </a:solidFill>
                <a:effectLst/>
                <a:hlinkClick r:id="rId4"/>
              </a:rPr>
              <a:t>Webpage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][</a:t>
            </a:r>
            <a:r>
              <a:rPr lang="en-US" sz="1600" b="0" i="0" u="none" strike="noStrike" dirty="0">
                <a:solidFill>
                  <a:srgbClr val="1367A7"/>
                </a:solidFill>
                <a:effectLst/>
                <a:hlinkClick r:id="rId5"/>
              </a:rPr>
              <a:t>Code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]</a:t>
            </a:r>
          </a:p>
          <a:p>
            <a:r>
              <a:rPr lang="en-US" altLang="ko-KR" sz="1600" b="1" dirty="0"/>
              <a:t>Overview of GAN Structure</a:t>
            </a:r>
            <a:r>
              <a:rPr lang="en-US" altLang="ko-KR" sz="1600" dirty="0"/>
              <a:t>. Google, 2019. </a:t>
            </a:r>
            <a:r>
              <a:rPr lang="en-US" altLang="ko-KR" sz="1600" dirty="0" err="1"/>
              <a:t>Accesible</a:t>
            </a:r>
            <a:r>
              <a:rPr lang="en-US" altLang="ko-KR" sz="1600" dirty="0"/>
              <a:t> by </a:t>
            </a:r>
            <a:r>
              <a:rPr lang="en-US" sz="1600" dirty="0">
                <a:solidFill>
                  <a:srgbClr val="000000"/>
                </a:solidFill>
              </a:rPr>
              <a:t>https://developers.google.com/machine-learning/gan/gan_structure?hl=es-419</a:t>
            </a:r>
            <a:endParaRPr lang="en-US" sz="16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37027E-0301-4A3F-A4E2-F80F4365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08361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81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52418-817E-484F-B139-905B4D09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14B3B"/>
                </a:solidFill>
              </a:rPr>
              <a:t>확률분포</a:t>
            </a:r>
            <a:endParaRPr lang="en-US" dirty="0">
              <a:solidFill>
                <a:srgbClr val="014B3B"/>
              </a:solidFill>
            </a:endParaRPr>
          </a:p>
        </p:txBody>
      </p:sp>
      <p:pic>
        <p:nvPicPr>
          <p:cNvPr id="1026" name="Picture 2" descr="Chap02 - Joint,Marginal,Conditional Probability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40" y="3904740"/>
            <a:ext cx="6311727" cy="22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9804C30-D411-4DB6-AA24-5E4CB0405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확률 변수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나올 수 있는 시행 값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확률 분포는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확률 변수 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특정한 값을 가질 확률을 나타내는 함수를 의미합니다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9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3A9E-36CD-4186-AE7A-737EBB01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14B3B"/>
                </a:solidFill>
              </a:rPr>
              <a:t>다변수</a:t>
            </a:r>
            <a:r>
              <a:rPr lang="ko-KR" altLang="en-US" dirty="0">
                <a:solidFill>
                  <a:srgbClr val="014B3B"/>
                </a:solidFill>
              </a:rPr>
              <a:t> 확률 분포</a:t>
            </a:r>
            <a:endParaRPr lang="en-US" dirty="0">
              <a:solidFill>
                <a:srgbClr val="014B3B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804C30-D411-4DB6-AA24-5E4CB0405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다변수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확률 분포는 확률 변수가 여러 개일 때 이에 대한 확률 분포 함수를 나타냅니다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2" name="Picture 4" descr="Fichier:Multivariate Gaussia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/>
          <a:stretch/>
        </p:blipFill>
        <p:spPr bwMode="auto">
          <a:xfrm>
            <a:off x="2424748" y="3075709"/>
            <a:ext cx="7041044" cy="364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3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33A9E-36CD-4186-AE7A-737EBB01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14B3B"/>
                </a:solidFill>
              </a:rPr>
              <a:t>이미지 데이터에 대한 확률분포</a:t>
            </a:r>
            <a:endParaRPr lang="en-US" dirty="0">
              <a:solidFill>
                <a:srgbClr val="014B3B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804C30-D411-4DB6-AA24-5E4CB0405DD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다변수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확률 분포는 확률 변수가 여러 개일 때 이에 대한 확률 분포 함수를 나타냅니다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52" name="Picture 4" descr="Fichier:Multivariate Gaussia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2"/>
          <a:stretch/>
        </p:blipFill>
        <p:spPr bwMode="auto">
          <a:xfrm>
            <a:off x="2424748" y="3075709"/>
            <a:ext cx="7041044" cy="364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적대적 생성 신경망(GAN)을 이용한 프레임 워크, 무니트(MUNIT) 공개 &lt; Neural Network &lt; AI Tech &lt;  기사본문 - 인공지능신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92" y="5273661"/>
            <a:ext cx="20288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 rot="10800000">
            <a:off x="8694114" y="5583995"/>
            <a:ext cx="633769" cy="379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3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79561-8A62-419F-B45C-F9CE2E26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14B3B"/>
                </a:solidFill>
              </a:rPr>
              <a:t>생성 모델 </a:t>
            </a:r>
            <a:r>
              <a:rPr lang="en-US" altLang="ko-KR" dirty="0">
                <a:solidFill>
                  <a:srgbClr val="014B3B"/>
                </a:solidFill>
              </a:rPr>
              <a:t>(Generative Models)</a:t>
            </a:r>
            <a:endParaRPr lang="en-US" dirty="0">
              <a:solidFill>
                <a:srgbClr val="014B3B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75F57-03F4-426E-813B-472319551F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5142" y="1776283"/>
            <a:ext cx="10515600" cy="4351338"/>
          </a:xfrm>
        </p:spPr>
        <p:txBody>
          <a:bodyPr/>
          <a:lstStyle/>
          <a:p>
            <a:r>
              <a:rPr lang="ko-KR" altLang="en-US" dirty="0"/>
              <a:t>생성 모델은 주어진 데이터를 학습하여 학습 데이터의 분포와 유사한 데이터를 생성하는 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 데이터의 분포를 어느 정도 안 상태</a:t>
            </a:r>
            <a:r>
              <a:rPr lang="en-US" altLang="ko-KR" dirty="0"/>
              <a:t>(Explicit)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  <a:r>
              <a:rPr lang="ko-KR" altLang="en-US" dirty="0"/>
              <a:t>잘 모르는 상태</a:t>
            </a:r>
            <a:r>
              <a:rPr lang="en-US" altLang="ko-KR" dirty="0"/>
              <a:t>(Implicit)</a:t>
            </a:r>
            <a:r>
              <a:rPr lang="ko-KR" altLang="en-US" dirty="0"/>
              <a:t>에 따라 다양하게 학습 가능합니다</a:t>
            </a:r>
            <a:r>
              <a:rPr lang="en-US" altLang="ko-K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38945" y="5211029"/>
                <a:ext cx="61141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Want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400" dirty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2400" dirty="0">
                    <a:solidFill>
                      <a:schemeClr val="accent6">
                        <a:lumMod val="7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similar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400" dirty="0">
                  <a:solidFill>
                    <a:schemeClr val="accent6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945" y="5211029"/>
                <a:ext cx="6114110" cy="461665"/>
              </a:xfrm>
              <a:prstGeom prst="rect">
                <a:avLst/>
              </a:prstGeom>
              <a:blipFill>
                <a:blip r:embed="rId3"/>
                <a:stretch>
                  <a:fillRect l="-1098" t="-10526" r="-29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89132" y="5807631"/>
            <a:ext cx="401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CS231n Stanford Univ. lecture notes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적대적 생성 신경망(GAN)을 이용한 프레임 워크, 무니트(MUNIT) 공개 &lt; Neural Network &lt; AI Tech &lt;  기사본문 - 인공지능신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881" y="3815609"/>
            <a:ext cx="20288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파일:White-noise-mv255-240x180.png - 위키백과, 우리 모두의 백과사전"/>
          <p:cNvSpPr>
            <a:spLocks noChangeAspect="1" noChangeArrowheads="1"/>
          </p:cNvSpPr>
          <p:nvPr/>
        </p:nvSpPr>
        <p:spPr bwMode="auto">
          <a:xfrm>
            <a:off x="2305133" y="412963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AutoShape 6" descr="10 Types of Noises To Help You Sleep - Indoindians.com"/>
          <p:cNvSpPr>
            <a:spLocks noChangeAspect="1" noChangeArrowheads="1"/>
          </p:cNvSpPr>
          <p:nvPr/>
        </p:nvSpPr>
        <p:spPr bwMode="auto">
          <a:xfrm>
            <a:off x="155575" y="-838200"/>
            <a:ext cx="26193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AutoShape 8" descr="10 Types of Noises To Help You Sleep - Indoindian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08" name="Picture 12" descr="Air Conditioning Unit White Noise Sound by White Noise Collectors on Amazon  Music - Amazon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18" y="3745792"/>
            <a:ext cx="1139760" cy="11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4250064" y="4170267"/>
            <a:ext cx="2666126" cy="3878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대각선 방향의 모서리가 잘린 사각형 10"/>
          <p:cNvSpPr/>
          <p:nvPr/>
        </p:nvSpPr>
        <p:spPr>
          <a:xfrm>
            <a:off x="4794214" y="4058592"/>
            <a:ext cx="1592508" cy="648168"/>
          </a:xfrm>
          <a:prstGeom prst="snip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Generative Model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84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430DD-34CF-42BF-8EF8-78A1A0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Generative Adversarial Networks (GAN)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AF6B-4BC0-424D-899B-6509C935A7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2775" y="1925378"/>
            <a:ext cx="10515600" cy="4351338"/>
          </a:xfrm>
        </p:spPr>
        <p:txBody>
          <a:bodyPr/>
          <a:lstStyle/>
          <a:p>
            <a:r>
              <a:rPr lang="en-US" dirty="0"/>
              <a:t>Generator</a:t>
            </a:r>
            <a:r>
              <a:rPr lang="ko-KR" altLang="en-US" dirty="0"/>
              <a:t>와 </a:t>
            </a:r>
            <a:r>
              <a:rPr lang="en-US" altLang="ko-KR" dirty="0"/>
              <a:t>Discriminator </a:t>
            </a:r>
            <a:r>
              <a:rPr lang="ko-KR" altLang="en-US" dirty="0"/>
              <a:t>두 개의 네트워크 모델을 이용한 생성 모델입니다</a:t>
            </a:r>
            <a:r>
              <a:rPr lang="en-US" altLang="ko-KR" dirty="0"/>
              <a:t>.</a:t>
            </a:r>
          </a:p>
          <a:p>
            <a:r>
              <a:rPr lang="en-US" dirty="0"/>
              <a:t>Generator</a:t>
            </a:r>
            <a:r>
              <a:rPr lang="ko-KR" altLang="en-US" dirty="0"/>
              <a:t>는 가짜 데이터를 만들어냅니다</a:t>
            </a:r>
            <a:r>
              <a:rPr lang="en-US" altLang="ko-KR" dirty="0"/>
              <a:t>. Generator</a:t>
            </a:r>
            <a:r>
              <a:rPr lang="ko-KR" altLang="en-US" dirty="0"/>
              <a:t>의 목적은 </a:t>
            </a:r>
            <a:r>
              <a:rPr lang="en-US" altLang="ko-KR" dirty="0"/>
              <a:t>Discriminator</a:t>
            </a:r>
            <a:r>
              <a:rPr lang="ko-KR" altLang="en-US" dirty="0"/>
              <a:t>를 속이는 것입니다</a:t>
            </a:r>
            <a:r>
              <a:rPr lang="en-US" altLang="ko-KR" dirty="0"/>
              <a:t>.</a:t>
            </a:r>
          </a:p>
          <a:p>
            <a:r>
              <a:rPr lang="en-US" dirty="0"/>
              <a:t>Discriminator</a:t>
            </a:r>
            <a:r>
              <a:rPr lang="ko-KR" altLang="en-US" dirty="0"/>
              <a:t>는 가짜 데이터와 진짜 데이터를 구별합니다</a:t>
            </a:r>
            <a:r>
              <a:rPr lang="en-US" altLang="ko-KR" dirty="0"/>
              <a:t>. Discriminator</a:t>
            </a:r>
            <a:r>
              <a:rPr lang="ko-KR" altLang="en-US" dirty="0"/>
              <a:t>의 목적은 가짜 데이터를 생성하는 </a:t>
            </a:r>
            <a:r>
              <a:rPr lang="en-US" altLang="ko-KR" dirty="0" err="1"/>
              <a:t>Genrator</a:t>
            </a:r>
            <a:r>
              <a:rPr lang="ko-KR" altLang="en-US" dirty="0"/>
              <a:t>에 대한 </a:t>
            </a:r>
            <a:r>
              <a:rPr lang="ko-KR" altLang="en-US" dirty="0" err="1"/>
              <a:t>패널티를</a:t>
            </a:r>
            <a:r>
              <a:rPr lang="ko-KR" altLang="en-US" dirty="0"/>
              <a:t> 부과하는 것입니다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AutoShape 4" descr="Three columns are labeled 'Generated Data', 'Discriminator', and&#10;          Real Data'. Under 'Generated Data' a blue rectangle contains&#10;          a squiggle and a circle. The rectangle is the&#10;          generator's first, bad attempt&#10;          to draw a dollar bill. Under 'Real Data' there's a picture of a real&#10;          ten dollar bill. Under 'Discriminator' are the words 'FAKE' and&#10;          'REAL'. An arrow points from the word 'FAKE' to the picture under&#10;          'Generated Data'. Another arrow points from the word 'REAL' to the&#10;          picture under 'Real Data'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10" descr="This image adds a new row under the 'Generated Data', 'Discriminator',&#10;          and 'Real Data' headings in the previous image. Under 'Generated Data'&#10;          there is a green rectangle with the number 10 in the upper left corner&#10;          and a simple drawing of a face. Under 'Real Data' there's a picture of&#10;          a real 100 dollar bill. Under 'Discriminator' is the word 'FAKE' with&#10;          an arrow pointing to the picture under 'Generated Data' and the word&#10;          'REAL' with an arrow pointing to the picture under 'Real Data'.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52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430DD-34CF-42BF-8EF8-78A1A067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14B3B"/>
                </a:solidFill>
              </a:rPr>
              <a:t>Generative Adversarial Networks (GAN)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CAF6B-4BC0-424D-899B-6509C935A7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375" y="1751187"/>
            <a:ext cx="10515600" cy="4351338"/>
          </a:xfrm>
        </p:spPr>
        <p:txBody>
          <a:bodyPr/>
          <a:lstStyle/>
          <a:p>
            <a:r>
              <a:rPr lang="ko-KR" altLang="en-US" dirty="0"/>
              <a:t>학습이 시작 될 때</a:t>
            </a:r>
            <a:endParaRPr lang="en-US" altLang="ko-KR" dirty="0"/>
          </a:p>
          <a:p>
            <a:pPr lvl="1"/>
            <a:r>
              <a:rPr lang="en-US" altLang="ko-KR" dirty="0"/>
              <a:t>Generator</a:t>
            </a:r>
            <a:r>
              <a:rPr lang="ko-KR" altLang="en-US" dirty="0"/>
              <a:t>는 조잡한 가짜 데이터를 만들어 냅니다</a:t>
            </a:r>
            <a:r>
              <a:rPr lang="en-US" altLang="ko-KR" dirty="0"/>
              <a:t>. </a:t>
            </a:r>
          </a:p>
          <a:p>
            <a:pPr lvl="1"/>
            <a:r>
              <a:rPr lang="en-US" dirty="0" err="1"/>
              <a:t>Disciminator</a:t>
            </a:r>
            <a:r>
              <a:rPr lang="ko-KR" altLang="en-US" dirty="0"/>
              <a:t>는 가짜 데이터를 간단하게 구별합니다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AutoShape 4" descr="Three columns are labeled 'Generated Data', 'Discriminator', and&#10;          Real Data'. Under 'Generated Data' a blue rectangle contains&#10;          a squiggle and a circle. The rectangle is the&#10;          generator's first, bad attempt&#10;          to draw a dollar bill. Under 'Real Data' there's a picture of a real&#10;          ten dollar bill. Under 'Discriminator' are the words 'FAKE' and&#10;          'REAL'. An arrow points from the word 'FAKE' to the picture under&#10;          'Generated Data'. Another arrow points from the word 'REAL' to the&#10;          picture under 'Real Data'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63" y="3926856"/>
            <a:ext cx="8536737" cy="1626045"/>
          </a:xfrm>
          <a:prstGeom prst="rect">
            <a:avLst/>
          </a:prstGeom>
        </p:spPr>
      </p:pic>
      <p:sp>
        <p:nvSpPr>
          <p:cNvPr id="10" name="AutoShape 10" descr="This image adds a new row under the 'Generated Data', 'Discriminator',&#10;          and 'Real Data' headings in the previous image. Under 'Generated Data'&#10;          there is a green rectangle with the number 10 in the upper left corner&#10;          and a simple drawing of a face. Under 'Real Data' there's a picture of&#10;          a real 100 dollar bill. Under 'Discriminator' is the word 'FAKE' with&#10;          an arrow pointing to the picture under 'Generated Data' and the word&#10;          'REAL' with an arrow pointing to the picture under 'Real Data'. 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8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1274</Words>
  <Application>Microsoft Office PowerPoint</Application>
  <PresentationFormat>와이드스크린</PresentationFormat>
  <Paragraphs>235</Paragraphs>
  <Slides>30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</vt:lpstr>
      <vt:lpstr>Arial</vt:lpstr>
      <vt:lpstr>Calibri</vt:lpstr>
      <vt:lpstr>Cambria Math</vt:lpstr>
      <vt:lpstr>Wingdings</vt:lpstr>
      <vt:lpstr>Office 테마</vt:lpstr>
      <vt:lpstr>Pytorch B팀 김기환</vt:lpstr>
      <vt:lpstr>PowerPoint 프레젠테이션</vt:lpstr>
      <vt:lpstr>확률분포</vt:lpstr>
      <vt:lpstr>확률분포</vt:lpstr>
      <vt:lpstr>다변수 확률 분포</vt:lpstr>
      <vt:lpstr>이미지 데이터에 대한 확률분포</vt:lpstr>
      <vt:lpstr>생성 모델 (Generative Models)</vt:lpstr>
      <vt:lpstr>Generative Adversarial Networks (GAN)</vt:lpstr>
      <vt:lpstr>Generative Adversarial Networks (GAN)</vt:lpstr>
      <vt:lpstr>Generative Adversarial Networks (GAN)</vt:lpstr>
      <vt:lpstr>Generative Adversarial Networks (GAN)</vt:lpstr>
      <vt:lpstr>GAN’s objective</vt:lpstr>
      <vt:lpstr>GAN’s objective</vt:lpstr>
      <vt:lpstr>GAN’s objective</vt:lpstr>
      <vt:lpstr>pix2pix</vt:lpstr>
      <vt:lpstr>pix2pix</vt:lpstr>
      <vt:lpstr>pix2pix</vt:lpstr>
      <vt:lpstr>pix2pix with GAN</vt:lpstr>
      <vt:lpstr>pix2pix의 단점</vt:lpstr>
      <vt:lpstr>CycleGan</vt:lpstr>
      <vt:lpstr>CycleGan</vt:lpstr>
      <vt:lpstr>CycleGan</vt:lpstr>
      <vt:lpstr>CycleGan</vt:lpstr>
      <vt:lpstr>CycleGan Architecture</vt:lpstr>
      <vt:lpstr>CycleGan Architecture</vt:lpstr>
      <vt:lpstr>Training Details : Generator G</vt:lpstr>
      <vt:lpstr>Training Details : Objective</vt:lpstr>
      <vt:lpstr>Training Details : L1 loss</vt:lpstr>
      <vt:lpstr>감사합니다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luceinaltis2020@naver.com</dc:creator>
  <cp:lastModifiedBy>luceinaltis2020@naver.com</cp:lastModifiedBy>
  <cp:revision>65</cp:revision>
  <dcterms:created xsi:type="dcterms:W3CDTF">2021-06-07T19:14:59Z</dcterms:created>
  <dcterms:modified xsi:type="dcterms:W3CDTF">2021-06-10T03:51:27Z</dcterms:modified>
</cp:coreProperties>
</file>