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66" r:id="rId6"/>
    <p:sldId id="270" r:id="rId7"/>
    <p:sldId id="267" r:id="rId8"/>
    <p:sldId id="271" r:id="rId9"/>
    <p:sldId id="268" r:id="rId10"/>
    <p:sldId id="272" r:id="rId11"/>
    <p:sldId id="269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74D35F"/>
    <a:srgbClr val="CC0000"/>
    <a:srgbClr val="00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7" autoAdjust="0"/>
    <p:restoredTop sz="90218"/>
  </p:normalViewPr>
  <p:slideViewPr>
    <p:cSldViewPr snapToGrid="0" snapToObjects="1">
      <p:cViewPr varScale="1">
        <p:scale>
          <a:sx n="156" d="100"/>
          <a:sy n="15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AF984-E049-A246-A19F-7327C2888C23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346F4-381B-FA4B-9BC0-DFD93DF8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43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39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32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365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929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86476" y="1845421"/>
            <a:ext cx="6981524" cy="2407322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267200" y="4487963"/>
            <a:ext cx="6400800" cy="77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마스터 부제목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4346011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ko-KR" dirty="0"/>
              <a:t>Database Operating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76ABD0-56F1-DA35-AB22-8829C9CE5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778" y="6352526"/>
            <a:ext cx="1792780" cy="3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1818"/>
            <a:ext cx="9818077" cy="731491"/>
          </a:xfrm>
          <a:prstGeom prst="rect">
            <a:avLst/>
          </a:prstGeom>
        </p:spPr>
        <p:txBody>
          <a:bodyPr lIns="90000">
            <a:noAutofit/>
          </a:bodyPr>
          <a:lstStyle>
            <a:lvl1pPr algn="ctr">
              <a:defRPr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8831"/>
            <a:ext cx="9818077" cy="48060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1232174"/>
            <a:ext cx="121920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63039"/>
            <a:ext cx="4747953" cy="486075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half" idx="13"/>
          </p:nvPr>
        </p:nvSpPr>
        <p:spPr>
          <a:xfrm>
            <a:off x="5914508" y="1463038"/>
            <a:ext cx="4706971" cy="486075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838200" y="361818"/>
            <a:ext cx="9818077" cy="731491"/>
          </a:xfrm>
          <a:prstGeom prst="rect">
            <a:avLst/>
          </a:prstGeom>
        </p:spPr>
        <p:txBody>
          <a:bodyPr lIns="90000">
            <a:noAutofit/>
          </a:bodyPr>
          <a:lstStyle>
            <a:lvl1pPr algn="ctr">
              <a:defRPr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232174"/>
            <a:ext cx="121920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232174"/>
            <a:ext cx="121920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4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침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4346011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바닥글 개체 틀 3">
            <a:extLst>
              <a:ext uri="{FF2B5EF4-FFF2-40B4-BE49-F238E27FC236}">
                <a16:creationId xmlns:a16="http://schemas.microsoft.com/office/drawing/2014/main" id="{5D8AA604-D17B-019E-859B-BD255B458D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ko-KR" dirty="0"/>
              <a:t>Database Operating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28A8D2-8C02-808C-21DE-3D95738F4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778" y="6352526"/>
            <a:ext cx="1792780" cy="3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6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47749" y="6356350"/>
            <a:ext cx="890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1" r:id="rId5"/>
  </p:sldLayoutIdLst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3490" y="1845421"/>
            <a:ext cx="9154510" cy="2407322"/>
          </a:xfrm>
        </p:spPr>
        <p:txBody>
          <a:bodyPr/>
          <a:lstStyle/>
          <a:p>
            <a:r>
              <a:rPr kumimoji="1" lang="en-US" altLang="ko-KR" sz="4000" dirty="0"/>
              <a:t>Final Project: Spike Train Decoding for Brain-Machine Interface (Topic 3)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642301" y="4487963"/>
            <a:ext cx="8025699" cy="7732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Suwon </a:t>
            </a:r>
            <a:r>
              <a:rPr kumimoji="1"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Seo</a:t>
            </a:r>
            <a:r>
              <a:rPr kumimoji="1"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Kihwan</a:t>
            </a:r>
            <a:r>
              <a:rPr kumimoji="1"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Kim</a:t>
            </a:r>
            <a:endParaRPr kumimoji="1" lang="en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0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0F3FA-5501-FD65-1560-5DBAD0C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Outline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8C2C-3421-F1C2-0C62-3D1E2DD8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Background</a:t>
            </a:r>
          </a:p>
          <a:p>
            <a:pPr lvl="1"/>
            <a:r>
              <a:rPr kumimoji="1" lang="en-US" altLang="ko-Kore-KR" dirty="0"/>
              <a:t>Motor Cortex Dataset from Monkey</a:t>
            </a:r>
          </a:p>
          <a:p>
            <a:r>
              <a:rPr kumimoji="1" lang="en-US" altLang="ko-Kore-KR" dirty="0"/>
              <a:t>What we try to decode the neural spike dataset.</a:t>
            </a:r>
          </a:p>
          <a:p>
            <a:pPr lvl="1"/>
            <a:r>
              <a:rPr kumimoji="1" lang="en-US" altLang="ko-Kore-KR" dirty="0"/>
              <a:t>Could we predict direction from neural spike data?</a:t>
            </a:r>
          </a:p>
          <a:p>
            <a:pPr lvl="1"/>
            <a:r>
              <a:rPr kumimoji="1" lang="en-US" altLang="ko-Kore-KR" dirty="0"/>
              <a:t>Could we predict hand position of the monkey from neural spike data?</a:t>
            </a:r>
          </a:p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140E8-B17B-03DB-4C0E-C343DCF5D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F57EC-3FDB-CDF6-C7F7-849FEBBE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Primary Motor Cortex Data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EAF2B-F27B-132B-2768-37ACEC87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31"/>
            <a:ext cx="10778412" cy="1998622"/>
          </a:xfrm>
        </p:spPr>
        <p:txBody>
          <a:bodyPr/>
          <a:lstStyle/>
          <a:p>
            <a:r>
              <a:rPr lang="en" altLang="ko-Kore-KR" b="0" i="0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primary function of the motor cortex is to </a:t>
            </a:r>
            <a:r>
              <a:rPr lang="en" altLang="ko-Kore-KR" b="0" i="0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generate signals to direct the movement of the body</a:t>
            </a:r>
            <a:r>
              <a:rPr lang="en" altLang="ko-Kore-KR" b="0" i="0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kumimoji="1" lang="en" altLang="ko-Kore-KR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 can use </a:t>
            </a:r>
            <a:r>
              <a:rPr kumimoji="1" lang="en-US" altLang="ko-KR" dirty="0"/>
              <a:t>recorded neural spike trains in primary motor cortex of monkey</a:t>
            </a:r>
            <a:r>
              <a:rPr kumimoji="1" lang="en" altLang="ko-KR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C5059-93CC-ECCD-866D-8A259A4FE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63BBB-6F68-197D-8E6C-45A64657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43" y="3540366"/>
            <a:ext cx="2754086" cy="243029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0A6740-534C-5DF3-966A-1921BC27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575" y="4283071"/>
            <a:ext cx="3423275" cy="167670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그림 7" descr="스케치, 그림, 뇌, 라인 아트이(가) 표시된 사진&#10;&#10;자동 생성된 설명">
            <a:extLst>
              <a:ext uri="{FF2B5EF4-FFF2-40B4-BE49-F238E27FC236}">
                <a16:creationId xmlns:a16="http://schemas.microsoft.com/office/drawing/2014/main" id="{73ADF7A2-D907-8FD5-7E4A-DFB002B8B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90"/>
          <a:stretch/>
        </p:blipFill>
        <p:spPr>
          <a:xfrm>
            <a:off x="1238596" y="3539960"/>
            <a:ext cx="2754086" cy="241981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9C192-FB04-CC2C-3A0E-8F0D9FF62554}"/>
              </a:ext>
            </a:extLst>
          </p:cNvPr>
          <p:cNvSpPr txBox="1"/>
          <p:nvPr/>
        </p:nvSpPr>
        <p:spPr>
          <a:xfrm>
            <a:off x="5614446" y="593451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hand position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F1387-77D8-C59D-9212-9D480E7B13AE}"/>
              </a:ext>
            </a:extLst>
          </p:cNvPr>
          <p:cNvSpPr txBox="1"/>
          <p:nvPr/>
        </p:nvSpPr>
        <p:spPr>
          <a:xfrm>
            <a:off x="9055218" y="5934510"/>
            <a:ext cx="14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neural spikes</a:t>
            </a:r>
            <a:endParaRPr kumimoji="1" lang="ko-Kore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B0268-8EF2-63CE-7B6D-0CC7211EB6F7}"/>
              </a:ext>
            </a:extLst>
          </p:cNvPr>
          <p:cNvSpPr txBox="1"/>
          <p:nvPr/>
        </p:nvSpPr>
        <p:spPr>
          <a:xfrm>
            <a:off x="1238596" y="5934510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primary </a:t>
            </a:r>
            <a:r>
              <a:rPr kumimoji="1" lang="en-US" altLang="ko-Kore-KR" b="1" dirty="0" err="1"/>
              <a:t>mortor</a:t>
            </a:r>
            <a:r>
              <a:rPr kumimoji="1" lang="en-US" altLang="ko-Kore-KR" b="1" dirty="0"/>
              <a:t> cortex region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875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EC22DB5-F50B-66D6-1DAA-549A16761B39}"/>
              </a:ext>
            </a:extLst>
          </p:cNvPr>
          <p:cNvSpPr/>
          <p:nvPr/>
        </p:nvSpPr>
        <p:spPr>
          <a:xfrm>
            <a:off x="2805432" y="3239459"/>
            <a:ext cx="5279388" cy="2815782"/>
          </a:xfrm>
          <a:prstGeom prst="roundRect">
            <a:avLst>
              <a:gd name="adj" fmla="val 121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A0F3FA-5501-FD65-1560-5DBAD0C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Hand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Direction Prediction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8C2C-3421-F1C2-0C62-3D1E2DD8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31"/>
            <a:ext cx="9818077" cy="881145"/>
          </a:xfrm>
        </p:spPr>
        <p:txBody>
          <a:bodyPr/>
          <a:lstStyle/>
          <a:p>
            <a:r>
              <a:rPr kumimoji="1" lang="en-US" altLang="ko-Kore-KR" dirty="0"/>
              <a:t>Could we predict direction from neural spike data?</a:t>
            </a:r>
          </a:p>
          <a:p>
            <a:pPr lvl="1"/>
            <a:r>
              <a:rPr kumimoji="1" lang="en-US" altLang="ko-Kore-KR" dirty="0"/>
              <a:t>We used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en-US" altLang="ko-Kore-KR" dirty="0"/>
              <a:t> simple CNN model following the figure below.</a:t>
            </a:r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140E8-B17B-03DB-4C0E-C343DCF5D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1D8B6-387D-4665-E01E-20295A8A8E7A}"/>
              </a:ext>
            </a:extLst>
          </p:cNvPr>
          <p:cNvSpPr/>
          <p:nvPr/>
        </p:nvSpPr>
        <p:spPr>
          <a:xfrm>
            <a:off x="3139370" y="3535680"/>
            <a:ext cx="139376" cy="1800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49AEA-8435-18C6-7EE9-06A090B03F46}"/>
              </a:ext>
            </a:extLst>
          </p:cNvPr>
          <p:cNvSpPr txBox="1"/>
          <p:nvPr/>
        </p:nvSpPr>
        <p:spPr>
          <a:xfrm>
            <a:off x="2916294" y="5352182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conv1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65932-80FF-7F74-9B5F-D3B318649844}"/>
              </a:ext>
            </a:extLst>
          </p:cNvPr>
          <p:cNvSpPr/>
          <p:nvPr/>
        </p:nvSpPr>
        <p:spPr>
          <a:xfrm>
            <a:off x="4084862" y="3864740"/>
            <a:ext cx="265971" cy="1143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0942B-21F2-98D0-C7E6-DFC255D0089D}"/>
              </a:ext>
            </a:extLst>
          </p:cNvPr>
          <p:cNvSpPr txBox="1"/>
          <p:nvPr/>
        </p:nvSpPr>
        <p:spPr>
          <a:xfrm>
            <a:off x="3905582" y="5352182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conv2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E24898-6804-AC7E-9AE3-DF067C7DCA68}"/>
              </a:ext>
            </a:extLst>
          </p:cNvPr>
          <p:cNvSpPr/>
          <p:nvPr/>
        </p:nvSpPr>
        <p:spPr>
          <a:xfrm>
            <a:off x="5120566" y="4220197"/>
            <a:ext cx="249874" cy="4322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8E94B-21B7-C536-DBFB-3E4CFBE66E50}"/>
              </a:ext>
            </a:extLst>
          </p:cNvPr>
          <p:cNvSpPr txBox="1"/>
          <p:nvPr/>
        </p:nvSpPr>
        <p:spPr>
          <a:xfrm>
            <a:off x="3410930" y="4090030"/>
            <a:ext cx="59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Max</a:t>
            </a:r>
          </a:p>
          <a:p>
            <a:pPr algn="ctr"/>
            <a:r>
              <a:rPr kumimoji="1" lang="en-US" altLang="ko-Kore-KR" dirty="0"/>
              <a:t>Pool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C7317A-A357-6185-C229-319D3074B6DC}"/>
              </a:ext>
            </a:extLst>
          </p:cNvPr>
          <p:cNvSpPr/>
          <p:nvPr/>
        </p:nvSpPr>
        <p:spPr>
          <a:xfrm>
            <a:off x="6282126" y="3567912"/>
            <a:ext cx="98680" cy="1735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56157-7093-A4BC-EBF1-C656E65A274C}"/>
              </a:ext>
            </a:extLst>
          </p:cNvPr>
          <p:cNvSpPr txBox="1"/>
          <p:nvPr/>
        </p:nvSpPr>
        <p:spPr>
          <a:xfrm>
            <a:off x="5677748" y="5368771"/>
            <a:ext cx="117089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1" lang="en-US" altLang="ko-Kore-KR" dirty="0"/>
              <a:t>fully </a:t>
            </a:r>
          </a:p>
          <a:p>
            <a:pPr algn="ctr">
              <a:lnSpc>
                <a:spcPct val="70000"/>
              </a:lnSpc>
            </a:pPr>
            <a:r>
              <a:rPr kumimoji="1" lang="en-US" altLang="ko-Kore-KR" dirty="0"/>
              <a:t>connected</a:t>
            </a:r>
          </a:p>
          <a:p>
            <a:pPr algn="ctr">
              <a:lnSpc>
                <a:spcPct val="70000"/>
              </a:lnSpc>
            </a:pPr>
            <a:r>
              <a:rPr kumimoji="1" lang="en-US" altLang="ko-Kore-KR" dirty="0"/>
              <a:t>layer</a:t>
            </a:r>
            <a:endParaRPr kumimoji="1"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AA799C-176F-8380-7586-C1035878B7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278746" y="4435690"/>
            <a:ext cx="806116" cy="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4C14F8-B862-4F68-7AA4-DE39914A10C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350833" y="4436303"/>
            <a:ext cx="769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F22F93-B0D9-C827-AAC6-7E2C5230758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370440" y="4435690"/>
            <a:ext cx="911686" cy="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C03075-B651-9BEE-7B8C-ADD2878749A4}"/>
              </a:ext>
            </a:extLst>
          </p:cNvPr>
          <p:cNvSpPr txBox="1"/>
          <p:nvPr/>
        </p:nvSpPr>
        <p:spPr>
          <a:xfrm>
            <a:off x="4499995" y="322925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1Dim. CNN model</a:t>
            </a:r>
            <a:endParaRPr kumimoji="1" lang="ko-Kore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BDE9A2C-E0A5-922C-5FDA-BA3D6B32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3" y="4192574"/>
            <a:ext cx="1961287" cy="96063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CCD80F-13BE-6292-FEA6-A977E6378F9D}"/>
              </a:ext>
            </a:extLst>
          </p:cNvPr>
          <p:cNvSpPr txBox="1"/>
          <p:nvPr/>
        </p:nvSpPr>
        <p:spPr>
          <a:xfrm>
            <a:off x="679906" y="5318896"/>
            <a:ext cx="14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neural spikes</a:t>
            </a:r>
            <a:endParaRPr kumimoji="1" lang="ko-Kore-KR" altLang="en-US" b="1" dirty="0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0C4EF60B-0D49-0EB8-1C19-2D162216DE3E}"/>
              </a:ext>
            </a:extLst>
          </p:cNvPr>
          <p:cNvSpPr/>
          <p:nvPr/>
        </p:nvSpPr>
        <p:spPr>
          <a:xfrm>
            <a:off x="2440119" y="4436303"/>
            <a:ext cx="332898" cy="4537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A9B014-D5C2-5AB2-C84C-F06A13F8802E}"/>
              </a:ext>
            </a:extLst>
          </p:cNvPr>
          <p:cNvSpPr txBox="1"/>
          <p:nvPr/>
        </p:nvSpPr>
        <p:spPr>
          <a:xfrm>
            <a:off x="6869137" y="4986817"/>
            <a:ext cx="124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b="1" dirty="0"/>
              <a:t>Predicted</a:t>
            </a:r>
          </a:p>
          <a:p>
            <a:pPr algn="ctr"/>
            <a:r>
              <a:rPr kumimoji="1" lang="en-US" altLang="en-US" b="1" dirty="0"/>
              <a:t>8-Direction</a:t>
            </a:r>
            <a:endParaRPr kumimoji="1" lang="ko-Kore-KR" altLang="en-US" b="1" dirty="0"/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45063E04-7B6E-1E2D-F450-FD32D46BA72A}"/>
              </a:ext>
            </a:extLst>
          </p:cNvPr>
          <p:cNvSpPr/>
          <p:nvPr/>
        </p:nvSpPr>
        <p:spPr>
          <a:xfrm>
            <a:off x="8146205" y="4279630"/>
            <a:ext cx="413637" cy="4537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D8F50AAD-CCFE-DA4E-5683-2D1EFED1B1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9"/>
          <a:stretch/>
        </p:blipFill>
        <p:spPr>
          <a:xfrm>
            <a:off x="8638655" y="3353582"/>
            <a:ext cx="3327116" cy="244877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C938A0D-9CDA-2435-428A-104CA0040706}"/>
              </a:ext>
            </a:extLst>
          </p:cNvPr>
          <p:cNvSpPr txBox="1"/>
          <p:nvPr/>
        </p:nvSpPr>
        <p:spPr>
          <a:xfrm>
            <a:off x="9549457" y="2984250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Learning curve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433644-1031-04AA-06E0-0141B23ED5EA}"/>
              </a:ext>
            </a:extLst>
          </p:cNvPr>
          <p:cNvSpPr txBox="1"/>
          <p:nvPr/>
        </p:nvSpPr>
        <p:spPr>
          <a:xfrm>
            <a:off x="5431353" y="4114526"/>
            <a:ext cx="80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flatten</a:t>
            </a:r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A4CDDA-9B93-12CD-621D-BCB2E74DCCF0}"/>
              </a:ext>
            </a:extLst>
          </p:cNvPr>
          <p:cNvSpPr txBox="1"/>
          <p:nvPr/>
        </p:nvSpPr>
        <p:spPr>
          <a:xfrm>
            <a:off x="4415631" y="4090029"/>
            <a:ext cx="59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Max</a:t>
            </a:r>
          </a:p>
          <a:p>
            <a:pPr algn="ctr"/>
            <a:r>
              <a:rPr kumimoji="1" lang="en-US" altLang="ko-Kore-KR" dirty="0"/>
              <a:t>Pool</a:t>
            </a:r>
            <a:endParaRPr kumimoji="1" lang="ko-Kore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5693995-C081-E6FD-AFA6-8FDBA0F69F29}"/>
              </a:ext>
            </a:extLst>
          </p:cNvPr>
          <p:cNvCxnSpPr>
            <a:cxnSpLocks/>
          </p:cNvCxnSpPr>
          <p:nvPr/>
        </p:nvCxnSpPr>
        <p:spPr>
          <a:xfrm>
            <a:off x="6201086" y="4436303"/>
            <a:ext cx="1231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A39BC5-D71C-C96A-B53D-74A8F4E86291}"/>
              </a:ext>
            </a:extLst>
          </p:cNvPr>
          <p:cNvSpPr/>
          <p:nvPr/>
        </p:nvSpPr>
        <p:spPr>
          <a:xfrm>
            <a:off x="7461326" y="3962639"/>
            <a:ext cx="51860" cy="935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658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0F3FA-5501-FD65-1560-5DBAD0C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Hand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Direction Prediction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8C2C-3421-F1C2-0C62-3D1E2DD8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31"/>
            <a:ext cx="9818077" cy="4673844"/>
          </a:xfrm>
        </p:spPr>
        <p:txBody>
          <a:bodyPr/>
          <a:lstStyle/>
          <a:p>
            <a:r>
              <a:rPr kumimoji="1" lang="en-US" altLang="ko-Kore-KR" dirty="0"/>
              <a:t>Experiment results</a:t>
            </a:r>
          </a:p>
          <a:p>
            <a:pPr lvl="1"/>
            <a:r>
              <a:rPr kumimoji="1" lang="en-US" altLang="ko-Kore-KR" dirty="0"/>
              <a:t>Train</a:t>
            </a:r>
            <a:r>
              <a:rPr kumimoji="1" lang="en-US" altLang="ko-Kore-KR"/>
              <a:t>: 640 </a:t>
            </a:r>
            <a:r>
              <a:rPr kumimoji="1" lang="en-US" altLang="ko-Kore-KR" dirty="0"/>
              <a:t>trials / Test: 160 trials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Model with 2 CNN blocks</a:t>
            </a:r>
          </a:p>
          <a:p>
            <a:pPr lvl="2"/>
            <a:r>
              <a:rPr kumimoji="1" lang="en-US" altLang="ko-Kore-KR" dirty="0"/>
              <a:t>Train acc. : 100%</a:t>
            </a:r>
          </a:p>
          <a:p>
            <a:pPr lvl="2"/>
            <a:r>
              <a:rPr kumimoji="1" lang="en-US" altLang="ko-Kore-KR" dirty="0"/>
              <a:t>Test acc. : 90%</a:t>
            </a:r>
          </a:p>
          <a:p>
            <a:pPr lvl="2"/>
            <a:endParaRPr kumimoji="1" lang="en-US" altLang="ko-Kore-KR" dirty="0"/>
          </a:p>
          <a:p>
            <a:pPr lvl="1"/>
            <a:r>
              <a:rPr kumimoji="1" lang="en-US" altLang="ko-Kore-KR" dirty="0"/>
              <a:t>Model with 1 CNN blocks</a:t>
            </a:r>
          </a:p>
          <a:p>
            <a:pPr lvl="2"/>
            <a:r>
              <a:rPr kumimoji="1" lang="en-US" altLang="ko-Kore-KR" dirty="0"/>
              <a:t>Train acc. : 100%</a:t>
            </a:r>
          </a:p>
          <a:p>
            <a:pPr lvl="2"/>
            <a:r>
              <a:rPr kumimoji="1" lang="en-US" altLang="ko-Kore-KR" dirty="0"/>
              <a:t>Test acc. : 80%</a:t>
            </a:r>
          </a:p>
          <a:p>
            <a:pPr lvl="2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140E8-B17B-03DB-4C0E-C343DCF5D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1" name="그림 30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D8F50AAD-CCFE-DA4E-5683-2D1EFED1B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9"/>
          <a:stretch/>
        </p:blipFill>
        <p:spPr>
          <a:xfrm>
            <a:off x="7200379" y="2857760"/>
            <a:ext cx="4753495" cy="349859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C938A0D-9CDA-2435-428A-104CA0040706}"/>
              </a:ext>
            </a:extLst>
          </p:cNvPr>
          <p:cNvSpPr txBox="1"/>
          <p:nvPr/>
        </p:nvSpPr>
        <p:spPr>
          <a:xfrm>
            <a:off x="8793963" y="2462778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Learning curve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663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0F3FA-5501-FD65-1560-5DBAD0C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Hand Movement Prediction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8C2C-3421-F1C2-0C62-3D1E2DD8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31"/>
            <a:ext cx="11020425" cy="4806092"/>
          </a:xfrm>
        </p:spPr>
        <p:txBody>
          <a:bodyPr/>
          <a:lstStyle/>
          <a:p>
            <a:r>
              <a:rPr kumimoji="1" lang="en-US" altLang="ko-Kore-KR" dirty="0"/>
              <a:t>Could we predict hand movement of the monkey from neural spike data?</a:t>
            </a:r>
          </a:p>
          <a:p>
            <a:pPr lvl="1"/>
            <a:r>
              <a:rPr kumimoji="1" lang="en-US" altLang="en-US" dirty="0"/>
              <a:t>Candidate model: LSTM, U-Net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140E8-B17B-03DB-4C0E-C343DCF5D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1122B-51DB-530C-96E6-DFD368FC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7" y="3033096"/>
            <a:ext cx="5715243" cy="219502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FC8234C-E476-D9F5-D750-57308B286D56}"/>
              </a:ext>
            </a:extLst>
          </p:cNvPr>
          <p:cNvGrpSpPr/>
          <p:nvPr/>
        </p:nvGrpSpPr>
        <p:grpSpPr>
          <a:xfrm>
            <a:off x="7186852" y="2660994"/>
            <a:ext cx="4976400" cy="3326024"/>
            <a:chOff x="6882225" y="3170158"/>
            <a:chExt cx="4976400" cy="33260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225A09C-E775-B638-6A12-4CFFE86B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2225" y="3170158"/>
              <a:ext cx="4962026" cy="332602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810E6F-CDD0-19F1-09E7-0AFC6F712BDA}"/>
                </a:ext>
              </a:extLst>
            </p:cNvPr>
            <p:cNvSpPr/>
            <p:nvPr/>
          </p:nvSpPr>
          <p:spPr>
            <a:xfrm>
              <a:off x="11106150" y="3667125"/>
              <a:ext cx="752475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00D2F7-39A4-4708-C2B4-E8527B9ADA92}"/>
                </a:ext>
              </a:extLst>
            </p:cNvPr>
            <p:cNvSpPr/>
            <p:nvPr/>
          </p:nvSpPr>
          <p:spPr>
            <a:xfrm>
              <a:off x="10656277" y="5500851"/>
              <a:ext cx="1078524" cy="992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DE8841-9CDE-BED8-D706-CD869DA09D72}"/>
              </a:ext>
            </a:extLst>
          </p:cNvPr>
          <p:cNvSpPr txBox="1"/>
          <p:nvPr/>
        </p:nvSpPr>
        <p:spPr>
          <a:xfrm>
            <a:off x="3226550" y="5987018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42888-919F-7184-196D-03DCBD37860D}"/>
              </a:ext>
            </a:extLst>
          </p:cNvPr>
          <p:cNvSpPr txBox="1"/>
          <p:nvPr/>
        </p:nvSpPr>
        <p:spPr>
          <a:xfrm>
            <a:off x="8939202" y="602091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U-Net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30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0F3FA-5501-FD65-1560-5DBAD0C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Hand Movement Prediction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8C2C-3421-F1C2-0C62-3D1E2DD8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31"/>
            <a:ext cx="11020425" cy="4806092"/>
          </a:xfrm>
        </p:spPr>
        <p:txBody>
          <a:bodyPr/>
          <a:lstStyle/>
          <a:p>
            <a:r>
              <a:rPr kumimoji="1" lang="en-US" altLang="ko-Kore-KR" dirty="0"/>
              <a:t>What we tried…</a:t>
            </a:r>
          </a:p>
          <a:p>
            <a:pPr lvl="1"/>
            <a:r>
              <a:rPr kumimoji="1" lang="en-US" altLang="ko-Kore-KR" dirty="0"/>
              <a:t>Hyper parameter tuning</a:t>
            </a:r>
          </a:p>
          <a:p>
            <a:pPr lvl="2"/>
            <a:r>
              <a:rPr kumimoji="1" lang="en-US" altLang="ko-Kore-KR" dirty="0"/>
              <a:t>Learning rate, hidden dimension, layer number…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Data pre-processing</a:t>
            </a:r>
          </a:p>
          <a:p>
            <a:pPr lvl="2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Restrict the prediction space and </a:t>
            </a:r>
            <a:b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modify input to be more friendly to the activation signal</a:t>
            </a:r>
          </a:p>
          <a:p>
            <a:pPr lvl="2"/>
            <a:r>
              <a:rPr kumimoji="1" lang="en-US" altLang="ko-Kore-KR" dirty="0"/>
              <a:t>Normalize 3-d coordinates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Changing training objective</a:t>
            </a:r>
          </a:p>
          <a:p>
            <a:pPr lvl="2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Displacement has more consistency compared to coordinate values,</a:t>
            </a:r>
            <a:b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making the task potentially easier </a:t>
            </a:r>
          </a:p>
          <a:p>
            <a:pPr lvl="2"/>
            <a:r>
              <a:rPr kumimoji="1" lang="en-US" altLang="ko-Kore-KR" dirty="0"/>
              <a:t>Change the objective from coordinates regression to displacement</a:t>
            </a:r>
          </a:p>
          <a:p>
            <a:pPr lvl="2"/>
            <a:endParaRPr kumimoji="1" lang="en-US" altLang="ko-Kore-KR" dirty="0"/>
          </a:p>
          <a:p>
            <a:pPr lvl="1"/>
            <a:endParaRPr kumimoji="1" lang="en-US" altLang="en-US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140E8-B17B-03DB-4C0E-C343DCF5D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24A0F9-CAE7-3511-B5F5-DF3035BA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326" y="1488831"/>
            <a:ext cx="3052299" cy="27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0F3FA-5501-FD65-1560-5DBAD0C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8C2C-3421-F1C2-0C62-3D1E2DD8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30"/>
            <a:ext cx="9818077" cy="5102469"/>
          </a:xfrm>
        </p:spPr>
        <p:txBody>
          <a:bodyPr/>
          <a:lstStyle/>
          <a:p>
            <a:r>
              <a:rPr kumimoji="1" lang="en-US" altLang="ko-Kore-KR" dirty="0"/>
              <a:t>We can </a:t>
            </a:r>
            <a:r>
              <a:rPr kumimoji="1" lang="en-US" altLang="ko-KR" dirty="0"/>
              <a:t>extract direction information from</a:t>
            </a:r>
            <a:r>
              <a:rPr kumimoji="1" lang="en-US" altLang="ko-Kore-KR" dirty="0"/>
              <a:t> the neural spike data of monkey.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We cannot extract hand movement information from the neural spike data of monkey.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Expected causes of failure</a:t>
            </a:r>
          </a:p>
          <a:p>
            <a:pPr lvl="1"/>
            <a:r>
              <a:rPr kumimoji="1" lang="en-US" altLang="ko-Kore-KR" dirty="0"/>
              <a:t>Lack of information in data</a:t>
            </a:r>
          </a:p>
          <a:p>
            <a:pPr lvl="2"/>
            <a:r>
              <a:rPr kumimoji="1" lang="en-US" altLang="ko-Kore-KR" dirty="0"/>
              <a:t>The spikes signals are 1 channel simple binary data </a:t>
            </a:r>
          </a:p>
          <a:p>
            <a:pPr lvl="1"/>
            <a:r>
              <a:rPr kumimoji="1" lang="en-US" altLang="ko-Kore-KR" dirty="0"/>
              <a:t>Small data set size</a:t>
            </a:r>
          </a:p>
          <a:p>
            <a:pPr lvl="2"/>
            <a:r>
              <a:rPr kumimoji="1" lang="en-US" altLang="ko-Kore-KR" dirty="0"/>
              <a:t>Compared to difficulty of the task, The data sets are too small</a:t>
            </a:r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140E8-B17B-03DB-4C0E-C343DCF5D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2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18416"/>
            <a:ext cx="10515600" cy="13255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2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lgun Gothic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PPT Template1" id="{80C412DB-1BEA-C24B-AD0B-64847FDC5A0F}" vid="{B96DB4AE-0E38-AF4D-866B-6BE3FDA719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0879FD23BF8C42B29D6EAD05AF678B" ma:contentTypeVersion="3" ma:contentTypeDescription="새 문서를 만듭니다." ma:contentTypeScope="" ma:versionID="de86edc97ac5e7b13388a78c8513e540">
  <xsd:schema xmlns:xsd="http://www.w3.org/2001/XMLSchema" xmlns:xs="http://www.w3.org/2001/XMLSchema" xmlns:p="http://schemas.microsoft.com/office/2006/metadata/properties" xmlns:ns3="650552ca-762c-4550-a293-042977109584" targetNamespace="http://schemas.microsoft.com/office/2006/metadata/properties" ma:root="true" ma:fieldsID="c5fa92c2cadd865cd7328cfae74a17f3" ns3:_="">
    <xsd:import namespace="650552ca-762c-4550-a293-0429771095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552ca-762c-4550-a293-042977109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5F796C-32C6-4944-8496-AA449BC9C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0552ca-762c-4550-a293-0429771095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12E8D5-BB02-4CAF-A211-09A7C3B206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8A04F3-397D-4AE4-BC67-2D591B41C19D}">
  <ds:schemaRefs>
    <ds:schemaRef ds:uri="650552ca-762c-4550-a293-042977109584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</TotalTime>
  <Words>366</Words>
  <Application>Microsoft Macintosh PowerPoint</Application>
  <PresentationFormat>와이드스크린</PresentationFormat>
  <Paragraphs>88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맑은 고딕</vt:lpstr>
      <vt:lpstr>Söhne</vt:lpstr>
      <vt:lpstr>Arial</vt:lpstr>
      <vt:lpstr>Calibri</vt:lpstr>
      <vt:lpstr>Office 테마</vt:lpstr>
      <vt:lpstr>Final Project: Spike Train Decoding for Brain-Machine Interface (Topic 3)</vt:lpstr>
      <vt:lpstr>Outline</vt:lpstr>
      <vt:lpstr>Primary Motor Cortex Data </vt:lpstr>
      <vt:lpstr>Hand Direction Prediction </vt:lpstr>
      <vt:lpstr>Hand Direction Prediction </vt:lpstr>
      <vt:lpstr>Hand Movement Prediction</vt:lpstr>
      <vt:lpstr>Hand Movement Prediction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Hyeongwon Jang</dc:creator>
  <cp:lastModifiedBy>김 기환</cp:lastModifiedBy>
  <cp:revision>133</cp:revision>
  <dcterms:created xsi:type="dcterms:W3CDTF">2016-09-02T03:46:35Z</dcterms:created>
  <dcterms:modified xsi:type="dcterms:W3CDTF">2023-12-20T02:43:02Z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0x010100DC0879FD23BF8C42B29D6EAD05AF678B</vt:lpwstr>
  </property>
</Properties>
</file>