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29:5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0 556 24575,'12'0'0,"22"0"0,35 0 0,84-18 0,46-12 0,60-13 0,66-23 0,6-6-1200,-17-3 1200,-37-1 0,-55 7 0,-58 8 0,-57 16-6991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40:58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1542 24575,'1324'-47'-986,"-15"-64"-35,-595 23 412,-509 52 432,295-93 0,-30-27-85,216-68-541,-174 67 623,1117-350 383,-1463 454-154,-57 20-4277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40:59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1061 0 24575,'-13'1'0,"0"1"0,0 0 0,0 1 0,1 0 0,-1 0 0,1 2 0,0 0 0,0 0 0,-15 10 0,-13 5 0,-203 91 0,-290 142 0,518-246 0,-40 23 0,52-28 0,0 0 0,0 0 0,1 0 0,-1 0 0,0 1 0,1-1 0,-1 1 0,1 0 0,0 0 0,0 0 0,0 0 0,-2 4 0,4-6 0,0 0 0,-1 0 0,1-1 0,0 1 0,0 0 0,0 0 0,1-1 0,-1 1 0,0 0 0,0 0 0,0 0 0,0-1 0,1 1 0,-1 0 0,0-1 0,1 1 0,-1 0 0,1-1 0,-1 1 0,1 0 0,-1-1 0,1 1 0,-1-1 0,1 1 0,-1-1 0,1 1 0,0-1 0,-1 1 0,1-1 0,0 0 0,-1 1 0,1-1 0,0 0 0,0 1 0,1-1 0,20 7 0,0 0 0,1-2 0,-1-1 0,25 2 0,-17-2 0,266 36 0,518 83 0,-722-105-1365,-26-6-5461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29:56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 24575,'8'11'0,"-3"-7"0,0 1 0,-1 0 0,0 0 0,0 0 0,0 0 0,-1 1 0,5 11 0,-7-13 0,-1 1 0,0-1 0,0 1 0,0 0 0,0-1 0,-1 1 0,0-1 0,0 1 0,0-1 0,-1 1 0,1-1 0,-1 0 0,0 0 0,0 0 0,-1 0 0,1 0 0,-1 0 0,0-1 0,0 1 0,-5 4 0,-8 6 0,1-1 0,-2 0 0,-25 14 0,15-10 0,-82 46 0,72-44 0,2 1 0,-42 32 0,75-50 0,-1-1 0,1 1 0,0 0 0,0 0 0,0-1 0,0 2 0,0-1 0,1 0 0,-1 0 0,1 1 0,-1-1 0,1 0 0,0 1 0,0 0 0,0-1 0,0 1 0,0 3 0,1-4 0,0 0 0,1 0 0,-1 0 0,1 0 0,0 0 0,0 0 0,0 0 0,0 0 0,0 0 0,0 0 0,0 0 0,1-1 0,-1 1 0,1-1 0,-1 1 0,1-1 0,-1 1 0,1-1 0,0 0 0,0 0 0,2 1 0,161 97 0,-43-28 0,234 144-1365,-278-171-5461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30:3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37:3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37:4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38:53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1 24575,'1'144'0,"-2"180"0,-2-288 0,-1 0 0,-2-1 0,-1 0 0,-22 63 0,-66 129 0,57-142 0,-3 9 0,-4-3 0,-4-1 0,-101 139 0,60-131 0,8-10 0,-52 85-1365,118-154-5461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38:55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24575,'0'337'0,"0"-329"0,4 37 0,-4-45 0,0 1 0,0 0 0,0 0 0,1 0 0,-1 0 0,1 0 0,-1 0 0,1-1 0,-1 1 0,1 0 0,-1 0 0,1-1 0,-1 1 0,1 0 0,0-1 0,-1 1 0,1 0 0,0-1 0,0 1 0,0-1 0,-1 1 0,1-1 0,0 0 0,0 1 0,0-1 0,0 0 0,0 0 0,0 0 0,0 1 0,0-1 0,0 0 0,0 0 0,-1 0 0,1 0 0,0-1 0,0 1 0,0 0 0,0 0 0,0 0 0,0-1 0,1 0 0,14-6 0,0-1 0,0 0 0,0-2 0,-1 0 0,26-23 0,-1 2 0,181-124-1365,-165 121-5461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40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24575,'0'0'0,"0"0"0,0 0 0,1 0 0,-1-1 0,0 1 0,0 0 0,0 0 0,0 0 0,0 0 0,1 0 0,-1 0 0,0-1 0,0 1 0,0 0 0,0 0 0,1 0 0,-1 0 0,0 0 0,0 0 0,0 0 0,1 0 0,-1 0 0,0 0 0,0 0 0,0 0 0,1 0 0,-1 0 0,0 0 0,0 0 0,0 0 0,1 0 0,-1 0 0,0 0 0,0 0 0,0 0 0,0 1 0,1-1 0,-1 0 0,0 0 0,0 0 0,0 0 0,0 0 0,1 0 0,-1 1 0,0-1 0,0 0 0,0 0 0,0 0 0,0 0 0,0 1 0,0-1 0,0 0 0,1 0 0,-1 0 0,0 1 0,0-1 0,0 0 0,0 0 0,0 1 0,13 14 0,93 132 0,105 197 0,-191-310 0,22 40 0,-2 2 0,-4 1 0,-3 2 0,-4 2 0,-3 0 0,-4 2 0,18 133 0,-24 8-9,-15 228 1,-4-194-1340,3-226-5478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7T19:40:3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11 24575,'0'553'0,"-3"-715"0,7-177 0,-4 337 0,0-1 0,0 1 0,1-1 0,-1 0 0,1 1 0,0-1 0,0 1 0,0 0 0,0-1 0,0 1 0,0 0 0,0-1 0,1 1 0,-1 0 0,1 0 0,0 0 0,0 0 0,0 0 0,0 1 0,0-1 0,0 1 0,0-1 0,0 1 0,0 0 0,1 0 0,-1-1 0,1 2 0,-1-1 0,1 0 0,2 0 0,8-1 0,-1 1 0,1 0 0,0 1 0,26 2 0,-10 1 0,136 13 115,8 2-1595,-149-18-5346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9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4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1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7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3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4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7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4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customXml" Target="../ink/ink4.xml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customXml" Target="../ink/ink5.xml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9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7AAEFC-156E-1144-8D57-FBE2CD3B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9D595ACE-ABA9-1DEF-FE85-6B0530550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24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7594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2A01202C-4205-10BF-7C93-2F1B5D4A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4" y="1310897"/>
            <a:ext cx="5048250" cy="3429000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22DCA218-0151-E595-DA52-3D3B51B50971}"/>
              </a:ext>
            </a:extLst>
          </p:cNvPr>
          <p:cNvSpPr txBox="1"/>
          <p:nvPr/>
        </p:nvSpPr>
        <p:spPr>
          <a:xfrm>
            <a:off x="5421197" y="4174003"/>
            <a:ext cx="1349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dirty="0">
                <a:latin typeface="Titillium Bd" panose="00000800000000000000" pitchFamily="50" charset="0"/>
              </a:rPr>
              <a:t>BOOT</a:t>
            </a:r>
            <a:endParaRPr lang="hr-HR" sz="2800" dirty="0"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371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A3FC55B1-0E4D-A9DF-585D-2F38C794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71" y="838200"/>
            <a:ext cx="8651258" cy="5181600"/>
          </a:xfrm>
          <a:prstGeom prst="rect">
            <a:avLst/>
          </a:prstGeom>
        </p:spPr>
      </p:pic>
      <p:sp>
        <p:nvSpPr>
          <p:cNvPr id="3" name="Pravokutnik 2">
            <a:extLst>
              <a:ext uri="{FF2B5EF4-FFF2-40B4-BE49-F238E27FC236}">
                <a16:creationId xmlns:a16="http://schemas.microsoft.com/office/drawing/2014/main" id="{81702944-401B-AA2F-EE80-83332805916D}"/>
              </a:ext>
            </a:extLst>
          </p:cNvPr>
          <p:cNvSpPr/>
          <p:nvPr/>
        </p:nvSpPr>
        <p:spPr>
          <a:xfrm>
            <a:off x="4712677" y="2612571"/>
            <a:ext cx="4431323" cy="1969477"/>
          </a:xfrm>
          <a:custGeom>
            <a:avLst/>
            <a:gdLst>
              <a:gd name="connsiteX0" fmla="*/ 0 w 4431323"/>
              <a:gd name="connsiteY0" fmla="*/ 0 h 1969477"/>
              <a:gd name="connsiteX1" fmla="*/ 4431323 w 4431323"/>
              <a:gd name="connsiteY1" fmla="*/ 0 h 1969477"/>
              <a:gd name="connsiteX2" fmla="*/ 4431323 w 4431323"/>
              <a:gd name="connsiteY2" fmla="*/ 1969477 h 1969477"/>
              <a:gd name="connsiteX3" fmla="*/ 0 w 4431323"/>
              <a:gd name="connsiteY3" fmla="*/ 1969477 h 1969477"/>
              <a:gd name="connsiteX4" fmla="*/ 0 w 4431323"/>
              <a:gd name="connsiteY4" fmla="*/ 0 h 1969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1323" h="1969477" extrusionOk="0">
                <a:moveTo>
                  <a:pt x="0" y="0"/>
                </a:moveTo>
                <a:cubicBezTo>
                  <a:pt x="1703612" y="147735"/>
                  <a:pt x="2392917" y="-96155"/>
                  <a:pt x="4431323" y="0"/>
                </a:cubicBezTo>
                <a:cubicBezTo>
                  <a:pt x="4325571" y="714826"/>
                  <a:pt x="4314252" y="1012938"/>
                  <a:pt x="4431323" y="1969477"/>
                </a:cubicBezTo>
                <a:cubicBezTo>
                  <a:pt x="2882740" y="1847425"/>
                  <a:pt x="1703758" y="1829777"/>
                  <a:pt x="0" y="1969477"/>
                </a:cubicBezTo>
                <a:cubicBezTo>
                  <a:pt x="-166539" y="1181712"/>
                  <a:pt x="110764" y="78479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10244157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ostoručno: oblik 7">
            <a:extLst>
              <a:ext uri="{FF2B5EF4-FFF2-40B4-BE49-F238E27FC236}">
                <a16:creationId xmlns:a16="http://schemas.microsoft.com/office/drawing/2014/main" id="{E5DA7FD3-A17C-ACBE-8203-C85B2E67738E}"/>
              </a:ext>
            </a:extLst>
          </p:cNvPr>
          <p:cNvSpPr/>
          <p:nvPr/>
        </p:nvSpPr>
        <p:spPr>
          <a:xfrm>
            <a:off x="8882743" y="1637881"/>
            <a:ext cx="2160395" cy="1215851"/>
          </a:xfrm>
          <a:custGeom>
            <a:avLst/>
            <a:gdLst>
              <a:gd name="connsiteX0" fmla="*/ 0 w 2160395"/>
              <a:gd name="connsiteY0" fmla="*/ 1215851 h 1215851"/>
              <a:gd name="connsiteX1" fmla="*/ 1758461 w 2160395"/>
              <a:gd name="connsiteY1" fmla="*/ 703385 h 1215851"/>
              <a:gd name="connsiteX2" fmla="*/ 2160395 w 2160395"/>
              <a:gd name="connsiteY2" fmla="*/ 0 h 121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395" h="1215851">
                <a:moveTo>
                  <a:pt x="0" y="1215851"/>
                </a:moveTo>
                <a:cubicBezTo>
                  <a:pt x="699197" y="1060939"/>
                  <a:pt x="1398395" y="906027"/>
                  <a:pt x="1758461" y="703385"/>
                </a:cubicBezTo>
                <a:cubicBezTo>
                  <a:pt x="2118527" y="500743"/>
                  <a:pt x="2139461" y="250371"/>
                  <a:pt x="216039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kstniOkvir 8">
            <a:extLst>
              <a:ext uri="{FF2B5EF4-FFF2-40B4-BE49-F238E27FC236}">
                <a16:creationId xmlns:a16="http://schemas.microsoft.com/office/drawing/2014/main" id="{B60D5DA0-E987-AFB0-1082-25E7A4108382}"/>
              </a:ext>
            </a:extLst>
          </p:cNvPr>
          <p:cNvSpPr txBox="1"/>
          <p:nvPr/>
        </p:nvSpPr>
        <p:spPr>
          <a:xfrm>
            <a:off x="10631156" y="991550"/>
            <a:ext cx="104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00B050"/>
                </a:solidFill>
                <a:latin typeface="Titillium Bd" panose="00000800000000000000" pitchFamily="50" charset="0"/>
              </a:rPr>
              <a:t>Spring</a:t>
            </a:r>
            <a:r>
              <a:rPr lang="hr-HR" dirty="0">
                <a:solidFill>
                  <a:srgbClr val="00B050"/>
                </a:solidFill>
                <a:latin typeface="Titillium Bd" panose="00000800000000000000" pitchFamily="50" charset="0"/>
              </a:rPr>
              <a:t> </a:t>
            </a:r>
            <a:r>
              <a:rPr lang="hr-HR" dirty="0" err="1">
                <a:solidFill>
                  <a:srgbClr val="00B050"/>
                </a:solidFill>
                <a:latin typeface="Titillium Bd" panose="00000800000000000000" pitchFamily="50" charset="0"/>
              </a:rPr>
              <a:t>Initializr</a:t>
            </a:r>
            <a:endParaRPr lang="hr-HR" dirty="0">
              <a:solidFill>
                <a:srgbClr val="00B050"/>
              </a:solidFill>
              <a:latin typeface="Titillium Bd" panose="00000800000000000000" pitchFamily="50" charset="0"/>
            </a:endParaRPr>
          </a:p>
        </p:txBody>
      </p:sp>
      <p:sp>
        <p:nvSpPr>
          <p:cNvPr id="10" name="Prostoručno: oblik 9">
            <a:extLst>
              <a:ext uri="{FF2B5EF4-FFF2-40B4-BE49-F238E27FC236}">
                <a16:creationId xmlns:a16="http://schemas.microsoft.com/office/drawing/2014/main" id="{8300ECA5-9D6B-9633-21EA-35776DAF0435}"/>
              </a:ext>
            </a:extLst>
          </p:cNvPr>
          <p:cNvSpPr/>
          <p:nvPr/>
        </p:nvSpPr>
        <p:spPr>
          <a:xfrm>
            <a:off x="8500905" y="4180114"/>
            <a:ext cx="2291025" cy="1191376"/>
          </a:xfrm>
          <a:custGeom>
            <a:avLst/>
            <a:gdLst>
              <a:gd name="connsiteX0" fmla="*/ 0 w 2291025"/>
              <a:gd name="connsiteY0" fmla="*/ 0 h 1191376"/>
              <a:gd name="connsiteX1" fmla="*/ 1326383 w 2291025"/>
              <a:gd name="connsiteY1" fmla="*/ 1055077 h 1191376"/>
              <a:gd name="connsiteX2" fmla="*/ 2291025 w 2291025"/>
              <a:gd name="connsiteY2" fmla="*/ 1145512 h 119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1025" h="1191376">
                <a:moveTo>
                  <a:pt x="0" y="0"/>
                </a:moveTo>
                <a:cubicBezTo>
                  <a:pt x="472273" y="432079"/>
                  <a:pt x="944546" y="864158"/>
                  <a:pt x="1326383" y="1055077"/>
                </a:cubicBezTo>
                <a:cubicBezTo>
                  <a:pt x="1708221" y="1245996"/>
                  <a:pt x="1999623" y="1195754"/>
                  <a:pt x="2291025" y="11455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ekstniOkvir 10">
            <a:extLst>
              <a:ext uri="{FF2B5EF4-FFF2-40B4-BE49-F238E27FC236}">
                <a16:creationId xmlns:a16="http://schemas.microsoft.com/office/drawing/2014/main" id="{7FEA0889-C948-F3A9-0106-509B8B694DAC}"/>
              </a:ext>
            </a:extLst>
          </p:cNvPr>
          <p:cNvSpPr txBox="1"/>
          <p:nvPr/>
        </p:nvSpPr>
        <p:spPr>
          <a:xfrm>
            <a:off x="10731640" y="5141647"/>
            <a:ext cx="94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C00000"/>
                </a:solidFill>
                <a:latin typeface="Titillium Bd" panose="00000800000000000000" pitchFamily="50" charset="0"/>
              </a:rPr>
              <a:t>Tests</a:t>
            </a:r>
            <a:endParaRPr lang="hr-HR" dirty="0">
              <a:solidFill>
                <a:srgbClr val="C00000"/>
              </a:solidFill>
              <a:latin typeface="Titillium Bd" panose="00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233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AB2B450E-A9D9-9BA2-0F8E-447EA046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95" y="1009650"/>
            <a:ext cx="10049609" cy="4838700"/>
          </a:xfrm>
          <a:prstGeom prst="rect">
            <a:avLst/>
          </a:prstGeom>
        </p:spPr>
      </p:pic>
      <p:sp>
        <p:nvSpPr>
          <p:cNvPr id="3" name="Pravokutnik 2">
            <a:extLst>
              <a:ext uri="{FF2B5EF4-FFF2-40B4-BE49-F238E27FC236}">
                <a16:creationId xmlns:a16="http://schemas.microsoft.com/office/drawing/2014/main" id="{4C42DD40-AEC1-91B6-9BE5-16C6F241A5AF}"/>
              </a:ext>
            </a:extLst>
          </p:cNvPr>
          <p:cNvSpPr/>
          <p:nvPr/>
        </p:nvSpPr>
        <p:spPr>
          <a:xfrm>
            <a:off x="4582048" y="2491991"/>
            <a:ext cx="2170444" cy="311499"/>
          </a:xfrm>
          <a:custGeom>
            <a:avLst/>
            <a:gdLst>
              <a:gd name="connsiteX0" fmla="*/ 0 w 2170444"/>
              <a:gd name="connsiteY0" fmla="*/ 0 h 311499"/>
              <a:gd name="connsiteX1" fmla="*/ 2170444 w 2170444"/>
              <a:gd name="connsiteY1" fmla="*/ 0 h 311499"/>
              <a:gd name="connsiteX2" fmla="*/ 2170444 w 2170444"/>
              <a:gd name="connsiteY2" fmla="*/ 311499 h 311499"/>
              <a:gd name="connsiteX3" fmla="*/ 0 w 2170444"/>
              <a:gd name="connsiteY3" fmla="*/ 311499 h 311499"/>
              <a:gd name="connsiteX4" fmla="*/ 0 w 2170444"/>
              <a:gd name="connsiteY4" fmla="*/ 0 h 311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0444" h="311499" fill="none" extrusionOk="0">
                <a:moveTo>
                  <a:pt x="0" y="0"/>
                </a:moveTo>
                <a:cubicBezTo>
                  <a:pt x="294032" y="114754"/>
                  <a:pt x="1737233" y="3022"/>
                  <a:pt x="2170444" y="0"/>
                </a:cubicBezTo>
                <a:cubicBezTo>
                  <a:pt x="2150760" y="151683"/>
                  <a:pt x="2171908" y="198467"/>
                  <a:pt x="2170444" y="311499"/>
                </a:cubicBezTo>
                <a:cubicBezTo>
                  <a:pt x="1684364" y="146025"/>
                  <a:pt x="770895" y="469528"/>
                  <a:pt x="0" y="311499"/>
                </a:cubicBezTo>
                <a:cubicBezTo>
                  <a:pt x="19184" y="238240"/>
                  <a:pt x="-8778" y="124113"/>
                  <a:pt x="0" y="0"/>
                </a:cubicBezTo>
                <a:close/>
              </a:path>
              <a:path w="2170444" h="311499" stroke="0" extrusionOk="0">
                <a:moveTo>
                  <a:pt x="0" y="0"/>
                </a:moveTo>
                <a:cubicBezTo>
                  <a:pt x="801558" y="8155"/>
                  <a:pt x="1478859" y="50982"/>
                  <a:pt x="2170444" y="0"/>
                </a:cubicBezTo>
                <a:cubicBezTo>
                  <a:pt x="2154526" y="80622"/>
                  <a:pt x="2146087" y="249752"/>
                  <a:pt x="2170444" y="311499"/>
                </a:cubicBezTo>
                <a:cubicBezTo>
                  <a:pt x="1696212" y="219939"/>
                  <a:pt x="891277" y="393784"/>
                  <a:pt x="0" y="311499"/>
                </a:cubicBezTo>
                <a:cubicBezTo>
                  <a:pt x="5062" y="200563"/>
                  <a:pt x="1214" y="51949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17224239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Pravokutnik 3">
            <a:extLst>
              <a:ext uri="{FF2B5EF4-FFF2-40B4-BE49-F238E27FC236}">
                <a16:creationId xmlns:a16="http://schemas.microsoft.com/office/drawing/2014/main" id="{EB5E27B3-4DAE-4E3F-3A0D-22426A056FA5}"/>
              </a:ext>
            </a:extLst>
          </p:cNvPr>
          <p:cNvSpPr/>
          <p:nvPr/>
        </p:nvSpPr>
        <p:spPr>
          <a:xfrm>
            <a:off x="5245240" y="3587262"/>
            <a:ext cx="4340887" cy="241160"/>
          </a:xfrm>
          <a:custGeom>
            <a:avLst/>
            <a:gdLst>
              <a:gd name="connsiteX0" fmla="*/ 0 w 4340887"/>
              <a:gd name="connsiteY0" fmla="*/ 0 h 241160"/>
              <a:gd name="connsiteX1" fmla="*/ 706944 w 4340887"/>
              <a:gd name="connsiteY1" fmla="*/ 0 h 241160"/>
              <a:gd name="connsiteX2" fmla="*/ 1327071 w 4340887"/>
              <a:gd name="connsiteY2" fmla="*/ 0 h 241160"/>
              <a:gd name="connsiteX3" fmla="*/ 1816971 w 4340887"/>
              <a:gd name="connsiteY3" fmla="*/ 0 h 241160"/>
              <a:gd name="connsiteX4" fmla="*/ 2306871 w 4340887"/>
              <a:gd name="connsiteY4" fmla="*/ 0 h 241160"/>
              <a:gd name="connsiteX5" fmla="*/ 2840180 w 4340887"/>
              <a:gd name="connsiteY5" fmla="*/ 0 h 241160"/>
              <a:gd name="connsiteX6" fmla="*/ 3330080 w 4340887"/>
              <a:gd name="connsiteY6" fmla="*/ 0 h 241160"/>
              <a:gd name="connsiteX7" fmla="*/ 4340887 w 4340887"/>
              <a:gd name="connsiteY7" fmla="*/ 0 h 241160"/>
              <a:gd name="connsiteX8" fmla="*/ 4340887 w 4340887"/>
              <a:gd name="connsiteY8" fmla="*/ 241160 h 241160"/>
              <a:gd name="connsiteX9" fmla="*/ 3633943 w 4340887"/>
              <a:gd name="connsiteY9" fmla="*/ 241160 h 241160"/>
              <a:gd name="connsiteX10" fmla="*/ 3144042 w 4340887"/>
              <a:gd name="connsiteY10" fmla="*/ 241160 h 241160"/>
              <a:gd name="connsiteX11" fmla="*/ 2523916 w 4340887"/>
              <a:gd name="connsiteY11" fmla="*/ 241160 h 241160"/>
              <a:gd name="connsiteX12" fmla="*/ 1816971 w 4340887"/>
              <a:gd name="connsiteY12" fmla="*/ 241160 h 241160"/>
              <a:gd name="connsiteX13" fmla="*/ 1196845 w 4340887"/>
              <a:gd name="connsiteY13" fmla="*/ 241160 h 241160"/>
              <a:gd name="connsiteX14" fmla="*/ 706944 w 4340887"/>
              <a:gd name="connsiteY14" fmla="*/ 241160 h 241160"/>
              <a:gd name="connsiteX15" fmla="*/ 0 w 4340887"/>
              <a:gd name="connsiteY15" fmla="*/ 241160 h 241160"/>
              <a:gd name="connsiteX16" fmla="*/ 0 w 4340887"/>
              <a:gd name="connsiteY16" fmla="*/ 0 h 24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0887" h="241160" fill="none" extrusionOk="0">
                <a:moveTo>
                  <a:pt x="0" y="0"/>
                </a:moveTo>
                <a:cubicBezTo>
                  <a:pt x="332629" y="14376"/>
                  <a:pt x="504438" y="-4021"/>
                  <a:pt x="706944" y="0"/>
                </a:cubicBezTo>
                <a:cubicBezTo>
                  <a:pt x="909450" y="4021"/>
                  <a:pt x="1019830" y="-17838"/>
                  <a:pt x="1327071" y="0"/>
                </a:cubicBezTo>
                <a:cubicBezTo>
                  <a:pt x="1634312" y="17838"/>
                  <a:pt x="1636637" y="24024"/>
                  <a:pt x="1816971" y="0"/>
                </a:cubicBezTo>
                <a:cubicBezTo>
                  <a:pt x="1997305" y="-24024"/>
                  <a:pt x="2141137" y="-19231"/>
                  <a:pt x="2306871" y="0"/>
                </a:cubicBezTo>
                <a:cubicBezTo>
                  <a:pt x="2472605" y="19231"/>
                  <a:pt x="2703572" y="20112"/>
                  <a:pt x="2840180" y="0"/>
                </a:cubicBezTo>
                <a:cubicBezTo>
                  <a:pt x="2976788" y="-20112"/>
                  <a:pt x="3195530" y="-13334"/>
                  <a:pt x="3330080" y="0"/>
                </a:cubicBezTo>
                <a:cubicBezTo>
                  <a:pt x="3464630" y="13334"/>
                  <a:pt x="4063469" y="32159"/>
                  <a:pt x="4340887" y="0"/>
                </a:cubicBezTo>
                <a:cubicBezTo>
                  <a:pt x="4349045" y="53776"/>
                  <a:pt x="4343102" y="127094"/>
                  <a:pt x="4340887" y="241160"/>
                </a:cubicBezTo>
                <a:cubicBezTo>
                  <a:pt x="4027540" y="272923"/>
                  <a:pt x="3880245" y="242502"/>
                  <a:pt x="3633943" y="241160"/>
                </a:cubicBezTo>
                <a:cubicBezTo>
                  <a:pt x="3387641" y="239818"/>
                  <a:pt x="3336444" y="231335"/>
                  <a:pt x="3144042" y="241160"/>
                </a:cubicBezTo>
                <a:cubicBezTo>
                  <a:pt x="2951640" y="250985"/>
                  <a:pt x="2782221" y="234285"/>
                  <a:pt x="2523916" y="241160"/>
                </a:cubicBezTo>
                <a:cubicBezTo>
                  <a:pt x="2265611" y="248035"/>
                  <a:pt x="2009627" y="223658"/>
                  <a:pt x="1816971" y="241160"/>
                </a:cubicBezTo>
                <a:cubicBezTo>
                  <a:pt x="1624315" y="258662"/>
                  <a:pt x="1329739" y="268714"/>
                  <a:pt x="1196845" y="241160"/>
                </a:cubicBezTo>
                <a:cubicBezTo>
                  <a:pt x="1063951" y="213606"/>
                  <a:pt x="816395" y="216669"/>
                  <a:pt x="706944" y="241160"/>
                </a:cubicBezTo>
                <a:cubicBezTo>
                  <a:pt x="597493" y="265651"/>
                  <a:pt x="178339" y="263860"/>
                  <a:pt x="0" y="241160"/>
                </a:cubicBezTo>
                <a:cubicBezTo>
                  <a:pt x="5428" y="166023"/>
                  <a:pt x="11520" y="59367"/>
                  <a:pt x="0" y="0"/>
                </a:cubicBezTo>
                <a:close/>
              </a:path>
              <a:path w="4340887" h="241160" stroke="0" extrusionOk="0">
                <a:moveTo>
                  <a:pt x="0" y="0"/>
                </a:moveTo>
                <a:cubicBezTo>
                  <a:pt x="151941" y="2529"/>
                  <a:pt x="355116" y="17161"/>
                  <a:pt x="489900" y="0"/>
                </a:cubicBezTo>
                <a:cubicBezTo>
                  <a:pt x="624684" y="-17161"/>
                  <a:pt x="826311" y="-7784"/>
                  <a:pt x="1110027" y="0"/>
                </a:cubicBezTo>
                <a:cubicBezTo>
                  <a:pt x="1393743" y="7784"/>
                  <a:pt x="1477468" y="-21821"/>
                  <a:pt x="1599927" y="0"/>
                </a:cubicBezTo>
                <a:cubicBezTo>
                  <a:pt x="1722386" y="21821"/>
                  <a:pt x="1954648" y="-4361"/>
                  <a:pt x="2306871" y="0"/>
                </a:cubicBezTo>
                <a:cubicBezTo>
                  <a:pt x="2659094" y="4361"/>
                  <a:pt x="2688109" y="32407"/>
                  <a:pt x="2970407" y="0"/>
                </a:cubicBezTo>
                <a:cubicBezTo>
                  <a:pt x="3252705" y="-32407"/>
                  <a:pt x="3286348" y="677"/>
                  <a:pt x="3460307" y="0"/>
                </a:cubicBezTo>
                <a:cubicBezTo>
                  <a:pt x="3634266" y="-677"/>
                  <a:pt x="3965896" y="-39952"/>
                  <a:pt x="4340887" y="0"/>
                </a:cubicBezTo>
                <a:cubicBezTo>
                  <a:pt x="4345251" y="109489"/>
                  <a:pt x="4331424" y="158952"/>
                  <a:pt x="4340887" y="241160"/>
                </a:cubicBezTo>
                <a:cubicBezTo>
                  <a:pt x="4162644" y="232821"/>
                  <a:pt x="3810675" y="255746"/>
                  <a:pt x="3633943" y="241160"/>
                </a:cubicBezTo>
                <a:cubicBezTo>
                  <a:pt x="3457211" y="226574"/>
                  <a:pt x="3236328" y="248318"/>
                  <a:pt x="3057225" y="241160"/>
                </a:cubicBezTo>
                <a:cubicBezTo>
                  <a:pt x="2878122" y="234002"/>
                  <a:pt x="2682293" y="267236"/>
                  <a:pt x="2523916" y="241160"/>
                </a:cubicBezTo>
                <a:cubicBezTo>
                  <a:pt x="2365539" y="215084"/>
                  <a:pt x="2156925" y="215552"/>
                  <a:pt x="1947198" y="241160"/>
                </a:cubicBezTo>
                <a:cubicBezTo>
                  <a:pt x="1737471" y="266768"/>
                  <a:pt x="1633844" y="230351"/>
                  <a:pt x="1413889" y="241160"/>
                </a:cubicBezTo>
                <a:cubicBezTo>
                  <a:pt x="1193934" y="251969"/>
                  <a:pt x="1131039" y="233805"/>
                  <a:pt x="923989" y="241160"/>
                </a:cubicBezTo>
                <a:cubicBezTo>
                  <a:pt x="716939" y="248515"/>
                  <a:pt x="270941" y="226295"/>
                  <a:pt x="0" y="241160"/>
                </a:cubicBezTo>
                <a:cubicBezTo>
                  <a:pt x="-10074" y="146559"/>
                  <a:pt x="21" y="73793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50805066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36741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22272F50-86D0-2F48-6F8E-87EAE3C2B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390" y="1217359"/>
            <a:ext cx="7461900" cy="3363777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BA809CDF-304D-6133-E618-E77F324B5AD7}"/>
              </a:ext>
            </a:extLst>
          </p:cNvPr>
          <p:cNvSpPr txBox="1"/>
          <p:nvPr/>
        </p:nvSpPr>
        <p:spPr>
          <a:xfrm>
            <a:off x="5190532" y="5074698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solidFill>
                  <a:srgbClr val="FF0000"/>
                </a:solidFill>
                <a:latin typeface="Titillium" panose="00000500000000000000" pitchFamily="50" charset="0"/>
              </a:rPr>
              <a:t>ApplicationTest</a:t>
            </a:r>
            <a:r>
              <a:rPr lang="hr-HR" dirty="0">
                <a:solidFill>
                  <a:srgbClr val="FF0000"/>
                </a:solidFill>
                <a:latin typeface="Titillium" panose="00000500000000000000" pitchFamily="50" charset="0"/>
              </a:rPr>
              <a:t> klasa trenutno samo provjerava da li može učitati sadržaj </a:t>
            </a:r>
            <a:r>
              <a:rPr lang="hr-HR" dirty="0" err="1">
                <a:solidFill>
                  <a:srgbClr val="FF0000"/>
                </a:solidFill>
                <a:latin typeface="Titillium" panose="00000500000000000000" pitchFamily="50" charset="0"/>
              </a:rPr>
              <a:t>spring</a:t>
            </a:r>
            <a:r>
              <a:rPr lang="hr-HR" dirty="0">
                <a:solidFill>
                  <a:srgbClr val="FF0000"/>
                </a:solidFill>
                <a:latin typeface="Titillium" panose="00000500000000000000" pitchFamily="50" charset="0"/>
              </a:rPr>
              <a:t> aplikacije!</a:t>
            </a:r>
          </a:p>
        </p:txBody>
      </p:sp>
    </p:spTree>
    <p:extLst>
      <p:ext uri="{BB962C8B-B14F-4D97-AF65-F5344CB8AC3E}">
        <p14:creationId xmlns:p14="http://schemas.microsoft.com/office/powerpoint/2010/main" val="675945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64FD74-9101-594B-D8BE-2567D150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835" y="768668"/>
            <a:ext cx="9076329" cy="1064277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>
                <a:latin typeface="Titillium Bd" panose="00000800000000000000" pitchFamily="50" charset="0"/>
              </a:rPr>
              <a:t>KREIRANJE JEDNOSTAVNE WEB APLIKACIJE</a:t>
            </a: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D0C3C72D-1AB6-5CAD-E3B3-78DC1B6982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879" y="1996449"/>
            <a:ext cx="7782240" cy="4092883"/>
          </a:xfrm>
          <a:prstGeom prst="rect">
            <a:avLst/>
          </a:prstGeom>
        </p:spPr>
      </p:pic>
      <p:sp>
        <p:nvSpPr>
          <p:cNvPr id="5" name="TekstniOkvir 4">
            <a:extLst>
              <a:ext uri="{FF2B5EF4-FFF2-40B4-BE49-F238E27FC236}">
                <a16:creationId xmlns:a16="http://schemas.microsoft.com/office/drawing/2014/main" id="{FAEC2652-2613-39EC-CD56-8C569F3BE7BC}"/>
              </a:ext>
            </a:extLst>
          </p:cNvPr>
          <p:cNvSpPr txBox="1"/>
          <p:nvPr/>
        </p:nvSpPr>
        <p:spPr>
          <a:xfrm>
            <a:off x="2204879" y="1627833"/>
            <a:ext cx="20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HelloController.java</a:t>
            </a:r>
          </a:p>
        </p:txBody>
      </p:sp>
      <p:sp>
        <p:nvSpPr>
          <p:cNvPr id="6" name="Pravokutnik 5">
            <a:extLst>
              <a:ext uri="{FF2B5EF4-FFF2-40B4-BE49-F238E27FC236}">
                <a16:creationId xmlns:a16="http://schemas.microsoft.com/office/drawing/2014/main" id="{088C4C98-EDD5-418C-44C1-C2000DFBD57A}"/>
              </a:ext>
            </a:extLst>
          </p:cNvPr>
          <p:cNvSpPr/>
          <p:nvPr/>
        </p:nvSpPr>
        <p:spPr>
          <a:xfrm>
            <a:off x="5014127" y="3175279"/>
            <a:ext cx="1205803" cy="253721"/>
          </a:xfrm>
          <a:custGeom>
            <a:avLst/>
            <a:gdLst>
              <a:gd name="connsiteX0" fmla="*/ 0 w 1205803"/>
              <a:gd name="connsiteY0" fmla="*/ 0 h 253721"/>
              <a:gd name="connsiteX1" fmla="*/ 627018 w 1205803"/>
              <a:gd name="connsiteY1" fmla="*/ 0 h 253721"/>
              <a:gd name="connsiteX2" fmla="*/ 1205803 w 1205803"/>
              <a:gd name="connsiteY2" fmla="*/ 0 h 253721"/>
              <a:gd name="connsiteX3" fmla="*/ 1205803 w 1205803"/>
              <a:gd name="connsiteY3" fmla="*/ 253721 h 253721"/>
              <a:gd name="connsiteX4" fmla="*/ 590843 w 1205803"/>
              <a:gd name="connsiteY4" fmla="*/ 253721 h 253721"/>
              <a:gd name="connsiteX5" fmla="*/ 0 w 1205803"/>
              <a:gd name="connsiteY5" fmla="*/ 253721 h 253721"/>
              <a:gd name="connsiteX6" fmla="*/ 0 w 1205803"/>
              <a:gd name="connsiteY6" fmla="*/ 0 h 253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5803" h="253721" extrusionOk="0">
                <a:moveTo>
                  <a:pt x="0" y="0"/>
                </a:moveTo>
                <a:cubicBezTo>
                  <a:pt x="152115" y="27262"/>
                  <a:pt x="479954" y="-8199"/>
                  <a:pt x="627018" y="0"/>
                </a:cubicBezTo>
                <a:cubicBezTo>
                  <a:pt x="774082" y="8199"/>
                  <a:pt x="1088749" y="-23806"/>
                  <a:pt x="1205803" y="0"/>
                </a:cubicBezTo>
                <a:cubicBezTo>
                  <a:pt x="1197854" y="111250"/>
                  <a:pt x="1210375" y="191786"/>
                  <a:pt x="1205803" y="253721"/>
                </a:cubicBezTo>
                <a:cubicBezTo>
                  <a:pt x="976711" y="224064"/>
                  <a:pt x="845569" y="250004"/>
                  <a:pt x="590843" y="253721"/>
                </a:cubicBezTo>
                <a:cubicBezTo>
                  <a:pt x="336117" y="257438"/>
                  <a:pt x="197508" y="265536"/>
                  <a:pt x="0" y="253721"/>
                </a:cubicBezTo>
                <a:cubicBezTo>
                  <a:pt x="3973" y="153970"/>
                  <a:pt x="9945" y="75951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58710156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8D01459A-3A74-827F-B610-76BAD8DA7C97}"/>
              </a:ext>
            </a:extLst>
          </p:cNvPr>
          <p:cNvSpPr txBox="1"/>
          <p:nvPr/>
        </p:nvSpPr>
        <p:spPr>
          <a:xfrm>
            <a:off x="8225310" y="3162582"/>
            <a:ext cx="160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  <a:latin typeface="Titillium" panose="00000500000000000000" pitchFamily="50" charset="0"/>
              </a:rPr>
              <a:t>SPRING MVC</a:t>
            </a:r>
          </a:p>
        </p:txBody>
      </p:sp>
      <p:sp>
        <p:nvSpPr>
          <p:cNvPr id="8" name="Prostoručno: oblik 7">
            <a:extLst>
              <a:ext uri="{FF2B5EF4-FFF2-40B4-BE49-F238E27FC236}">
                <a16:creationId xmlns:a16="http://schemas.microsoft.com/office/drawing/2014/main" id="{1190CBA3-D70D-ED8C-FC8E-DE68346A8187}"/>
              </a:ext>
            </a:extLst>
          </p:cNvPr>
          <p:cNvSpPr/>
          <p:nvPr/>
        </p:nvSpPr>
        <p:spPr>
          <a:xfrm>
            <a:off x="6209881" y="3366198"/>
            <a:ext cx="2401556" cy="342813"/>
          </a:xfrm>
          <a:custGeom>
            <a:avLst/>
            <a:gdLst>
              <a:gd name="connsiteX0" fmla="*/ 2401556 w 2401556"/>
              <a:gd name="connsiteY0" fmla="*/ 90435 h 342813"/>
              <a:gd name="connsiteX1" fmla="*/ 1135464 w 2401556"/>
              <a:gd name="connsiteY1" fmla="*/ 341644 h 342813"/>
              <a:gd name="connsiteX2" fmla="*/ 0 w 2401556"/>
              <a:gd name="connsiteY2" fmla="*/ 0 h 34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1556" h="342813">
                <a:moveTo>
                  <a:pt x="2401556" y="90435"/>
                </a:moveTo>
                <a:cubicBezTo>
                  <a:pt x="1968639" y="223575"/>
                  <a:pt x="1535723" y="356716"/>
                  <a:pt x="1135464" y="341644"/>
                </a:cubicBezTo>
                <a:cubicBezTo>
                  <a:pt x="735205" y="326572"/>
                  <a:pt x="21771" y="72013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>
            <a:extLst>
              <a:ext uri="{FF2B5EF4-FFF2-40B4-BE49-F238E27FC236}">
                <a16:creationId xmlns:a16="http://schemas.microsoft.com/office/drawing/2014/main" id="{1D4B7FD9-159B-A15D-D746-4EFCA41EF3B8}"/>
              </a:ext>
            </a:extLst>
          </p:cNvPr>
          <p:cNvSpPr/>
          <p:nvPr/>
        </p:nvSpPr>
        <p:spPr>
          <a:xfrm>
            <a:off x="5235191" y="3709011"/>
            <a:ext cx="1326383" cy="203616"/>
          </a:xfrm>
          <a:custGeom>
            <a:avLst/>
            <a:gdLst>
              <a:gd name="connsiteX0" fmla="*/ 0 w 1326383"/>
              <a:gd name="connsiteY0" fmla="*/ 0 h 203616"/>
              <a:gd name="connsiteX1" fmla="*/ 1326383 w 1326383"/>
              <a:gd name="connsiteY1" fmla="*/ 0 h 203616"/>
              <a:gd name="connsiteX2" fmla="*/ 1326383 w 1326383"/>
              <a:gd name="connsiteY2" fmla="*/ 203616 h 203616"/>
              <a:gd name="connsiteX3" fmla="*/ 0 w 1326383"/>
              <a:gd name="connsiteY3" fmla="*/ 203616 h 203616"/>
              <a:gd name="connsiteX4" fmla="*/ 0 w 1326383"/>
              <a:gd name="connsiteY4" fmla="*/ 0 h 20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6383" h="203616" fill="none" extrusionOk="0">
                <a:moveTo>
                  <a:pt x="0" y="0"/>
                </a:moveTo>
                <a:cubicBezTo>
                  <a:pt x="138763" y="4997"/>
                  <a:pt x="841022" y="91314"/>
                  <a:pt x="1326383" y="0"/>
                </a:cubicBezTo>
                <a:cubicBezTo>
                  <a:pt x="1330287" y="39094"/>
                  <a:pt x="1324214" y="133612"/>
                  <a:pt x="1326383" y="203616"/>
                </a:cubicBezTo>
                <a:cubicBezTo>
                  <a:pt x="767932" y="239068"/>
                  <a:pt x="425009" y="253406"/>
                  <a:pt x="0" y="203616"/>
                </a:cubicBezTo>
                <a:cubicBezTo>
                  <a:pt x="17691" y="150597"/>
                  <a:pt x="6779" y="35399"/>
                  <a:pt x="0" y="0"/>
                </a:cubicBezTo>
                <a:close/>
              </a:path>
              <a:path w="1326383" h="203616" stroke="0" extrusionOk="0">
                <a:moveTo>
                  <a:pt x="0" y="0"/>
                </a:moveTo>
                <a:cubicBezTo>
                  <a:pt x="436589" y="-76085"/>
                  <a:pt x="697113" y="31843"/>
                  <a:pt x="1326383" y="0"/>
                </a:cubicBezTo>
                <a:cubicBezTo>
                  <a:pt x="1313383" y="53352"/>
                  <a:pt x="1343921" y="131323"/>
                  <a:pt x="1326383" y="203616"/>
                </a:cubicBezTo>
                <a:cubicBezTo>
                  <a:pt x="889737" y="104743"/>
                  <a:pt x="468344" y="223307"/>
                  <a:pt x="0" y="203616"/>
                </a:cubicBezTo>
                <a:cubicBezTo>
                  <a:pt x="1859" y="101842"/>
                  <a:pt x="8435" y="54234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363789878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80932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112B145-B05E-603D-76BF-62EFC8A3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HelloController.java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951BDC-7AF2-EAB6-8533-0F9DFA1F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Klasa ima anotaciju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@RestController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- znači da je spremna za korištenje od strane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MVC-a za rukovanje web zahtjevima</a:t>
            </a:r>
          </a:p>
          <a:p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@GetMapping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mapira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/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sa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index() 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metodom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Kada se pozove iz preglednika ili korištenjem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curl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-a u naredbenom retku, metoda vraća čisti tekst („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Greetings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from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!”).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 je zato što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@RestController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kombinira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@Controller 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@ResponseBody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dvije anotacije koje rezultiraju tako da web zahtjevi vraćaju podatke, a ne prikaz.</a:t>
            </a:r>
          </a:p>
          <a:p>
            <a:endParaRPr lang="hr-HR" sz="18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18517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E3504AEF-3120-8531-3F7F-031442180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095" y="719254"/>
            <a:ext cx="6385810" cy="5419492"/>
          </a:xfrm>
          <a:prstGeom prst="rect">
            <a:avLst/>
          </a:prstGeom>
        </p:spPr>
      </p:pic>
      <p:sp>
        <p:nvSpPr>
          <p:cNvPr id="15" name="Pravokutnik 14">
            <a:extLst>
              <a:ext uri="{FF2B5EF4-FFF2-40B4-BE49-F238E27FC236}">
                <a16:creationId xmlns:a16="http://schemas.microsoft.com/office/drawing/2014/main" id="{9FD8F4FB-EA51-4BB1-E45E-A273ECDA5FF0}"/>
              </a:ext>
            </a:extLst>
          </p:cNvPr>
          <p:cNvSpPr/>
          <p:nvPr/>
        </p:nvSpPr>
        <p:spPr>
          <a:xfrm>
            <a:off x="3285811" y="2481943"/>
            <a:ext cx="1497204" cy="160773"/>
          </a:xfrm>
          <a:custGeom>
            <a:avLst/>
            <a:gdLst>
              <a:gd name="connsiteX0" fmla="*/ 0 w 1497204"/>
              <a:gd name="connsiteY0" fmla="*/ 0 h 160773"/>
              <a:gd name="connsiteX1" fmla="*/ 529012 w 1497204"/>
              <a:gd name="connsiteY1" fmla="*/ 0 h 160773"/>
              <a:gd name="connsiteX2" fmla="*/ 983164 w 1497204"/>
              <a:gd name="connsiteY2" fmla="*/ 0 h 160773"/>
              <a:gd name="connsiteX3" fmla="*/ 1497204 w 1497204"/>
              <a:gd name="connsiteY3" fmla="*/ 0 h 160773"/>
              <a:gd name="connsiteX4" fmla="*/ 1497204 w 1497204"/>
              <a:gd name="connsiteY4" fmla="*/ 160773 h 160773"/>
              <a:gd name="connsiteX5" fmla="*/ 998136 w 1497204"/>
              <a:gd name="connsiteY5" fmla="*/ 160773 h 160773"/>
              <a:gd name="connsiteX6" fmla="*/ 469124 w 1497204"/>
              <a:gd name="connsiteY6" fmla="*/ 160773 h 160773"/>
              <a:gd name="connsiteX7" fmla="*/ 0 w 1497204"/>
              <a:gd name="connsiteY7" fmla="*/ 160773 h 160773"/>
              <a:gd name="connsiteX8" fmla="*/ 0 w 1497204"/>
              <a:gd name="connsiteY8" fmla="*/ 0 h 16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204" h="160773" fill="none" extrusionOk="0">
                <a:moveTo>
                  <a:pt x="0" y="0"/>
                </a:moveTo>
                <a:cubicBezTo>
                  <a:pt x="167443" y="-3480"/>
                  <a:pt x="301944" y="8156"/>
                  <a:pt x="529012" y="0"/>
                </a:cubicBezTo>
                <a:cubicBezTo>
                  <a:pt x="756080" y="-8156"/>
                  <a:pt x="862754" y="7325"/>
                  <a:pt x="983164" y="0"/>
                </a:cubicBezTo>
                <a:cubicBezTo>
                  <a:pt x="1103574" y="-7325"/>
                  <a:pt x="1382821" y="-447"/>
                  <a:pt x="1497204" y="0"/>
                </a:cubicBezTo>
                <a:cubicBezTo>
                  <a:pt x="1497332" y="52959"/>
                  <a:pt x="1498985" y="93256"/>
                  <a:pt x="1497204" y="160773"/>
                </a:cubicBezTo>
                <a:cubicBezTo>
                  <a:pt x="1367615" y="169998"/>
                  <a:pt x="1193857" y="174234"/>
                  <a:pt x="998136" y="160773"/>
                </a:cubicBezTo>
                <a:cubicBezTo>
                  <a:pt x="802415" y="147312"/>
                  <a:pt x="634702" y="146928"/>
                  <a:pt x="469124" y="160773"/>
                </a:cubicBezTo>
                <a:cubicBezTo>
                  <a:pt x="303546" y="174618"/>
                  <a:pt x="144719" y="148770"/>
                  <a:pt x="0" y="160773"/>
                </a:cubicBezTo>
                <a:cubicBezTo>
                  <a:pt x="-7632" y="94234"/>
                  <a:pt x="4871" y="76500"/>
                  <a:pt x="0" y="0"/>
                </a:cubicBezTo>
                <a:close/>
              </a:path>
              <a:path w="1497204" h="160773" stroke="0" extrusionOk="0">
                <a:moveTo>
                  <a:pt x="0" y="0"/>
                </a:moveTo>
                <a:cubicBezTo>
                  <a:pt x="218287" y="-21211"/>
                  <a:pt x="312103" y="-8998"/>
                  <a:pt x="484096" y="0"/>
                </a:cubicBezTo>
                <a:cubicBezTo>
                  <a:pt x="656089" y="8998"/>
                  <a:pt x="794092" y="2794"/>
                  <a:pt x="998136" y="0"/>
                </a:cubicBezTo>
                <a:cubicBezTo>
                  <a:pt x="1202180" y="-2794"/>
                  <a:pt x="1267268" y="-23061"/>
                  <a:pt x="1497204" y="0"/>
                </a:cubicBezTo>
                <a:cubicBezTo>
                  <a:pt x="1496711" y="51279"/>
                  <a:pt x="1493461" y="100606"/>
                  <a:pt x="1497204" y="160773"/>
                </a:cubicBezTo>
                <a:cubicBezTo>
                  <a:pt x="1354679" y="137608"/>
                  <a:pt x="1259828" y="166512"/>
                  <a:pt x="1028080" y="160773"/>
                </a:cubicBezTo>
                <a:cubicBezTo>
                  <a:pt x="796332" y="155034"/>
                  <a:pt x="680820" y="165432"/>
                  <a:pt x="573928" y="160773"/>
                </a:cubicBezTo>
                <a:cubicBezTo>
                  <a:pt x="467036" y="156114"/>
                  <a:pt x="195270" y="147690"/>
                  <a:pt x="0" y="160773"/>
                </a:cubicBezTo>
                <a:cubicBezTo>
                  <a:pt x="4453" y="101178"/>
                  <a:pt x="7072" y="72309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3185551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8A65D93F-0F0F-74D9-14DE-51A1676101DE}"/>
              </a:ext>
            </a:extLst>
          </p:cNvPr>
          <p:cNvSpPr/>
          <p:nvPr/>
        </p:nvSpPr>
        <p:spPr>
          <a:xfrm>
            <a:off x="3516923" y="3637503"/>
            <a:ext cx="432079" cy="160773"/>
          </a:xfrm>
          <a:custGeom>
            <a:avLst/>
            <a:gdLst>
              <a:gd name="connsiteX0" fmla="*/ 0 w 432079"/>
              <a:gd name="connsiteY0" fmla="*/ 0 h 160773"/>
              <a:gd name="connsiteX1" fmla="*/ 432079 w 432079"/>
              <a:gd name="connsiteY1" fmla="*/ 0 h 160773"/>
              <a:gd name="connsiteX2" fmla="*/ 432079 w 432079"/>
              <a:gd name="connsiteY2" fmla="*/ 160773 h 160773"/>
              <a:gd name="connsiteX3" fmla="*/ 0 w 432079"/>
              <a:gd name="connsiteY3" fmla="*/ 160773 h 160773"/>
              <a:gd name="connsiteX4" fmla="*/ 0 w 432079"/>
              <a:gd name="connsiteY4" fmla="*/ 0 h 160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079" h="160773" fill="none" extrusionOk="0">
                <a:moveTo>
                  <a:pt x="0" y="0"/>
                </a:moveTo>
                <a:cubicBezTo>
                  <a:pt x="129232" y="-29037"/>
                  <a:pt x="323046" y="8226"/>
                  <a:pt x="432079" y="0"/>
                </a:cubicBezTo>
                <a:cubicBezTo>
                  <a:pt x="437425" y="55038"/>
                  <a:pt x="426546" y="81616"/>
                  <a:pt x="432079" y="160773"/>
                </a:cubicBezTo>
                <a:cubicBezTo>
                  <a:pt x="338065" y="145232"/>
                  <a:pt x="119318" y="132252"/>
                  <a:pt x="0" y="160773"/>
                </a:cubicBezTo>
                <a:cubicBezTo>
                  <a:pt x="13213" y="112958"/>
                  <a:pt x="3466" y="67861"/>
                  <a:pt x="0" y="0"/>
                </a:cubicBezTo>
                <a:close/>
              </a:path>
              <a:path w="432079" h="160773" stroke="0" extrusionOk="0">
                <a:moveTo>
                  <a:pt x="0" y="0"/>
                </a:moveTo>
                <a:cubicBezTo>
                  <a:pt x="57260" y="-30179"/>
                  <a:pt x="362111" y="-10962"/>
                  <a:pt x="432079" y="0"/>
                </a:cubicBezTo>
                <a:cubicBezTo>
                  <a:pt x="440915" y="42166"/>
                  <a:pt x="445232" y="98527"/>
                  <a:pt x="432079" y="160773"/>
                </a:cubicBezTo>
                <a:cubicBezTo>
                  <a:pt x="348735" y="187637"/>
                  <a:pt x="85056" y="128082"/>
                  <a:pt x="0" y="160773"/>
                </a:cubicBezTo>
                <a:cubicBezTo>
                  <a:pt x="11604" y="127723"/>
                  <a:pt x="10086" y="51601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84414364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7" name="Prostoručno: oblik 16">
            <a:extLst>
              <a:ext uri="{FF2B5EF4-FFF2-40B4-BE49-F238E27FC236}">
                <a16:creationId xmlns:a16="http://schemas.microsoft.com/office/drawing/2014/main" id="{FCC6B80F-9949-EEAC-9A84-E548E37BDC3E}"/>
              </a:ext>
            </a:extLst>
          </p:cNvPr>
          <p:cNvSpPr/>
          <p:nvPr/>
        </p:nvSpPr>
        <p:spPr>
          <a:xfrm>
            <a:off x="3938954" y="2662813"/>
            <a:ext cx="5968721" cy="1469913"/>
          </a:xfrm>
          <a:custGeom>
            <a:avLst/>
            <a:gdLst>
              <a:gd name="connsiteX0" fmla="*/ 0 w 5968721"/>
              <a:gd name="connsiteY0" fmla="*/ 1095271 h 1469913"/>
              <a:gd name="connsiteX1" fmla="*/ 3748035 w 5968721"/>
              <a:gd name="connsiteY1" fmla="*/ 1406769 h 1469913"/>
              <a:gd name="connsiteX2" fmla="*/ 5968721 w 5968721"/>
              <a:gd name="connsiteY2" fmla="*/ 0 h 146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8721" h="1469913">
                <a:moveTo>
                  <a:pt x="0" y="1095271"/>
                </a:moveTo>
                <a:cubicBezTo>
                  <a:pt x="1376624" y="1342292"/>
                  <a:pt x="2753248" y="1589314"/>
                  <a:pt x="3748035" y="1406769"/>
                </a:cubicBezTo>
                <a:cubicBezTo>
                  <a:pt x="4742822" y="1224224"/>
                  <a:pt x="5355771" y="612112"/>
                  <a:pt x="5968721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FA4FEA15-9249-02E7-A7F8-90B644EF6405}"/>
              </a:ext>
            </a:extLst>
          </p:cNvPr>
          <p:cNvSpPr txBox="1"/>
          <p:nvPr/>
        </p:nvSpPr>
        <p:spPr>
          <a:xfrm>
            <a:off x="9666514" y="2016482"/>
            <a:ext cx="1587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 err="1">
                <a:highlight>
                  <a:srgbClr val="FF0000"/>
                </a:highlight>
              </a:rPr>
              <a:t>Beans</a:t>
            </a:r>
            <a:r>
              <a:rPr lang="hr-HR" dirty="0">
                <a:highlight>
                  <a:srgbClr val="FF0000"/>
                </a:highlight>
              </a:rPr>
              <a:t> = objekti u </a:t>
            </a:r>
            <a:r>
              <a:rPr lang="hr-HR" dirty="0" err="1">
                <a:highlight>
                  <a:srgbClr val="FF0000"/>
                </a:highlight>
              </a:rPr>
              <a:t>Springu</a:t>
            </a:r>
            <a:endParaRPr lang="hr-HR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423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BB28EA1-E564-2295-4162-C304B6E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Application.java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08ACC83-D131-69E3-F596-AFDF813FE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Titillium" panose="00000500000000000000" pitchFamily="50" charset="0"/>
              </a:rPr>
              <a:t>@SpringBootApplication </a:t>
            </a:r>
            <a:r>
              <a:rPr lang="hr-HR" dirty="0">
                <a:latin typeface="Titillium" panose="00000500000000000000" pitchFamily="50" charset="0"/>
              </a:rPr>
              <a:t>je praktična anotacija koja dodaje sve od sljedećeg:</a:t>
            </a:r>
          </a:p>
          <a:p>
            <a:r>
              <a:rPr lang="hr-HR" dirty="0">
                <a:solidFill>
                  <a:srgbClr val="FF0000"/>
                </a:solidFill>
                <a:latin typeface="Titillium" panose="00000500000000000000" pitchFamily="50" charset="0"/>
              </a:rPr>
              <a:t>@Configuration </a:t>
            </a:r>
            <a:r>
              <a:rPr lang="hr-HR" dirty="0">
                <a:latin typeface="Titillium" panose="00000500000000000000" pitchFamily="50" charset="0"/>
              </a:rPr>
              <a:t>– označava klasu kao izvor </a:t>
            </a:r>
            <a:r>
              <a:rPr lang="hr-HR" dirty="0" err="1">
                <a:latin typeface="Titillium" panose="00000500000000000000" pitchFamily="50" charset="0"/>
              </a:rPr>
              <a:t>bean</a:t>
            </a:r>
            <a:r>
              <a:rPr lang="hr-HR" dirty="0">
                <a:latin typeface="Titillium" panose="00000500000000000000" pitchFamily="50" charset="0"/>
              </a:rPr>
              <a:t> definicija za kontekst aplikacije. </a:t>
            </a:r>
          </a:p>
          <a:p>
            <a:r>
              <a:rPr lang="hr-HR" dirty="0">
                <a:solidFill>
                  <a:srgbClr val="FF0000"/>
                </a:solidFill>
                <a:latin typeface="Titillium" panose="00000500000000000000" pitchFamily="50" charset="0"/>
              </a:rPr>
              <a:t>@EnableAutoConfiguration </a:t>
            </a:r>
            <a:r>
              <a:rPr lang="hr-HR" dirty="0">
                <a:latin typeface="Titillium" panose="00000500000000000000" pitchFamily="50" charset="0"/>
              </a:rPr>
              <a:t>– govori </a:t>
            </a:r>
            <a:r>
              <a:rPr lang="hr-HR" dirty="0" err="1">
                <a:latin typeface="Titillium" panose="00000500000000000000" pitchFamily="50" charset="0"/>
              </a:rPr>
              <a:t>Spring</a:t>
            </a:r>
            <a:r>
              <a:rPr lang="hr-HR" dirty="0">
                <a:latin typeface="Titillium" panose="00000500000000000000" pitchFamily="50" charset="0"/>
              </a:rPr>
              <a:t> </a:t>
            </a:r>
            <a:r>
              <a:rPr lang="hr-HR" dirty="0" err="1">
                <a:latin typeface="Titillium" panose="00000500000000000000" pitchFamily="50" charset="0"/>
              </a:rPr>
              <a:t>Boot</a:t>
            </a:r>
            <a:r>
              <a:rPr lang="hr-HR" dirty="0">
                <a:latin typeface="Titillium" panose="00000500000000000000" pitchFamily="50" charset="0"/>
              </a:rPr>
              <a:t>-u da počne dodavati </a:t>
            </a:r>
            <a:r>
              <a:rPr lang="hr-HR" dirty="0" err="1">
                <a:latin typeface="Titillium" panose="00000500000000000000" pitchFamily="50" charset="0"/>
              </a:rPr>
              <a:t>bean</a:t>
            </a:r>
            <a:r>
              <a:rPr lang="hr-HR" dirty="0">
                <a:latin typeface="Titillium" panose="00000500000000000000" pitchFamily="50" charset="0"/>
              </a:rPr>
              <a:t>-ove na temelju postavki </a:t>
            </a:r>
            <a:r>
              <a:rPr lang="hr-HR" dirty="0" err="1">
                <a:latin typeface="Titillium" panose="00000500000000000000" pitchFamily="50" charset="0"/>
              </a:rPr>
              <a:t>classpath</a:t>
            </a:r>
            <a:r>
              <a:rPr lang="hr-HR" dirty="0">
                <a:latin typeface="Titillium" panose="00000500000000000000" pitchFamily="50" charset="0"/>
              </a:rPr>
              <a:t>-a. Npr., ako je </a:t>
            </a:r>
            <a:r>
              <a:rPr lang="hr-HR" dirty="0" err="1">
                <a:latin typeface="Titillium" panose="00000500000000000000" pitchFamily="50" charset="0"/>
              </a:rPr>
              <a:t>spring-webmvc</a:t>
            </a:r>
            <a:r>
              <a:rPr lang="hr-HR" dirty="0">
                <a:latin typeface="Titillium" panose="00000500000000000000" pitchFamily="50" charset="0"/>
              </a:rPr>
              <a:t> na putanji klase, anotacija označava aplikaciju kao web aplikaciju i aktivira ključna ponašanja, kao što je postavljanje </a:t>
            </a:r>
            <a:r>
              <a:rPr lang="hr-HR" dirty="0" err="1">
                <a:latin typeface="Titillium" panose="00000500000000000000" pitchFamily="50" charset="0"/>
              </a:rPr>
              <a:t>DispatcherServlet</a:t>
            </a:r>
            <a:r>
              <a:rPr lang="hr-HR" dirty="0">
                <a:latin typeface="Titillium" panose="00000500000000000000" pitchFamily="50" charset="0"/>
              </a:rPr>
              <a:t>-a.</a:t>
            </a:r>
          </a:p>
          <a:p>
            <a:r>
              <a:rPr lang="hr-HR" dirty="0">
                <a:solidFill>
                  <a:srgbClr val="FF0000"/>
                </a:solidFill>
                <a:latin typeface="Titillium" panose="00000500000000000000" pitchFamily="50" charset="0"/>
              </a:rPr>
              <a:t>@ComponentScan </a:t>
            </a:r>
            <a:r>
              <a:rPr lang="hr-HR" dirty="0">
                <a:latin typeface="Titillium" panose="00000500000000000000" pitchFamily="50" charset="0"/>
              </a:rPr>
              <a:t>– govori </a:t>
            </a:r>
            <a:r>
              <a:rPr lang="hr-HR" dirty="0" err="1">
                <a:latin typeface="Titillium" panose="00000500000000000000" pitchFamily="50" charset="0"/>
              </a:rPr>
              <a:t>Spring</a:t>
            </a:r>
            <a:r>
              <a:rPr lang="hr-HR" dirty="0">
                <a:latin typeface="Titillium" panose="00000500000000000000" pitchFamily="50" charset="0"/>
              </a:rPr>
              <a:t> </a:t>
            </a:r>
            <a:r>
              <a:rPr lang="hr-HR" dirty="0" err="1">
                <a:latin typeface="Titillium" panose="00000500000000000000" pitchFamily="50" charset="0"/>
              </a:rPr>
              <a:t>Boot</a:t>
            </a:r>
            <a:r>
              <a:rPr lang="hr-HR" dirty="0">
                <a:latin typeface="Titillium" panose="00000500000000000000" pitchFamily="50" charset="0"/>
              </a:rPr>
              <a:t>-u da potraži druge komponente, konfiguracije i usluge u paketu </a:t>
            </a:r>
            <a:r>
              <a:rPr lang="hr-HR" dirty="0" err="1">
                <a:latin typeface="Titillium" panose="00000500000000000000" pitchFamily="50" charset="0"/>
              </a:rPr>
              <a:t>com</a:t>
            </a:r>
            <a:r>
              <a:rPr lang="hr-HR" dirty="0">
                <a:latin typeface="Titillium" panose="00000500000000000000" pitchFamily="50" charset="0"/>
              </a:rPr>
              <a:t>/</a:t>
            </a:r>
            <a:r>
              <a:rPr lang="hr-HR" dirty="0" err="1">
                <a:latin typeface="Titillium" panose="00000500000000000000" pitchFamily="50" charset="0"/>
              </a:rPr>
              <a:t>example</a:t>
            </a:r>
            <a:r>
              <a:rPr lang="hr-HR" dirty="0">
                <a:latin typeface="Titillium" panose="00000500000000000000" pitchFamily="50" charset="0"/>
              </a:rPr>
              <a:t>, dopuštajući mu da pronađe kontrolere. </a:t>
            </a:r>
          </a:p>
          <a:p>
            <a:endParaRPr lang="hr-HR" dirty="0">
              <a:latin typeface="Titillium" panose="00000500000000000000" pitchFamily="50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hr-HR" sz="1800" dirty="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Aplikacija je napisana u stopostotnoj Javi, te se nije potrebno baviti konfiguriranjem infrastrukture. </a:t>
            </a:r>
          </a:p>
          <a:p>
            <a:pPr indent="0">
              <a:lnSpc>
                <a:spcPct val="150000"/>
              </a:lnSpc>
              <a:buNone/>
            </a:pPr>
            <a:r>
              <a:rPr lang="hr-HR" sz="1800" dirty="0"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r-HR" sz="1800" dirty="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etoda </a:t>
            </a:r>
            <a:r>
              <a:rPr lang="hr-HR" sz="1800" dirty="0" err="1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CommandLineRunner</a:t>
            </a:r>
            <a:r>
              <a:rPr lang="hr-HR" sz="1800" dirty="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označena kao @Bean se pokreće pri pokretanju. Dohvaća sve </a:t>
            </a:r>
            <a:r>
              <a:rPr lang="hr-HR" sz="1800" dirty="0" err="1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bean</a:t>
            </a:r>
            <a:r>
              <a:rPr lang="hr-HR" sz="1800" dirty="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-ove koje je stvorila aplikacija ili ih je automatski dodao </a:t>
            </a:r>
            <a:r>
              <a:rPr lang="hr-HR" sz="1800" dirty="0" err="1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hr-HR" sz="1800" dirty="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Boot</a:t>
            </a:r>
            <a:r>
              <a:rPr lang="hr-HR" sz="1800" dirty="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. Razvrstava ih i ispisuje.</a:t>
            </a:r>
          </a:p>
          <a:p>
            <a:endParaRPr lang="hr-HR" dirty="0">
              <a:latin typeface="Titillium" panose="00000500000000000000" pitchFamily="50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0302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E34DB9-6042-F24E-85E9-0B651B4C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>
                <a:effectLst/>
                <a:latin typeface="Titillium Bd" panose="000008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POKRETANJE APLIKACIJE</a:t>
            </a:r>
            <a:endParaRPr lang="hr-HR" sz="6600" dirty="0">
              <a:latin typeface="Titillium Bd" panose="00000800000000000000" pitchFamily="50" charset="0"/>
            </a:endParaRPr>
          </a:p>
        </p:txBody>
      </p:sp>
      <p:pic>
        <p:nvPicPr>
          <p:cNvPr id="4" name="Rezervirano mjesto sadržaja 3">
            <a:extLst>
              <a:ext uri="{FF2B5EF4-FFF2-40B4-BE49-F238E27FC236}">
                <a16:creationId xmlns:a16="http://schemas.microsoft.com/office/drawing/2014/main" id="{AD3A0A6C-20BD-CC0B-D1F6-4D41324DE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634" y="1934964"/>
            <a:ext cx="9442732" cy="4456571"/>
          </a:xfrm>
          <a:prstGeom prst="rect">
            <a:avLst/>
          </a:prstGeom>
        </p:spPr>
      </p:pic>
      <p:grpSp>
        <p:nvGrpSpPr>
          <p:cNvPr id="14" name="Grupa 13">
            <a:extLst>
              <a:ext uri="{FF2B5EF4-FFF2-40B4-BE49-F238E27FC236}">
                <a16:creationId xmlns:a16="http://schemas.microsoft.com/office/drawing/2014/main" id="{C9834371-E7EA-EFF4-591C-E8728EB1AF7B}"/>
              </a:ext>
            </a:extLst>
          </p:cNvPr>
          <p:cNvGrpSpPr/>
          <p:nvPr/>
        </p:nvGrpSpPr>
        <p:grpSpPr>
          <a:xfrm>
            <a:off x="6868600" y="5387640"/>
            <a:ext cx="966240" cy="411120"/>
            <a:chOff x="6868600" y="5387640"/>
            <a:chExt cx="96624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Rukopis 6">
                  <a:extLst>
                    <a:ext uri="{FF2B5EF4-FFF2-40B4-BE49-F238E27FC236}">
                      <a16:creationId xmlns:a16="http://schemas.microsoft.com/office/drawing/2014/main" id="{BE1DBDCE-1962-A542-ACCD-E894A75BB8BA}"/>
                    </a:ext>
                  </a:extLst>
                </p14:cNvPr>
                <p14:cNvContentPartPr/>
                <p14:nvPr/>
              </p14:nvContentPartPr>
              <p14:xfrm>
                <a:off x="6946720" y="5387640"/>
                <a:ext cx="888120" cy="200160"/>
              </p14:xfrm>
            </p:contentPart>
          </mc:Choice>
          <mc:Fallback>
            <p:pic>
              <p:nvPicPr>
                <p:cNvPr id="7" name="Rukopis 6">
                  <a:extLst>
                    <a:ext uri="{FF2B5EF4-FFF2-40B4-BE49-F238E27FC236}">
                      <a16:creationId xmlns:a16="http://schemas.microsoft.com/office/drawing/2014/main" id="{BE1DBDCE-1962-A542-ACCD-E894A75BB8B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937720" y="5379000"/>
                  <a:ext cx="9057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Rukopis 7">
                  <a:extLst>
                    <a:ext uri="{FF2B5EF4-FFF2-40B4-BE49-F238E27FC236}">
                      <a16:creationId xmlns:a16="http://schemas.microsoft.com/office/drawing/2014/main" id="{0EC70C2D-E685-60D4-1A8D-C3EB8E3170DC}"/>
                    </a:ext>
                  </a:extLst>
                </p14:cNvPr>
                <p14:cNvContentPartPr/>
                <p14:nvPr/>
              </p14:nvContentPartPr>
              <p14:xfrm>
                <a:off x="6868600" y="5472960"/>
                <a:ext cx="270360" cy="325800"/>
              </p14:xfrm>
            </p:contentPart>
          </mc:Choice>
          <mc:Fallback>
            <p:pic>
              <p:nvPicPr>
                <p:cNvPr id="8" name="Rukopis 7">
                  <a:extLst>
                    <a:ext uri="{FF2B5EF4-FFF2-40B4-BE49-F238E27FC236}">
                      <a16:creationId xmlns:a16="http://schemas.microsoft.com/office/drawing/2014/main" id="{0EC70C2D-E685-60D4-1A8D-C3EB8E3170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59960" y="5464320"/>
                  <a:ext cx="288000" cy="34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Rukopis 15">
                <a:extLst>
                  <a:ext uri="{FF2B5EF4-FFF2-40B4-BE49-F238E27FC236}">
                    <a16:creationId xmlns:a16="http://schemas.microsoft.com/office/drawing/2014/main" id="{4976FBBD-B268-FAB6-CF5F-0773888777AA}"/>
                  </a:ext>
                </a:extLst>
              </p14:cNvPr>
              <p14:cNvContentPartPr/>
              <p14:nvPr/>
            </p14:nvContentPartPr>
            <p14:xfrm>
              <a:off x="7546011" y="1456698"/>
              <a:ext cx="360" cy="360"/>
            </p14:xfrm>
          </p:contentPart>
        </mc:Choice>
        <mc:Fallback>
          <p:pic>
            <p:nvPicPr>
              <p:cNvPr id="16" name="Rukopis 15">
                <a:extLst>
                  <a:ext uri="{FF2B5EF4-FFF2-40B4-BE49-F238E27FC236}">
                    <a16:creationId xmlns:a16="http://schemas.microsoft.com/office/drawing/2014/main" id="{4976FBBD-B268-FAB6-CF5F-0773888777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37371" y="144805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kstniOkvir 17">
            <a:extLst>
              <a:ext uri="{FF2B5EF4-FFF2-40B4-BE49-F238E27FC236}">
                <a16:creationId xmlns:a16="http://schemas.microsoft.com/office/drawing/2014/main" id="{B4C7D34D-3EE8-59BF-69CA-E4DBE471DD7C}"/>
              </a:ext>
            </a:extLst>
          </p:cNvPr>
          <p:cNvSpPr txBox="1"/>
          <p:nvPr/>
        </p:nvSpPr>
        <p:spPr>
          <a:xfrm>
            <a:off x="6792684" y="670035"/>
            <a:ext cx="4712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 bi pokrenuli aplikaciju, potrebno je upisati 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./</a:t>
            </a:r>
            <a:r>
              <a:rPr lang="hr-HR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mvnw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spring-boot:run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naredbu u terminal (u potpunom direktoriju).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0227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B3164CB0-E486-3308-14A4-50E42EEA5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115"/>
            <a:ext cx="12192000" cy="62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458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>
            <a:extLst>
              <a:ext uri="{FF2B5EF4-FFF2-40B4-BE49-F238E27FC236}">
                <a16:creationId xmlns:a16="http://schemas.microsoft.com/office/drawing/2014/main" id="{7B18CC9F-21F8-4868-B30A-C2C60CB9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"/>
            <a:ext cx="12192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91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BCAB9A0-01ED-33A9-3951-C7D8633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2" y="1353632"/>
            <a:ext cx="9076329" cy="1064277"/>
          </a:xfrm>
        </p:spPr>
        <p:txBody>
          <a:bodyPr/>
          <a:lstStyle/>
          <a:p>
            <a:r>
              <a:rPr lang="hr-HR" dirty="0">
                <a:latin typeface="Titillium Bd" panose="00000800000000000000" pitchFamily="50" charset="0"/>
              </a:rPr>
              <a:t>SPRING FRAMEWORK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1CF2AB9-1EC5-0A1A-EC46-A8CB9A347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3" y="2706621"/>
            <a:ext cx="9076329" cy="3650155"/>
          </a:xfrm>
        </p:spPr>
        <p:txBody>
          <a:bodyPr>
            <a:normAutofit/>
          </a:bodyPr>
          <a:lstStyle/>
          <a:p>
            <a:r>
              <a:rPr lang="hr-HR" dirty="0">
                <a:latin typeface="Titillium" panose="00000500000000000000" pitchFamily="50" charset="0"/>
              </a:rPr>
              <a:t>Razvojno okruženje otvorenog koda </a:t>
            </a:r>
            <a:r>
              <a:rPr lang="hr-HR" b="0" i="0" dirty="0">
                <a:solidFill>
                  <a:srgbClr val="252525"/>
                </a:solidFill>
                <a:effectLst/>
                <a:latin typeface="Titillium" panose="00000500000000000000" pitchFamily="50" charset="0"/>
              </a:rPr>
              <a:t>koje pruža infrastrukturnu podršku za razvoj Java aplikacija.</a:t>
            </a:r>
          </a:p>
          <a:p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J</a:t>
            </a:r>
            <a:r>
              <a:rPr lang="hr-HR" b="0" i="0" dirty="0">
                <a:solidFill>
                  <a:srgbClr val="252525"/>
                </a:solidFill>
                <a:effectLst/>
                <a:latin typeface="Titillium" panose="00000500000000000000" pitchFamily="50" charset="0"/>
              </a:rPr>
              <a:t>edan od najpopularnijih Java EE okvira. </a:t>
            </a:r>
          </a:p>
          <a:p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O</a:t>
            </a:r>
            <a:r>
              <a:rPr lang="hr-HR" b="0" i="0" dirty="0">
                <a:solidFill>
                  <a:srgbClr val="252525"/>
                </a:solidFill>
                <a:effectLst/>
                <a:latin typeface="Titillium" panose="00000500000000000000" pitchFamily="50" charset="0"/>
              </a:rPr>
              <a:t>mogućuje izgradnju jednostavnih, pouzdanih i skalabilnih poslovnih aplikacija. 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Inverzija kontrole (</a:t>
            </a:r>
            <a:r>
              <a:rPr lang="hr-HR" dirty="0" err="1">
                <a:solidFill>
                  <a:srgbClr val="252525"/>
                </a:solidFill>
                <a:latin typeface="Titillium" panose="00000500000000000000" pitchFamily="50" charset="0"/>
              </a:rPr>
              <a:t>Inversion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 </a:t>
            </a:r>
            <a:r>
              <a:rPr lang="hr-HR" dirty="0" err="1">
                <a:solidFill>
                  <a:srgbClr val="252525"/>
                </a:solidFill>
                <a:latin typeface="Titillium" panose="00000500000000000000" pitchFamily="50" charset="0"/>
              </a:rPr>
              <a:t>of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 </a:t>
            </a:r>
            <a:r>
              <a:rPr lang="hr-HR" dirty="0" err="1">
                <a:solidFill>
                  <a:srgbClr val="252525"/>
                </a:solidFill>
                <a:latin typeface="Titillium" panose="00000500000000000000" pitchFamily="50" charset="0"/>
              </a:rPr>
              <a:t>Control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) – sam </a:t>
            </a:r>
            <a:r>
              <a:rPr lang="hr-HR" dirty="0" err="1">
                <a:solidFill>
                  <a:srgbClr val="252525"/>
                </a:solidFill>
                <a:latin typeface="Titillium" panose="00000500000000000000" pitchFamily="50" charset="0"/>
              </a:rPr>
              <a:t>framework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 kontrolira izvršavanje programskog koda</a:t>
            </a:r>
          </a:p>
          <a:p>
            <a:r>
              <a:rPr lang="hr-HR" dirty="0" err="1">
                <a:solidFill>
                  <a:srgbClr val="252525"/>
                </a:solidFill>
                <a:latin typeface="Titillium" panose="00000500000000000000" pitchFamily="50" charset="0"/>
              </a:rPr>
              <a:t>Dependency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 </a:t>
            </a:r>
            <a:r>
              <a:rPr lang="hr-HR" dirty="0" err="1">
                <a:solidFill>
                  <a:srgbClr val="252525"/>
                </a:solidFill>
                <a:latin typeface="Titillium" panose="00000500000000000000" pitchFamily="50" charset="0"/>
              </a:rPr>
              <a:t>Injection</a:t>
            </a:r>
            <a:r>
              <a:rPr lang="hr-HR" dirty="0">
                <a:solidFill>
                  <a:srgbClr val="252525"/>
                </a:solidFill>
                <a:latin typeface="Titillium" panose="00000500000000000000" pitchFamily="50" charset="0"/>
              </a:rPr>
              <a:t> – kontrolira injektiranje objekata o kojima ovisi rad koda</a:t>
            </a:r>
            <a:endParaRPr lang="hr-HR" dirty="0">
              <a:latin typeface="Titillium" panose="00000500000000000000" pitchFamily="50" charset="0"/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F18C9AB2-35AC-227F-FA91-C37EACF688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04906" y="217461"/>
            <a:ext cx="4497733" cy="1236876"/>
          </a:xfrm>
          <a:prstGeom prst="rect">
            <a:avLst/>
          </a:prstGeom>
          <a:effectLst>
            <a:outerShdw dist="50800" dir="5400000" sx="114000" sy="114000" algn="ctr" rotWithShape="0">
              <a:srgbClr val="000000">
                <a:alpha val="0"/>
              </a:srgbClr>
            </a:outerShdw>
            <a:softEdge rad="76200"/>
          </a:effectLst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EE7F7342-C95A-C642-6C16-C7CC6DB7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10" y="1353632"/>
            <a:ext cx="3801611" cy="1444758"/>
          </a:xfrm>
          <a:prstGeom prst="rect">
            <a:avLst/>
          </a:prstGeom>
          <a:effectLst>
            <a:outerShdw blurRad="330200" dist="50800" dir="5400000" sx="22000" sy="22000" algn="ctr" rotWithShape="0">
              <a:srgbClr val="000000">
                <a:alpha val="0"/>
              </a:srgbClr>
            </a:outerShdw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291846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>
            <a:extLst>
              <a:ext uri="{FF2B5EF4-FFF2-40B4-BE49-F238E27FC236}">
                <a16:creationId xmlns:a16="http://schemas.microsoft.com/office/drawing/2014/main" id="{1DB5ED3D-7430-E286-EFC3-72579C2C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28" y="0"/>
            <a:ext cx="101705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33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ka 11">
            <a:extLst>
              <a:ext uri="{FF2B5EF4-FFF2-40B4-BE49-F238E27FC236}">
                <a16:creationId xmlns:a16="http://schemas.microsoft.com/office/drawing/2014/main" id="{BD036CF6-43E8-C74E-D16F-52A79744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66" y="1167501"/>
            <a:ext cx="10833406" cy="5261962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7DEAFD7C-EEBA-E2E7-28D4-D37013EEAE51}"/>
              </a:ext>
            </a:extLst>
          </p:cNvPr>
          <p:cNvSpPr txBox="1"/>
          <p:nvPr/>
        </p:nvSpPr>
        <p:spPr>
          <a:xfrm>
            <a:off x="1270000" y="609600"/>
            <a:ext cx="928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 odvojenom terminalu je potrebno pokrenuti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servis s naredbom: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localhost:8080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B9DDD7DA-D16C-B0C0-C7BE-C0CBE5E35389}"/>
              </a:ext>
            </a:extLst>
          </p:cNvPr>
          <p:cNvSpPr txBox="1"/>
          <p:nvPr/>
        </p:nvSpPr>
        <p:spPr>
          <a:xfrm>
            <a:off x="2119830" y="2748469"/>
            <a:ext cx="3014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FF0000"/>
                </a:solidFill>
              </a:rPr>
              <a:t>U web pregledniku, na portu 8080 se ispisuje poruka „</a:t>
            </a:r>
            <a:r>
              <a:rPr lang="hr-HR" dirty="0" err="1">
                <a:solidFill>
                  <a:srgbClr val="FF0000"/>
                </a:solidFill>
              </a:rPr>
              <a:t>Greetings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 err="1">
                <a:solidFill>
                  <a:srgbClr val="FF0000"/>
                </a:solidFill>
              </a:rPr>
              <a:t>from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 err="1">
                <a:solidFill>
                  <a:srgbClr val="FF0000"/>
                </a:solidFill>
              </a:rPr>
              <a:t>Spring</a:t>
            </a:r>
            <a:r>
              <a:rPr lang="hr-HR" dirty="0">
                <a:solidFill>
                  <a:srgbClr val="FF0000"/>
                </a:solidFill>
              </a:rPr>
              <a:t> </a:t>
            </a:r>
            <a:r>
              <a:rPr lang="hr-HR" dirty="0" err="1">
                <a:solidFill>
                  <a:srgbClr val="FF0000"/>
                </a:solidFill>
              </a:rPr>
              <a:t>Boot</a:t>
            </a:r>
            <a:r>
              <a:rPr lang="hr-HR" dirty="0">
                <a:solidFill>
                  <a:srgbClr val="FF0000"/>
                </a:solidFill>
              </a:rPr>
              <a:t>!“.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1E5747E0-8EC6-EB9D-CF71-08BAFA0227CF}"/>
                  </a:ext>
                </a:extLst>
              </p14:cNvPr>
              <p14:cNvContentPartPr/>
              <p14:nvPr/>
            </p14:nvContentPartPr>
            <p14:xfrm>
              <a:off x="3627083" y="5164338"/>
              <a:ext cx="360" cy="360"/>
            </p14:xfrm>
          </p:contentPart>
        </mc:Choice>
        <mc:Fallback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1E5747E0-8EC6-EB9D-CF71-08BAFA0227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443" y="51556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Rukopis 8">
                <a:extLst>
                  <a:ext uri="{FF2B5EF4-FFF2-40B4-BE49-F238E27FC236}">
                    <a16:creationId xmlns:a16="http://schemas.microsoft.com/office/drawing/2014/main" id="{312547C9-8D2F-2B81-8B03-EC7F59F6BA89}"/>
                  </a:ext>
                </a:extLst>
              </p14:cNvPr>
              <p14:cNvContentPartPr/>
              <p14:nvPr/>
            </p14:nvContentPartPr>
            <p14:xfrm>
              <a:off x="3627083" y="5164338"/>
              <a:ext cx="360" cy="360"/>
            </p14:xfrm>
          </p:contentPart>
        </mc:Choice>
        <mc:Fallback>
          <p:pic>
            <p:nvPicPr>
              <p:cNvPr id="9" name="Rukopis 8">
                <a:extLst>
                  <a:ext uri="{FF2B5EF4-FFF2-40B4-BE49-F238E27FC236}">
                    <a16:creationId xmlns:a16="http://schemas.microsoft.com/office/drawing/2014/main" id="{312547C9-8D2F-2B81-8B03-EC7F59F6BA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443" y="515569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upa 14">
            <a:extLst>
              <a:ext uri="{FF2B5EF4-FFF2-40B4-BE49-F238E27FC236}">
                <a16:creationId xmlns:a16="http://schemas.microsoft.com/office/drawing/2014/main" id="{0C0F4202-A133-2277-AC3B-EC21D7E8D628}"/>
              </a:ext>
            </a:extLst>
          </p:cNvPr>
          <p:cNvGrpSpPr/>
          <p:nvPr/>
        </p:nvGrpSpPr>
        <p:grpSpPr>
          <a:xfrm>
            <a:off x="10269083" y="5094138"/>
            <a:ext cx="311760" cy="699840"/>
            <a:chOff x="10269083" y="5094138"/>
            <a:chExt cx="311760" cy="69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Rukopis 12">
                  <a:extLst>
                    <a:ext uri="{FF2B5EF4-FFF2-40B4-BE49-F238E27FC236}">
                      <a16:creationId xmlns:a16="http://schemas.microsoft.com/office/drawing/2014/main" id="{D85C6CCC-0000-10B2-E2A1-21F8099A3955}"/>
                    </a:ext>
                  </a:extLst>
                </p14:cNvPr>
                <p14:cNvContentPartPr/>
                <p14:nvPr/>
              </p14:nvContentPartPr>
              <p14:xfrm>
                <a:off x="10296083" y="5094138"/>
                <a:ext cx="284760" cy="685080"/>
              </p14:xfrm>
            </p:contentPart>
          </mc:Choice>
          <mc:Fallback>
            <p:pic>
              <p:nvPicPr>
                <p:cNvPr id="13" name="Rukopis 12">
                  <a:extLst>
                    <a:ext uri="{FF2B5EF4-FFF2-40B4-BE49-F238E27FC236}">
                      <a16:creationId xmlns:a16="http://schemas.microsoft.com/office/drawing/2014/main" id="{D85C6CCC-0000-10B2-E2A1-21F8099A39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87443" y="5085498"/>
                  <a:ext cx="30240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Rukopis 13">
                  <a:extLst>
                    <a:ext uri="{FF2B5EF4-FFF2-40B4-BE49-F238E27FC236}">
                      <a16:creationId xmlns:a16="http://schemas.microsoft.com/office/drawing/2014/main" id="{5B4CAE4E-78CC-7737-1099-D2AEF4F220AF}"/>
                    </a:ext>
                  </a:extLst>
                </p14:cNvPr>
                <p14:cNvContentPartPr/>
                <p14:nvPr/>
              </p14:nvContentPartPr>
              <p14:xfrm>
                <a:off x="10269083" y="5646738"/>
                <a:ext cx="170280" cy="147240"/>
              </p14:xfrm>
            </p:contentPart>
          </mc:Choice>
          <mc:Fallback>
            <p:pic>
              <p:nvPicPr>
                <p:cNvPr id="14" name="Rukopis 13">
                  <a:extLst>
                    <a:ext uri="{FF2B5EF4-FFF2-40B4-BE49-F238E27FC236}">
                      <a16:creationId xmlns:a16="http://schemas.microsoft.com/office/drawing/2014/main" id="{5B4CAE4E-78CC-7737-1099-D2AEF4F220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60083" y="5638098"/>
                  <a:ext cx="18792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3617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 descr="Slika na kojoj se prikazuje tekst&#10;&#10;Opis je automatski generiran">
            <a:extLst>
              <a:ext uri="{FF2B5EF4-FFF2-40B4-BE49-F238E27FC236}">
                <a16:creationId xmlns:a16="http://schemas.microsoft.com/office/drawing/2014/main" id="{817789C4-304F-A70E-2C2F-0072D13DB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850"/>
            <a:ext cx="12192000" cy="6464300"/>
          </a:xfrm>
          <a:prstGeom prst="rect">
            <a:avLst/>
          </a:prstGeom>
        </p:spPr>
      </p:pic>
      <p:sp>
        <p:nvSpPr>
          <p:cNvPr id="7" name="TekstniOkvir 6">
            <a:extLst>
              <a:ext uri="{FF2B5EF4-FFF2-40B4-BE49-F238E27FC236}">
                <a16:creationId xmlns:a16="http://schemas.microsoft.com/office/drawing/2014/main" id="{D68F110A-43CE-E365-6636-13E37447136E}"/>
              </a:ext>
            </a:extLst>
          </p:cNvPr>
          <p:cNvSpPr txBox="1"/>
          <p:nvPr/>
        </p:nvSpPr>
        <p:spPr>
          <a:xfrm>
            <a:off x="6975650" y="1475418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Dodavanjem </a:t>
            </a:r>
            <a:r>
              <a:rPr lang="hr-HR" dirty="0" err="1"/>
              <a:t>jos</a:t>
            </a:r>
            <a:r>
              <a:rPr lang="hr-HR" dirty="0"/>
              <a:t> jednog </a:t>
            </a:r>
            <a:r>
              <a:rPr lang="hr-HR" dirty="0" err="1"/>
              <a:t>endpointa</a:t>
            </a:r>
            <a:r>
              <a:rPr lang="hr-HR" dirty="0"/>
              <a:t>, /</a:t>
            </a:r>
            <a:r>
              <a:rPr lang="hr-HR" dirty="0" err="1"/>
              <a:t>goodbye</a:t>
            </a:r>
            <a:r>
              <a:rPr lang="hr-HR" dirty="0"/>
              <a:t>, u web pregledniku nam se ispisuje „</a:t>
            </a:r>
            <a:r>
              <a:rPr lang="hr-HR" dirty="0" err="1"/>
              <a:t>Goodbye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!“.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BA323763-F4CF-E40E-2953-59772D1361EE}"/>
              </a:ext>
            </a:extLst>
          </p:cNvPr>
          <p:cNvGrpSpPr/>
          <p:nvPr/>
        </p:nvGrpSpPr>
        <p:grpSpPr>
          <a:xfrm>
            <a:off x="8268563" y="568578"/>
            <a:ext cx="273600" cy="863640"/>
            <a:chOff x="8268563" y="568578"/>
            <a:chExt cx="273600" cy="86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Rukopis 7">
                  <a:extLst>
                    <a:ext uri="{FF2B5EF4-FFF2-40B4-BE49-F238E27FC236}">
                      <a16:creationId xmlns:a16="http://schemas.microsoft.com/office/drawing/2014/main" id="{C4E649BD-773C-1CB9-E4EF-CFF229BEEC22}"/>
                    </a:ext>
                  </a:extLst>
                </p14:cNvPr>
                <p14:cNvContentPartPr/>
                <p14:nvPr/>
              </p14:nvContentPartPr>
              <p14:xfrm>
                <a:off x="8309963" y="611778"/>
                <a:ext cx="232200" cy="820440"/>
              </p14:xfrm>
            </p:contentPart>
          </mc:Choice>
          <mc:Fallback>
            <p:pic>
              <p:nvPicPr>
                <p:cNvPr id="8" name="Rukopis 7">
                  <a:extLst>
                    <a:ext uri="{FF2B5EF4-FFF2-40B4-BE49-F238E27FC236}">
                      <a16:creationId xmlns:a16="http://schemas.microsoft.com/office/drawing/2014/main" id="{C4E649BD-773C-1CB9-E4EF-CFF229BEEC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00963" y="603138"/>
                  <a:ext cx="24984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Rukopis 8">
                  <a:extLst>
                    <a:ext uri="{FF2B5EF4-FFF2-40B4-BE49-F238E27FC236}">
                      <a16:creationId xmlns:a16="http://schemas.microsoft.com/office/drawing/2014/main" id="{B01A0D90-B4C9-012D-6315-58C1A664ED82}"/>
                    </a:ext>
                  </a:extLst>
                </p14:cNvPr>
                <p14:cNvContentPartPr/>
                <p14:nvPr/>
              </p14:nvContentPartPr>
              <p14:xfrm>
                <a:off x="8268563" y="568578"/>
                <a:ext cx="192600" cy="203040"/>
              </p14:xfrm>
            </p:contentPart>
          </mc:Choice>
          <mc:Fallback>
            <p:pic>
              <p:nvPicPr>
                <p:cNvPr id="9" name="Rukopis 8">
                  <a:extLst>
                    <a:ext uri="{FF2B5EF4-FFF2-40B4-BE49-F238E27FC236}">
                      <a16:creationId xmlns:a16="http://schemas.microsoft.com/office/drawing/2014/main" id="{B01A0D90-B4C9-012D-6315-58C1A664ED8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9563" y="559938"/>
                  <a:ext cx="210240" cy="22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a 16">
            <a:extLst>
              <a:ext uri="{FF2B5EF4-FFF2-40B4-BE49-F238E27FC236}">
                <a16:creationId xmlns:a16="http://schemas.microsoft.com/office/drawing/2014/main" id="{362262BE-50CC-23F2-34F1-9C89C1FAD9B8}"/>
              </a:ext>
            </a:extLst>
          </p:cNvPr>
          <p:cNvGrpSpPr/>
          <p:nvPr/>
        </p:nvGrpSpPr>
        <p:grpSpPr>
          <a:xfrm>
            <a:off x="3717803" y="2448858"/>
            <a:ext cx="3026160" cy="714960"/>
            <a:chOff x="3717803" y="2448858"/>
            <a:chExt cx="302616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5" name="Rukopis 14">
                  <a:extLst>
                    <a:ext uri="{FF2B5EF4-FFF2-40B4-BE49-F238E27FC236}">
                      <a16:creationId xmlns:a16="http://schemas.microsoft.com/office/drawing/2014/main" id="{8DAAF29A-78AF-2E38-743D-BBBFC48F0724}"/>
                    </a:ext>
                  </a:extLst>
                </p14:cNvPr>
                <p14:cNvContentPartPr/>
                <p14:nvPr/>
              </p14:nvContentPartPr>
              <p14:xfrm>
                <a:off x="3998963" y="2448858"/>
                <a:ext cx="2745000" cy="555480"/>
              </p14:xfrm>
            </p:contentPart>
          </mc:Choice>
          <mc:Fallback>
            <p:pic>
              <p:nvPicPr>
                <p:cNvPr id="15" name="Rukopis 14">
                  <a:extLst>
                    <a:ext uri="{FF2B5EF4-FFF2-40B4-BE49-F238E27FC236}">
                      <a16:creationId xmlns:a16="http://schemas.microsoft.com/office/drawing/2014/main" id="{8DAAF29A-78AF-2E38-743D-BBBFC48F07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89963" y="2440218"/>
                  <a:ext cx="27626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6" name="Rukopis 15">
                  <a:extLst>
                    <a:ext uri="{FF2B5EF4-FFF2-40B4-BE49-F238E27FC236}">
                      <a16:creationId xmlns:a16="http://schemas.microsoft.com/office/drawing/2014/main" id="{A5B80212-C77E-C98B-93CB-4387733505AA}"/>
                    </a:ext>
                  </a:extLst>
                </p14:cNvPr>
                <p14:cNvContentPartPr/>
                <p14:nvPr/>
              </p14:nvContentPartPr>
              <p14:xfrm>
                <a:off x="3717803" y="2893458"/>
                <a:ext cx="522360" cy="270360"/>
              </p14:xfrm>
            </p:contentPart>
          </mc:Choice>
          <mc:Fallback>
            <p:pic>
              <p:nvPicPr>
                <p:cNvPr id="16" name="Rukopis 15">
                  <a:extLst>
                    <a:ext uri="{FF2B5EF4-FFF2-40B4-BE49-F238E27FC236}">
                      <a16:creationId xmlns:a16="http://schemas.microsoft.com/office/drawing/2014/main" id="{A5B80212-C77E-C98B-93CB-4387733505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08803" y="2884458"/>
                  <a:ext cx="54000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6334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72CB4B-A086-E546-83B0-DD8F40789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765A81B-6E76-52DE-75A6-52E92E8C8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030"/>
            <a:ext cx="4470832" cy="15073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r-HR" sz="3400">
                <a:latin typeface="Titillium Bd" panose="00000800000000000000" pitchFamily="50" charset="0"/>
              </a:rPr>
              <a:t>DODAVANJE PRODUCTION GRADE SERVISERA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423F4AD-A03D-1A78-BE8D-30D1E1A90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844800"/>
            <a:ext cx="4470831" cy="305317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1400">
                <a:latin typeface="Titillium" panose="00000500000000000000" pitchFamily="50" charset="0"/>
              </a:rPr>
              <a:t>"Production grade" izraz je koji se koristi za opisivanje robusnijeg hardvera i softvera koji je dizajniran za intenzivna poslovna računalna okruženja.</a:t>
            </a:r>
          </a:p>
          <a:p>
            <a:pPr>
              <a:lnSpc>
                <a:spcPct val="100000"/>
              </a:lnSpc>
            </a:pPr>
            <a:r>
              <a:rPr lang="hr-HR" sz="1400">
                <a:latin typeface="Titillium" panose="00000500000000000000" pitchFamily="50" charset="0"/>
              </a:rPr>
              <a:t>Za izgradnju web stranice za tvrtku, vjerojatno trebamo dodati neke usluge upravljanja. Spring Boot pruža nekoliko takvih usluga (kao što su zdravlje aplikacije, revizije (audits), beans  i još mnogo toga) sa svojim modulom pokretača (actuator module).</a:t>
            </a:r>
          </a:p>
          <a:p>
            <a:pPr>
              <a:lnSpc>
                <a:spcPct val="100000"/>
              </a:lnSpc>
            </a:pPr>
            <a:r>
              <a:rPr lang="hr-HR" sz="1400">
                <a:effectLst/>
                <a:latin typeface="Titillium" panose="00000500000000000000" pitchFamily="50" charset="0"/>
                <a:ea typeface="Calibri" panose="020F0502020204030204" pitchFamily="34" charset="0"/>
                <a:cs typeface="Times New Roman" panose="02020603050405020304" pitchFamily="18" charset="0"/>
              </a:rPr>
              <a:t>Potrebano je dodati u pom.xml file novi dependency. (&lt;artifactId&gt;spring-boot-starter-actuator&lt;/artifactId&gt;)</a:t>
            </a:r>
          </a:p>
          <a:p>
            <a:pPr>
              <a:lnSpc>
                <a:spcPct val="100000"/>
              </a:lnSpc>
            </a:pPr>
            <a:endParaRPr lang="hr-HR" sz="1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151340-7EF2-0647-A719-394EFC3A1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874484"/>
            <a:ext cx="0" cy="3394558"/>
          </a:xfrm>
          <a:prstGeom prst="line">
            <a:avLst/>
          </a:prstGeom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lika 3">
            <a:extLst>
              <a:ext uri="{FF2B5EF4-FFF2-40B4-BE49-F238E27FC236}">
                <a16:creationId xmlns:a16="http://schemas.microsoft.com/office/drawing/2014/main" id="{FF6D1674-4720-4328-2A5F-CFCEE781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669" y="2762324"/>
            <a:ext cx="4848551" cy="13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359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CEF4E7-45E2-5A5A-6048-BE56AED6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179" y="791246"/>
            <a:ext cx="9076329" cy="3650155"/>
          </a:xfrm>
        </p:spPr>
        <p:txBody>
          <a:bodyPr/>
          <a:lstStyle/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Nakon dodavanja novog dependencija, moramo ponovno pokrenuti aplikaciju iz potpunog direktorija. Prilikom ponovnog pokretanja aplikacije, možemo vidjeti da je dodan novi set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RESTful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-ova. To su usluge upravljanja koje pruža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Sljedeći popis prikazuje tipičan output: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A4D8171A-C8E7-B950-217D-878580D1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79" y="2888930"/>
            <a:ext cx="9994404" cy="2622870"/>
          </a:xfrm>
          <a:prstGeom prst="rect">
            <a:avLst/>
          </a:prstGeom>
        </p:spPr>
      </p:pic>
      <p:sp>
        <p:nvSpPr>
          <p:cNvPr id="6" name="TekstniOkvir 5">
            <a:extLst>
              <a:ext uri="{FF2B5EF4-FFF2-40B4-BE49-F238E27FC236}">
                <a16:creationId xmlns:a16="http://schemas.microsoft.com/office/drawing/2014/main" id="{BB8CCFBA-9B49-F4EB-D2B0-524380943FBA}"/>
              </a:ext>
            </a:extLst>
          </p:cNvPr>
          <p:cNvSpPr txBox="1"/>
          <p:nvPr/>
        </p:nvSpPr>
        <p:spPr>
          <a:xfrm>
            <a:off x="3768132" y="3547068"/>
            <a:ext cx="6099349" cy="1728317"/>
          </a:xfrm>
          <a:custGeom>
            <a:avLst/>
            <a:gdLst>
              <a:gd name="connsiteX0" fmla="*/ 0 w 6099349"/>
              <a:gd name="connsiteY0" fmla="*/ 0 h 1728317"/>
              <a:gd name="connsiteX1" fmla="*/ 799692 w 6099349"/>
              <a:gd name="connsiteY1" fmla="*/ 0 h 1728317"/>
              <a:gd name="connsiteX2" fmla="*/ 1538391 w 6099349"/>
              <a:gd name="connsiteY2" fmla="*/ 0 h 1728317"/>
              <a:gd name="connsiteX3" fmla="*/ 2338084 w 6099349"/>
              <a:gd name="connsiteY3" fmla="*/ 0 h 1728317"/>
              <a:gd name="connsiteX4" fmla="*/ 2893802 w 6099349"/>
              <a:gd name="connsiteY4" fmla="*/ 0 h 1728317"/>
              <a:gd name="connsiteX5" fmla="*/ 3449521 w 6099349"/>
              <a:gd name="connsiteY5" fmla="*/ 0 h 1728317"/>
              <a:gd name="connsiteX6" fmla="*/ 3944246 w 6099349"/>
              <a:gd name="connsiteY6" fmla="*/ 0 h 1728317"/>
              <a:gd name="connsiteX7" fmla="*/ 4621951 w 6099349"/>
              <a:gd name="connsiteY7" fmla="*/ 0 h 1728317"/>
              <a:gd name="connsiteX8" fmla="*/ 5299657 w 6099349"/>
              <a:gd name="connsiteY8" fmla="*/ 0 h 1728317"/>
              <a:gd name="connsiteX9" fmla="*/ 6099349 w 6099349"/>
              <a:gd name="connsiteY9" fmla="*/ 0 h 1728317"/>
              <a:gd name="connsiteX10" fmla="*/ 6099349 w 6099349"/>
              <a:gd name="connsiteY10" fmla="*/ 593389 h 1728317"/>
              <a:gd name="connsiteX11" fmla="*/ 6099349 w 6099349"/>
              <a:gd name="connsiteY11" fmla="*/ 1204061 h 1728317"/>
              <a:gd name="connsiteX12" fmla="*/ 6099349 w 6099349"/>
              <a:gd name="connsiteY12" fmla="*/ 1728317 h 1728317"/>
              <a:gd name="connsiteX13" fmla="*/ 5543631 w 6099349"/>
              <a:gd name="connsiteY13" fmla="*/ 1728317 h 1728317"/>
              <a:gd name="connsiteX14" fmla="*/ 4743938 w 6099349"/>
              <a:gd name="connsiteY14" fmla="*/ 1728317 h 1728317"/>
              <a:gd name="connsiteX15" fmla="*/ 4188220 w 6099349"/>
              <a:gd name="connsiteY15" fmla="*/ 1728317 h 1728317"/>
              <a:gd name="connsiteX16" fmla="*/ 3510514 w 6099349"/>
              <a:gd name="connsiteY16" fmla="*/ 1728317 h 1728317"/>
              <a:gd name="connsiteX17" fmla="*/ 3015789 w 6099349"/>
              <a:gd name="connsiteY17" fmla="*/ 1728317 h 1728317"/>
              <a:gd name="connsiteX18" fmla="*/ 2460071 w 6099349"/>
              <a:gd name="connsiteY18" fmla="*/ 1728317 h 1728317"/>
              <a:gd name="connsiteX19" fmla="*/ 1965346 w 6099349"/>
              <a:gd name="connsiteY19" fmla="*/ 1728317 h 1728317"/>
              <a:gd name="connsiteX20" fmla="*/ 1287640 w 6099349"/>
              <a:gd name="connsiteY20" fmla="*/ 1728317 h 1728317"/>
              <a:gd name="connsiteX21" fmla="*/ 0 w 6099349"/>
              <a:gd name="connsiteY21" fmla="*/ 1728317 h 1728317"/>
              <a:gd name="connsiteX22" fmla="*/ 0 w 6099349"/>
              <a:gd name="connsiteY22" fmla="*/ 1134928 h 1728317"/>
              <a:gd name="connsiteX23" fmla="*/ 0 w 6099349"/>
              <a:gd name="connsiteY23" fmla="*/ 576106 h 1728317"/>
              <a:gd name="connsiteX24" fmla="*/ 0 w 6099349"/>
              <a:gd name="connsiteY24" fmla="*/ 0 h 1728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099349" h="1728317" extrusionOk="0">
                <a:moveTo>
                  <a:pt x="0" y="0"/>
                </a:moveTo>
                <a:cubicBezTo>
                  <a:pt x="203907" y="12681"/>
                  <a:pt x="494998" y="-11646"/>
                  <a:pt x="799692" y="0"/>
                </a:cubicBezTo>
                <a:cubicBezTo>
                  <a:pt x="1104386" y="11646"/>
                  <a:pt x="1373692" y="-2120"/>
                  <a:pt x="1538391" y="0"/>
                </a:cubicBezTo>
                <a:cubicBezTo>
                  <a:pt x="1703090" y="2120"/>
                  <a:pt x="2138323" y="-30742"/>
                  <a:pt x="2338084" y="0"/>
                </a:cubicBezTo>
                <a:cubicBezTo>
                  <a:pt x="2537845" y="30742"/>
                  <a:pt x="2637036" y="9755"/>
                  <a:pt x="2893802" y="0"/>
                </a:cubicBezTo>
                <a:cubicBezTo>
                  <a:pt x="3150568" y="-9755"/>
                  <a:pt x="3284233" y="-12854"/>
                  <a:pt x="3449521" y="0"/>
                </a:cubicBezTo>
                <a:cubicBezTo>
                  <a:pt x="3614809" y="12854"/>
                  <a:pt x="3755567" y="23357"/>
                  <a:pt x="3944246" y="0"/>
                </a:cubicBezTo>
                <a:cubicBezTo>
                  <a:pt x="4132926" y="-23357"/>
                  <a:pt x="4451926" y="2303"/>
                  <a:pt x="4621951" y="0"/>
                </a:cubicBezTo>
                <a:cubicBezTo>
                  <a:pt x="4791977" y="-2303"/>
                  <a:pt x="5009632" y="-7028"/>
                  <a:pt x="5299657" y="0"/>
                </a:cubicBezTo>
                <a:cubicBezTo>
                  <a:pt x="5589682" y="7028"/>
                  <a:pt x="5887990" y="-39267"/>
                  <a:pt x="6099349" y="0"/>
                </a:cubicBezTo>
                <a:cubicBezTo>
                  <a:pt x="6078002" y="284408"/>
                  <a:pt x="6107338" y="323602"/>
                  <a:pt x="6099349" y="593389"/>
                </a:cubicBezTo>
                <a:cubicBezTo>
                  <a:pt x="6091360" y="863176"/>
                  <a:pt x="6120063" y="957333"/>
                  <a:pt x="6099349" y="1204061"/>
                </a:cubicBezTo>
                <a:cubicBezTo>
                  <a:pt x="6078635" y="1450789"/>
                  <a:pt x="6104502" y="1576859"/>
                  <a:pt x="6099349" y="1728317"/>
                </a:cubicBezTo>
                <a:cubicBezTo>
                  <a:pt x="5978149" y="1734272"/>
                  <a:pt x="5736786" y="1711140"/>
                  <a:pt x="5543631" y="1728317"/>
                </a:cubicBezTo>
                <a:cubicBezTo>
                  <a:pt x="5350476" y="1745494"/>
                  <a:pt x="4909724" y="1733866"/>
                  <a:pt x="4743938" y="1728317"/>
                </a:cubicBezTo>
                <a:cubicBezTo>
                  <a:pt x="4578152" y="1722768"/>
                  <a:pt x="4326246" y="1742473"/>
                  <a:pt x="4188220" y="1728317"/>
                </a:cubicBezTo>
                <a:cubicBezTo>
                  <a:pt x="4050194" y="1714161"/>
                  <a:pt x="3712993" y="1751259"/>
                  <a:pt x="3510514" y="1728317"/>
                </a:cubicBezTo>
                <a:cubicBezTo>
                  <a:pt x="3308035" y="1705375"/>
                  <a:pt x="3207194" y="1734051"/>
                  <a:pt x="3015789" y="1728317"/>
                </a:cubicBezTo>
                <a:cubicBezTo>
                  <a:pt x="2824384" y="1722583"/>
                  <a:pt x="2666207" y="1741996"/>
                  <a:pt x="2460071" y="1728317"/>
                </a:cubicBezTo>
                <a:cubicBezTo>
                  <a:pt x="2253935" y="1714638"/>
                  <a:pt x="2165301" y="1715043"/>
                  <a:pt x="1965346" y="1728317"/>
                </a:cubicBezTo>
                <a:cubicBezTo>
                  <a:pt x="1765391" y="1741591"/>
                  <a:pt x="1460165" y="1704377"/>
                  <a:pt x="1287640" y="1728317"/>
                </a:cubicBezTo>
                <a:cubicBezTo>
                  <a:pt x="1115115" y="1752257"/>
                  <a:pt x="316862" y="1730456"/>
                  <a:pt x="0" y="1728317"/>
                </a:cubicBezTo>
                <a:cubicBezTo>
                  <a:pt x="20860" y="1606646"/>
                  <a:pt x="-16661" y="1378460"/>
                  <a:pt x="0" y="1134928"/>
                </a:cubicBezTo>
                <a:cubicBezTo>
                  <a:pt x="16661" y="891396"/>
                  <a:pt x="7331" y="759417"/>
                  <a:pt x="0" y="576106"/>
                </a:cubicBezTo>
                <a:cubicBezTo>
                  <a:pt x="-7331" y="392795"/>
                  <a:pt x="-2856" y="173313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445169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04899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F1605D4F-76C6-0972-2A09-2D21B3B4B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005" y="1965514"/>
            <a:ext cx="5761219" cy="877900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D1E5B957-C5F0-B328-A4B0-767DDED2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05" y="643000"/>
            <a:ext cx="5761219" cy="100592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EBD611F-B01E-2C62-3C7F-7D957787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05" y="3234230"/>
            <a:ext cx="5761219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587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81F907DF-B63B-184B-7FC4-52B3569A88D0}"/>
              </a:ext>
            </a:extLst>
          </p:cNvPr>
          <p:cNvSpPr txBox="1"/>
          <p:nvPr/>
        </p:nvSpPr>
        <p:spPr>
          <a:xfrm>
            <a:off x="1880716" y="1443195"/>
            <a:ext cx="8430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Ukoliko pokušamo pozvati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endopoint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koji ne postoji, kao npr.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shutdown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prikaže nam se ovakva poruka: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  <p:pic>
        <p:nvPicPr>
          <p:cNvPr id="3" name="Slika 2">
            <a:extLst>
              <a:ext uri="{FF2B5EF4-FFF2-40B4-BE49-F238E27FC236}">
                <a16:creationId xmlns:a16="http://schemas.microsoft.com/office/drawing/2014/main" id="{100E8213-0487-C3BB-A6C7-7561AAC58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78" y="2500300"/>
            <a:ext cx="7422844" cy="22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69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0104944-14C4-0A08-10A8-DA9C09DC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3200" b="1" kern="0" dirty="0">
                <a:solidFill>
                  <a:srgbClr val="2F5496"/>
                </a:solidFill>
                <a:effectLst/>
                <a:latin typeface="Titillium Bd" panose="000008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PODRŠKA ZA JAR</a:t>
            </a:r>
            <a:br>
              <a:rPr lang="hr-HR" sz="1800" b="1" kern="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5FA1D6A-E703-17BA-93B8-7C6A67F4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023864"/>
            <a:ext cx="9076329" cy="3650155"/>
          </a:xfrm>
        </p:spPr>
        <p:txBody>
          <a:bodyPr/>
          <a:lstStyle/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JAR je skraćenica od Java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ARchive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To je format datoteke koji se temelji na popularnom formatu ZIP datoteke i koristi se za združivanje mnogih datoteka u jednu.</a:t>
            </a:r>
          </a:p>
          <a:p>
            <a:r>
              <a:rPr lang="hr-HR" sz="1800" dirty="0"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rimarna motivacija za njegov razvoj bila je da se Java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appleti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i njihove potrebne komponente (.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class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datoteke, slike i zvukovi) mogu preuzeti u preglednik u jednoj HTTP transakciji, umjesto otvaranja nove veza za svaki komad.  </a:t>
            </a:r>
          </a:p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Applet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je vrlo mala aplikacija, posebno uslužni program koji izvodi jednu ili nekoliko jednostavnih funkcija.</a:t>
            </a:r>
            <a:endParaRPr lang="hr-H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omogućuje sastavljanje izvršnih JAR-ova, zahvaljujući modulu za učitavanje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-a. </a:t>
            </a:r>
          </a:p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spring-boot-gradle-plugin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spring-boot-maven-plugin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79158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4EA5BCC-7F77-CE86-561F-C9E31FEE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4000" b="1" kern="0" dirty="0">
                <a:solidFill>
                  <a:srgbClr val="2F5496"/>
                </a:solidFill>
                <a:effectLst/>
                <a:latin typeface="Titillium Bd" panose="00000800000000000000" pitchFamily="50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GROOVY PODRŠKA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9F62DA0-07CB-47ED-0DB7-F72B9831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1800" dirty="0">
                <a:latin typeface="Arial" panose="020B0604020202020204" pitchFamily="34" charset="0"/>
                <a:ea typeface="Calibri" panose="020F0502020204030204" pitchFamily="34" charset="0"/>
              </a:rPr>
              <a:t>O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mogućuje izradu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MVC web aplikacija SA SAMO JEDNOM datotekom.</a:t>
            </a:r>
          </a:p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je dinamički objektno orijentirani programski jezik za Java virtualni stroj (JVM) koji se može koristiti gdje god se koristi Java. 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Jezik se može koristiti za kombiniranje Java modula, proširenje postojećih Java aplikacija i pisanje novih aplikacija.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 pokretanje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aplikacije moramo imati instaliran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CLI.</a:t>
            </a:r>
          </a:p>
          <a:p>
            <a:r>
              <a:rPr lang="hr-HR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hr-HR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</a:t>
            </a:r>
            <a:r>
              <a:rPr lang="hr-HR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čini dinamičkim dodavanjem anotacija našem kodu i korištenjem </a:t>
            </a:r>
            <a:r>
              <a:rPr lang="hr-HR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Groovy</a:t>
            </a:r>
            <a:r>
              <a:rPr lang="hr-HR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Grapea</a:t>
            </a:r>
            <a:r>
              <a:rPr lang="hr-HR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za povlačenje </a:t>
            </a:r>
            <a:r>
              <a:rPr lang="hr-HR" sz="1800" dirty="0" err="1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library</a:t>
            </a:r>
            <a:r>
              <a:rPr lang="hr-HR" sz="1800" dirty="0">
                <a:solidFill>
                  <a:srgbClr val="25252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 koje su potrebne za pokretanje aplikacije.</a:t>
            </a: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r-H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757873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90CF9FFF-E686-3233-31B1-512CD915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75"/>
            <a:ext cx="12192000" cy="662305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E0642C5-F7CF-AE88-B627-2EC1390F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339" y="2014665"/>
            <a:ext cx="2838232" cy="1064277"/>
          </a:xfrm>
        </p:spPr>
        <p:txBody>
          <a:bodyPr/>
          <a:lstStyle/>
          <a:p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Potrebno je stvoriti novu datoteku </a:t>
            </a:r>
            <a:r>
              <a:rPr lang="hr-HR" sz="18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app.groovy</a:t>
            </a:r>
            <a:r>
              <a:rPr lang="hr-HR" sz="18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koja izgleda kao na slici.</a:t>
            </a:r>
            <a:endParaRPr lang="hr-HR" dirty="0">
              <a:solidFill>
                <a:srgbClr val="FF0000"/>
              </a:solidFill>
            </a:endParaRP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CF16DB83-57DB-7B06-F3A3-934C207433B2}"/>
              </a:ext>
            </a:extLst>
          </p:cNvPr>
          <p:cNvSpPr txBox="1"/>
          <p:nvPr/>
        </p:nvSpPr>
        <p:spPr>
          <a:xfrm>
            <a:off x="3125037" y="5988818"/>
            <a:ext cx="263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8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spring</a:t>
            </a:r>
            <a:r>
              <a:rPr lang="hr-HR" sz="1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</a:t>
            </a:r>
            <a:r>
              <a:rPr lang="hr-HR" sz="1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r-HR" sz="180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app.groovy</a:t>
            </a:r>
            <a:r>
              <a:rPr lang="hr-HR" sz="18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r-HR" sz="18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r-HR" dirty="0">
              <a:solidFill>
                <a:srgbClr val="FFFF00"/>
              </a:solidFill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588E0076-C3EB-D408-A031-BCACC479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219" y="2836252"/>
            <a:ext cx="50196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3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3EC43EB-1884-D31B-5145-DB971F16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solidFill>
                  <a:schemeClr val="accent6">
                    <a:lumMod val="50000"/>
                  </a:schemeClr>
                </a:solidFill>
                <a:latin typeface="Titillium Bd" panose="00000800000000000000" pitchFamily="50" charset="0"/>
              </a:rPr>
              <a:t>SPRING BOOT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BD54209-D725-2866-548C-48003B829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44" y="2248258"/>
            <a:ext cx="9076329" cy="3650155"/>
          </a:xfrm>
        </p:spPr>
        <p:txBody>
          <a:bodyPr>
            <a:normAutofit lnSpcReduction="10000"/>
          </a:bodyPr>
          <a:lstStyle/>
          <a:p>
            <a:r>
              <a:rPr lang="hr-HR">
                <a:latin typeface="Titillium" panose="00000500000000000000" pitchFamily="50" charset="0"/>
              </a:rPr>
              <a:t>Proširenje već postojećih Spring okvira.</a:t>
            </a:r>
          </a:p>
          <a:p>
            <a:r>
              <a:rPr lang="hr-HR">
                <a:latin typeface="Titillium" panose="00000500000000000000" pitchFamily="50" charset="0"/>
              </a:rPr>
              <a:t>Nastao kako bi uz što manje truda i konfiguriranja projekt bio inicijaliziran i spreman za daljnji razvoj.</a:t>
            </a:r>
          </a:p>
          <a:p>
            <a:r>
              <a:rPr lang="hr-HR" sz="1800"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Pruža fleksibilan način konfiguriranja Java Bean-ova, XML konfiguracija i transakcija baze podataka.</a:t>
            </a:r>
          </a:p>
          <a:p>
            <a:r>
              <a:rPr lang="hr-HR" sz="1800"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Pruža moćnu grupnu obradu i upravlja krajnjim točkama REST-a. </a:t>
            </a:r>
          </a:p>
          <a:p>
            <a:r>
              <a:rPr lang="hr-HR" sz="1800"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Sve je automatski konfigurirano, nisu potrebne</a:t>
            </a:r>
            <a:r>
              <a:rPr lang="hr-HR" sz="1800">
                <a:solidFill>
                  <a:srgbClr val="252525"/>
                </a:solidFill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 </a:t>
            </a:r>
            <a:r>
              <a:rPr lang="hr-HR" sz="1800"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ručne konfiguracije.</a:t>
            </a:r>
          </a:p>
          <a:p>
            <a:r>
              <a:rPr lang="hr-HR" sz="1800"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Nudi spring aplikaciju temeljenu na anotacijama. </a:t>
            </a:r>
            <a:endParaRPr lang="hr-HR" sz="1800">
              <a:latin typeface="Titillium" panose="00000500000000000000" pitchFamily="50" charset="0"/>
              <a:ea typeface="Calibri" panose="020F0502020204030204" pitchFamily="34" charset="0"/>
            </a:endParaRPr>
          </a:p>
          <a:p>
            <a:r>
              <a:rPr lang="hr-HR" sz="1800">
                <a:effectLst/>
                <a:latin typeface="Titillium" panose="00000500000000000000" pitchFamily="50" charset="0"/>
                <a:ea typeface="Calibri" panose="020F0502020204030204" pitchFamily="34" charset="0"/>
              </a:rPr>
              <a:t>Olakšava upravljanje dependency-ima.</a:t>
            </a:r>
            <a:endParaRPr lang="hr-HR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59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8760336-AB9D-315A-5821-5B7895F1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latin typeface="Titillium Bd" panose="00000800000000000000" pitchFamily="50" charset="0"/>
              </a:rPr>
              <a:t>ZAKLJUČAK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E04DFF5-3914-C4DE-873B-45C3EB2C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postao je sastavni dio Java ekosustava, nudeći učinkovit i skalabilan alatni okvir za izgradnju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aplikacija s arhitekturom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mikroservisa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Ubrzava procese razvoja i implementacije korištenjem intuitivnih zadanih postavki za testove jedinica i integracije. </a:t>
            </a:r>
            <a:endParaRPr lang="hr-HR" sz="1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pomaže programerima da izgrade robusne aplikacije s jasnim i sigurnim konfiguracijama bez trošenja puno vremena i truda na otkrivanje zamršenosti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Springa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Nedostatak kontrole.</a:t>
            </a:r>
          </a:p>
          <a:p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stvara mnogo neiskorištenih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dependency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-ja, što rezultira velikom datotekom za implementaciju.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Nije prikladan za velike projekte.</a:t>
            </a:r>
          </a:p>
          <a:p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Složen je i dugotrajan proces pretvaranja naslijeđenog ili postojećeg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projekta u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Spring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hr-HR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Boot</a:t>
            </a:r>
            <a:r>
              <a:rPr lang="hr-HR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aplikaciju.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96816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niOkvir 1">
            <a:extLst>
              <a:ext uri="{FF2B5EF4-FFF2-40B4-BE49-F238E27FC236}">
                <a16:creationId xmlns:a16="http://schemas.microsoft.com/office/drawing/2014/main" id="{3D2A3949-B392-9C17-BEA3-F842BB6AF334}"/>
              </a:ext>
            </a:extLst>
          </p:cNvPr>
          <p:cNvSpPr txBox="1"/>
          <p:nvPr/>
        </p:nvSpPr>
        <p:spPr>
          <a:xfrm>
            <a:off x="2927350" y="2967335"/>
            <a:ext cx="633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5400" dirty="0">
                <a:latin typeface="Titillium" panose="00000500000000000000" pitchFamily="50" charset="0"/>
              </a:rPr>
              <a:t>Hvala na pozornosti!</a:t>
            </a:r>
          </a:p>
        </p:txBody>
      </p:sp>
    </p:spTree>
    <p:extLst>
      <p:ext uri="{BB962C8B-B14F-4D97-AF65-F5344CB8AC3E}">
        <p14:creationId xmlns:p14="http://schemas.microsoft.com/office/powerpoint/2010/main" val="769781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70253EED-B1B6-1047-98C8-661C96661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60351C04-54A6-8815-B7F4-028135A2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5586523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2"/>
                </a:solidFill>
                <a:latin typeface="Titillium Bd" panose="00000800000000000000" pitchFamily="50" charset="0"/>
              </a:rPr>
              <a:t>IZRADA APLIKACIJE SA SPRING BOOT-OM</a:t>
            </a:r>
          </a:p>
        </p:txBody>
      </p:sp>
      <p:sp>
        <p:nvSpPr>
          <p:cNvPr id="198" name="Freeform: Shape 18">
            <a:extLst>
              <a:ext uri="{FF2B5EF4-FFF2-40B4-BE49-F238E27FC236}">
                <a16:creationId xmlns:a16="http://schemas.microsoft.com/office/drawing/2014/main" id="{160D2318-6AC8-4648-ACE7-8D3F1B015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177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7" name="Freeform: Shape 24">
            <a:extLst>
              <a:ext uri="{FF2B5EF4-FFF2-40B4-BE49-F238E27FC236}">
                <a16:creationId xmlns:a16="http://schemas.microsoft.com/office/drawing/2014/main" id="{49B5D3F7-AEAE-2C40-AC64-D86302DD3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82500" y="1824533"/>
            <a:ext cx="2372219" cy="3209758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88" name="Freeform: Shape 28">
            <a:extLst>
              <a:ext uri="{FF2B5EF4-FFF2-40B4-BE49-F238E27FC236}">
                <a16:creationId xmlns:a16="http://schemas.microsoft.com/office/drawing/2014/main" id="{AA6544B6-E6C7-734D-87E3-5B1FB342B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0"/>
            <a:ext cx="2372219" cy="2377558"/>
          </a:xfrm>
          <a:custGeom>
            <a:avLst/>
            <a:gdLst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0" fmla="*/ 37572 w 2372219"/>
              <a:gd name="connsiteY0" fmla="*/ 0 h 2377558"/>
              <a:gd name="connsiteX1" fmla="*/ 2334647 w 2372219"/>
              <a:gd name="connsiteY1" fmla="*/ 0 h 2377558"/>
              <a:gd name="connsiteX2" fmla="*/ 2353763 w 2372219"/>
              <a:gd name="connsiteY2" fmla="*/ 76379 h 2377558"/>
              <a:gd name="connsiteX3" fmla="*/ 2372219 w 2372219"/>
              <a:gd name="connsiteY3" fmla="*/ 302680 h 2377558"/>
              <a:gd name="connsiteX4" fmla="*/ 2372219 w 2372219"/>
              <a:gd name="connsiteY4" fmla="*/ 403788 h 2377558"/>
              <a:gd name="connsiteX5" fmla="*/ 2372219 w 2372219"/>
              <a:gd name="connsiteY5" fmla="*/ 692390 h 2377558"/>
              <a:gd name="connsiteX6" fmla="*/ 2372219 w 2372219"/>
              <a:gd name="connsiteY6" fmla="*/ 852968 h 2377558"/>
              <a:gd name="connsiteX7" fmla="*/ 2372219 w 2372219"/>
              <a:gd name="connsiteY7" fmla="*/ 1074083 h 2377558"/>
              <a:gd name="connsiteX8" fmla="*/ 2372219 w 2372219"/>
              <a:gd name="connsiteY8" fmla="*/ 1242678 h 2377558"/>
              <a:gd name="connsiteX9" fmla="*/ 2062403 w 2372219"/>
              <a:gd name="connsiteY9" fmla="*/ 1903673 h 2377558"/>
              <a:gd name="connsiteX10" fmla="*/ 1292111 w 2372219"/>
              <a:gd name="connsiteY10" fmla="*/ 2286325 h 2377558"/>
              <a:gd name="connsiteX11" fmla="*/ 1184165 w 2372219"/>
              <a:gd name="connsiteY11" fmla="*/ 2377558 h 2377558"/>
              <a:gd name="connsiteX12" fmla="*/ 1080107 w 2372219"/>
              <a:gd name="connsiteY12" fmla="*/ 2286325 h 2377558"/>
              <a:gd name="connsiteX13" fmla="*/ 309816 w 2372219"/>
              <a:gd name="connsiteY13" fmla="*/ 1903673 h 2377558"/>
              <a:gd name="connsiteX14" fmla="*/ 0 w 2372219"/>
              <a:gd name="connsiteY14" fmla="*/ 1242678 h 2377558"/>
              <a:gd name="connsiteX15" fmla="*/ 0 w 2372219"/>
              <a:gd name="connsiteY15" fmla="*/ 1074083 h 2377558"/>
              <a:gd name="connsiteX16" fmla="*/ 0 w 2372219"/>
              <a:gd name="connsiteY16" fmla="*/ 852968 h 2377558"/>
              <a:gd name="connsiteX17" fmla="*/ 0 w 2372219"/>
              <a:gd name="connsiteY17" fmla="*/ 692390 h 2377558"/>
              <a:gd name="connsiteX18" fmla="*/ 0 w 2372219"/>
              <a:gd name="connsiteY18" fmla="*/ 403788 h 2377558"/>
              <a:gd name="connsiteX19" fmla="*/ 0 w 2372219"/>
              <a:gd name="connsiteY19" fmla="*/ 302680 h 2377558"/>
              <a:gd name="connsiteX20" fmla="*/ 18456 w 2372219"/>
              <a:gd name="connsiteY20" fmla="*/ 76379 h 2377558"/>
              <a:gd name="connsiteX21" fmla="*/ 129012 w 2372219"/>
              <a:gd name="connsiteY21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129012 w 2372219"/>
              <a:gd name="connsiteY20" fmla="*/ 91440 h 2377558"/>
              <a:gd name="connsiteX0" fmla="*/ 2334647 w 2372219"/>
              <a:gd name="connsiteY0" fmla="*/ 0 h 2377558"/>
              <a:gd name="connsiteX1" fmla="*/ 2353763 w 2372219"/>
              <a:gd name="connsiteY1" fmla="*/ 76379 h 2377558"/>
              <a:gd name="connsiteX2" fmla="*/ 2372219 w 2372219"/>
              <a:gd name="connsiteY2" fmla="*/ 302680 h 2377558"/>
              <a:gd name="connsiteX3" fmla="*/ 2372219 w 2372219"/>
              <a:gd name="connsiteY3" fmla="*/ 403788 h 2377558"/>
              <a:gd name="connsiteX4" fmla="*/ 2372219 w 2372219"/>
              <a:gd name="connsiteY4" fmla="*/ 692390 h 2377558"/>
              <a:gd name="connsiteX5" fmla="*/ 2372219 w 2372219"/>
              <a:gd name="connsiteY5" fmla="*/ 852968 h 2377558"/>
              <a:gd name="connsiteX6" fmla="*/ 2372219 w 2372219"/>
              <a:gd name="connsiteY6" fmla="*/ 1074083 h 2377558"/>
              <a:gd name="connsiteX7" fmla="*/ 2372219 w 2372219"/>
              <a:gd name="connsiteY7" fmla="*/ 1242678 h 2377558"/>
              <a:gd name="connsiteX8" fmla="*/ 2062403 w 2372219"/>
              <a:gd name="connsiteY8" fmla="*/ 1903673 h 2377558"/>
              <a:gd name="connsiteX9" fmla="*/ 1292111 w 2372219"/>
              <a:gd name="connsiteY9" fmla="*/ 2286325 h 2377558"/>
              <a:gd name="connsiteX10" fmla="*/ 1184165 w 2372219"/>
              <a:gd name="connsiteY10" fmla="*/ 2377558 h 2377558"/>
              <a:gd name="connsiteX11" fmla="*/ 1080107 w 2372219"/>
              <a:gd name="connsiteY11" fmla="*/ 2286325 h 2377558"/>
              <a:gd name="connsiteX12" fmla="*/ 309816 w 2372219"/>
              <a:gd name="connsiteY12" fmla="*/ 1903673 h 2377558"/>
              <a:gd name="connsiteX13" fmla="*/ 0 w 2372219"/>
              <a:gd name="connsiteY13" fmla="*/ 1242678 h 2377558"/>
              <a:gd name="connsiteX14" fmla="*/ 0 w 2372219"/>
              <a:gd name="connsiteY14" fmla="*/ 1074083 h 2377558"/>
              <a:gd name="connsiteX15" fmla="*/ 0 w 2372219"/>
              <a:gd name="connsiteY15" fmla="*/ 852968 h 2377558"/>
              <a:gd name="connsiteX16" fmla="*/ 0 w 2372219"/>
              <a:gd name="connsiteY16" fmla="*/ 692390 h 2377558"/>
              <a:gd name="connsiteX17" fmla="*/ 0 w 2372219"/>
              <a:gd name="connsiteY17" fmla="*/ 403788 h 2377558"/>
              <a:gd name="connsiteX18" fmla="*/ 0 w 2372219"/>
              <a:gd name="connsiteY18" fmla="*/ 302680 h 2377558"/>
              <a:gd name="connsiteX19" fmla="*/ 18456 w 2372219"/>
              <a:gd name="connsiteY19" fmla="*/ 76379 h 2377558"/>
              <a:gd name="connsiteX20" fmla="*/ 35896 w 2372219"/>
              <a:gd name="connsiteY20" fmla="*/ 2049 h 2377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2219" h="2377558">
                <a:moveTo>
                  <a:pt x="2334647" y="0"/>
                </a:moveTo>
                <a:lnTo>
                  <a:pt x="2353763" y="76379"/>
                </a:lnTo>
                <a:cubicBezTo>
                  <a:pt x="2366168" y="142708"/>
                  <a:pt x="2372219" y="217368"/>
                  <a:pt x="2372219" y="302680"/>
                </a:cubicBezTo>
                <a:lnTo>
                  <a:pt x="2372219" y="403788"/>
                </a:lnTo>
                <a:lnTo>
                  <a:pt x="2372219" y="692390"/>
                </a:lnTo>
                <a:lnTo>
                  <a:pt x="2372219" y="852968"/>
                </a:lnTo>
                <a:lnTo>
                  <a:pt x="2372219" y="1074083"/>
                </a:lnTo>
                <a:lnTo>
                  <a:pt x="2372219" y="1242678"/>
                </a:lnTo>
                <a:cubicBezTo>
                  <a:pt x="2372219" y="1583929"/>
                  <a:pt x="2275402" y="1754736"/>
                  <a:pt x="2062403" y="1903673"/>
                </a:cubicBezTo>
                <a:cubicBezTo>
                  <a:pt x="1840890" y="2032009"/>
                  <a:pt x="1550133" y="2086932"/>
                  <a:pt x="1292111" y="2286325"/>
                </a:cubicBezTo>
                <a:lnTo>
                  <a:pt x="1184165" y="2377558"/>
                </a:lnTo>
                <a:lnTo>
                  <a:pt x="1080107" y="2286325"/>
                </a:lnTo>
                <a:cubicBezTo>
                  <a:pt x="822085" y="2086932"/>
                  <a:pt x="531327" y="2032009"/>
                  <a:pt x="309816" y="1903673"/>
                </a:cubicBezTo>
                <a:cubicBezTo>
                  <a:pt x="96817" y="1754736"/>
                  <a:pt x="0" y="1583929"/>
                  <a:pt x="0" y="1242678"/>
                </a:cubicBezTo>
                <a:lnTo>
                  <a:pt x="0" y="1074083"/>
                </a:lnTo>
                <a:lnTo>
                  <a:pt x="0" y="852968"/>
                </a:lnTo>
                <a:lnTo>
                  <a:pt x="0" y="692390"/>
                </a:lnTo>
                <a:lnTo>
                  <a:pt x="0" y="403788"/>
                </a:lnTo>
                <a:lnTo>
                  <a:pt x="0" y="302680"/>
                </a:lnTo>
                <a:cubicBezTo>
                  <a:pt x="0" y="217368"/>
                  <a:pt x="6051" y="142708"/>
                  <a:pt x="18456" y="76379"/>
                </a:cubicBezTo>
                <a:cubicBezTo>
                  <a:pt x="24828" y="50919"/>
                  <a:pt x="35896" y="2049"/>
                  <a:pt x="35896" y="2049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9" name="Content Placeholder 1048">
            <a:extLst>
              <a:ext uri="{FF2B5EF4-FFF2-40B4-BE49-F238E27FC236}">
                <a16:creationId xmlns:a16="http://schemas.microsoft.com/office/drawing/2014/main" id="{DD153444-9B3A-3836-142D-B9D299C5D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2844800"/>
            <a:ext cx="5143499" cy="30607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r-HR" sz="2800" dirty="0">
                <a:latin typeface="Titillium" panose="00000500000000000000" pitchFamily="50" charset="0"/>
              </a:rPr>
              <a:t>VS </a:t>
            </a:r>
            <a:r>
              <a:rPr lang="hr-HR" sz="2800" dirty="0" err="1">
                <a:latin typeface="Titillium" panose="00000500000000000000" pitchFamily="50" charset="0"/>
              </a:rPr>
              <a:t>Code</a:t>
            </a:r>
            <a:endParaRPr lang="hr-HR" sz="2800" dirty="0">
              <a:latin typeface="Titillium" panose="00000500000000000000" pitchFamily="50" charset="0"/>
            </a:endParaRPr>
          </a:p>
          <a:p>
            <a:r>
              <a:rPr lang="hr-HR" sz="2800" dirty="0">
                <a:latin typeface="Titillium" panose="00000500000000000000" pitchFamily="50" charset="0"/>
              </a:rPr>
              <a:t>JDK 1.8 ili novija verzija</a:t>
            </a:r>
          </a:p>
          <a:p>
            <a:r>
              <a:rPr lang="hr-HR" sz="2800" dirty="0" err="1">
                <a:latin typeface="Titillium" panose="00000500000000000000" pitchFamily="50" charset="0"/>
              </a:rPr>
              <a:t>Maven</a:t>
            </a:r>
            <a:r>
              <a:rPr lang="hr-HR" sz="2800" dirty="0">
                <a:latin typeface="Titillium" panose="00000500000000000000" pitchFamily="50" charset="0"/>
              </a:rPr>
              <a:t> 3.2+</a:t>
            </a:r>
          </a:p>
          <a:p>
            <a:r>
              <a:rPr lang="hr-HR" sz="2800" dirty="0" err="1">
                <a:latin typeface="Titillium" panose="00000500000000000000" pitchFamily="50" charset="0"/>
              </a:rPr>
              <a:t>Spring</a:t>
            </a:r>
            <a:r>
              <a:rPr lang="hr-HR" sz="2800" dirty="0">
                <a:latin typeface="Titillium" panose="00000500000000000000" pitchFamily="50" charset="0"/>
              </a:rPr>
              <a:t> </a:t>
            </a:r>
            <a:r>
              <a:rPr lang="hr-HR" sz="2800" dirty="0" err="1">
                <a:latin typeface="Titillium" panose="00000500000000000000" pitchFamily="50" charset="0"/>
              </a:rPr>
              <a:t>Boot</a:t>
            </a:r>
            <a:r>
              <a:rPr lang="hr-HR" sz="2800" dirty="0">
                <a:latin typeface="Titillium" panose="00000500000000000000" pitchFamily="50" charset="0"/>
              </a:rPr>
              <a:t> CLI</a:t>
            </a:r>
            <a:endParaRPr lang="en-US" sz="2800" dirty="0">
              <a:latin typeface="Titillium" panose="00000500000000000000" pitchFamily="50" charset="0"/>
            </a:endParaRPr>
          </a:p>
        </p:txBody>
      </p:sp>
      <p:sp>
        <p:nvSpPr>
          <p:cNvPr id="1089" name="Freeform: Shape 30">
            <a:extLst>
              <a:ext uri="{FF2B5EF4-FFF2-40B4-BE49-F238E27FC236}">
                <a16:creationId xmlns:a16="http://schemas.microsoft.com/office/drawing/2014/main" id="{A545BDEF-2FCC-F546-B478-D9ECEB9BC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3339" y="4480441"/>
            <a:ext cx="2372219" cy="2379607"/>
          </a:xfrm>
          <a:custGeom>
            <a:avLst/>
            <a:gdLst>
              <a:gd name="connsiteX0" fmla="*/ 1188054 w 2372219"/>
              <a:gd name="connsiteY0" fmla="*/ 0 h 2377558"/>
              <a:gd name="connsiteX1" fmla="*/ 1292113 w 2372219"/>
              <a:gd name="connsiteY1" fmla="*/ 91233 h 2377558"/>
              <a:gd name="connsiteX2" fmla="*/ 2062403 w 2372219"/>
              <a:gd name="connsiteY2" fmla="*/ 473886 h 2377558"/>
              <a:gd name="connsiteX3" fmla="*/ 2372219 w 2372219"/>
              <a:gd name="connsiteY3" fmla="*/ 1134881 h 2377558"/>
              <a:gd name="connsiteX4" fmla="*/ 2372219 w 2372219"/>
              <a:gd name="connsiteY4" fmla="*/ 1235988 h 2377558"/>
              <a:gd name="connsiteX5" fmla="*/ 2372219 w 2372219"/>
              <a:gd name="connsiteY5" fmla="*/ 1524590 h 2377558"/>
              <a:gd name="connsiteX6" fmla="*/ 2372219 w 2372219"/>
              <a:gd name="connsiteY6" fmla="*/ 1685168 h 2377558"/>
              <a:gd name="connsiteX7" fmla="*/ 2372219 w 2372219"/>
              <a:gd name="connsiteY7" fmla="*/ 1906283 h 2377558"/>
              <a:gd name="connsiteX8" fmla="*/ 2372219 w 2372219"/>
              <a:gd name="connsiteY8" fmla="*/ 2074878 h 2377558"/>
              <a:gd name="connsiteX9" fmla="*/ 2353763 w 2372219"/>
              <a:gd name="connsiteY9" fmla="*/ 2301180 h 2377558"/>
              <a:gd name="connsiteX10" fmla="*/ 2334647 w 2372219"/>
              <a:gd name="connsiteY10" fmla="*/ 2377558 h 2377558"/>
              <a:gd name="connsiteX11" fmla="*/ 37572 w 2372219"/>
              <a:gd name="connsiteY11" fmla="*/ 2377558 h 2377558"/>
              <a:gd name="connsiteX12" fmla="*/ 18456 w 2372219"/>
              <a:gd name="connsiteY12" fmla="*/ 2301180 h 2377558"/>
              <a:gd name="connsiteX13" fmla="*/ 0 w 2372219"/>
              <a:gd name="connsiteY13" fmla="*/ 2074878 h 2377558"/>
              <a:gd name="connsiteX14" fmla="*/ 0 w 2372219"/>
              <a:gd name="connsiteY14" fmla="*/ 1906283 h 2377558"/>
              <a:gd name="connsiteX15" fmla="*/ 0 w 2372219"/>
              <a:gd name="connsiteY15" fmla="*/ 1685168 h 2377558"/>
              <a:gd name="connsiteX16" fmla="*/ 0 w 2372219"/>
              <a:gd name="connsiteY16" fmla="*/ 1524590 h 2377558"/>
              <a:gd name="connsiteX17" fmla="*/ 0 w 2372219"/>
              <a:gd name="connsiteY17" fmla="*/ 1235988 h 2377558"/>
              <a:gd name="connsiteX18" fmla="*/ 0 w 2372219"/>
              <a:gd name="connsiteY18" fmla="*/ 1134881 h 2377558"/>
              <a:gd name="connsiteX19" fmla="*/ 309816 w 2372219"/>
              <a:gd name="connsiteY19" fmla="*/ 473886 h 2377558"/>
              <a:gd name="connsiteX20" fmla="*/ 1080108 w 2372219"/>
              <a:gd name="connsiteY20" fmla="*/ 91233 h 2377558"/>
              <a:gd name="connsiteX0" fmla="*/ 2334647 w 2426087"/>
              <a:gd name="connsiteY0" fmla="*/ 2377558 h 2468998"/>
              <a:gd name="connsiteX1" fmla="*/ 37572 w 2426087"/>
              <a:gd name="connsiteY1" fmla="*/ 2377558 h 2468998"/>
              <a:gd name="connsiteX2" fmla="*/ 18456 w 2426087"/>
              <a:gd name="connsiteY2" fmla="*/ 2301180 h 2468998"/>
              <a:gd name="connsiteX3" fmla="*/ 0 w 2426087"/>
              <a:gd name="connsiteY3" fmla="*/ 2074878 h 2468998"/>
              <a:gd name="connsiteX4" fmla="*/ 0 w 2426087"/>
              <a:gd name="connsiteY4" fmla="*/ 1906283 h 2468998"/>
              <a:gd name="connsiteX5" fmla="*/ 0 w 2426087"/>
              <a:gd name="connsiteY5" fmla="*/ 1685168 h 2468998"/>
              <a:gd name="connsiteX6" fmla="*/ 0 w 2426087"/>
              <a:gd name="connsiteY6" fmla="*/ 1524590 h 2468998"/>
              <a:gd name="connsiteX7" fmla="*/ 0 w 2426087"/>
              <a:gd name="connsiteY7" fmla="*/ 1235988 h 2468998"/>
              <a:gd name="connsiteX8" fmla="*/ 0 w 2426087"/>
              <a:gd name="connsiteY8" fmla="*/ 1134881 h 2468998"/>
              <a:gd name="connsiteX9" fmla="*/ 309816 w 2426087"/>
              <a:gd name="connsiteY9" fmla="*/ 473886 h 2468998"/>
              <a:gd name="connsiteX10" fmla="*/ 1080108 w 2426087"/>
              <a:gd name="connsiteY10" fmla="*/ 91233 h 2468998"/>
              <a:gd name="connsiteX11" fmla="*/ 1188054 w 2426087"/>
              <a:gd name="connsiteY11" fmla="*/ 0 h 2468998"/>
              <a:gd name="connsiteX12" fmla="*/ 1292113 w 2426087"/>
              <a:gd name="connsiteY12" fmla="*/ 91233 h 2468998"/>
              <a:gd name="connsiteX13" fmla="*/ 2062403 w 2426087"/>
              <a:gd name="connsiteY13" fmla="*/ 473886 h 2468998"/>
              <a:gd name="connsiteX14" fmla="*/ 2372219 w 2426087"/>
              <a:gd name="connsiteY14" fmla="*/ 1134881 h 2468998"/>
              <a:gd name="connsiteX15" fmla="*/ 2372219 w 2426087"/>
              <a:gd name="connsiteY15" fmla="*/ 1235988 h 2468998"/>
              <a:gd name="connsiteX16" fmla="*/ 2372219 w 2426087"/>
              <a:gd name="connsiteY16" fmla="*/ 1524590 h 2468998"/>
              <a:gd name="connsiteX17" fmla="*/ 2372219 w 2426087"/>
              <a:gd name="connsiteY17" fmla="*/ 1685168 h 2468998"/>
              <a:gd name="connsiteX18" fmla="*/ 2372219 w 2426087"/>
              <a:gd name="connsiteY18" fmla="*/ 1906283 h 2468998"/>
              <a:gd name="connsiteX19" fmla="*/ 2372219 w 2426087"/>
              <a:gd name="connsiteY19" fmla="*/ 2074878 h 2468998"/>
              <a:gd name="connsiteX20" fmla="*/ 2353763 w 2426087"/>
              <a:gd name="connsiteY20" fmla="*/ 2301180 h 2468998"/>
              <a:gd name="connsiteX21" fmla="*/ 2426087 w 2426087"/>
              <a:gd name="connsiteY21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524590 h 2468998"/>
              <a:gd name="connsiteX16" fmla="*/ 2372219 w 2426087"/>
              <a:gd name="connsiteY16" fmla="*/ 1685168 h 2468998"/>
              <a:gd name="connsiteX17" fmla="*/ 2372219 w 2426087"/>
              <a:gd name="connsiteY17" fmla="*/ 1906283 h 2468998"/>
              <a:gd name="connsiteX18" fmla="*/ 2372219 w 2426087"/>
              <a:gd name="connsiteY18" fmla="*/ 2074878 h 2468998"/>
              <a:gd name="connsiteX19" fmla="*/ 2353763 w 2426087"/>
              <a:gd name="connsiteY19" fmla="*/ 2301180 h 2468998"/>
              <a:gd name="connsiteX20" fmla="*/ 2426087 w 2426087"/>
              <a:gd name="connsiteY20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685168 h 2468998"/>
              <a:gd name="connsiteX16" fmla="*/ 2372219 w 2426087"/>
              <a:gd name="connsiteY16" fmla="*/ 1906283 h 2468998"/>
              <a:gd name="connsiteX17" fmla="*/ 2372219 w 2426087"/>
              <a:gd name="connsiteY17" fmla="*/ 2074878 h 2468998"/>
              <a:gd name="connsiteX18" fmla="*/ 2353763 w 2426087"/>
              <a:gd name="connsiteY18" fmla="*/ 2301180 h 2468998"/>
              <a:gd name="connsiteX19" fmla="*/ 2426087 w 2426087"/>
              <a:gd name="connsiteY19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524590 h 2468998"/>
              <a:gd name="connsiteX6" fmla="*/ 0 w 2426087"/>
              <a:gd name="connsiteY6" fmla="*/ 1235988 h 2468998"/>
              <a:gd name="connsiteX7" fmla="*/ 0 w 2426087"/>
              <a:gd name="connsiteY7" fmla="*/ 1134881 h 2468998"/>
              <a:gd name="connsiteX8" fmla="*/ 309816 w 2426087"/>
              <a:gd name="connsiteY8" fmla="*/ 473886 h 2468998"/>
              <a:gd name="connsiteX9" fmla="*/ 1080108 w 2426087"/>
              <a:gd name="connsiteY9" fmla="*/ 91233 h 2468998"/>
              <a:gd name="connsiteX10" fmla="*/ 1188054 w 2426087"/>
              <a:gd name="connsiteY10" fmla="*/ 0 h 2468998"/>
              <a:gd name="connsiteX11" fmla="*/ 1292113 w 2426087"/>
              <a:gd name="connsiteY11" fmla="*/ 91233 h 2468998"/>
              <a:gd name="connsiteX12" fmla="*/ 2062403 w 2426087"/>
              <a:gd name="connsiteY12" fmla="*/ 473886 h 2468998"/>
              <a:gd name="connsiteX13" fmla="*/ 2372219 w 2426087"/>
              <a:gd name="connsiteY13" fmla="*/ 1134881 h 2468998"/>
              <a:gd name="connsiteX14" fmla="*/ 2372219 w 2426087"/>
              <a:gd name="connsiteY14" fmla="*/ 1235988 h 2468998"/>
              <a:gd name="connsiteX15" fmla="*/ 2372219 w 2426087"/>
              <a:gd name="connsiteY15" fmla="*/ 1906283 h 2468998"/>
              <a:gd name="connsiteX16" fmla="*/ 2372219 w 2426087"/>
              <a:gd name="connsiteY16" fmla="*/ 2074878 h 2468998"/>
              <a:gd name="connsiteX17" fmla="*/ 2353763 w 2426087"/>
              <a:gd name="connsiteY17" fmla="*/ 2301180 h 2468998"/>
              <a:gd name="connsiteX18" fmla="*/ 2426087 w 2426087"/>
              <a:gd name="connsiteY18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685168 h 2468998"/>
              <a:gd name="connsiteX5" fmla="*/ 0 w 2426087"/>
              <a:gd name="connsiteY5" fmla="*/ 1235988 h 2468998"/>
              <a:gd name="connsiteX6" fmla="*/ 0 w 2426087"/>
              <a:gd name="connsiteY6" fmla="*/ 1134881 h 2468998"/>
              <a:gd name="connsiteX7" fmla="*/ 309816 w 2426087"/>
              <a:gd name="connsiteY7" fmla="*/ 473886 h 2468998"/>
              <a:gd name="connsiteX8" fmla="*/ 1080108 w 2426087"/>
              <a:gd name="connsiteY8" fmla="*/ 91233 h 2468998"/>
              <a:gd name="connsiteX9" fmla="*/ 1188054 w 2426087"/>
              <a:gd name="connsiteY9" fmla="*/ 0 h 2468998"/>
              <a:gd name="connsiteX10" fmla="*/ 1292113 w 2426087"/>
              <a:gd name="connsiteY10" fmla="*/ 91233 h 2468998"/>
              <a:gd name="connsiteX11" fmla="*/ 2062403 w 2426087"/>
              <a:gd name="connsiteY11" fmla="*/ 473886 h 2468998"/>
              <a:gd name="connsiteX12" fmla="*/ 2372219 w 2426087"/>
              <a:gd name="connsiteY12" fmla="*/ 1134881 h 2468998"/>
              <a:gd name="connsiteX13" fmla="*/ 2372219 w 2426087"/>
              <a:gd name="connsiteY13" fmla="*/ 1235988 h 2468998"/>
              <a:gd name="connsiteX14" fmla="*/ 2372219 w 2426087"/>
              <a:gd name="connsiteY14" fmla="*/ 1906283 h 2468998"/>
              <a:gd name="connsiteX15" fmla="*/ 2372219 w 2426087"/>
              <a:gd name="connsiteY15" fmla="*/ 2074878 h 2468998"/>
              <a:gd name="connsiteX16" fmla="*/ 2353763 w 2426087"/>
              <a:gd name="connsiteY16" fmla="*/ 2301180 h 2468998"/>
              <a:gd name="connsiteX17" fmla="*/ 2426087 w 2426087"/>
              <a:gd name="connsiteY17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906283 h 2468998"/>
              <a:gd name="connsiteX4" fmla="*/ 0 w 2426087"/>
              <a:gd name="connsiteY4" fmla="*/ 1235988 h 2468998"/>
              <a:gd name="connsiteX5" fmla="*/ 0 w 2426087"/>
              <a:gd name="connsiteY5" fmla="*/ 1134881 h 2468998"/>
              <a:gd name="connsiteX6" fmla="*/ 309816 w 2426087"/>
              <a:gd name="connsiteY6" fmla="*/ 473886 h 2468998"/>
              <a:gd name="connsiteX7" fmla="*/ 1080108 w 2426087"/>
              <a:gd name="connsiteY7" fmla="*/ 91233 h 2468998"/>
              <a:gd name="connsiteX8" fmla="*/ 1188054 w 2426087"/>
              <a:gd name="connsiteY8" fmla="*/ 0 h 2468998"/>
              <a:gd name="connsiteX9" fmla="*/ 1292113 w 2426087"/>
              <a:gd name="connsiteY9" fmla="*/ 91233 h 2468998"/>
              <a:gd name="connsiteX10" fmla="*/ 2062403 w 2426087"/>
              <a:gd name="connsiteY10" fmla="*/ 473886 h 2468998"/>
              <a:gd name="connsiteX11" fmla="*/ 2372219 w 2426087"/>
              <a:gd name="connsiteY11" fmla="*/ 1134881 h 2468998"/>
              <a:gd name="connsiteX12" fmla="*/ 2372219 w 2426087"/>
              <a:gd name="connsiteY12" fmla="*/ 1235988 h 2468998"/>
              <a:gd name="connsiteX13" fmla="*/ 2372219 w 2426087"/>
              <a:gd name="connsiteY13" fmla="*/ 1906283 h 2468998"/>
              <a:gd name="connsiteX14" fmla="*/ 2372219 w 2426087"/>
              <a:gd name="connsiteY14" fmla="*/ 2074878 h 2468998"/>
              <a:gd name="connsiteX15" fmla="*/ 2353763 w 2426087"/>
              <a:gd name="connsiteY15" fmla="*/ 2301180 h 2468998"/>
              <a:gd name="connsiteX16" fmla="*/ 2426087 w 2426087"/>
              <a:gd name="connsiteY16" fmla="*/ 2468998 h 2468998"/>
              <a:gd name="connsiteX0" fmla="*/ 37572 w 2426087"/>
              <a:gd name="connsiteY0" fmla="*/ 2377558 h 2468998"/>
              <a:gd name="connsiteX1" fmla="*/ 18456 w 2426087"/>
              <a:gd name="connsiteY1" fmla="*/ 2301180 h 2468998"/>
              <a:gd name="connsiteX2" fmla="*/ 0 w 2426087"/>
              <a:gd name="connsiteY2" fmla="*/ 2074878 h 2468998"/>
              <a:gd name="connsiteX3" fmla="*/ 0 w 2426087"/>
              <a:gd name="connsiteY3" fmla="*/ 1235988 h 2468998"/>
              <a:gd name="connsiteX4" fmla="*/ 0 w 2426087"/>
              <a:gd name="connsiteY4" fmla="*/ 1134881 h 2468998"/>
              <a:gd name="connsiteX5" fmla="*/ 309816 w 2426087"/>
              <a:gd name="connsiteY5" fmla="*/ 473886 h 2468998"/>
              <a:gd name="connsiteX6" fmla="*/ 1080108 w 2426087"/>
              <a:gd name="connsiteY6" fmla="*/ 91233 h 2468998"/>
              <a:gd name="connsiteX7" fmla="*/ 1188054 w 2426087"/>
              <a:gd name="connsiteY7" fmla="*/ 0 h 2468998"/>
              <a:gd name="connsiteX8" fmla="*/ 1292113 w 2426087"/>
              <a:gd name="connsiteY8" fmla="*/ 91233 h 2468998"/>
              <a:gd name="connsiteX9" fmla="*/ 2062403 w 2426087"/>
              <a:gd name="connsiteY9" fmla="*/ 473886 h 2468998"/>
              <a:gd name="connsiteX10" fmla="*/ 2372219 w 2426087"/>
              <a:gd name="connsiteY10" fmla="*/ 1134881 h 2468998"/>
              <a:gd name="connsiteX11" fmla="*/ 2372219 w 2426087"/>
              <a:gd name="connsiteY11" fmla="*/ 1235988 h 2468998"/>
              <a:gd name="connsiteX12" fmla="*/ 2372219 w 2426087"/>
              <a:gd name="connsiteY12" fmla="*/ 1906283 h 2468998"/>
              <a:gd name="connsiteX13" fmla="*/ 2372219 w 2426087"/>
              <a:gd name="connsiteY13" fmla="*/ 2074878 h 2468998"/>
              <a:gd name="connsiteX14" fmla="*/ 2353763 w 2426087"/>
              <a:gd name="connsiteY14" fmla="*/ 2301180 h 2468998"/>
              <a:gd name="connsiteX15" fmla="*/ 2426087 w 2426087"/>
              <a:gd name="connsiteY15" fmla="*/ 2468998 h 2468998"/>
              <a:gd name="connsiteX0" fmla="*/ 37572 w 2372219"/>
              <a:gd name="connsiteY0" fmla="*/ 2377558 h 2379607"/>
              <a:gd name="connsiteX1" fmla="*/ 18456 w 2372219"/>
              <a:gd name="connsiteY1" fmla="*/ 2301180 h 2379607"/>
              <a:gd name="connsiteX2" fmla="*/ 0 w 2372219"/>
              <a:gd name="connsiteY2" fmla="*/ 2074878 h 2379607"/>
              <a:gd name="connsiteX3" fmla="*/ 0 w 2372219"/>
              <a:gd name="connsiteY3" fmla="*/ 1235988 h 2379607"/>
              <a:gd name="connsiteX4" fmla="*/ 0 w 2372219"/>
              <a:gd name="connsiteY4" fmla="*/ 1134881 h 2379607"/>
              <a:gd name="connsiteX5" fmla="*/ 309816 w 2372219"/>
              <a:gd name="connsiteY5" fmla="*/ 473886 h 2379607"/>
              <a:gd name="connsiteX6" fmla="*/ 1080108 w 2372219"/>
              <a:gd name="connsiteY6" fmla="*/ 91233 h 2379607"/>
              <a:gd name="connsiteX7" fmla="*/ 1188054 w 2372219"/>
              <a:gd name="connsiteY7" fmla="*/ 0 h 2379607"/>
              <a:gd name="connsiteX8" fmla="*/ 1292113 w 2372219"/>
              <a:gd name="connsiteY8" fmla="*/ 91233 h 2379607"/>
              <a:gd name="connsiteX9" fmla="*/ 2062403 w 2372219"/>
              <a:gd name="connsiteY9" fmla="*/ 473886 h 2379607"/>
              <a:gd name="connsiteX10" fmla="*/ 2372219 w 2372219"/>
              <a:gd name="connsiteY10" fmla="*/ 1134881 h 2379607"/>
              <a:gd name="connsiteX11" fmla="*/ 2372219 w 2372219"/>
              <a:gd name="connsiteY11" fmla="*/ 1235988 h 2379607"/>
              <a:gd name="connsiteX12" fmla="*/ 2372219 w 2372219"/>
              <a:gd name="connsiteY12" fmla="*/ 1906283 h 2379607"/>
              <a:gd name="connsiteX13" fmla="*/ 2372219 w 2372219"/>
              <a:gd name="connsiteY13" fmla="*/ 2074878 h 2379607"/>
              <a:gd name="connsiteX14" fmla="*/ 2353763 w 2372219"/>
              <a:gd name="connsiteY14" fmla="*/ 2301180 h 2379607"/>
              <a:gd name="connsiteX15" fmla="*/ 2351594 w 2372219"/>
              <a:gd name="connsiteY15" fmla="*/ 2379607 h 2379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372219" h="2379607">
                <a:moveTo>
                  <a:pt x="37572" y="2377558"/>
                </a:moveTo>
                <a:lnTo>
                  <a:pt x="18456" y="2301180"/>
                </a:lnTo>
                <a:cubicBezTo>
                  <a:pt x="6051" y="2234851"/>
                  <a:pt x="0" y="2160191"/>
                  <a:pt x="0" y="2074878"/>
                </a:cubicBezTo>
                <a:lnTo>
                  <a:pt x="0" y="1235988"/>
                </a:lnTo>
                <a:lnTo>
                  <a:pt x="0" y="1134881"/>
                </a:lnTo>
                <a:cubicBezTo>
                  <a:pt x="0" y="793630"/>
                  <a:pt x="96817" y="622823"/>
                  <a:pt x="309816" y="473886"/>
                </a:cubicBezTo>
                <a:cubicBezTo>
                  <a:pt x="531329" y="345550"/>
                  <a:pt x="822086" y="290627"/>
                  <a:pt x="1080108" y="91233"/>
                </a:cubicBezTo>
                <a:lnTo>
                  <a:pt x="1188054" y="0"/>
                </a:lnTo>
                <a:lnTo>
                  <a:pt x="1292113" y="91233"/>
                </a:lnTo>
                <a:cubicBezTo>
                  <a:pt x="1550134" y="290627"/>
                  <a:pt x="1840892" y="345550"/>
                  <a:pt x="2062403" y="473886"/>
                </a:cubicBezTo>
                <a:cubicBezTo>
                  <a:pt x="2275403" y="622823"/>
                  <a:pt x="2372219" y="793630"/>
                  <a:pt x="2372219" y="1134881"/>
                </a:cubicBezTo>
                <a:lnTo>
                  <a:pt x="2372219" y="1235988"/>
                </a:lnTo>
                <a:lnTo>
                  <a:pt x="2372219" y="1906283"/>
                </a:lnTo>
                <a:lnTo>
                  <a:pt x="2372219" y="2074878"/>
                </a:lnTo>
                <a:cubicBezTo>
                  <a:pt x="2372219" y="2160191"/>
                  <a:pt x="2366168" y="2234851"/>
                  <a:pt x="2353763" y="2301180"/>
                </a:cubicBezTo>
                <a:cubicBezTo>
                  <a:pt x="2347391" y="2326639"/>
                  <a:pt x="2351594" y="2379607"/>
                  <a:pt x="2351594" y="2379607"/>
                </a:cubicBez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2" name="Freeform: Shape 17">
            <a:extLst>
              <a:ext uri="{FF2B5EF4-FFF2-40B4-BE49-F238E27FC236}">
                <a16:creationId xmlns:a16="http://schemas.microsoft.com/office/drawing/2014/main" id="{CC7797CD-44ED-4743-985E-CF52DA5D3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81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3" name="Freeform: Shape 23">
            <a:extLst>
              <a:ext uri="{FF2B5EF4-FFF2-40B4-BE49-F238E27FC236}">
                <a16:creationId xmlns:a16="http://schemas.microsoft.com/office/drawing/2014/main" id="{22884F08-85D6-2745-8EEB-1FDFF42F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3705" y="1907347"/>
            <a:ext cx="2249810" cy="3044131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solidFill>
            <a:srgbClr val="FFFFFF"/>
          </a:solidFill>
          <a:ln w="25400" cap="rnd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4" name="Freeform: Shape 16">
            <a:extLst>
              <a:ext uri="{FF2B5EF4-FFF2-40B4-BE49-F238E27FC236}">
                <a16:creationId xmlns:a16="http://schemas.microsoft.com/office/drawing/2014/main" id="{3DC6B961-BD7A-F141-A4F8-6AC6460F9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0"/>
            <a:ext cx="2249810" cy="2294745"/>
          </a:xfrm>
          <a:custGeom>
            <a:avLst/>
            <a:gdLst>
              <a:gd name="connsiteX0" fmla="*/ 49162 w 2249810"/>
              <a:gd name="connsiteY0" fmla="*/ 0 h 2294745"/>
              <a:gd name="connsiteX1" fmla="*/ 2200648 w 2249810"/>
              <a:gd name="connsiteY1" fmla="*/ 0 h 2294745"/>
              <a:gd name="connsiteX2" fmla="*/ 2210105 w 2249810"/>
              <a:gd name="connsiteY2" fmla="*/ 23601 h 2294745"/>
              <a:gd name="connsiteX3" fmla="*/ 2249810 w 2249810"/>
              <a:gd name="connsiteY3" fmla="*/ 326933 h 2294745"/>
              <a:gd name="connsiteX4" fmla="*/ 2249810 w 2249810"/>
              <a:gd name="connsiteY4" fmla="*/ 422824 h 2294745"/>
              <a:gd name="connsiteX5" fmla="*/ 2249810 w 2249810"/>
              <a:gd name="connsiteY5" fmla="*/ 696534 h 2294745"/>
              <a:gd name="connsiteX6" fmla="*/ 2249810 w 2249810"/>
              <a:gd name="connsiteY6" fmla="*/ 848826 h 2294745"/>
              <a:gd name="connsiteX7" fmla="*/ 2249810 w 2249810"/>
              <a:gd name="connsiteY7" fmla="*/ 1058531 h 2294745"/>
              <a:gd name="connsiteX8" fmla="*/ 2249810 w 2249810"/>
              <a:gd name="connsiteY8" fmla="*/ 1218426 h 2294745"/>
              <a:gd name="connsiteX9" fmla="*/ 1955981 w 2249810"/>
              <a:gd name="connsiteY9" fmla="*/ 1845313 h 2294745"/>
              <a:gd name="connsiteX10" fmla="*/ 1225437 w 2249810"/>
              <a:gd name="connsiteY10" fmla="*/ 2208220 h 2294745"/>
              <a:gd name="connsiteX11" fmla="*/ 1123061 w 2249810"/>
              <a:gd name="connsiteY11" fmla="*/ 2294745 h 2294745"/>
              <a:gd name="connsiteX12" fmla="*/ 1024372 w 2249810"/>
              <a:gd name="connsiteY12" fmla="*/ 2208220 h 2294745"/>
              <a:gd name="connsiteX13" fmla="*/ 293829 w 2249810"/>
              <a:gd name="connsiteY13" fmla="*/ 1845313 h 2294745"/>
              <a:gd name="connsiteX14" fmla="*/ 0 w 2249810"/>
              <a:gd name="connsiteY14" fmla="*/ 1218426 h 2294745"/>
              <a:gd name="connsiteX15" fmla="*/ 0 w 2249810"/>
              <a:gd name="connsiteY15" fmla="*/ 1058531 h 2294745"/>
              <a:gd name="connsiteX16" fmla="*/ 0 w 2249810"/>
              <a:gd name="connsiteY16" fmla="*/ 848826 h 2294745"/>
              <a:gd name="connsiteX17" fmla="*/ 0 w 2249810"/>
              <a:gd name="connsiteY17" fmla="*/ 696534 h 2294745"/>
              <a:gd name="connsiteX18" fmla="*/ 0 w 2249810"/>
              <a:gd name="connsiteY18" fmla="*/ 422824 h 2294745"/>
              <a:gd name="connsiteX19" fmla="*/ 0 w 2249810"/>
              <a:gd name="connsiteY19" fmla="*/ 326933 h 2294745"/>
              <a:gd name="connsiteX20" fmla="*/ 39706 w 2249810"/>
              <a:gd name="connsiteY20" fmla="*/ 23601 h 229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5">
                <a:moveTo>
                  <a:pt x="49162" y="0"/>
                </a:moveTo>
                <a:lnTo>
                  <a:pt x="2200648" y="0"/>
                </a:lnTo>
                <a:lnTo>
                  <a:pt x="2210105" y="23601"/>
                </a:lnTo>
                <a:cubicBezTo>
                  <a:pt x="2236898" y="106934"/>
                  <a:pt x="2249810" y="205568"/>
                  <a:pt x="2249810" y="326933"/>
                </a:cubicBezTo>
                <a:lnTo>
                  <a:pt x="2249810" y="422824"/>
                </a:lnTo>
                <a:lnTo>
                  <a:pt x="2249810" y="696534"/>
                </a:lnTo>
                <a:lnTo>
                  <a:pt x="2249810" y="848826"/>
                </a:lnTo>
                <a:lnTo>
                  <a:pt x="2249810" y="1058531"/>
                </a:lnTo>
                <a:lnTo>
                  <a:pt x="2249810" y="1218426"/>
                </a:lnTo>
                <a:cubicBezTo>
                  <a:pt x="2249810" y="1542068"/>
                  <a:pt x="2157989" y="1704061"/>
                  <a:pt x="1955981" y="1845313"/>
                </a:cubicBezTo>
                <a:cubicBezTo>
                  <a:pt x="1745898" y="1967026"/>
                  <a:pt x="1470144" y="2019115"/>
                  <a:pt x="1225437" y="2208220"/>
                </a:cubicBezTo>
                <a:lnTo>
                  <a:pt x="1123061" y="2294745"/>
                </a:lnTo>
                <a:lnTo>
                  <a:pt x="1024372" y="2208220"/>
                </a:lnTo>
                <a:cubicBezTo>
                  <a:pt x="779664" y="2019115"/>
                  <a:pt x="503910" y="1967026"/>
                  <a:pt x="293829" y="1845313"/>
                </a:cubicBezTo>
                <a:cubicBezTo>
                  <a:pt x="91821" y="1704061"/>
                  <a:pt x="0" y="1542068"/>
                  <a:pt x="0" y="1218426"/>
                </a:cubicBezTo>
                <a:lnTo>
                  <a:pt x="0" y="1058531"/>
                </a:lnTo>
                <a:lnTo>
                  <a:pt x="0" y="848826"/>
                </a:lnTo>
                <a:lnTo>
                  <a:pt x="0" y="696534"/>
                </a:lnTo>
                <a:lnTo>
                  <a:pt x="0" y="422824"/>
                </a:lnTo>
                <a:lnTo>
                  <a:pt x="0" y="326933"/>
                </a:lnTo>
                <a:cubicBezTo>
                  <a:pt x="0" y="205568"/>
                  <a:pt x="12913" y="106934"/>
                  <a:pt x="39706" y="2360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" name="Freeform: Shape 26">
            <a:extLst>
              <a:ext uri="{FF2B5EF4-FFF2-40B4-BE49-F238E27FC236}">
                <a16:creationId xmlns:a16="http://schemas.microsoft.com/office/drawing/2014/main" id="{0BA3CFC6-77D0-EF45-B08C-F45CBB657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84543" y="4563256"/>
            <a:ext cx="2249810" cy="2294744"/>
          </a:xfrm>
          <a:custGeom>
            <a:avLst/>
            <a:gdLst>
              <a:gd name="connsiteX0" fmla="*/ 1126749 w 2249810"/>
              <a:gd name="connsiteY0" fmla="*/ 0 h 2294744"/>
              <a:gd name="connsiteX1" fmla="*/ 1225438 w 2249810"/>
              <a:gd name="connsiteY1" fmla="*/ 86525 h 2294744"/>
              <a:gd name="connsiteX2" fmla="*/ 1955981 w 2249810"/>
              <a:gd name="connsiteY2" fmla="*/ 449433 h 2294744"/>
              <a:gd name="connsiteX3" fmla="*/ 2249810 w 2249810"/>
              <a:gd name="connsiteY3" fmla="*/ 1076320 h 2294744"/>
              <a:gd name="connsiteX4" fmla="*/ 2249810 w 2249810"/>
              <a:gd name="connsiteY4" fmla="*/ 1172210 h 2294744"/>
              <a:gd name="connsiteX5" fmla="*/ 2249810 w 2249810"/>
              <a:gd name="connsiteY5" fmla="*/ 1445920 h 2294744"/>
              <a:gd name="connsiteX6" fmla="*/ 2249810 w 2249810"/>
              <a:gd name="connsiteY6" fmla="*/ 1598212 h 2294744"/>
              <a:gd name="connsiteX7" fmla="*/ 2249810 w 2249810"/>
              <a:gd name="connsiteY7" fmla="*/ 1807917 h 2294744"/>
              <a:gd name="connsiteX8" fmla="*/ 2249810 w 2249810"/>
              <a:gd name="connsiteY8" fmla="*/ 1967812 h 2294744"/>
              <a:gd name="connsiteX9" fmla="*/ 2210105 w 2249810"/>
              <a:gd name="connsiteY9" fmla="*/ 2271144 h 2294744"/>
              <a:gd name="connsiteX10" fmla="*/ 2200649 w 2249810"/>
              <a:gd name="connsiteY10" fmla="*/ 2294744 h 2294744"/>
              <a:gd name="connsiteX11" fmla="*/ 49161 w 2249810"/>
              <a:gd name="connsiteY11" fmla="*/ 2294744 h 2294744"/>
              <a:gd name="connsiteX12" fmla="*/ 39706 w 2249810"/>
              <a:gd name="connsiteY12" fmla="*/ 2271144 h 2294744"/>
              <a:gd name="connsiteX13" fmla="*/ 0 w 2249810"/>
              <a:gd name="connsiteY13" fmla="*/ 1967812 h 2294744"/>
              <a:gd name="connsiteX14" fmla="*/ 0 w 2249810"/>
              <a:gd name="connsiteY14" fmla="*/ 1807917 h 2294744"/>
              <a:gd name="connsiteX15" fmla="*/ 0 w 2249810"/>
              <a:gd name="connsiteY15" fmla="*/ 1598212 h 2294744"/>
              <a:gd name="connsiteX16" fmla="*/ 0 w 2249810"/>
              <a:gd name="connsiteY16" fmla="*/ 1445920 h 2294744"/>
              <a:gd name="connsiteX17" fmla="*/ 0 w 2249810"/>
              <a:gd name="connsiteY17" fmla="*/ 1172210 h 2294744"/>
              <a:gd name="connsiteX18" fmla="*/ 0 w 2249810"/>
              <a:gd name="connsiteY18" fmla="*/ 1076320 h 2294744"/>
              <a:gd name="connsiteX19" fmla="*/ 293829 w 2249810"/>
              <a:gd name="connsiteY19" fmla="*/ 449433 h 2294744"/>
              <a:gd name="connsiteX20" fmla="*/ 1024373 w 2249810"/>
              <a:gd name="connsiteY20" fmla="*/ 86525 h 229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9810" h="2294744">
                <a:moveTo>
                  <a:pt x="1126749" y="0"/>
                </a:moveTo>
                <a:lnTo>
                  <a:pt x="1225438" y="86525"/>
                </a:lnTo>
                <a:cubicBezTo>
                  <a:pt x="1470146" y="275630"/>
                  <a:pt x="1745900" y="327719"/>
                  <a:pt x="1955981" y="449433"/>
                </a:cubicBezTo>
                <a:cubicBezTo>
                  <a:pt x="2157990" y="590684"/>
                  <a:pt x="2249810" y="752678"/>
                  <a:pt x="2249810" y="1076320"/>
                </a:cubicBezTo>
                <a:lnTo>
                  <a:pt x="2249810" y="1172210"/>
                </a:lnTo>
                <a:lnTo>
                  <a:pt x="2249810" y="1445920"/>
                </a:lnTo>
                <a:lnTo>
                  <a:pt x="2249810" y="1598212"/>
                </a:lnTo>
                <a:lnTo>
                  <a:pt x="2249810" y="1807917"/>
                </a:lnTo>
                <a:lnTo>
                  <a:pt x="2249810" y="1967812"/>
                </a:lnTo>
                <a:cubicBezTo>
                  <a:pt x="2249810" y="2089178"/>
                  <a:pt x="2236898" y="2187812"/>
                  <a:pt x="2210105" y="2271144"/>
                </a:cubicBezTo>
                <a:lnTo>
                  <a:pt x="2200649" y="2294744"/>
                </a:lnTo>
                <a:lnTo>
                  <a:pt x="49161" y="2294744"/>
                </a:lnTo>
                <a:lnTo>
                  <a:pt x="39706" y="2271144"/>
                </a:lnTo>
                <a:cubicBezTo>
                  <a:pt x="12913" y="2187812"/>
                  <a:pt x="0" y="2089178"/>
                  <a:pt x="0" y="1967812"/>
                </a:cubicBezTo>
                <a:lnTo>
                  <a:pt x="0" y="1807917"/>
                </a:lnTo>
                <a:lnTo>
                  <a:pt x="0" y="1598212"/>
                </a:lnTo>
                <a:lnTo>
                  <a:pt x="0" y="1445920"/>
                </a:lnTo>
                <a:lnTo>
                  <a:pt x="0" y="1172210"/>
                </a:lnTo>
                <a:lnTo>
                  <a:pt x="0" y="1076320"/>
                </a:lnTo>
                <a:cubicBezTo>
                  <a:pt x="0" y="752678"/>
                  <a:pt x="91821" y="590684"/>
                  <a:pt x="293829" y="449433"/>
                </a:cubicBezTo>
                <a:cubicBezTo>
                  <a:pt x="503912" y="327719"/>
                  <a:pt x="779665" y="275630"/>
                  <a:pt x="1024373" y="8652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60772B75-F247-82E4-8881-73CCC5C9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86" y="2524481"/>
            <a:ext cx="1952002" cy="182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Oracle je najavio prvog kandidata za izdanje JDK 12 | S Linuxa">
            <a:extLst>
              <a:ext uri="{FF2B5EF4-FFF2-40B4-BE49-F238E27FC236}">
                <a16:creationId xmlns:a16="http://schemas.microsoft.com/office/drawing/2014/main" id="{F03C6551-7048-CC71-CDFB-FE91F5F18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505" y="2844800"/>
            <a:ext cx="2249810" cy="116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099D5475-883E-F615-E67C-33DD5DE95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542" y="5451571"/>
            <a:ext cx="2249811" cy="1103799"/>
          </a:xfrm>
          <a:prstGeom prst="rect">
            <a:avLst/>
          </a:prstGeom>
        </p:spPr>
      </p:pic>
      <p:pic>
        <p:nvPicPr>
          <p:cNvPr id="9" name="Picture 14" descr="Install Spring Boot Command Line Interface on Linux | HowToProgram">
            <a:extLst>
              <a:ext uri="{FF2B5EF4-FFF2-40B4-BE49-F238E27FC236}">
                <a16:creationId xmlns:a16="http://schemas.microsoft.com/office/drawing/2014/main" id="{7F9AB575-7305-A8A6-27B9-1B0E7ED2C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654" y="33928"/>
            <a:ext cx="1862788" cy="172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5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tekst&#10;&#10;Opis je automatski generiran">
            <a:extLst>
              <a:ext uri="{FF2B5EF4-FFF2-40B4-BE49-F238E27FC236}">
                <a16:creationId xmlns:a16="http://schemas.microsoft.com/office/drawing/2014/main" id="{6F5638FB-B688-AC47-B8EF-793147301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414" y="478447"/>
            <a:ext cx="6835415" cy="1641042"/>
          </a:xfrm>
          <a:prstGeom prst="rect">
            <a:avLst/>
          </a:prstGeom>
        </p:spPr>
      </p:pic>
      <p:pic>
        <p:nvPicPr>
          <p:cNvPr id="6" name="Rezervirano mjesto sadržaja 5" descr="Slika na kojoj se prikazuje tekst&#10;&#10;Opis je automatski generiran">
            <a:extLst>
              <a:ext uri="{FF2B5EF4-FFF2-40B4-BE49-F238E27FC236}">
                <a16:creationId xmlns:a16="http://schemas.microsoft.com/office/drawing/2014/main" id="{2582BEC4-C8AF-13DB-3ED6-0B9D18E3E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674" y="2364265"/>
            <a:ext cx="8254651" cy="2182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49B15A7B-26A3-7810-ED58-798BC503F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731" y="4660242"/>
            <a:ext cx="9518782" cy="16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kstniOkvir 7">
            <a:extLst>
              <a:ext uri="{FF2B5EF4-FFF2-40B4-BE49-F238E27FC236}">
                <a16:creationId xmlns:a16="http://schemas.microsoft.com/office/drawing/2014/main" id="{74D11137-F6A4-ED8D-F06B-E5DB1CDFF21E}"/>
              </a:ext>
            </a:extLst>
          </p:cNvPr>
          <p:cNvSpPr txBox="1"/>
          <p:nvPr/>
        </p:nvSpPr>
        <p:spPr>
          <a:xfrm>
            <a:off x="773346" y="815244"/>
            <a:ext cx="1929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dirty="0">
                <a:solidFill>
                  <a:srgbClr val="FF0000"/>
                </a:solidFill>
                <a:latin typeface="Titillium" panose="00000500000000000000" pitchFamily="50" charset="0"/>
              </a:rPr>
              <a:t>PROVJERE!</a:t>
            </a:r>
          </a:p>
        </p:txBody>
      </p:sp>
    </p:spTree>
    <p:extLst>
      <p:ext uri="{BB962C8B-B14F-4D97-AF65-F5344CB8AC3E}">
        <p14:creationId xmlns:p14="http://schemas.microsoft.com/office/powerpoint/2010/main" val="788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prikazuje tekst&#10;&#10;Opis je automatski generiran">
            <a:extLst>
              <a:ext uri="{FF2B5EF4-FFF2-40B4-BE49-F238E27FC236}">
                <a16:creationId xmlns:a16="http://schemas.microsoft.com/office/drawing/2014/main" id="{ECC2F5EE-CD9E-492D-107B-DF74E9C1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54" y="1702503"/>
            <a:ext cx="6381393" cy="3913105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09F87DA7-18E6-A5B7-9517-47C9D346337D}"/>
              </a:ext>
            </a:extLst>
          </p:cNvPr>
          <p:cNvSpPr txBox="1"/>
          <p:nvPr/>
        </p:nvSpPr>
        <p:spPr>
          <a:xfrm>
            <a:off x="1171161" y="745435"/>
            <a:ext cx="9849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chemeClr val="accent6">
                    <a:lumMod val="75000"/>
                  </a:schemeClr>
                </a:solidFill>
                <a:latin typeface="Titillium" panose="00000500000000000000" pitchFamily="50" charset="0"/>
              </a:rPr>
              <a:t>WINDOWS 10: Ovaj PC -&gt; Svojstva -&gt; Dodatne postavke sustava -&gt; Dodatno -&gt; Varijable okruženja</a:t>
            </a:r>
          </a:p>
        </p:txBody>
      </p:sp>
    </p:spTree>
    <p:extLst>
      <p:ext uri="{BB962C8B-B14F-4D97-AF65-F5344CB8AC3E}">
        <p14:creationId xmlns:p14="http://schemas.microsoft.com/office/powerpoint/2010/main" val="6324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 descr="Slika na kojoj se prikazuje tekst&#10;&#10;Opis je automatski generiran">
            <a:extLst>
              <a:ext uri="{FF2B5EF4-FFF2-40B4-BE49-F238E27FC236}">
                <a16:creationId xmlns:a16="http://schemas.microsoft.com/office/drawing/2014/main" id="{0A846AAB-80F4-C7E8-72F1-EC4300C5D6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43" y="563670"/>
            <a:ext cx="10094713" cy="49227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338C62B8-1918-9F8F-3E20-1C0077286580}"/>
              </a:ext>
            </a:extLst>
          </p:cNvPr>
          <p:cNvSpPr txBox="1"/>
          <p:nvPr/>
        </p:nvSpPr>
        <p:spPr>
          <a:xfrm>
            <a:off x="3056079" y="5642431"/>
            <a:ext cx="3377852" cy="369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solidFill>
                  <a:srgbClr val="0070C0"/>
                </a:solidFill>
                <a:latin typeface="Titillium" panose="00000500000000000000" pitchFamily="50" charset="0"/>
                <a:hlinkClick r:id="rId3"/>
              </a:rPr>
              <a:t>Link: https://start.spring.io/</a:t>
            </a:r>
            <a:endParaRPr lang="hr-HR" dirty="0">
              <a:solidFill>
                <a:srgbClr val="0070C0"/>
              </a:solidFill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0EEC1A24-5ECF-AF49-4CD5-68AB97FAD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890587"/>
            <a:ext cx="1172527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33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DDE6E15-B9F8-4CB2-A187-BF4677CD2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ka 1">
            <a:extLst>
              <a:ext uri="{FF2B5EF4-FFF2-40B4-BE49-F238E27FC236}">
                <a16:creationId xmlns:a16="http://schemas.microsoft.com/office/drawing/2014/main" id="{29E02CCC-049E-2690-AAF6-9375DE3712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37" b="-3"/>
          <a:stretch/>
        </p:blipFill>
        <p:spPr>
          <a:xfrm>
            <a:off x="3437738" y="529011"/>
            <a:ext cx="5316525" cy="6328989"/>
          </a:xfrm>
          <a:custGeom>
            <a:avLst/>
            <a:gdLst/>
            <a:ahLst/>
            <a:cxnLst/>
            <a:rect l="l" t="t" r="r" b="b"/>
            <a:pathLst>
              <a:path w="5316525" h="6328989">
                <a:moveTo>
                  <a:pt x="2662618" y="0"/>
                </a:moveTo>
                <a:lnTo>
                  <a:pt x="2895831" y="204469"/>
                </a:lnTo>
                <a:cubicBezTo>
                  <a:pt x="3474100" y="651342"/>
                  <a:pt x="4125735" y="774432"/>
                  <a:pt x="4622178" y="1062055"/>
                </a:cubicBezTo>
                <a:cubicBezTo>
                  <a:pt x="5099545" y="1395847"/>
                  <a:pt x="5316525" y="1778652"/>
                  <a:pt x="5316525" y="2543453"/>
                </a:cubicBezTo>
                <a:lnTo>
                  <a:pt x="5316525" y="3915873"/>
                </a:lnTo>
                <a:lnTo>
                  <a:pt x="5316525" y="4956569"/>
                </a:lnTo>
                <a:lnTo>
                  <a:pt x="5316525" y="6328989"/>
                </a:lnTo>
                <a:lnTo>
                  <a:pt x="0" y="6328989"/>
                </a:lnTo>
                <a:lnTo>
                  <a:pt x="0" y="4956569"/>
                </a:lnTo>
                <a:lnTo>
                  <a:pt x="0" y="3915873"/>
                </a:lnTo>
                <a:lnTo>
                  <a:pt x="0" y="2543453"/>
                </a:lnTo>
                <a:cubicBezTo>
                  <a:pt x="0" y="1778652"/>
                  <a:pt x="216982" y="1395847"/>
                  <a:pt x="694346" y="1062055"/>
                </a:cubicBezTo>
                <a:cubicBezTo>
                  <a:pt x="1190793" y="774432"/>
                  <a:pt x="1842425" y="651342"/>
                  <a:pt x="2420696" y="204469"/>
                </a:cubicBezTo>
                <a:close/>
              </a:path>
            </a:pathLst>
          </a:cu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B24AE8-47D1-4B73-AC10-89DF2706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735" y="391617"/>
            <a:ext cx="5468531" cy="6457179"/>
          </a:xfrm>
          <a:custGeom>
            <a:avLst/>
            <a:gdLst>
              <a:gd name="connsiteX0" fmla="*/ 1324902 w 2644724"/>
              <a:gd name="connsiteY0" fmla="*/ 0 h 2397243"/>
              <a:gd name="connsiteX1" fmla="*/ 1324529 w 2644724"/>
              <a:gd name="connsiteY1" fmla="*/ 2617 h 2397243"/>
              <a:gd name="connsiteX2" fmla="*/ 1440541 w 2644724"/>
              <a:gd name="connsiteY2" fmla="*/ 67117 h 2397243"/>
              <a:gd name="connsiteX3" fmla="*/ 2299319 w 2644724"/>
              <a:gd name="connsiteY3" fmla="*/ 337644 h 2397243"/>
              <a:gd name="connsiteX4" fmla="*/ 2644724 w 2644724"/>
              <a:gd name="connsiteY4" fmla="*/ 804953 h 2397243"/>
              <a:gd name="connsiteX5" fmla="*/ 2644724 w 2644724"/>
              <a:gd name="connsiteY5" fmla="*/ 2397217 h 2397243"/>
              <a:gd name="connsiteX6" fmla="*/ 2644719 w 2644724"/>
              <a:gd name="connsiteY6" fmla="*/ 2397243 h 2397243"/>
              <a:gd name="connsiteX7" fmla="*/ 6 w 2644724"/>
              <a:gd name="connsiteY7" fmla="*/ 2397243 h 2397243"/>
              <a:gd name="connsiteX8" fmla="*/ 0 w 2644724"/>
              <a:gd name="connsiteY8" fmla="*/ 2397217 h 2397243"/>
              <a:gd name="connsiteX9" fmla="*/ 0 w 2644724"/>
              <a:gd name="connsiteY9" fmla="*/ 804953 h 2397243"/>
              <a:gd name="connsiteX10" fmla="*/ 345405 w 2644724"/>
              <a:gd name="connsiteY10" fmla="*/ 337644 h 2397243"/>
              <a:gd name="connsiteX11" fmla="*/ 1204184 w 2644724"/>
              <a:gd name="connsiteY11" fmla="*/ 67117 h 2397243"/>
              <a:gd name="connsiteX12" fmla="*/ 1320196 w 2644724"/>
              <a:gd name="connsiteY12" fmla="*/ 2617 h 2397243"/>
              <a:gd name="connsiteX13" fmla="*/ 1322362 w 2644724"/>
              <a:gd name="connsiteY13" fmla="*/ 1412 h 2397243"/>
              <a:gd name="connsiteX0" fmla="*/ 1324902 w 2644724"/>
              <a:gd name="connsiteY0" fmla="*/ 0 h 2472784"/>
              <a:gd name="connsiteX1" fmla="*/ 1324529 w 2644724"/>
              <a:gd name="connsiteY1" fmla="*/ 78158 h 2472784"/>
              <a:gd name="connsiteX2" fmla="*/ 1440541 w 2644724"/>
              <a:gd name="connsiteY2" fmla="*/ 142658 h 2472784"/>
              <a:gd name="connsiteX3" fmla="*/ 2299319 w 2644724"/>
              <a:gd name="connsiteY3" fmla="*/ 413185 h 2472784"/>
              <a:gd name="connsiteX4" fmla="*/ 2644724 w 2644724"/>
              <a:gd name="connsiteY4" fmla="*/ 880494 h 2472784"/>
              <a:gd name="connsiteX5" fmla="*/ 2644724 w 2644724"/>
              <a:gd name="connsiteY5" fmla="*/ 2472758 h 2472784"/>
              <a:gd name="connsiteX6" fmla="*/ 2644719 w 2644724"/>
              <a:gd name="connsiteY6" fmla="*/ 2472784 h 2472784"/>
              <a:gd name="connsiteX7" fmla="*/ 6 w 2644724"/>
              <a:gd name="connsiteY7" fmla="*/ 2472784 h 2472784"/>
              <a:gd name="connsiteX8" fmla="*/ 0 w 2644724"/>
              <a:gd name="connsiteY8" fmla="*/ 2472758 h 2472784"/>
              <a:gd name="connsiteX9" fmla="*/ 0 w 2644724"/>
              <a:gd name="connsiteY9" fmla="*/ 880494 h 2472784"/>
              <a:gd name="connsiteX10" fmla="*/ 345405 w 2644724"/>
              <a:gd name="connsiteY10" fmla="*/ 413185 h 2472784"/>
              <a:gd name="connsiteX11" fmla="*/ 1204184 w 2644724"/>
              <a:gd name="connsiteY11" fmla="*/ 142658 h 2472784"/>
              <a:gd name="connsiteX12" fmla="*/ 1320196 w 2644724"/>
              <a:gd name="connsiteY12" fmla="*/ 78158 h 2472784"/>
              <a:gd name="connsiteX13" fmla="*/ 1322362 w 2644724"/>
              <a:gd name="connsiteY13" fmla="*/ 76953 h 2472784"/>
              <a:gd name="connsiteX14" fmla="*/ 1324902 w 2644724"/>
              <a:gd name="connsiteY14" fmla="*/ 0 h 2472784"/>
              <a:gd name="connsiteX0" fmla="*/ 1322362 w 2644724"/>
              <a:gd name="connsiteY0" fmla="*/ 3996 h 2399827"/>
              <a:gd name="connsiteX1" fmla="*/ 1324529 w 2644724"/>
              <a:gd name="connsiteY1" fmla="*/ 5201 h 2399827"/>
              <a:gd name="connsiteX2" fmla="*/ 1440541 w 2644724"/>
              <a:gd name="connsiteY2" fmla="*/ 69701 h 2399827"/>
              <a:gd name="connsiteX3" fmla="*/ 2299319 w 2644724"/>
              <a:gd name="connsiteY3" fmla="*/ 340228 h 2399827"/>
              <a:gd name="connsiteX4" fmla="*/ 2644724 w 2644724"/>
              <a:gd name="connsiteY4" fmla="*/ 807537 h 2399827"/>
              <a:gd name="connsiteX5" fmla="*/ 2644724 w 2644724"/>
              <a:gd name="connsiteY5" fmla="*/ 2399801 h 2399827"/>
              <a:gd name="connsiteX6" fmla="*/ 2644719 w 2644724"/>
              <a:gd name="connsiteY6" fmla="*/ 2399827 h 2399827"/>
              <a:gd name="connsiteX7" fmla="*/ 6 w 2644724"/>
              <a:gd name="connsiteY7" fmla="*/ 2399827 h 2399827"/>
              <a:gd name="connsiteX8" fmla="*/ 0 w 2644724"/>
              <a:gd name="connsiteY8" fmla="*/ 2399801 h 2399827"/>
              <a:gd name="connsiteX9" fmla="*/ 0 w 2644724"/>
              <a:gd name="connsiteY9" fmla="*/ 807537 h 2399827"/>
              <a:gd name="connsiteX10" fmla="*/ 345405 w 2644724"/>
              <a:gd name="connsiteY10" fmla="*/ 340228 h 2399827"/>
              <a:gd name="connsiteX11" fmla="*/ 1204184 w 2644724"/>
              <a:gd name="connsiteY11" fmla="*/ 69701 h 2399827"/>
              <a:gd name="connsiteX12" fmla="*/ 1320196 w 2644724"/>
              <a:gd name="connsiteY12" fmla="*/ 5201 h 2399827"/>
              <a:gd name="connsiteX13" fmla="*/ 1322362 w 2644724"/>
              <a:gd name="connsiteY13" fmla="*/ 3996 h 2399827"/>
              <a:gd name="connsiteX0" fmla="*/ 1322362 w 2644724"/>
              <a:gd name="connsiteY0" fmla="*/ 0 h 2461519"/>
              <a:gd name="connsiteX1" fmla="*/ 1324529 w 2644724"/>
              <a:gd name="connsiteY1" fmla="*/ 66893 h 2461519"/>
              <a:gd name="connsiteX2" fmla="*/ 1440541 w 2644724"/>
              <a:gd name="connsiteY2" fmla="*/ 131393 h 2461519"/>
              <a:gd name="connsiteX3" fmla="*/ 2299319 w 2644724"/>
              <a:gd name="connsiteY3" fmla="*/ 401920 h 2461519"/>
              <a:gd name="connsiteX4" fmla="*/ 2644724 w 2644724"/>
              <a:gd name="connsiteY4" fmla="*/ 869229 h 2461519"/>
              <a:gd name="connsiteX5" fmla="*/ 2644724 w 2644724"/>
              <a:gd name="connsiteY5" fmla="*/ 2461493 h 2461519"/>
              <a:gd name="connsiteX6" fmla="*/ 2644719 w 2644724"/>
              <a:gd name="connsiteY6" fmla="*/ 2461519 h 2461519"/>
              <a:gd name="connsiteX7" fmla="*/ 6 w 2644724"/>
              <a:gd name="connsiteY7" fmla="*/ 2461519 h 2461519"/>
              <a:gd name="connsiteX8" fmla="*/ 0 w 2644724"/>
              <a:gd name="connsiteY8" fmla="*/ 2461493 h 2461519"/>
              <a:gd name="connsiteX9" fmla="*/ 0 w 2644724"/>
              <a:gd name="connsiteY9" fmla="*/ 869229 h 2461519"/>
              <a:gd name="connsiteX10" fmla="*/ 345405 w 2644724"/>
              <a:gd name="connsiteY10" fmla="*/ 401920 h 2461519"/>
              <a:gd name="connsiteX11" fmla="*/ 1204184 w 2644724"/>
              <a:gd name="connsiteY11" fmla="*/ 131393 h 2461519"/>
              <a:gd name="connsiteX12" fmla="*/ 1320196 w 2644724"/>
              <a:gd name="connsiteY12" fmla="*/ 66893 h 2461519"/>
              <a:gd name="connsiteX13" fmla="*/ 1322362 w 2644724"/>
              <a:gd name="connsiteY13" fmla="*/ 0 h 2461519"/>
              <a:gd name="connsiteX0" fmla="*/ 1320196 w 2644724"/>
              <a:gd name="connsiteY0" fmla="*/ 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12" fmla="*/ 1320196 w 2644724"/>
              <a:gd name="connsiteY12" fmla="*/ 0 h 2394626"/>
              <a:gd name="connsiteX0" fmla="*/ 1204184 w 2644724"/>
              <a:gd name="connsiteY0" fmla="*/ 64500 h 2394626"/>
              <a:gd name="connsiteX1" fmla="*/ 1324529 w 2644724"/>
              <a:gd name="connsiteY1" fmla="*/ 0 h 2394626"/>
              <a:gd name="connsiteX2" fmla="*/ 1440541 w 2644724"/>
              <a:gd name="connsiteY2" fmla="*/ 64500 h 2394626"/>
              <a:gd name="connsiteX3" fmla="*/ 2299319 w 2644724"/>
              <a:gd name="connsiteY3" fmla="*/ 335027 h 2394626"/>
              <a:gd name="connsiteX4" fmla="*/ 2644724 w 2644724"/>
              <a:gd name="connsiteY4" fmla="*/ 802336 h 2394626"/>
              <a:gd name="connsiteX5" fmla="*/ 2644724 w 2644724"/>
              <a:gd name="connsiteY5" fmla="*/ 2394600 h 2394626"/>
              <a:gd name="connsiteX6" fmla="*/ 2644719 w 2644724"/>
              <a:gd name="connsiteY6" fmla="*/ 2394626 h 2394626"/>
              <a:gd name="connsiteX7" fmla="*/ 6 w 2644724"/>
              <a:gd name="connsiteY7" fmla="*/ 2394626 h 2394626"/>
              <a:gd name="connsiteX8" fmla="*/ 0 w 2644724"/>
              <a:gd name="connsiteY8" fmla="*/ 2394600 h 2394626"/>
              <a:gd name="connsiteX9" fmla="*/ 0 w 2644724"/>
              <a:gd name="connsiteY9" fmla="*/ 802336 h 2394626"/>
              <a:gd name="connsiteX10" fmla="*/ 345405 w 2644724"/>
              <a:gd name="connsiteY10" fmla="*/ 335027 h 2394626"/>
              <a:gd name="connsiteX11" fmla="*/ 1204184 w 2644724"/>
              <a:gd name="connsiteY11" fmla="*/ 64500 h 2394626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40541 w 2644724"/>
              <a:gd name="connsiteY2" fmla="*/ 84206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204184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204184 w 2644724"/>
              <a:gd name="connsiteY11" fmla="*/ 84206 h 2414332"/>
              <a:gd name="connsiteX0" fmla="*/ 1188792 w 2644724"/>
              <a:gd name="connsiteY0" fmla="*/ 84206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8792 w 2644724"/>
              <a:gd name="connsiteY11" fmla="*/ 84206 h 2414332"/>
              <a:gd name="connsiteX0" fmla="*/ 1181815 w 2644724"/>
              <a:gd name="connsiteY0" fmla="*/ 88701 h 2414332"/>
              <a:gd name="connsiteX1" fmla="*/ 1324529 w 2644724"/>
              <a:gd name="connsiteY1" fmla="*/ 0 h 2414332"/>
              <a:gd name="connsiteX2" fmla="*/ 1455933 w 2644724"/>
              <a:gd name="connsiteY2" fmla="*/ 80922 h 2414332"/>
              <a:gd name="connsiteX3" fmla="*/ 2299319 w 2644724"/>
              <a:gd name="connsiteY3" fmla="*/ 354733 h 2414332"/>
              <a:gd name="connsiteX4" fmla="*/ 2644724 w 2644724"/>
              <a:gd name="connsiteY4" fmla="*/ 822042 h 2414332"/>
              <a:gd name="connsiteX5" fmla="*/ 2644724 w 2644724"/>
              <a:gd name="connsiteY5" fmla="*/ 2414306 h 2414332"/>
              <a:gd name="connsiteX6" fmla="*/ 2644719 w 2644724"/>
              <a:gd name="connsiteY6" fmla="*/ 2414332 h 2414332"/>
              <a:gd name="connsiteX7" fmla="*/ 6 w 2644724"/>
              <a:gd name="connsiteY7" fmla="*/ 2414332 h 2414332"/>
              <a:gd name="connsiteX8" fmla="*/ 0 w 2644724"/>
              <a:gd name="connsiteY8" fmla="*/ 2414306 h 2414332"/>
              <a:gd name="connsiteX9" fmla="*/ 0 w 2644724"/>
              <a:gd name="connsiteY9" fmla="*/ 822042 h 2414332"/>
              <a:gd name="connsiteX10" fmla="*/ 345405 w 2644724"/>
              <a:gd name="connsiteY10" fmla="*/ 354733 h 2414332"/>
              <a:gd name="connsiteX11" fmla="*/ 1181815 w 2644724"/>
              <a:gd name="connsiteY11" fmla="*/ 88701 h 2414332"/>
              <a:gd name="connsiteX0" fmla="*/ 0 w 2644724"/>
              <a:gd name="connsiteY0" fmla="*/ 2414306 h 2453562"/>
              <a:gd name="connsiteX1" fmla="*/ 0 w 2644724"/>
              <a:gd name="connsiteY1" fmla="*/ 822042 h 2453562"/>
              <a:gd name="connsiteX2" fmla="*/ 345405 w 2644724"/>
              <a:gd name="connsiteY2" fmla="*/ 354733 h 2453562"/>
              <a:gd name="connsiteX3" fmla="*/ 1181815 w 2644724"/>
              <a:gd name="connsiteY3" fmla="*/ 88701 h 2453562"/>
              <a:gd name="connsiteX4" fmla="*/ 1324529 w 2644724"/>
              <a:gd name="connsiteY4" fmla="*/ 0 h 2453562"/>
              <a:gd name="connsiteX5" fmla="*/ 1455933 w 2644724"/>
              <a:gd name="connsiteY5" fmla="*/ 80922 h 2453562"/>
              <a:gd name="connsiteX6" fmla="*/ 2299319 w 2644724"/>
              <a:gd name="connsiteY6" fmla="*/ 354733 h 2453562"/>
              <a:gd name="connsiteX7" fmla="*/ 2644724 w 2644724"/>
              <a:gd name="connsiteY7" fmla="*/ 822042 h 2453562"/>
              <a:gd name="connsiteX8" fmla="*/ 2644724 w 2644724"/>
              <a:gd name="connsiteY8" fmla="*/ 2414306 h 2453562"/>
              <a:gd name="connsiteX9" fmla="*/ 2644719 w 2644724"/>
              <a:gd name="connsiteY9" fmla="*/ 2414332 h 2453562"/>
              <a:gd name="connsiteX10" fmla="*/ 6 w 2644724"/>
              <a:gd name="connsiteY10" fmla="*/ 2414332 h 2453562"/>
              <a:gd name="connsiteX11" fmla="*/ 60547 w 2644724"/>
              <a:gd name="connsiteY11" fmla="*/ 2453562 h 245356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10" fmla="*/ 6 w 2644724"/>
              <a:gd name="connsiteY10" fmla="*/ 2414332 h 2414332"/>
              <a:gd name="connsiteX0" fmla="*/ 0 w 2644724"/>
              <a:gd name="connsiteY0" fmla="*/ 2414306 h 2414332"/>
              <a:gd name="connsiteX1" fmla="*/ 0 w 2644724"/>
              <a:gd name="connsiteY1" fmla="*/ 822042 h 2414332"/>
              <a:gd name="connsiteX2" fmla="*/ 345405 w 2644724"/>
              <a:gd name="connsiteY2" fmla="*/ 354733 h 2414332"/>
              <a:gd name="connsiteX3" fmla="*/ 1181815 w 2644724"/>
              <a:gd name="connsiteY3" fmla="*/ 88701 h 2414332"/>
              <a:gd name="connsiteX4" fmla="*/ 1324529 w 2644724"/>
              <a:gd name="connsiteY4" fmla="*/ 0 h 2414332"/>
              <a:gd name="connsiteX5" fmla="*/ 1455933 w 2644724"/>
              <a:gd name="connsiteY5" fmla="*/ 80922 h 2414332"/>
              <a:gd name="connsiteX6" fmla="*/ 2299319 w 2644724"/>
              <a:gd name="connsiteY6" fmla="*/ 354733 h 2414332"/>
              <a:gd name="connsiteX7" fmla="*/ 2644724 w 2644724"/>
              <a:gd name="connsiteY7" fmla="*/ 822042 h 2414332"/>
              <a:gd name="connsiteX8" fmla="*/ 2644724 w 2644724"/>
              <a:gd name="connsiteY8" fmla="*/ 2414306 h 2414332"/>
              <a:gd name="connsiteX9" fmla="*/ 2644719 w 2644724"/>
              <a:gd name="connsiteY9" fmla="*/ 2414332 h 2414332"/>
              <a:gd name="connsiteX0" fmla="*/ 0 w 2649526"/>
              <a:gd name="connsiteY0" fmla="*/ 2414306 h 2414306"/>
              <a:gd name="connsiteX1" fmla="*/ 0 w 2649526"/>
              <a:gd name="connsiteY1" fmla="*/ 822042 h 2414306"/>
              <a:gd name="connsiteX2" fmla="*/ 345405 w 2649526"/>
              <a:gd name="connsiteY2" fmla="*/ 354733 h 2414306"/>
              <a:gd name="connsiteX3" fmla="*/ 1181815 w 2649526"/>
              <a:gd name="connsiteY3" fmla="*/ 88701 h 2414306"/>
              <a:gd name="connsiteX4" fmla="*/ 1324529 w 2649526"/>
              <a:gd name="connsiteY4" fmla="*/ 0 h 2414306"/>
              <a:gd name="connsiteX5" fmla="*/ 1455933 w 2649526"/>
              <a:gd name="connsiteY5" fmla="*/ 80922 h 2414306"/>
              <a:gd name="connsiteX6" fmla="*/ 2299319 w 2649526"/>
              <a:gd name="connsiteY6" fmla="*/ 354733 h 2414306"/>
              <a:gd name="connsiteX7" fmla="*/ 2644724 w 2649526"/>
              <a:gd name="connsiteY7" fmla="*/ 822042 h 2414306"/>
              <a:gd name="connsiteX8" fmla="*/ 2644724 w 2649526"/>
              <a:gd name="connsiteY8" fmla="*/ 2414306 h 2414306"/>
              <a:gd name="connsiteX9" fmla="*/ 2649526 w 2649526"/>
              <a:gd name="connsiteY9" fmla="*/ 2024763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414306 h 2414306"/>
              <a:gd name="connsiteX0" fmla="*/ 0 w 2644724"/>
              <a:gd name="connsiteY0" fmla="*/ 2414306 h 2414306"/>
              <a:gd name="connsiteX1" fmla="*/ 0 w 2644724"/>
              <a:gd name="connsiteY1" fmla="*/ 822042 h 2414306"/>
              <a:gd name="connsiteX2" fmla="*/ 345405 w 2644724"/>
              <a:gd name="connsiteY2" fmla="*/ 354733 h 2414306"/>
              <a:gd name="connsiteX3" fmla="*/ 1181815 w 2644724"/>
              <a:gd name="connsiteY3" fmla="*/ 88701 h 2414306"/>
              <a:gd name="connsiteX4" fmla="*/ 1324529 w 2644724"/>
              <a:gd name="connsiteY4" fmla="*/ 0 h 2414306"/>
              <a:gd name="connsiteX5" fmla="*/ 1455933 w 2644724"/>
              <a:gd name="connsiteY5" fmla="*/ 80922 h 2414306"/>
              <a:gd name="connsiteX6" fmla="*/ 2299319 w 2644724"/>
              <a:gd name="connsiteY6" fmla="*/ 354733 h 2414306"/>
              <a:gd name="connsiteX7" fmla="*/ 2644724 w 2644724"/>
              <a:gd name="connsiteY7" fmla="*/ 822042 h 2414306"/>
              <a:gd name="connsiteX8" fmla="*/ 2644724 w 2644724"/>
              <a:gd name="connsiteY8" fmla="*/ 2024737 h 2414306"/>
              <a:gd name="connsiteX0" fmla="*/ 0 w 2644724"/>
              <a:gd name="connsiteY0" fmla="*/ 2024737 h 2024737"/>
              <a:gd name="connsiteX1" fmla="*/ 0 w 2644724"/>
              <a:gd name="connsiteY1" fmla="*/ 822042 h 2024737"/>
              <a:gd name="connsiteX2" fmla="*/ 345405 w 2644724"/>
              <a:gd name="connsiteY2" fmla="*/ 354733 h 2024737"/>
              <a:gd name="connsiteX3" fmla="*/ 1181815 w 2644724"/>
              <a:gd name="connsiteY3" fmla="*/ 88701 h 2024737"/>
              <a:gd name="connsiteX4" fmla="*/ 1324529 w 2644724"/>
              <a:gd name="connsiteY4" fmla="*/ 0 h 2024737"/>
              <a:gd name="connsiteX5" fmla="*/ 1455933 w 2644724"/>
              <a:gd name="connsiteY5" fmla="*/ 80922 h 2024737"/>
              <a:gd name="connsiteX6" fmla="*/ 2299319 w 2644724"/>
              <a:gd name="connsiteY6" fmla="*/ 354733 h 2024737"/>
              <a:gd name="connsiteX7" fmla="*/ 2644724 w 2644724"/>
              <a:gd name="connsiteY7" fmla="*/ 822042 h 2024737"/>
              <a:gd name="connsiteX8" fmla="*/ 2644724 w 2644724"/>
              <a:gd name="connsiteY8" fmla="*/ 2024737 h 202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44724" h="2024737">
                <a:moveTo>
                  <a:pt x="0" y="2024737"/>
                </a:moveTo>
                <a:lnTo>
                  <a:pt x="0" y="822042"/>
                </a:lnTo>
                <a:cubicBezTo>
                  <a:pt x="0" y="580785"/>
                  <a:pt x="107938" y="460028"/>
                  <a:pt x="345405" y="354733"/>
                </a:cubicBezTo>
                <a:cubicBezTo>
                  <a:pt x="592364" y="264002"/>
                  <a:pt x="894152" y="229668"/>
                  <a:pt x="1181815" y="88701"/>
                </a:cubicBezTo>
                <a:lnTo>
                  <a:pt x="1324529" y="0"/>
                </a:lnTo>
                <a:lnTo>
                  <a:pt x="1455933" y="80922"/>
                </a:lnTo>
                <a:cubicBezTo>
                  <a:pt x="1743596" y="221889"/>
                  <a:pt x="2052361" y="264002"/>
                  <a:pt x="2299319" y="354733"/>
                </a:cubicBezTo>
                <a:cubicBezTo>
                  <a:pt x="2536786" y="460028"/>
                  <a:pt x="2644724" y="580785"/>
                  <a:pt x="2644724" y="822042"/>
                </a:cubicBezTo>
                <a:lnTo>
                  <a:pt x="2644724" y="2024737"/>
                </a:lnTo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kstniOkvir 2">
            <a:extLst>
              <a:ext uri="{FF2B5EF4-FFF2-40B4-BE49-F238E27FC236}">
                <a16:creationId xmlns:a16="http://schemas.microsoft.com/office/drawing/2014/main" id="{BE298545-BA8C-AB2D-C7FD-9AD906598FB1}"/>
              </a:ext>
            </a:extLst>
          </p:cNvPr>
          <p:cNvSpPr txBox="1"/>
          <p:nvPr/>
        </p:nvSpPr>
        <p:spPr>
          <a:xfrm>
            <a:off x="8267700" y="529011"/>
            <a:ext cx="318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ighlight>
                  <a:srgbClr val="FFFF00"/>
                </a:highlight>
                <a:latin typeface="Titillium" panose="00000500000000000000" pitchFamily="50" charset="0"/>
              </a:rPr>
              <a:t>.</a:t>
            </a:r>
            <a:r>
              <a:rPr lang="hr-HR" dirty="0" err="1">
                <a:highlight>
                  <a:srgbClr val="FFFF00"/>
                </a:highlight>
                <a:latin typeface="Titillium" panose="00000500000000000000" pitchFamily="50" charset="0"/>
              </a:rPr>
              <a:t>mvn</a:t>
            </a:r>
            <a:r>
              <a:rPr lang="hr-HR" dirty="0">
                <a:highlight>
                  <a:srgbClr val="FFFF00"/>
                </a:highlight>
                <a:latin typeface="Titillium" panose="00000500000000000000" pitchFamily="50" charset="0"/>
              </a:rPr>
              <a:t> folder / </a:t>
            </a:r>
            <a:r>
              <a:rPr lang="hr-HR" dirty="0" err="1">
                <a:highlight>
                  <a:srgbClr val="FFFF00"/>
                </a:highlight>
                <a:latin typeface="Titillium" panose="00000500000000000000" pitchFamily="50" charset="0"/>
              </a:rPr>
              <a:t>Maven</a:t>
            </a:r>
            <a:r>
              <a:rPr lang="hr-HR" dirty="0">
                <a:highlight>
                  <a:srgbClr val="FFFF00"/>
                </a:highlight>
                <a:latin typeface="Titillium" panose="00000500000000000000" pitchFamily="50" charset="0"/>
              </a:rPr>
              <a:t> </a:t>
            </a:r>
            <a:r>
              <a:rPr lang="hr-HR" dirty="0" err="1">
                <a:highlight>
                  <a:srgbClr val="FFFF00"/>
                </a:highlight>
                <a:latin typeface="Titillium" panose="00000500000000000000" pitchFamily="50" charset="0"/>
              </a:rPr>
              <a:t>wrapper</a:t>
            </a:r>
            <a:endParaRPr lang="hr-HR" dirty="0">
              <a:highlight>
                <a:srgbClr val="FFFF00"/>
              </a:highlight>
              <a:latin typeface="Titillium" panose="00000500000000000000" pitchFamily="50" charset="0"/>
            </a:endParaRP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41E865FE-D9BF-2330-D6CD-7F276BA841DD}"/>
              </a:ext>
            </a:extLst>
          </p:cNvPr>
          <p:cNvSpPr txBox="1"/>
          <p:nvPr/>
        </p:nvSpPr>
        <p:spPr>
          <a:xfrm>
            <a:off x="1678074" y="5936313"/>
            <a:ext cx="2312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dirty="0">
                <a:highlight>
                  <a:srgbClr val="FFFF00"/>
                </a:highlight>
                <a:latin typeface="Titillium" panose="00000500000000000000" pitchFamily="50" charset="0"/>
              </a:rPr>
              <a:t>pom.xml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3CA94CDE-4E57-00B2-8223-11FE39496035}"/>
              </a:ext>
            </a:extLst>
          </p:cNvPr>
          <p:cNvSpPr txBox="1"/>
          <p:nvPr/>
        </p:nvSpPr>
        <p:spPr>
          <a:xfrm>
            <a:off x="1406769" y="3178801"/>
            <a:ext cx="231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ighlight>
                  <a:srgbClr val="FF0000"/>
                </a:highlight>
                <a:latin typeface="Titillium" panose="00000500000000000000" pitchFamily="50" charset="0"/>
              </a:rPr>
              <a:t>Application.java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E2596CF1-794C-098D-631A-DB28C9126F00}"/>
              </a:ext>
            </a:extLst>
          </p:cNvPr>
          <p:cNvSpPr txBox="1"/>
          <p:nvPr/>
        </p:nvSpPr>
        <p:spPr>
          <a:xfrm>
            <a:off x="9405257" y="4401178"/>
            <a:ext cx="225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>
                <a:highlight>
                  <a:srgbClr val="FF0000"/>
                </a:highlight>
                <a:latin typeface="Titillium" panose="00000500000000000000" pitchFamily="50" charset="0"/>
              </a:rPr>
              <a:t>ApplicationTests.java</a:t>
            </a:r>
          </a:p>
        </p:txBody>
      </p:sp>
    </p:spTree>
    <p:extLst>
      <p:ext uri="{BB962C8B-B14F-4D97-AF65-F5344CB8AC3E}">
        <p14:creationId xmlns:p14="http://schemas.microsoft.com/office/powerpoint/2010/main" val="1159401342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992</Words>
  <Application>Microsoft Office PowerPoint</Application>
  <PresentationFormat>Široki zaslon</PresentationFormat>
  <Paragraphs>81</Paragraphs>
  <Slides>31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6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Goudy Old Style</vt:lpstr>
      <vt:lpstr>Titillium</vt:lpstr>
      <vt:lpstr>Titillium Bd</vt:lpstr>
      <vt:lpstr>MarrakeshVTI</vt:lpstr>
      <vt:lpstr>PowerPoint prezentacija</vt:lpstr>
      <vt:lpstr>SPRING FRAMEWORK</vt:lpstr>
      <vt:lpstr>SPRING BOOT</vt:lpstr>
      <vt:lpstr>IZRADA APLIKACIJE SA SPRING BOOT-OM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KREIRANJE JEDNOSTAVNE WEB APLIKACIJE</vt:lpstr>
      <vt:lpstr>HelloController.java</vt:lpstr>
      <vt:lpstr>PowerPoint prezentacija</vt:lpstr>
      <vt:lpstr>Application.java</vt:lpstr>
      <vt:lpstr>POKRETANJE APLIKACIJE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DODAVANJE PRODUCTION GRADE SERVISERA</vt:lpstr>
      <vt:lpstr>PowerPoint prezentacija</vt:lpstr>
      <vt:lpstr>PowerPoint prezentacija</vt:lpstr>
      <vt:lpstr>PowerPoint prezentacija</vt:lpstr>
      <vt:lpstr>PODRŠKA ZA JAR </vt:lpstr>
      <vt:lpstr>GROOVY PODRŠKA</vt:lpstr>
      <vt:lpstr>Potrebno je stvoriti novu datoteku app.groovy koja izgleda kao na slici.</vt:lpstr>
      <vt:lpstr>ZAKLJUČAK</vt:lpstr>
      <vt:lpstr>PowerPoint prezentacija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Lucija</dc:creator>
  <cp:lastModifiedBy>Lucija</cp:lastModifiedBy>
  <cp:revision>1</cp:revision>
  <dcterms:created xsi:type="dcterms:W3CDTF">2022-05-27T17:05:11Z</dcterms:created>
  <dcterms:modified xsi:type="dcterms:W3CDTF">2022-05-27T20:25:28Z</dcterms:modified>
</cp:coreProperties>
</file>